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63" r:id="rId4"/>
    <p:sldId id="266" r:id="rId5"/>
    <p:sldId id="269" r:id="rId6"/>
    <p:sldId id="270" r:id="rId7"/>
    <p:sldId id="271" r:id="rId8"/>
    <p:sldId id="272" r:id="rId9"/>
    <p:sldId id="273" r:id="rId10"/>
    <p:sldId id="276" r:id="rId11"/>
    <p:sldId id="278" r:id="rId12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4" userDrawn="1">
          <p15:clr>
            <a:srgbClr val="A4A3A4"/>
          </p15:clr>
        </p15:guide>
        <p15:guide id="3" orient="horz" pos="1395" userDrawn="1">
          <p15:clr>
            <a:srgbClr val="A4A3A4"/>
          </p15:clr>
        </p15:guide>
        <p15:guide id="4" orient="horz" pos="3935" userDrawn="1">
          <p15:clr>
            <a:srgbClr val="A4A3A4"/>
          </p15:clr>
        </p15:guide>
        <p15:guide id="5" pos="447" userDrawn="1">
          <p15:clr>
            <a:srgbClr val="A4A3A4"/>
          </p15:clr>
        </p15:guide>
        <p15:guide id="6" pos="2557" userDrawn="1">
          <p15:clr>
            <a:srgbClr val="A4A3A4"/>
          </p15:clr>
        </p15:guide>
        <p15:guide id="7" pos="71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7" autoAdjust="0"/>
  </p:normalViewPr>
  <p:slideViewPr>
    <p:cSldViewPr>
      <p:cViewPr varScale="1">
        <p:scale>
          <a:sx n="119" d="100"/>
          <a:sy n="119" d="100"/>
        </p:scale>
        <p:origin x="96" y="-60"/>
      </p:cViewPr>
      <p:guideLst>
        <p:guide orient="horz" pos="1207"/>
        <p:guide orient="horz" pos="334"/>
        <p:guide orient="horz" pos="1395"/>
        <p:guide orient="horz" pos="3935"/>
        <p:guide pos="447"/>
        <p:guide pos="2557"/>
        <p:guide pos="7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6E22-24D9-4F05-83DD-DFA1D9014C50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1DC83-0CB4-4CFA-9ABB-CA7F0ABCB3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1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8836-D6FE-4734-AD2F-452AA9DE3694}" type="datetimeFigureOut">
              <a:rPr lang="nb-NO" smtClean="0"/>
              <a:t>11.11.2020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01917-3419-4DE3-9AD0-7D28BBCDC0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67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4181" y="547691"/>
            <a:ext cx="7003635" cy="136914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03185" y="2204864"/>
            <a:ext cx="7029448" cy="4392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/>
              </a:defRPr>
            </a:lvl1pPr>
          </a:lstStyle>
          <a:p>
            <a:pPr lvl="0"/>
            <a:r>
              <a:rPr lang="nb-NO" noProof="0" smtClean="0"/>
              <a:t>Rediger tekststiler i malen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12192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pic>
        <p:nvPicPr>
          <p:cNvPr id="8" name="Bilde 7" descr="Kartverket logo" titl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39" y="547690"/>
            <a:ext cx="1859341" cy="1476373"/>
          </a:xfrm>
          <a:prstGeom prst="rect">
            <a:avLst/>
          </a:prstGeom>
        </p:spPr>
      </p:pic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539750"/>
            <a:ext cx="10570633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47691"/>
            <a:ext cx="10565816" cy="134461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762000" y="2185988"/>
            <a:ext cx="10570633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762001" y="547690"/>
            <a:ext cx="10570633" cy="5689598"/>
          </a:xfrm>
        </p:spPr>
        <p:txBody>
          <a:bodyPr anchor="ctr">
            <a:normAutofit/>
          </a:bodyPr>
          <a:lstStyle>
            <a:lvl1pPr algn="ctr">
              <a:defRPr sz="96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4" name="Picture 3" descr="Kartverket logo" titl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1" y="547690"/>
            <a:ext cx="10565815" cy="5689598"/>
          </a:xfrm>
        </p:spPr>
        <p:txBody>
          <a:bodyPr anchor="ctr">
            <a:normAutofit/>
          </a:bodyPr>
          <a:lstStyle>
            <a:lvl1pPr algn="ctr">
              <a:defRPr sz="960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5" name="Picture 4" descr="Kartverket logo" titl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" y="6303219"/>
            <a:ext cx="257707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Kartverket logo" title="Logo 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-445"/>
          <a:stretch/>
        </p:blipFill>
        <p:spPr>
          <a:xfrm>
            <a:off x="187215" y="6303219"/>
            <a:ext cx="257707" cy="356616"/>
          </a:xfrm>
          <a:prstGeom prst="rect">
            <a:avLst/>
          </a:prstGeom>
        </p:spPr>
      </p:pic>
      <p:sp>
        <p:nvSpPr>
          <p:cNvPr id="6" name="Plassholder for media 5"/>
          <p:cNvSpPr>
            <a:spLocks noGrp="1"/>
          </p:cNvSpPr>
          <p:nvPr>
            <p:ph type="media" sz="quarter" idx="10"/>
          </p:nvPr>
        </p:nvSpPr>
        <p:spPr>
          <a:xfrm>
            <a:off x="762000" y="547688"/>
            <a:ext cx="10566400" cy="56896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ikonet for å legge til media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pic>
        <p:nvPicPr>
          <p:cNvPr id="5" name="Bilde 4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3185" y="2204864"/>
            <a:ext cx="7029448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762001" y="2204864"/>
            <a:ext cx="3316817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8" name="Bilde 7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3312584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5" y="539750"/>
            <a:ext cx="7036455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8" name="Bilde 7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6234" y="538164"/>
            <a:ext cx="10558284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204864"/>
            <a:ext cx="1057063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Bilde 6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2001" y="2185989"/>
            <a:ext cx="3316817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  <p:sp>
        <p:nvSpPr>
          <p:cNvPr id="4" name="Plassholder for bilde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271434" y="2185948"/>
            <a:ext cx="7061975" cy="4051340"/>
          </a:xfrm>
          <a:prstGeom prst="rect">
            <a:avLst/>
          </a:prstGeom>
          <a:ln w="635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10570633" cy="4051299"/>
          </a:xfrm>
          <a:prstGeom prst="rect">
            <a:avLst/>
          </a:prstGeom>
          <a:noFill/>
          <a:ln w="889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6" name="Bilde 5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92"/>
            <a:ext cx="1009996" cy="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233" y="539750"/>
            <a:ext cx="10566400" cy="1352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5222" y="2185988"/>
            <a:ext cx="7027412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62001" y="2185989"/>
            <a:ext cx="3316817" cy="4051299"/>
          </a:xfrm>
          <a:prstGeom prst="rect">
            <a:avLst/>
          </a:prstGeom>
          <a:ln w="88900" cap="flat">
            <a:noFill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9" name="Bilde 8" descr="Kartverket logo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6299489"/>
            <a:ext cx="1009996" cy="3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2"/>
            <a:ext cx="12191999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324181" y="547690"/>
            <a:ext cx="7003635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V="1">
            <a:off x="2" y="6754822"/>
            <a:ext cx="12191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68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.matrikkel.no/matrikkel/docs/wfsogwms.html" TargetMode="External"/><Relationship Id="rId2" Type="http://schemas.openxmlformats.org/officeDocument/2006/relationships/hyperlink" Target="https://www.test.matrikkel.no/matrikkelapi/wsapi/v1/dokumentasjon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est.matrikkel.no/geointegrasjonsapi_v1/docs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://www.kartverket.no/api-og-data/eiendomsdata&amp;data=04|01|Magni.Busterud@kartverket.no|f458a8f08d004c020c7a08d880251a3d|7f74c8a243ce46b2b0e8b6306cba73a3|1|0|637400244131229014|Unknown|TWFpbGZsb3d8eyJWIjoiMC4wLjAwMDAiLCJQIjoiV2luMzIiLCJBTiI6Ik1haWwiLCJXVCI6Mn0%3D|1000&amp;sdata=yQNIAbOZw7qOvJn6JHtkNFxkKdChUP/jUQGbEx1zLH4%3D&amp;reserved=0" TargetMode="External"/><Relationship Id="rId2" Type="http://schemas.openxmlformats.org/officeDocument/2006/relationships/hyperlink" Target="https://eur02.safelinks.protection.outlook.com/?url=https://www.test.matrikkel.no/matrikkelapi/wsapi/v1/dokumentasjon/index.html&amp;data=04|01|Magni.Busterud@kartverket.no|f458a8f08d004c020c7a08d880251a3d|7f74c8a243ce46b2b0e8b6306cba73a3|1|0|637400244131219046|Unknown|TWFpbGZsb3d8eyJWIjoiMC4wLjAwMDAiLCJQIjoiV2luMzIiLCJBTiI6Ik1haWwiLCJXVCI6Mn0%3D|1000&amp;sdata=vHL9g4zputRy08MSQYiw44ztMAnqibpxl1Equxfh/ss%3D&amp;reserved=0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ur02.safelinks.protection.outlook.com/?url=https://www.kartverket.no/geodataarbeid/standardisering/sosi-standarder2/sosi-del-2-generell-objektkatalog&amp;data=04|01|Magni.Busterud@kartverket.no|f458a8f08d004c020c7a08d880251a3d|7f74c8a243ce46b2b0e8b6306cba73a3|1|0|637400244131238957|Unknown|TWFpbGZsb3d8eyJWIjoiMC4wLjAwMDAiLCJQIjoiV2luMzIiLCJBTiI6Ik1haWwiLCJXVCI6Mn0%3D|1000&amp;sdata=zR/96mnSaoIDLloCLvTg%2Bp2j74KYRNZSs6zjRiKk1gc%3D&amp;reserved=0" TargetMode="External"/><Relationship Id="rId4" Type="http://schemas.openxmlformats.org/officeDocument/2006/relationships/hyperlink" Target="https://eur02.safelinks.protection.outlook.com/?url=https://www.kartverket.no/globalassets/eiendom/matrikkel/samla-systemspesifikasjon-ver.-3.18.pdf&amp;data=04|01|Magni.Busterud@kartverket.no|f458a8f08d004c020c7a08d880251a3d|7f74c8a243ce46b2b0e8b6306cba73a3|1|0|637400244131229014|Unknown|TWFpbGZsb3d8eyJWIjoiMC4wLjAwMDAiLCJQIjoiV2luMzIiLCJBTiI6Ik1haWwiLCJXVCI6Mn0%3D|1000&amp;sdata=a5OOvpJ95N%2BnsvGnZlzFShOLecOn95V4gZG%2BZ/eIAGY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norge.no/" TargetMode="External"/><Relationship Id="rId2" Type="http://schemas.openxmlformats.org/officeDocument/2006/relationships/hyperlink" Target="http://www.geonorge.no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ur02.safelinks.protection.outlook.com/?url=https://www.geonorge.no/aktuelt/om-geonorge/brukerveiledning/&amp;data=04|01|Magni.Busterud@kartverket.no|f458a8f08d004c020c7a08d880251a3d|7f74c8a243ce46b2b0e8b6306cba73a3|1|0|637400244131238957|Unknown|TWFpbGZsb3d8eyJWIjoiMC4wLjAwMDAiLCJQIjoiV2luMzIiLCJBTiI6Ik1haWwiLCJXVCI6Mn0%3D|1000&amp;sdata=eHULWX4sApaS2GiHCoVAsVOTN3kn%2B/LDW0JiTOuNqcs%3D&amp;reserved=0" TargetMode="External"/><Relationship Id="rId4" Type="http://schemas.openxmlformats.org/officeDocument/2006/relationships/hyperlink" Target="https://eur02.safelinks.protection.outlook.com/?url=https://www.kartverket.no/api-og-data/eiendomsdata/brukarrettleiing-adresse-api&amp;data=04|01|Magni.Busterud@kartverket.no|f458a8f08d004c020c7a08d880251a3d|7f74c8a243ce46b2b0e8b6306cba73a3|1|0|637400244131238957|Unknown|TWFpbGZsb3d8eyJWIjoiMC4wLjAwMDAiLCJQIjoiV2luMzIiLCJBTiI6Ik1haWwiLCJXVCI6Mn0%3D|1000&amp;sdata=9bbgvshMV0/rhb0mFpkYUqxCWMRp7f5XgNoz1E0LWOo%3D&amp;reserved=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tverket.no/eiendom/lokal-matrikkelmyndighet/faggruppe-matrikkelen" TargetMode="External"/><Relationship Id="rId2" Type="http://schemas.openxmlformats.org/officeDocument/2006/relationships/hyperlink" Target="http://innsida/Sider/Masterplan-matrikkel.asp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://www.difi.no/fagomrader-og-tjenester/digitalisering-og-samordning/nasjonal-arkitektur/informasjonsforvaltning/rammeverk-informasjonsforvaltning&amp;data=04|01|Magni.Busterud@kartverket.no|c071e68e2a2d457dc63108d8854c0227|7f74c8a243ce46b2b0e8b6306cba73a3|1|0|637405908783788105|Unknown|TWFpbGZsb3d8eyJWIjoiMC4wLjAwMDAiLCJQIjoiV2luMzIiLCJBTiI6Ik1haWwiLCJXVCI6Mn0%3D|1000&amp;sdata=TgcwCQ%2BG6ZAVMSjB%2BFEniWZMKa6zxdbtEWINaE6xC7A%3D&amp;reserved=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Matrikkelen</a:t>
            </a:r>
            <a:br>
              <a:rPr lang="nb-NO" dirty="0" smtClean="0"/>
            </a:br>
            <a:r>
              <a:rPr lang="nb-NO" dirty="0" smtClean="0"/>
              <a:t>- Dokumentering		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Innføringsmøte Informasjonsforvaltning på Teams. 11. nov. 2020</a:t>
            </a:r>
            <a:br>
              <a:rPr lang="nb-NO" dirty="0" smtClean="0"/>
            </a:br>
            <a:r>
              <a:rPr lang="nb-NO" dirty="0" smtClean="0"/>
              <a:t>Magni Busterud, </a:t>
            </a:r>
            <a:r>
              <a:rPr lang="nb-NO" dirty="0" smtClean="0"/>
              <a:t>Kartverket, Seksjon systemforvaltning Matrikkel 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6" b="20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25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Framover-2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407368" y="1189517"/>
            <a:ext cx="10570632" cy="4831771"/>
          </a:xfrm>
        </p:spPr>
        <p:txBody>
          <a:bodyPr/>
          <a:lstStyle/>
          <a:p>
            <a:endParaRPr lang="nb-NO" dirty="0"/>
          </a:p>
          <a:p>
            <a:r>
              <a:rPr lang="nb-NO" dirty="0" smtClean="0"/>
              <a:t>Knytte opp matrikkel-dokumentasjon på overordna nivå i FDK, lenke videre til eksisterende dokumentasjon</a:t>
            </a:r>
            <a:endParaRPr lang="nb-NO" dirty="0"/>
          </a:p>
          <a:p>
            <a:r>
              <a:rPr lang="nb-NO" dirty="0" smtClean="0"/>
              <a:t>API: I dag kun REST i </a:t>
            </a:r>
            <a:r>
              <a:rPr lang="nb-NO" dirty="0" smtClean="0"/>
              <a:t>Felles </a:t>
            </a:r>
            <a:r>
              <a:rPr lang="nb-NO" dirty="0" smtClean="0"/>
              <a:t>datakatalog? </a:t>
            </a:r>
            <a:r>
              <a:rPr lang="nb-NO" dirty="0" err="1" smtClean="0"/>
              <a:t>MatrikkelAPI</a:t>
            </a:r>
            <a:r>
              <a:rPr lang="nb-NO" dirty="0" smtClean="0"/>
              <a:t> har SOAP </a:t>
            </a:r>
            <a:endParaRPr lang="nb-NO" dirty="0" smtClean="0"/>
          </a:p>
          <a:p>
            <a:r>
              <a:rPr lang="nb-NO" dirty="0" smtClean="0"/>
              <a:t>Mer om: Hele databasen, del-datasett, autorative data, innhentede data, kopidata </a:t>
            </a:r>
            <a:r>
              <a:rPr lang="nb-NO" dirty="0" err="1" smtClean="0"/>
              <a:t>osv</a:t>
            </a:r>
            <a:endParaRPr lang="nb-NO" dirty="0" smtClean="0"/>
          </a:p>
          <a:p>
            <a:r>
              <a:rPr lang="nb-NO" dirty="0" smtClean="0"/>
              <a:t>Samordne begreper, hvem er «eier». 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Bra 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å 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få opp de overordna begrepene </a:t>
            </a:r>
            <a:endParaRPr lang="nb-NO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Adresse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b-N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bostedadresse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postadresse …</a:t>
            </a:r>
          </a:p>
          <a:p>
            <a:pPr marL="0" indent="0">
              <a:buNone/>
            </a:pPr>
            <a:endParaRPr lang="nb-NO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Mye skjer framover: Ny 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  - mer vekt på brukere 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</a:p>
          <a:p>
            <a:r>
              <a:rPr lang="nb-NO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Geodata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Registerdata. Nærmere seg i felles standarder (</a:t>
            </a:r>
            <a:r>
              <a:rPr lang="nb-N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FeatureAPI</a:t>
            </a:r>
            <a:r>
              <a:rPr lang="nb-NO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nb-NO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Ønsker tilbakemelding!</a:t>
            </a:r>
          </a:p>
          <a:p>
            <a:pPr lvl="1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Hva er viktigst. Meld fra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matrikkelhjelp@kartverket.no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Flere grunndata?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628800"/>
            <a:ext cx="10570632" cy="4608489"/>
          </a:xfrm>
        </p:spPr>
        <p:txBody>
          <a:bodyPr/>
          <a:lstStyle/>
          <a:p>
            <a:r>
              <a:rPr lang="nb-NO" dirty="0" smtClean="0"/>
              <a:t>Administrative inndelinger </a:t>
            </a:r>
            <a:endParaRPr lang="nb-NO" dirty="0"/>
          </a:p>
          <a:p>
            <a:r>
              <a:rPr lang="nb-NO" dirty="0"/>
              <a:t>Stedsnavn</a:t>
            </a:r>
          </a:p>
          <a:p>
            <a:r>
              <a:rPr lang="nb-NO" dirty="0"/>
              <a:t>Grunnboka (med tinglyste rettigheter og hefter i fast eiendom)</a:t>
            </a:r>
          </a:p>
          <a:p>
            <a:r>
              <a:rPr lang="nb-NO" dirty="0"/>
              <a:t>Vegnett </a:t>
            </a:r>
          </a:p>
          <a:p>
            <a:r>
              <a:rPr lang="nb-NO" dirty="0" smtClean="0"/>
              <a:t>Jernbane </a:t>
            </a:r>
            <a:endParaRPr lang="nb-NO" dirty="0"/>
          </a:p>
          <a:p>
            <a:r>
              <a:rPr lang="nb-NO" dirty="0"/>
              <a:t>Flyfoto av Norge</a:t>
            </a:r>
          </a:p>
          <a:p>
            <a:r>
              <a:rPr lang="nb-NO" dirty="0"/>
              <a:t>Topografiske kart-serier </a:t>
            </a:r>
          </a:p>
          <a:p>
            <a:pPr lvl="1"/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4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Hva er Matrikkelen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700808"/>
            <a:ext cx="10570632" cy="4536481"/>
          </a:xfrm>
        </p:spPr>
        <p:txBody>
          <a:bodyPr/>
          <a:lstStyle/>
          <a:p>
            <a:pPr lvl="0"/>
            <a:r>
              <a:rPr lang="nb-NO" dirty="0" smtClean="0"/>
              <a:t>Norges offisielle register </a:t>
            </a:r>
            <a:r>
              <a:rPr lang="nb-NO" dirty="0" smtClean="0"/>
              <a:t>for </a:t>
            </a:r>
            <a:endParaRPr lang="nb-NO" dirty="0" smtClean="0"/>
          </a:p>
          <a:p>
            <a:pPr lvl="1"/>
            <a:r>
              <a:rPr lang="nb-NO" dirty="0" smtClean="0"/>
              <a:t>Eiendom (inkludert grenser og hvem som er eier </a:t>
            </a:r>
            <a:r>
              <a:rPr lang="nb-NO" dirty="0" err="1" smtClean="0"/>
              <a:t>osv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Bygning (ikke omriss, - eget datasett for det)</a:t>
            </a:r>
          </a:p>
          <a:p>
            <a:pPr lvl="1"/>
            <a:r>
              <a:rPr lang="nb-NO" dirty="0" smtClean="0"/>
              <a:t>Adresse </a:t>
            </a:r>
            <a:r>
              <a:rPr lang="nb-NO" dirty="0" smtClean="0"/>
              <a:t>(selve adressen </a:t>
            </a:r>
            <a:r>
              <a:rPr lang="nb-NO" dirty="0" smtClean="0"/>
              <a:t>oppstår i Matrikkelen)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Kommunene </a:t>
            </a:r>
            <a:r>
              <a:rPr lang="nb-NO" dirty="0"/>
              <a:t>fører </a:t>
            </a:r>
            <a:r>
              <a:rPr lang="nb-NO" dirty="0" smtClean="0"/>
              <a:t>Matrikkelen</a:t>
            </a:r>
          </a:p>
          <a:p>
            <a:endParaRPr lang="nb-NO" dirty="0"/>
          </a:p>
          <a:p>
            <a:r>
              <a:rPr lang="nb-NO" dirty="0" smtClean="0"/>
              <a:t>Matrikkelen </a:t>
            </a:r>
            <a:r>
              <a:rPr lang="nb-NO" dirty="0"/>
              <a:t>inkluderer også data fra tinglysingen, folkeregisteret, enhetsregisteret, grunnforurensing og </a:t>
            </a:r>
            <a:r>
              <a:rPr lang="nb-NO" dirty="0" smtClean="0"/>
              <a:t>kulturminner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1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Leveranser av matrikkeldata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95400" y="1988840"/>
            <a:ext cx="7029448" cy="432045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Krever avtale og tilgangskontroll</a:t>
            </a:r>
          </a:p>
          <a:p>
            <a:pPr marL="0" indent="0">
              <a:buNone/>
            </a:pPr>
            <a:r>
              <a:rPr lang="nb-NO" b="1" dirty="0" smtClean="0"/>
              <a:t> </a:t>
            </a:r>
            <a:r>
              <a:rPr lang="nb-NO" b="1" dirty="0" err="1" smtClean="0">
                <a:hlinkClick r:id="rId2"/>
              </a:rPr>
              <a:t>MatrikkelAPI</a:t>
            </a:r>
            <a:endParaRPr lang="nb-NO" b="1" dirty="0"/>
          </a:p>
          <a:p>
            <a:pPr marL="0" indent="0">
              <a:buNone/>
            </a:pPr>
            <a:r>
              <a:rPr lang="nb-NO" dirty="0" smtClean="0"/>
              <a:t>«Boblemodell» -selvstendige objekter </a:t>
            </a:r>
            <a:r>
              <a:rPr lang="nb-NO" dirty="0"/>
              <a:t>som refererer til </a:t>
            </a:r>
            <a:r>
              <a:rPr lang="nb-NO" dirty="0" smtClean="0"/>
              <a:t>hverandre via id-er (lokal-id). «Rådata»</a:t>
            </a:r>
          </a:p>
          <a:p>
            <a:pPr lvl="1"/>
            <a:r>
              <a:rPr lang="nb-NO" dirty="0" smtClean="0"/>
              <a:t>Innsynstjenester</a:t>
            </a:r>
            <a:r>
              <a:rPr lang="nb-NO" dirty="0"/>
              <a:t>,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/>
              <a:t>uthenting av data, - </a:t>
            </a:r>
            <a:r>
              <a:rPr lang="nb-NO" dirty="0" smtClean="0"/>
              <a:t>spørretjenester. SOAP</a:t>
            </a:r>
            <a:endParaRPr lang="nb-NO" dirty="0"/>
          </a:p>
          <a:p>
            <a:pPr lvl="1"/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Endringslogg, for oppdatering av lokal 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kopidatabase</a:t>
            </a:r>
          </a:p>
          <a:p>
            <a:pPr lvl="0"/>
            <a:r>
              <a:rPr lang="nb-NO" dirty="0" smtClean="0">
                <a:solidFill>
                  <a:schemeClr val="tx1"/>
                </a:solidFill>
                <a:hlinkClick r:id="rId3"/>
              </a:rPr>
              <a:t>WMS </a:t>
            </a:r>
            <a:r>
              <a:rPr lang="nb-NO" dirty="0">
                <a:solidFill>
                  <a:schemeClr val="tx1"/>
                </a:solidFill>
                <a:hlinkClick r:id="rId3"/>
              </a:rPr>
              <a:t>og </a:t>
            </a:r>
            <a:r>
              <a:rPr lang="nb-NO" dirty="0" smtClean="0">
                <a:solidFill>
                  <a:schemeClr val="tx1"/>
                </a:solidFill>
                <a:hlinkClick r:id="rId3"/>
              </a:rPr>
              <a:t>WFS</a:t>
            </a:r>
            <a:endParaRPr lang="nb-NO" dirty="0">
              <a:solidFill>
                <a:schemeClr val="tx1"/>
              </a:solidFill>
            </a:endParaRPr>
          </a:p>
          <a:p>
            <a:pPr lvl="1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 </a:t>
            </a:r>
            <a:r>
              <a:rPr lang="nb-N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Map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Service (kartbilder), 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 </a:t>
            </a:r>
            <a:r>
              <a:rPr lang="nb-N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Feature</a:t>
            </a:r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nb-NO" dirty="0"/>
              <a:t>(geometriobjekter)</a:t>
            </a:r>
          </a:p>
          <a:p>
            <a:r>
              <a:rPr lang="nb-NO" dirty="0" err="1" smtClean="0">
                <a:hlinkClick r:id="rId4"/>
              </a:rPr>
              <a:t>GeointegrasjonsAPI</a:t>
            </a:r>
            <a:r>
              <a:rPr lang="nb-NO" dirty="0" smtClean="0"/>
              <a:t> for uthenting av objekter </a:t>
            </a:r>
            <a:r>
              <a:rPr lang="nb-NO" dirty="0" err="1" smtClean="0"/>
              <a:t>ihht</a:t>
            </a:r>
            <a:r>
              <a:rPr lang="nb-NO" dirty="0"/>
              <a:t> </a:t>
            </a:r>
            <a:r>
              <a:rPr lang="nb-NO" dirty="0" smtClean="0"/>
              <a:t>spesifikasjon.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>
          <a:xfrm>
            <a:off x="8007701" y="1988840"/>
            <a:ext cx="3316817" cy="432045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Distribusjonsløsning (15 min, ++ forsinka) 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Åpne data – </a:t>
            </a:r>
            <a:r>
              <a:rPr lang="nb-NO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Geodata</a:t>
            </a:r>
            <a:endParaRPr lang="nb-NO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Selvbetjening av </a:t>
            </a:r>
            <a:r>
              <a:rPr lang="nb-NO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forhåndsgenererte</a:t>
            </a: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datasett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 </a:t>
            </a:r>
            <a:r>
              <a:rPr lang="nb-NO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geodataformater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Kommune-fylke-land</a:t>
            </a:r>
            <a:b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Fritt valgt område</a:t>
            </a:r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/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WMS </a:t>
            </a:r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og WFS </a:t>
            </a:r>
          </a:p>
          <a:p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Adresser: </a:t>
            </a:r>
            <a:b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REST-tjeneste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Dokumentasjon av </a:t>
            </a:r>
            <a:r>
              <a:rPr lang="nb-NO" sz="4400" dirty="0" err="1"/>
              <a:t>MatrikkelAPI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340768"/>
            <a:ext cx="10570632" cy="4896521"/>
          </a:xfrm>
        </p:spPr>
        <p:txBody>
          <a:bodyPr/>
          <a:lstStyle/>
          <a:p>
            <a:pPr lvl="0"/>
            <a:r>
              <a:rPr lang="nb-NO" b="1" dirty="0" err="1"/>
              <a:t>MatrikkelAPI</a:t>
            </a:r>
            <a:r>
              <a:rPr lang="nb-NO" dirty="0"/>
              <a:t> har </a:t>
            </a:r>
            <a:r>
              <a:rPr lang="nb-NO" dirty="0">
                <a:hlinkClick r:id="rId2"/>
              </a:rPr>
              <a:t>egen</a:t>
            </a:r>
            <a:r>
              <a:rPr lang="nb-NO" dirty="0"/>
              <a:t> nettside.</a:t>
            </a:r>
          </a:p>
          <a:p>
            <a:pPr lvl="1"/>
            <a:r>
              <a:rPr lang="nb-NO" dirty="0"/>
              <a:t>Forklarende tekst-dokumentasjon (mest for utviklere)</a:t>
            </a:r>
          </a:p>
          <a:p>
            <a:pPr lvl="1"/>
            <a:r>
              <a:rPr lang="nb-NO" dirty="0"/>
              <a:t>SOAP-spørretjenester og søkemodell er beskrevet (mest for utviklere)</a:t>
            </a:r>
          </a:p>
          <a:p>
            <a:pPr lvl="1"/>
            <a:r>
              <a:rPr lang="nb-NO" dirty="0" smtClean="0"/>
              <a:t>UML-modell: Implementasjons-/</a:t>
            </a:r>
            <a:r>
              <a:rPr lang="nb-NO" dirty="0" err="1" smtClean="0"/>
              <a:t>MatrikkelAPI</a:t>
            </a:r>
            <a:r>
              <a:rPr lang="nb-NO" dirty="0"/>
              <a:t>-</a:t>
            </a:r>
            <a:r>
              <a:rPr lang="nb-NO" dirty="0" smtClean="0"/>
              <a:t>modell </a:t>
            </a:r>
            <a:endParaRPr lang="nb-NO" sz="2000" dirty="0"/>
          </a:p>
          <a:p>
            <a:pPr marL="0" indent="0">
              <a:buNone/>
            </a:pPr>
            <a:r>
              <a:rPr lang="nb-NO" dirty="0" smtClean="0"/>
              <a:t>De som </a:t>
            </a:r>
            <a:r>
              <a:rPr lang="nb-NO" dirty="0"/>
              <a:t>tar </a:t>
            </a:r>
            <a:r>
              <a:rPr lang="nb-NO" dirty="0" smtClean="0"/>
              <a:t>i bruk API-et må sette </a:t>
            </a:r>
            <a:r>
              <a:rPr lang="nb-NO" dirty="0"/>
              <a:t>seg inn i </a:t>
            </a:r>
            <a:r>
              <a:rPr lang="nb-NO" dirty="0" smtClean="0"/>
              <a:t>modellen og API-et. Krevende.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Alle </a:t>
            </a:r>
            <a:r>
              <a:rPr lang="nb-NO" dirty="0"/>
              <a:t>som tar i bruk </a:t>
            </a:r>
            <a:r>
              <a:rPr lang="nb-NO" dirty="0" err="1"/>
              <a:t>MatrikkelAPI</a:t>
            </a:r>
            <a:r>
              <a:rPr lang="nb-NO" dirty="0"/>
              <a:t> må skrive under på </a:t>
            </a:r>
            <a:r>
              <a:rPr lang="nb-NO" u="sng" dirty="0" smtClean="0">
                <a:hlinkClick r:id="rId3"/>
              </a:rPr>
              <a:t>Hovedrammeavtale inkludert vedlegg for «Eiendomsdata</a:t>
            </a:r>
            <a:r>
              <a:rPr lang="nb-NO" u="sng" dirty="0" smtClean="0"/>
              <a:t>»</a:t>
            </a:r>
            <a:r>
              <a:rPr lang="nb-NO" dirty="0" smtClean="0"/>
              <a:t> </a:t>
            </a:r>
          </a:p>
          <a:p>
            <a:r>
              <a:rPr lang="nb-NO" u="sng" dirty="0" smtClean="0">
                <a:hlinkClick r:id="rId4"/>
              </a:rPr>
              <a:t>Systemdokumentasjon</a:t>
            </a:r>
            <a:r>
              <a:rPr lang="nb-NO" dirty="0" smtClean="0"/>
              <a:t> </a:t>
            </a:r>
            <a:r>
              <a:rPr lang="nb-NO" dirty="0" smtClean="0"/>
              <a:t>(innhold og funksjonalitet)</a:t>
            </a:r>
            <a:endParaRPr lang="nb-NO" dirty="0" smtClean="0"/>
          </a:p>
          <a:p>
            <a:pPr lvl="0"/>
            <a:r>
              <a:rPr lang="nb-NO" u="sng" dirty="0">
                <a:hlinkClick r:id="rId5"/>
              </a:rPr>
              <a:t>Fagområdestandard</a:t>
            </a:r>
            <a:r>
              <a:rPr lang="nb-NO" dirty="0"/>
              <a:t> (Adresse, </a:t>
            </a:r>
            <a:r>
              <a:rPr lang="nb-NO" dirty="0" smtClean="0"/>
              <a:t>Eiendomsinformasjon</a:t>
            </a:r>
            <a:r>
              <a:rPr lang="nb-NO" dirty="0"/>
              <a:t>, </a:t>
            </a:r>
            <a:r>
              <a:rPr lang="nb-NO" dirty="0" smtClean="0"/>
              <a:t>Bygning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Generell </a:t>
            </a:r>
            <a:r>
              <a:rPr lang="nb-NO" dirty="0" err="1"/>
              <a:t>objektkatalog</a:t>
            </a:r>
            <a:r>
              <a:rPr lang="nb-NO" dirty="0"/>
              <a:t> (SOSI), </a:t>
            </a:r>
            <a:r>
              <a:rPr lang="nb-NO" dirty="0" smtClean="0"/>
              <a:t>UML-modeller, definisjoner mv, </a:t>
            </a:r>
            <a:r>
              <a:rPr lang="nb-NO" dirty="0"/>
              <a:t>-fra 2014 </a:t>
            </a:r>
          </a:p>
          <a:p>
            <a:r>
              <a:rPr lang="nb-NO" b="1" dirty="0" smtClean="0"/>
              <a:t>Datakatalog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/>
              <a:t>M</a:t>
            </a:r>
            <a:r>
              <a:rPr lang="nb-NO" dirty="0" err="1" smtClean="0"/>
              <a:t>atrikkelAPI</a:t>
            </a:r>
            <a:r>
              <a:rPr lang="nb-NO" dirty="0" smtClean="0"/>
              <a:t> </a:t>
            </a:r>
            <a:r>
              <a:rPr lang="nb-NO" dirty="0"/>
              <a:t>er registrert på </a:t>
            </a:r>
            <a:r>
              <a:rPr lang="nb-NO" dirty="0" smtClean="0"/>
              <a:t>et overordnet </a:t>
            </a:r>
            <a:r>
              <a:rPr lang="nb-NO" dirty="0"/>
              <a:t>nivå i datakatalogen på </a:t>
            </a:r>
            <a:r>
              <a:rPr lang="nb-NO" dirty="0" err="1"/>
              <a:t>Geonorge</a:t>
            </a:r>
            <a:endParaRPr lang="nb-NO" dirty="0"/>
          </a:p>
          <a:p>
            <a:r>
              <a:rPr lang="nb-NO" b="1" dirty="0" smtClean="0"/>
              <a:t>Begrepskatalog</a:t>
            </a:r>
            <a:r>
              <a:rPr lang="nb-NO" dirty="0" smtClean="0"/>
              <a:t>: Felles </a:t>
            </a:r>
            <a:r>
              <a:rPr lang="nb-NO" dirty="0" err="1" smtClean="0"/>
              <a:t>DataKatalog</a:t>
            </a:r>
            <a:r>
              <a:rPr lang="nb-NO" dirty="0" smtClean="0"/>
              <a:t>, 15 </a:t>
            </a:r>
            <a:r>
              <a:rPr lang="nb-NO" dirty="0" smtClean="0"/>
              <a:t>adresse-</a:t>
            </a:r>
            <a:r>
              <a:rPr lang="nb-NO" dirty="0" smtClean="0"/>
              <a:t>begreper</a:t>
            </a:r>
            <a:endParaRPr lang="nb-NO" dirty="0" smtClean="0"/>
          </a:p>
          <a:p>
            <a:r>
              <a:rPr lang="nb-NO" dirty="0" smtClean="0"/>
              <a:t>Kontakt direkte med utviklere i </a:t>
            </a:r>
            <a:r>
              <a:rPr lang="nb-NO" b="1" dirty="0" smtClean="0"/>
              <a:t>JIRA</a:t>
            </a:r>
            <a:r>
              <a:rPr lang="nb-NO" dirty="0" smtClean="0"/>
              <a:t> </a:t>
            </a:r>
            <a:r>
              <a:rPr lang="nb-NO" dirty="0" smtClean="0"/>
              <a:t>(API-prosjektet)– endringer </a:t>
            </a:r>
            <a:r>
              <a:rPr lang="nb-NO" dirty="0" smtClean="0"/>
              <a:t>i </a:t>
            </a:r>
            <a:r>
              <a:rPr lang="nb-NO" dirty="0" smtClean="0"/>
              <a:t>API meldes her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16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Dokumentasjon av </a:t>
            </a:r>
            <a:r>
              <a:rPr lang="nb-NO" sz="3600" dirty="0" smtClean="0"/>
              <a:t>Åpne data/</a:t>
            </a:r>
            <a:r>
              <a:rPr lang="nb-NO" sz="3600" dirty="0" err="1" smtClean="0"/>
              <a:t>Geodata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695400" y="1215232"/>
            <a:ext cx="10570632" cy="4896521"/>
          </a:xfrm>
        </p:spPr>
        <p:txBody>
          <a:bodyPr/>
          <a:lstStyle/>
          <a:p>
            <a:pPr lvl="0"/>
            <a:r>
              <a:rPr lang="nb-NO" dirty="0" smtClean="0"/>
              <a:t>SOSI </a:t>
            </a:r>
            <a:r>
              <a:rPr lang="nb-NO" dirty="0"/>
              <a:t>(standard) produktspesifikasjon (UML-modell + dokument). Knyttet opp til en </a:t>
            </a:r>
            <a:r>
              <a:rPr lang="nb-NO" dirty="0" smtClean="0"/>
              <a:t>fagområdestandarder.</a:t>
            </a:r>
          </a:p>
          <a:p>
            <a:pPr lvl="0"/>
            <a:r>
              <a:rPr lang="nb-NO" dirty="0" smtClean="0"/>
              <a:t>Data produseres </a:t>
            </a:r>
            <a:r>
              <a:rPr lang="nb-NO" dirty="0" err="1" smtClean="0"/>
              <a:t>ihht</a:t>
            </a:r>
            <a:r>
              <a:rPr lang="nb-NO" dirty="0" smtClean="0"/>
              <a:t> </a:t>
            </a:r>
            <a:r>
              <a:rPr lang="nb-NO" dirty="0" err="1" smtClean="0"/>
              <a:t>Geonorge</a:t>
            </a:r>
            <a:r>
              <a:rPr lang="nb-NO" dirty="0" smtClean="0"/>
              <a:t>-metoden </a:t>
            </a:r>
          </a:p>
          <a:p>
            <a:pPr lvl="1"/>
            <a:r>
              <a:rPr lang="nb-NO" dirty="0" smtClean="0"/>
              <a:t>Datasett i UML-modell, </a:t>
            </a:r>
            <a:r>
              <a:rPr lang="nb-NO" dirty="0" smtClean="0"/>
              <a:t>automatiserte produksjoner </a:t>
            </a:r>
            <a:r>
              <a:rPr lang="nb-NO" dirty="0" smtClean="0"/>
              <a:t>til ulike format og datatjenester (WFS)</a:t>
            </a:r>
          </a:p>
          <a:p>
            <a:pPr lvl="2"/>
            <a:r>
              <a:rPr lang="nb-NO" dirty="0" smtClean="0"/>
              <a:t>Automatiske valideringer  </a:t>
            </a:r>
            <a:br>
              <a:rPr lang="nb-NO" dirty="0" smtClean="0"/>
            </a:br>
            <a:endParaRPr lang="nb-NO" dirty="0"/>
          </a:p>
          <a:p>
            <a:pPr lvl="0"/>
            <a:r>
              <a:rPr lang="nb-NO" dirty="0"/>
              <a:t>Datakataloger:</a:t>
            </a:r>
          </a:p>
          <a:p>
            <a:pPr lvl="1"/>
            <a:r>
              <a:rPr lang="nb-NO" dirty="0" err="1" smtClean="0"/>
              <a:t>Geonorge</a:t>
            </a:r>
            <a:r>
              <a:rPr lang="nb-NO" dirty="0" smtClean="0"/>
              <a:t> </a:t>
            </a:r>
            <a:r>
              <a:rPr lang="nb-NO" dirty="0" smtClean="0">
                <a:hlinkClick r:id="rId2"/>
              </a:rPr>
              <a:t>www.geonorge.no</a:t>
            </a:r>
            <a:endParaRPr lang="nb-NO" dirty="0"/>
          </a:p>
          <a:p>
            <a:pPr lvl="1"/>
            <a:r>
              <a:rPr lang="nb-NO" dirty="0"/>
              <a:t>Felles </a:t>
            </a:r>
            <a:r>
              <a:rPr lang="nb-NO" dirty="0" smtClean="0"/>
              <a:t>datakatalog (høstes fra </a:t>
            </a:r>
            <a:r>
              <a:rPr lang="nb-NO" dirty="0" err="1" smtClean="0"/>
              <a:t>Geonorge</a:t>
            </a:r>
            <a:r>
              <a:rPr lang="nb-NO" dirty="0" smtClean="0"/>
              <a:t>) </a:t>
            </a:r>
            <a:r>
              <a:rPr lang="nb-NO" dirty="0" smtClean="0">
                <a:hlinkClick r:id="rId3"/>
              </a:rPr>
              <a:t>www.data.norge.no</a:t>
            </a:r>
            <a:endParaRPr lang="nb-NO" dirty="0" smtClean="0"/>
          </a:p>
          <a:p>
            <a:pPr lvl="1"/>
            <a:endParaRPr lang="nb-NO" dirty="0"/>
          </a:p>
          <a:p>
            <a:pPr lvl="0"/>
            <a:r>
              <a:rPr lang="nb-NO" u="sng" dirty="0">
                <a:hlinkClick r:id="rId4"/>
              </a:rPr>
              <a:t>Veiledningsside</a:t>
            </a:r>
            <a:r>
              <a:rPr lang="nb-NO" dirty="0"/>
              <a:t> på Kartverket.no for REST-API </a:t>
            </a:r>
            <a:r>
              <a:rPr lang="nb-NO" dirty="0" smtClean="0"/>
              <a:t>Adresse</a:t>
            </a:r>
            <a:br>
              <a:rPr lang="nb-NO" dirty="0" smtClean="0"/>
            </a:br>
            <a:endParaRPr lang="nb-NO" dirty="0"/>
          </a:p>
          <a:p>
            <a:pPr lvl="0"/>
            <a:r>
              <a:rPr lang="nb-NO" dirty="0"/>
              <a:t>Veiledningsside på </a:t>
            </a:r>
            <a:r>
              <a:rPr lang="nb-NO" u="sng" dirty="0" err="1" smtClean="0">
                <a:hlinkClick r:id="rId5"/>
              </a:rPr>
              <a:t>Geonorge</a:t>
            </a:r>
            <a:endParaRPr lang="nb-NO" u="sng" dirty="0" smtClean="0"/>
          </a:p>
          <a:p>
            <a:pPr lvl="0"/>
            <a:endParaRPr lang="nb-NO" u="sng" dirty="0"/>
          </a:p>
          <a:p>
            <a:pPr marL="0" lvl="0" indent="0">
              <a:buNone/>
            </a:pP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48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Organisering av arbeidet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988840"/>
            <a:ext cx="10570632" cy="4248449"/>
          </a:xfrm>
        </p:spPr>
        <p:txBody>
          <a:bodyPr/>
          <a:lstStyle/>
          <a:p>
            <a:pPr marL="0" indent="0">
              <a:buNone/>
            </a:pPr>
            <a:r>
              <a:rPr lang="nb-NO" b="1" dirty="0" err="1" smtClean="0"/>
              <a:t>MatrikkeAPI</a:t>
            </a:r>
            <a:endParaRPr lang="nb-NO" b="1" dirty="0" smtClean="0"/>
          </a:p>
          <a:p>
            <a:r>
              <a:rPr lang="nb-NO" dirty="0" smtClean="0"/>
              <a:t>Arbeid </a:t>
            </a:r>
            <a:r>
              <a:rPr lang="nb-NO" dirty="0"/>
              <a:t>rundt datadokumentasjon og tilgjengeliggjøring skjer underveis i utviklingsarbeidet i samarbeid med forretning (fag</a:t>
            </a:r>
            <a:r>
              <a:rPr lang="nb-NO" dirty="0" smtClean="0"/>
              <a:t>).</a:t>
            </a:r>
          </a:p>
          <a:p>
            <a:pPr lvl="1"/>
            <a:r>
              <a:rPr lang="nb-NO" dirty="0" smtClean="0"/>
              <a:t>Spesifikasjon / krav </a:t>
            </a:r>
          </a:p>
          <a:p>
            <a:r>
              <a:rPr lang="nb-NO" dirty="0" smtClean="0"/>
              <a:t>Ingen </a:t>
            </a:r>
            <a:r>
              <a:rPr lang="nb-NO" dirty="0"/>
              <a:t>egen organisering rundt dette.</a:t>
            </a:r>
          </a:p>
          <a:p>
            <a:r>
              <a:rPr lang="nb-NO" dirty="0"/>
              <a:t>Samarbeid mellom forretningssiden og utviklingssiden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Innen </a:t>
            </a:r>
            <a:r>
              <a:rPr lang="nb-NO" b="1" dirty="0" err="1"/>
              <a:t>Geodata</a:t>
            </a:r>
            <a:r>
              <a:rPr lang="nb-NO" b="1" dirty="0"/>
              <a:t>/Åpne data:</a:t>
            </a:r>
          </a:p>
          <a:p>
            <a:r>
              <a:rPr lang="nb-NO" dirty="0"/>
              <a:t>Matrikkelavdelingen samarbeider med </a:t>
            </a:r>
            <a:r>
              <a:rPr lang="nb-NO" dirty="0" smtClean="0"/>
              <a:t>Kartverkets seksjoner </a:t>
            </a:r>
            <a:r>
              <a:rPr lang="nb-NO" dirty="0"/>
              <a:t>for standardisering  og </a:t>
            </a:r>
            <a:r>
              <a:rPr lang="nb-NO" dirty="0" err="1"/>
              <a:t>geodata</a:t>
            </a:r>
            <a:r>
              <a:rPr lang="nb-NO" dirty="0"/>
              <a:t>-koordinering i Kartverket.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45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Pådriver-arbeid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988840"/>
            <a:ext cx="10570632" cy="4248449"/>
          </a:xfrm>
        </p:spPr>
        <p:txBody>
          <a:bodyPr/>
          <a:lstStyle/>
          <a:p>
            <a:pPr lvl="1"/>
            <a:endParaRPr lang="nb-NO" dirty="0"/>
          </a:p>
          <a:p>
            <a:r>
              <a:rPr lang="nb-NO" dirty="0">
                <a:hlinkClick r:id="rId2"/>
              </a:rPr>
              <a:t>Masterplan</a:t>
            </a:r>
            <a:r>
              <a:rPr lang="nb-NO" dirty="0"/>
              <a:t> Matrikkel </a:t>
            </a:r>
            <a:endParaRPr lang="nb-NO" dirty="0" smtClean="0"/>
          </a:p>
          <a:p>
            <a:pPr lvl="1"/>
            <a:r>
              <a:rPr lang="nb-NO" i="1" dirty="0" smtClean="0"/>
              <a:t>«Prosjektet </a:t>
            </a:r>
            <a:r>
              <a:rPr lang="nb-NO" i="1" dirty="0"/>
              <a:t>skal bidra til å oppfylle forventningene til utvikling av matrikkelen fra både offentlig og privat </a:t>
            </a:r>
            <a:r>
              <a:rPr lang="nb-NO" i="1" dirty="0" smtClean="0"/>
              <a:t>sektor». Referansegruppe</a:t>
            </a:r>
            <a:endParaRPr lang="nb-NO" dirty="0"/>
          </a:p>
          <a:p>
            <a:r>
              <a:rPr lang="nb-NO" dirty="0" smtClean="0"/>
              <a:t>Fast Matrikkel </a:t>
            </a:r>
            <a:r>
              <a:rPr lang="nb-NO" dirty="0" smtClean="0">
                <a:hlinkClick r:id="rId3"/>
              </a:rPr>
              <a:t>faggruppe</a:t>
            </a:r>
            <a:r>
              <a:rPr lang="nb-NO" dirty="0" smtClean="0"/>
              <a:t> </a:t>
            </a:r>
            <a:endParaRPr lang="nb-NO" dirty="0"/>
          </a:p>
          <a:p>
            <a:r>
              <a:rPr lang="nb-NO" dirty="0" smtClean="0"/>
              <a:t>Matrikkelforum (Norge Digitalt)</a:t>
            </a:r>
            <a:endParaRPr lang="nb-NO" dirty="0"/>
          </a:p>
          <a:p>
            <a:r>
              <a:rPr lang="nb-NO" dirty="0"/>
              <a:t>Deltar i felles prosjekter </a:t>
            </a:r>
            <a:r>
              <a:rPr lang="nb-NO" dirty="0" smtClean="0"/>
              <a:t>med systemleverandører og </a:t>
            </a:r>
            <a:r>
              <a:rPr lang="nb-NO" dirty="0" smtClean="0"/>
              <a:t>brukere, </a:t>
            </a:r>
            <a:r>
              <a:rPr lang="nb-NO" dirty="0" err="1" smtClean="0"/>
              <a:t>bl</a:t>
            </a:r>
            <a:r>
              <a:rPr lang="nb-NO" dirty="0" smtClean="0"/>
              <a:t> a</a:t>
            </a:r>
            <a:endParaRPr lang="nb-NO" dirty="0" smtClean="0"/>
          </a:p>
          <a:p>
            <a:pPr lvl="1"/>
            <a:r>
              <a:rPr lang="nb-NO" dirty="0" smtClean="0"/>
              <a:t>GI Matrikkel </a:t>
            </a:r>
          </a:p>
          <a:p>
            <a:pPr lvl="1"/>
            <a:r>
              <a:rPr lang="nb-NO" dirty="0" smtClean="0"/>
              <a:t>E-byggesak, </a:t>
            </a:r>
            <a:r>
              <a:rPr lang="nb-NO" dirty="0" err="1" smtClean="0"/>
              <a:t>Geolett</a:t>
            </a:r>
            <a:r>
              <a:rPr lang="nb-NO" dirty="0" smtClean="0"/>
              <a:t>, E-plan  </a:t>
            </a:r>
          </a:p>
          <a:p>
            <a:pPr lvl="1"/>
            <a:r>
              <a:rPr lang="nb-NO" dirty="0" err="1" smtClean="0"/>
              <a:t>GeoBIM</a:t>
            </a:r>
            <a:r>
              <a:rPr lang="nb-NO" dirty="0" smtClean="0"/>
              <a:t> </a:t>
            </a:r>
            <a:r>
              <a:rPr lang="nb-NO" dirty="0" smtClean="0"/>
              <a:t>(GIS og bygningsinformasjonsmodeller)</a:t>
            </a:r>
            <a:br>
              <a:rPr lang="nb-NO" dirty="0" smtClean="0"/>
            </a:br>
            <a:r>
              <a:rPr lang="nb-NO" dirty="0" smtClean="0"/>
              <a:t>Presentasjoner </a:t>
            </a:r>
            <a:r>
              <a:rPr lang="nb-NO" dirty="0"/>
              <a:t>og utstillinger i ulike </a:t>
            </a:r>
            <a:r>
              <a:rPr lang="nb-NO" dirty="0" smtClean="0"/>
              <a:t>fag-samlinger </a:t>
            </a:r>
          </a:p>
          <a:p>
            <a:r>
              <a:rPr lang="nb-NO" dirty="0" smtClean="0"/>
              <a:t>Formidlingstjenesten og Kundeservice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38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Mangler i matrikkeldokumentasjonen?</a:t>
            </a:r>
            <a:br>
              <a:rPr lang="nb-NO" sz="3600" dirty="0" smtClean="0"/>
            </a:br>
            <a:r>
              <a:rPr lang="nb-NO" sz="1400" dirty="0" smtClean="0"/>
              <a:t>(</a:t>
            </a:r>
            <a:r>
              <a:rPr lang="nb-NO" sz="1400" dirty="0" err="1" smtClean="0"/>
              <a:t>ref</a:t>
            </a:r>
            <a:r>
              <a:rPr lang="nb-NO" sz="1400" dirty="0" smtClean="0"/>
              <a:t> Felles datakatalog)</a:t>
            </a:r>
            <a:endParaRPr lang="nb-NO" sz="14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988840"/>
            <a:ext cx="10570632" cy="4248449"/>
          </a:xfrm>
        </p:spPr>
        <p:txBody>
          <a:bodyPr/>
          <a:lstStyle/>
          <a:p>
            <a:r>
              <a:rPr lang="nb-NO" dirty="0"/>
              <a:t>I dag for det meste «velkjente» virksomheter og distributører. </a:t>
            </a:r>
            <a:endParaRPr lang="nb-NO" dirty="0" smtClean="0"/>
          </a:p>
          <a:p>
            <a:pPr lvl="1"/>
            <a:r>
              <a:rPr lang="nb-NO" dirty="0" smtClean="0"/>
              <a:t>Gratis </a:t>
            </a:r>
            <a:r>
              <a:rPr lang="nb-NO" dirty="0"/>
              <a:t>eiendomsdata </a:t>
            </a:r>
            <a:r>
              <a:rPr lang="nb-NO" dirty="0" smtClean="0"/>
              <a:t>++ vil</a:t>
            </a:r>
            <a:r>
              <a:rPr lang="nb-NO" dirty="0" smtClean="0"/>
              <a:t> </a:t>
            </a:r>
            <a:r>
              <a:rPr lang="nb-NO" dirty="0"/>
              <a:t>gi flere brukere (og utfordringer)</a:t>
            </a:r>
          </a:p>
          <a:p>
            <a:pPr lvl="0"/>
            <a:r>
              <a:rPr lang="nb-NO" dirty="0"/>
              <a:t>Plan om</a:t>
            </a:r>
          </a:p>
          <a:p>
            <a:pPr lvl="1"/>
            <a:r>
              <a:rPr lang="nb-NO" dirty="0"/>
              <a:t>Veiledningsside om det å ta i bruk </a:t>
            </a:r>
            <a:r>
              <a:rPr lang="nb-NO" dirty="0" err="1" smtClean="0"/>
              <a:t>MatrikkelAPI</a:t>
            </a:r>
            <a:r>
              <a:rPr lang="nb-NO" dirty="0" smtClean="0"/>
              <a:t> (introduksjon)</a:t>
            </a:r>
            <a:endParaRPr lang="nb-NO" dirty="0"/>
          </a:p>
          <a:p>
            <a:pPr lvl="1"/>
            <a:r>
              <a:rPr lang="nb-NO" dirty="0"/>
              <a:t>Mer dokumentasjon </a:t>
            </a:r>
            <a:r>
              <a:rPr lang="nb-NO" dirty="0" smtClean="0"/>
              <a:t>av </a:t>
            </a:r>
            <a:r>
              <a:rPr lang="nb-NO" dirty="0" smtClean="0"/>
              <a:t>SOAP-spørretjenestene (</a:t>
            </a:r>
            <a:r>
              <a:rPr lang="nb-NO" dirty="0"/>
              <a:t>for andre enn IT-utviklere) </a:t>
            </a:r>
            <a:endParaRPr lang="nb-NO" dirty="0" smtClean="0"/>
          </a:p>
          <a:p>
            <a:pPr lvl="2"/>
            <a:r>
              <a:rPr lang="nb-NO" dirty="0" smtClean="0"/>
              <a:t>div </a:t>
            </a:r>
            <a:r>
              <a:rPr lang="nb-NO" dirty="0"/>
              <a:t>input gir div output </a:t>
            </a:r>
            <a:r>
              <a:rPr lang="nb-NO" dirty="0" smtClean="0"/>
              <a:t>+  om bruk </a:t>
            </a:r>
            <a:r>
              <a:rPr lang="nb-NO" dirty="0"/>
              <a:t>av </a:t>
            </a:r>
            <a:r>
              <a:rPr lang="nb-NO" dirty="0" smtClean="0"/>
              <a:t>søkemodell</a:t>
            </a:r>
            <a:endParaRPr lang="nb-NO" dirty="0"/>
          </a:p>
          <a:p>
            <a:pPr lvl="1"/>
            <a:r>
              <a:rPr lang="nb-NO" dirty="0"/>
              <a:t>Kartverket har planer om </a:t>
            </a:r>
            <a:r>
              <a:rPr lang="nb-NO" dirty="0" smtClean="0"/>
              <a:t>termregister</a:t>
            </a:r>
            <a:r>
              <a:rPr lang="nb-NO" dirty="0"/>
              <a:t>, </a:t>
            </a:r>
            <a:r>
              <a:rPr lang="nb-NO" dirty="0" smtClean="0"/>
              <a:t>alternativt (</a:t>
            </a:r>
            <a:r>
              <a:rPr lang="nb-NO" dirty="0" err="1" smtClean="0"/>
              <a:t>sam</a:t>
            </a:r>
            <a:r>
              <a:rPr lang="nb-NO" dirty="0" smtClean="0"/>
              <a:t>)bruk av Felles datakatalog</a:t>
            </a:r>
            <a:r>
              <a:rPr lang="nb-NO" dirty="0" smtClean="0"/>
              <a:t>?</a:t>
            </a:r>
          </a:p>
          <a:p>
            <a:pPr lvl="1"/>
            <a:r>
              <a:rPr lang="nb-NO" dirty="0" smtClean="0"/>
              <a:t>«Orden i eget hus»-prosjekt neste år (sammen med tinglysingen)</a:t>
            </a:r>
          </a:p>
          <a:p>
            <a:pPr lvl="2"/>
            <a:r>
              <a:rPr lang="nb-NO" dirty="0" smtClean="0"/>
              <a:t>Fra egne løsninger mot felles-løsninger</a:t>
            </a:r>
            <a:endParaRPr lang="nb-NO" dirty="0" smtClean="0"/>
          </a:p>
          <a:p>
            <a:pPr lvl="1"/>
            <a:r>
              <a:rPr lang="nb-NO" dirty="0" smtClean="0"/>
              <a:t>Mer </a:t>
            </a:r>
            <a:r>
              <a:rPr lang="nb-NO" dirty="0" smtClean="0"/>
              <a:t>høsting fra </a:t>
            </a:r>
            <a:r>
              <a:rPr lang="nb-NO" dirty="0" err="1" smtClean="0"/>
              <a:t>Geonorge</a:t>
            </a:r>
            <a:r>
              <a:rPr lang="nb-NO" dirty="0" smtClean="0"/>
              <a:t>, alternativt direkte innlegging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</a:t>
            </a:r>
            <a:endParaRPr lang="nb-NO" dirty="0" smtClean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18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Framover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2001" y="1628800"/>
            <a:ext cx="10570632" cy="4608489"/>
          </a:xfrm>
        </p:spPr>
        <p:txBody>
          <a:bodyPr/>
          <a:lstStyle/>
          <a:p>
            <a:r>
              <a:rPr lang="nb-NO" dirty="0" smtClean="0"/>
              <a:t>«Felles rammeverk for </a:t>
            </a:r>
            <a:r>
              <a:rPr lang="nb-NO" u="sng" dirty="0" smtClean="0">
                <a:hlinkClick r:id="rId2"/>
              </a:rPr>
              <a:t>informasjonsforvaltning</a:t>
            </a:r>
            <a:r>
              <a:rPr lang="nb-NO" dirty="0" smtClean="0"/>
              <a:t>» til støtte for generell datadeling?</a:t>
            </a:r>
          </a:p>
          <a:p>
            <a:pPr lvl="1"/>
            <a:r>
              <a:rPr lang="nb-NO" dirty="0" smtClean="0"/>
              <a:t>Ja, fordel </a:t>
            </a:r>
            <a:r>
              <a:rPr lang="nb-NO" dirty="0" smtClean="0"/>
              <a:t>med felles </a:t>
            </a:r>
            <a:r>
              <a:rPr lang="nb-NO" dirty="0" smtClean="0"/>
              <a:t>løsninger og standarder. 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smtClean="0"/>
              <a:t>Er Felles datakatalog «løsningen»</a:t>
            </a:r>
          </a:p>
          <a:p>
            <a:pPr lvl="1"/>
            <a:r>
              <a:rPr lang="nb-NO" dirty="0" smtClean="0"/>
              <a:t>Tester </a:t>
            </a:r>
            <a:r>
              <a:rPr lang="nb-NO" dirty="0"/>
              <a:t>modellregister, vil den være tilstrekkelig?</a:t>
            </a:r>
          </a:p>
          <a:p>
            <a:pPr lvl="2"/>
            <a:r>
              <a:rPr lang="nb-NO" dirty="0" err="1"/>
              <a:t>Geonorge</a:t>
            </a:r>
            <a:r>
              <a:rPr lang="nb-NO" dirty="0"/>
              <a:t> har sin egen løsning av domenespesifikke standarder  </a:t>
            </a:r>
          </a:p>
          <a:p>
            <a:pPr lvl="3"/>
            <a:r>
              <a:rPr lang="nb-NO" dirty="0"/>
              <a:t>UML-modell gir datasettbeskrivelse, basis-formater og standard tjenester som </a:t>
            </a:r>
            <a:r>
              <a:rPr lang="nb-NO" dirty="0" smtClean="0"/>
              <a:t>valideres. For komplekst?</a:t>
            </a:r>
          </a:p>
          <a:p>
            <a:r>
              <a:rPr lang="nb-NO" u="sng" dirty="0" smtClean="0"/>
              <a:t>Del</a:t>
            </a:r>
            <a:r>
              <a:rPr lang="nb-NO" dirty="0" smtClean="0"/>
              <a:t> </a:t>
            </a:r>
            <a:r>
              <a:rPr lang="nb-NO" dirty="0" smtClean="0"/>
              <a:t>av løsningen – sammen med domenespesifikke </a:t>
            </a:r>
            <a:r>
              <a:rPr lang="nb-NO" dirty="0" smtClean="0"/>
              <a:t>løsninger?</a:t>
            </a:r>
            <a:endParaRPr lang="nb-NO" dirty="0" smtClean="0"/>
          </a:p>
          <a:p>
            <a:pPr lvl="1"/>
            <a:r>
              <a:rPr lang="nb-NO" dirty="0" smtClean="0"/>
              <a:t>Høste </a:t>
            </a:r>
            <a:r>
              <a:rPr lang="nb-NO" dirty="0" smtClean="0"/>
              <a:t>fra hverandre (</a:t>
            </a:r>
            <a:r>
              <a:rPr lang="nb-NO" dirty="0" err="1" smtClean="0"/>
              <a:t>f.eks</a:t>
            </a:r>
            <a:r>
              <a:rPr lang="nb-NO" dirty="0" smtClean="0"/>
              <a:t> datasett fra </a:t>
            </a:r>
            <a:r>
              <a:rPr lang="nb-NO" dirty="0" err="1" smtClean="0"/>
              <a:t>Geonorge</a:t>
            </a:r>
            <a:r>
              <a:rPr lang="nb-NO" dirty="0" smtClean="0"/>
              <a:t> &lt;-&gt; begreper fra FDK</a:t>
            </a:r>
            <a:r>
              <a:rPr lang="nb-NO" dirty="0" smtClean="0"/>
              <a:t>)</a:t>
            </a:r>
          </a:p>
          <a:p>
            <a:pPr lvl="2"/>
            <a:r>
              <a:rPr lang="nb-NO" dirty="0" err="1"/>
              <a:t>Geonorge</a:t>
            </a:r>
            <a:r>
              <a:rPr lang="nb-NO" dirty="0"/>
              <a:t> </a:t>
            </a:r>
            <a:r>
              <a:rPr lang="nb-NO" dirty="0" smtClean="0"/>
              <a:t>tester </a:t>
            </a:r>
            <a:r>
              <a:rPr lang="nb-NO" dirty="0"/>
              <a:t>bruk av begreper (</a:t>
            </a:r>
            <a:r>
              <a:rPr lang="nb-NO" dirty="0" err="1"/>
              <a:t>mouse-over</a:t>
            </a:r>
            <a:r>
              <a:rPr lang="nb-NO" dirty="0"/>
              <a:t>) fra Felles </a:t>
            </a:r>
            <a:r>
              <a:rPr lang="nb-NO" dirty="0" smtClean="0"/>
              <a:t>datakatalog</a:t>
            </a:r>
          </a:p>
          <a:p>
            <a:pPr lvl="3"/>
            <a:r>
              <a:rPr lang="nb-NO" dirty="0" smtClean="0"/>
              <a:t>Ta </a:t>
            </a:r>
            <a:r>
              <a:rPr lang="nb-NO" dirty="0"/>
              <a:t>ut </a:t>
            </a:r>
            <a:r>
              <a:rPr lang="nb-NO" dirty="0" smtClean="0"/>
              <a:t>utvalg av begreper </a:t>
            </a:r>
            <a:r>
              <a:rPr lang="nb-NO" dirty="0"/>
              <a:t>i SKOS format fra </a:t>
            </a:r>
            <a:r>
              <a:rPr lang="nb-NO" dirty="0" smtClean="0"/>
              <a:t>SOSI/</a:t>
            </a:r>
            <a:r>
              <a:rPr lang="nb-NO" dirty="0" err="1" smtClean="0"/>
              <a:t>Geonorge</a:t>
            </a:r>
            <a:endParaRPr lang="nb-NO" dirty="0" smtClean="0"/>
          </a:p>
          <a:p>
            <a:pPr lvl="2"/>
            <a:r>
              <a:rPr lang="nb-NO" dirty="0"/>
              <a:t>Mye bygd opp rundt dagens kataloger på </a:t>
            </a:r>
            <a:r>
              <a:rPr lang="nb-NO" dirty="0" err="1"/>
              <a:t>Geonorge</a:t>
            </a:r>
            <a:endParaRPr lang="nb-NO" dirty="0"/>
          </a:p>
          <a:p>
            <a:r>
              <a:rPr lang="nb-NO" dirty="0"/>
              <a:t> 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1"/>
          </p:nvPr>
        </p:nvSpPr>
        <p:spPr>
          <a:xfrm>
            <a:off x="8875183" y="6741368"/>
            <a:ext cx="3316817" cy="4032424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65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_ppt-mal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rtverket norsk mal 16-9 format.potm" id="{78385C30-EB80-4CCC-B0D1-DECDE397B4BD}" vid="{206F4E9F-2FA6-44A1-AEB8-A62DDDDFFD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norsk mal 16-9 format</Template>
  <TotalTime>0</TotalTime>
  <Words>830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Kartverket_ppt-mal</vt:lpstr>
      <vt:lpstr>Matrikkelen - Dokumentering  </vt:lpstr>
      <vt:lpstr>Hva er Matrikkelen</vt:lpstr>
      <vt:lpstr>Leveranser av matrikkeldata</vt:lpstr>
      <vt:lpstr>Dokumentasjon av MatrikkelAPI</vt:lpstr>
      <vt:lpstr>Dokumentasjon av Åpne data/Geodata</vt:lpstr>
      <vt:lpstr>Organisering av arbeidet</vt:lpstr>
      <vt:lpstr>Pådriver-arbeid</vt:lpstr>
      <vt:lpstr>Mangler i matrikkeldokumentasjonen? (ref Felles datakatalog)</vt:lpstr>
      <vt:lpstr>Framover</vt:lpstr>
      <vt:lpstr>Framover-2</vt:lpstr>
      <vt:lpstr>Flere grunndata?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2020-11-09T08:45:38Z</dcterms:created>
  <dcterms:modified xsi:type="dcterms:W3CDTF">2020-11-11T08:34:16Z</dcterms:modified>
</cp:coreProperties>
</file>