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17"/>
  </p:notesMasterIdLst>
  <p:sldIdLst>
    <p:sldId id="256" r:id="rId6"/>
    <p:sldId id="258" r:id="rId7"/>
    <p:sldId id="270" r:id="rId8"/>
    <p:sldId id="266" r:id="rId9"/>
    <p:sldId id="267" r:id="rId10"/>
    <p:sldId id="268" r:id="rId11"/>
    <p:sldId id="281" r:id="rId12"/>
    <p:sldId id="283" r:id="rId13"/>
    <p:sldId id="279" r:id="rId14"/>
    <p:sldId id="280" r:id="rId15"/>
    <p:sldId id="284" r:id="rId16"/>
  </p:sldIdLst>
  <p:sldSz cx="12190413" cy="6859588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C"/>
    <a:srgbClr val="58307D"/>
    <a:srgbClr val="E4D5F2"/>
    <a:srgbClr val="ACA4B3"/>
    <a:srgbClr val="D5E1F2"/>
    <a:srgbClr val="81BCE3"/>
    <a:srgbClr val="2D3741"/>
    <a:srgbClr val="343F49"/>
    <a:srgbClr val="565656"/>
    <a:srgbClr val="51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68061" autoAdjust="0"/>
  </p:normalViewPr>
  <p:slideViewPr>
    <p:cSldViewPr snapToGrid="0">
      <p:cViewPr>
        <p:scale>
          <a:sx n="50" d="100"/>
          <a:sy n="50" d="100"/>
        </p:scale>
        <p:origin x="1004" y="24"/>
      </p:cViewPr>
      <p:guideLst>
        <p:guide orient="horz" pos="216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rv-h\Home\bjo\Privat\Statistikk\Utvikling_2012_2020peraugust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'Ark1'!$A$6</c:f>
              <c:strCache>
                <c:ptCount val="1"/>
                <c:pt idx="0">
                  <c:v>Webserviceløsningen, private aktører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'Ark1'!$C$5:$K$5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'Ark1'!$C$6:$K$6</c:f>
              <c:numCache>
                <c:formatCode>_ * #\ ##0_ ;_ * \-#\ ##0_ ;_ * "-"??_ ;_ @_ </c:formatCode>
                <c:ptCount val="9"/>
                <c:pt idx="0">
                  <c:v>3919044</c:v>
                </c:pt>
                <c:pt idx="1">
                  <c:v>7622506</c:v>
                </c:pt>
                <c:pt idx="2">
                  <c:v>10269758</c:v>
                </c:pt>
                <c:pt idx="3">
                  <c:v>18835299</c:v>
                </c:pt>
                <c:pt idx="4">
                  <c:v>18140816</c:v>
                </c:pt>
                <c:pt idx="5">
                  <c:v>23376226</c:v>
                </c:pt>
                <c:pt idx="6">
                  <c:v>46681140</c:v>
                </c:pt>
                <c:pt idx="7">
                  <c:v>60332362</c:v>
                </c:pt>
                <c:pt idx="8">
                  <c:v>69433661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A-4799-8B48-7EC8DA6295E6}"/>
            </c:ext>
          </c:extLst>
        </c:ser>
        <c:ser>
          <c:idx val="1"/>
          <c:order val="1"/>
          <c:tx>
            <c:strRef>
              <c:f>'Ark1'!$A$7</c:f>
              <c:strCache>
                <c:ptCount val="1"/>
                <c:pt idx="0">
                  <c:v>Webserviceløsningen, offentlige aktører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'Ark1'!$C$5:$K$5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'Ark1'!$C$7:$K$7</c:f>
              <c:numCache>
                <c:formatCode>_ * #\ ##0_ ;_ * \-#\ ##0_ ;_ * "-"??_ ;_ @_ </c:formatCode>
                <c:ptCount val="9"/>
                <c:pt idx="0">
                  <c:v>102466088</c:v>
                </c:pt>
                <c:pt idx="1">
                  <c:v>100993391</c:v>
                </c:pt>
                <c:pt idx="2">
                  <c:v>89285431</c:v>
                </c:pt>
                <c:pt idx="3">
                  <c:v>89986008</c:v>
                </c:pt>
                <c:pt idx="4">
                  <c:v>121555482</c:v>
                </c:pt>
                <c:pt idx="5">
                  <c:v>127123146</c:v>
                </c:pt>
                <c:pt idx="6">
                  <c:v>140320477</c:v>
                </c:pt>
                <c:pt idx="7">
                  <c:v>180855210</c:v>
                </c:pt>
                <c:pt idx="8">
                  <c:v>75819823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A-4799-8B48-7EC8DA6295E6}"/>
            </c:ext>
          </c:extLst>
        </c:ser>
        <c:ser>
          <c:idx val="2"/>
          <c:order val="2"/>
          <c:tx>
            <c:strRef>
              <c:f>'Ark1'!$A$8</c:f>
              <c:strCache>
                <c:ptCount val="1"/>
                <c:pt idx="0">
                  <c:v>Åpne data, BR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'Ark1'!$C$5:$K$5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'Ark1'!$C$8:$K$8</c:f>
              <c:numCache>
                <c:formatCode>General</c:formatCode>
                <c:ptCount val="9"/>
                <c:pt idx="2" formatCode="_ * #\ ##0_ ;_ * \-#\ ##0_ ;_ * &quot;-&quot;??_ ;_ @_ ">
                  <c:v>801209</c:v>
                </c:pt>
                <c:pt idx="3" formatCode="_ * #\ ##0_ ;_ * \-#\ ##0_ ;_ * &quot;-&quot;??_ ;_ @_ ">
                  <c:v>9321420</c:v>
                </c:pt>
                <c:pt idx="4" formatCode="_ * #\ ##0_ ;_ * \-#\ ##0_ ;_ * &quot;-&quot;??_ ;_ @_ ">
                  <c:v>42241819</c:v>
                </c:pt>
                <c:pt idx="5" formatCode="_ * #\ ##0_ ;_ * \-#\ ##0_ ;_ * &quot;-&quot;??_ ;_ @_ ">
                  <c:v>61688858</c:v>
                </c:pt>
                <c:pt idx="6" formatCode="_ * #\ ##0_ ;_ * \-#\ ##0_ ;_ * &quot;-&quot;??_ ;_ @_ ">
                  <c:v>109673989</c:v>
                </c:pt>
                <c:pt idx="7" formatCode="_ * #\ ##0_ ;_ * \-#\ ##0_ ;_ * &quot;-&quot;??_ ;_ @_ ">
                  <c:v>321527621</c:v>
                </c:pt>
                <c:pt idx="8" formatCode="_ * #\ ##0_ ;_ * \-#\ ##0_ ;_ * &quot;-&quot;??_ ;_ @_ ">
                  <c:v>659091102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A-4799-8B48-7EC8DA6295E6}"/>
            </c:ext>
          </c:extLst>
        </c:ser>
        <c:ser>
          <c:idx val="3"/>
          <c:order val="3"/>
          <c:tx>
            <c:strRef>
              <c:f>'Ark1'!$A$9</c:f>
              <c:strCache>
                <c:ptCount val="1"/>
                <c:pt idx="0">
                  <c:v>Åpne data, Datahotell DIFI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'Ark1'!$C$5:$K$5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'Ark1'!$C$9:$K$9</c:f>
              <c:numCache>
                <c:formatCode>_ * #\ ##0_ ;_ * \-#\ ##0_ ;_ * "-"??_ ;_ @_ </c:formatCode>
                <c:ptCount val="9"/>
                <c:pt idx="0">
                  <c:v>4178684</c:v>
                </c:pt>
                <c:pt idx="1">
                  <c:v>5813233</c:v>
                </c:pt>
                <c:pt idx="2">
                  <c:v>37006505</c:v>
                </c:pt>
                <c:pt idx="3">
                  <c:v>88678006</c:v>
                </c:pt>
                <c:pt idx="4">
                  <c:v>92443581</c:v>
                </c:pt>
                <c:pt idx="5">
                  <c:v>122192863</c:v>
                </c:pt>
                <c:pt idx="6">
                  <c:v>238242300</c:v>
                </c:pt>
                <c:pt idx="7">
                  <c:v>317752614</c:v>
                </c:pt>
                <c:pt idx="8">
                  <c:v>166976285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BA-4799-8B48-7EC8DA629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4984552"/>
        <c:axId val="358560752"/>
        <c:axId val="0"/>
      </c:bar3DChart>
      <c:catAx>
        <c:axId val="35498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8560752"/>
        <c:crosses val="autoZero"/>
        <c:auto val="1"/>
        <c:lblAlgn val="ctr"/>
        <c:lblOffset val="100"/>
        <c:noMultiLvlLbl val="0"/>
      </c:catAx>
      <c:valAx>
        <c:axId val="35856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49845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0.12809</cdr:x>
      <cdr:y>0.10087</cdr:y>
    </cdr:from>
    <cdr:to>
      <cdr:x>0.54581</cdr:x>
      <cdr:y>0.36511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588894" y="691907"/>
          <a:ext cx="5181598" cy="181258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56565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800" b="1" dirty="0">
              <a:solidFill>
                <a:schemeClr val="bg1"/>
              </a:solidFill>
              <a:latin typeface="+mj-lt"/>
            </a:rPr>
            <a:t>Utvikling oppslag til Enhetsregisteret 2012-2020* </a:t>
          </a:r>
        </a:p>
        <a:p xmlns:a="http://schemas.openxmlformats.org/drawingml/2006/main">
          <a:endParaRPr lang="nb-NO" sz="1400" b="1" dirty="0">
            <a:solidFill>
              <a:schemeClr val="bg1"/>
            </a:solidFill>
            <a:latin typeface="+mj-lt"/>
          </a:endParaRPr>
        </a:p>
        <a:p xmlns:a="http://schemas.openxmlformats.org/drawingml/2006/main">
          <a:r>
            <a:rPr lang="nb-NO" sz="1400" b="1" dirty="0">
              <a:solidFill>
                <a:schemeClr val="bg1"/>
              </a:solidFill>
              <a:latin typeface="+mj-lt"/>
            </a:rPr>
            <a:t>*Per august 2020</a:t>
          </a:r>
          <a:endParaRPr lang="nb-NO" sz="1200" b="1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553F-DB22-4A43-9268-5884F0BA170D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8283-091D-4CB7-A348-8FFD5B118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92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10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377C7-83B1-41FA-8F8B-7DED5A07D62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0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72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23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A034-7A2B-E545-BDB0-E828DA219EA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8E6B-955C-419C-AACF-41E8D932FDF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7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9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6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5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13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2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47" y="1198788"/>
            <a:ext cx="9142810" cy="1551553"/>
          </a:xfrm>
        </p:spPr>
        <p:txBody>
          <a:bodyPr anchor="t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047" y="2854742"/>
            <a:ext cx="9142810" cy="4813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5" y="3817361"/>
            <a:ext cx="10731331" cy="1131072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8040" y="6230221"/>
            <a:ext cx="2123937" cy="207074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3" y="6068163"/>
            <a:ext cx="2383386" cy="2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354" y="758531"/>
            <a:ext cx="10669705" cy="534252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992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9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614018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026" y="6392279"/>
            <a:ext cx="10926655" cy="2700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678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038" y="675241"/>
            <a:ext cx="3942236" cy="42855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038" y="5203855"/>
            <a:ext cx="3942236" cy="5852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D6F9E1-5065-4C96-9099-62E64E968591}" type="datetime1">
              <a:rPr lang="nb-NO" smtClean="0"/>
              <a:t>11.11.2020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290" y="675240"/>
            <a:ext cx="6705402" cy="42855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2290" y="5203855"/>
            <a:ext cx="6704541" cy="5852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856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038" y="882315"/>
            <a:ext cx="3420205" cy="4555624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038" y="5599996"/>
            <a:ext cx="3420205" cy="27009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48BBBB-FF89-4DD8-8716-8501FFC86D3D}" type="datetime1">
              <a:rPr lang="nb-NO" smtClean="0"/>
              <a:t>11.11.2020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263" y="882315"/>
            <a:ext cx="3420205" cy="4555624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262" y="5599995"/>
            <a:ext cx="3420205" cy="27009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8486" y="882315"/>
            <a:ext cx="3420205" cy="4555624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8486" y="5599995"/>
            <a:ext cx="3420205" cy="27009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496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038" y="1953696"/>
            <a:ext cx="5175310" cy="37813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1383" y="1953696"/>
            <a:ext cx="5175310" cy="37813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3BC7-F062-43CC-A85B-6521251E7DB1}" type="datetime1">
              <a:rPr lang="nb-NO" smtClean="0"/>
              <a:t>11.11.2020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38" y="1953696"/>
            <a:ext cx="5179810" cy="28399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038" y="2237686"/>
            <a:ext cx="5175310" cy="349735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1383" y="1953696"/>
            <a:ext cx="5179810" cy="28399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1383" y="2237686"/>
            <a:ext cx="5175310" cy="349735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9027-081F-4798-A951-26CEB72B458C}" type="datetime1">
              <a:rPr lang="nb-NO" smtClean="0"/>
              <a:t>11.11.2020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884394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3479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3049" y="2173375"/>
            <a:ext cx="2682161" cy="342122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226" y="2173374"/>
            <a:ext cx="5286521" cy="3421220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421932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4926" y="2968023"/>
            <a:ext cx="9360561" cy="923543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0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884394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-1717" y="0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3479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113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4926" y="2331723"/>
            <a:ext cx="9360561" cy="219614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630000" rIns="360000" bIns="63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0499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23E-EE37-4F07-B928-C92078AAB5D3}" type="datetime1">
              <a:rPr lang="nb-NO" smtClean="0"/>
              <a:t>11.11.2020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038" y="900321"/>
            <a:ext cx="10440626" cy="360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038" y="2214790"/>
            <a:ext cx="10926655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038" y="3853374"/>
            <a:ext cx="10926655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038" y="1440514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038" y="2556912"/>
            <a:ext cx="10440626" cy="360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038" y="3061092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038" y="4195495"/>
            <a:ext cx="10440626" cy="360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038" y="4717682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8060" y="900321"/>
            <a:ext cx="306019" cy="36012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8059" y="2556912"/>
            <a:ext cx="306019" cy="36012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8059" y="4195495"/>
            <a:ext cx="306019" cy="36012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2873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068" y="1957298"/>
            <a:ext cx="5040302" cy="297105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4370" y="1957298"/>
            <a:ext cx="5040302" cy="297105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101" y="4177489"/>
            <a:ext cx="3793942" cy="4776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2403" y="4177489"/>
            <a:ext cx="3793942" cy="4776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2340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06" cy="6859588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6" y="1451689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6" y="5244287"/>
            <a:ext cx="9360560" cy="32280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844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06" cy="6859588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6" y="1451689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6" y="5244287"/>
            <a:ext cx="9360560" cy="32280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66324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4953" y="1485101"/>
            <a:ext cx="8460507" cy="38893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360000" rIns="360000" bIns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4953" y="5906105"/>
            <a:ext cx="8460507" cy="32280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265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130" cy="686044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6" y="1451689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6" y="5244287"/>
            <a:ext cx="9360560" cy="32280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884394" y="0"/>
            <a:ext cx="306019" cy="68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3479"/>
            <a:ext cx="12192130" cy="3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96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6" y="2604423"/>
            <a:ext cx="9360561" cy="1650743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60000" tIns="360000" rIns="36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3067546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95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130" cy="686044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720" tIns="22860" rIns="45720" bIns="2286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0378" y="3385207"/>
            <a:ext cx="5148308" cy="26469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540000" rIns="540000" bIns="54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0364" y="5315177"/>
            <a:ext cx="3793942" cy="4776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5480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3CE7-0A61-4B96-B432-37217F3D4930}" type="datetime1">
              <a:rPr lang="nb-NO" smtClean="0"/>
              <a:t>11.11.2020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66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34F2-CF7A-4B7F-A513-088EDBA0FBD0}" type="datetime1">
              <a:rPr lang="nb-NO" smtClean="0"/>
              <a:t>11.11.2020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0E72-851A-40E7-903F-ABC6EC207DCD}" type="datetime1">
              <a:rPr lang="nb-NO" smtClean="0"/>
              <a:t>11.11.2020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47" y="1198885"/>
            <a:ext cx="9142810" cy="1551552"/>
          </a:xfrm>
        </p:spPr>
        <p:txBody>
          <a:bodyPr anchor="t">
            <a:normAutofit/>
          </a:bodyPr>
          <a:lstStyle>
            <a:lvl1pPr algn="l">
              <a:defRPr sz="5595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047" y="2854745"/>
            <a:ext cx="9142810" cy="48139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6327" indent="0" algn="ctr">
              <a:buNone/>
              <a:defRPr sz="2000"/>
            </a:lvl2pPr>
            <a:lvl3pPr marL="912705" indent="0" algn="ctr">
              <a:buNone/>
              <a:defRPr sz="1900"/>
            </a:lvl3pPr>
            <a:lvl4pPr marL="1369057" indent="0" algn="ctr">
              <a:buNone/>
              <a:defRPr sz="1500"/>
            </a:lvl4pPr>
            <a:lvl5pPr marL="1825409" indent="0" algn="ctr">
              <a:buNone/>
              <a:defRPr sz="1500"/>
            </a:lvl5pPr>
            <a:lvl6pPr marL="2281789" indent="0" algn="ctr">
              <a:buNone/>
              <a:defRPr sz="1500"/>
            </a:lvl6pPr>
            <a:lvl7pPr marL="2738112" indent="0" algn="ctr">
              <a:buNone/>
              <a:defRPr sz="1500"/>
            </a:lvl7pPr>
            <a:lvl8pPr marL="3194439" indent="0" algn="ctr">
              <a:buNone/>
              <a:defRPr sz="1500"/>
            </a:lvl8pPr>
            <a:lvl9pPr marL="3650763" indent="0" algn="ctr">
              <a:buNone/>
              <a:defRPr sz="15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" y="3817367"/>
            <a:ext cx="10731331" cy="1131073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8042" y="6230226"/>
            <a:ext cx="2123936" cy="207075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43" y="6068165"/>
            <a:ext cx="2383386" cy="2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9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8D1D-C388-4515-B5A2-C284C6030609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155" y="900358"/>
            <a:ext cx="10440626" cy="360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040" y="2214790"/>
            <a:ext cx="10926655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040" y="3853373"/>
            <a:ext cx="10926655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040" y="1440517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155" y="2556947"/>
            <a:ext cx="10440626" cy="360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040" y="3061094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155" y="4195530"/>
            <a:ext cx="10440626" cy="360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040" y="4717688"/>
            <a:ext cx="10926655" cy="547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8065" y="900358"/>
            <a:ext cx="306019" cy="36012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8065" y="2556947"/>
            <a:ext cx="306019" cy="36012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8065" y="4195530"/>
            <a:ext cx="306019" cy="36012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928852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694" indent="-17969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80F5-E1CE-451D-A49B-7E0A5E82409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43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A046-A730-48FC-BA1C-7ED64D43682F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969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066" y="1512006"/>
            <a:ext cx="10514231" cy="1662250"/>
          </a:xfrm>
        </p:spPr>
        <p:txBody>
          <a:bodyPr anchor="b">
            <a:normAutofit/>
          </a:bodyPr>
          <a:lstStyle>
            <a:lvl1pPr>
              <a:defRPr sz="5995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066" y="3661001"/>
            <a:ext cx="10514231" cy="86784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marL="4563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7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6377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7"/>
            <a:ext cx="5175310" cy="1137498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EC3-429D-4F40-A493-D1CBD53B5D34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1481" y="1017364"/>
            <a:ext cx="5085305" cy="428552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038" y="1953699"/>
            <a:ext cx="5175310" cy="3781347"/>
          </a:xfrm>
          <a:prstGeom prst="rect">
            <a:avLst/>
          </a:prstGeom>
        </p:spPr>
        <p:txBody>
          <a:bodyPr lIns="0" tIns="0" rIns="0" bIns="0"/>
          <a:lstStyle>
            <a:lvl1pPr marL="179694" indent="-17969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03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6360" y="0"/>
            <a:ext cx="6214055" cy="685958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7"/>
            <a:ext cx="5175310" cy="1137498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038" y="1953699"/>
            <a:ext cx="5175310" cy="3781347"/>
          </a:xfrm>
          <a:prstGeom prst="rect">
            <a:avLst/>
          </a:prstGeom>
        </p:spPr>
        <p:txBody>
          <a:bodyPr lIns="0" tIns="0" rIns="0" bIns="0"/>
          <a:lstStyle>
            <a:lvl1pPr marL="179694" indent="-17969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3748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7"/>
            <a:ext cx="5175310" cy="11374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A4E4-0AC4-4DD2-AE3C-CF4070C975A6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038" y="1953699"/>
            <a:ext cx="5175310" cy="3781347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1382" y="576212"/>
            <a:ext cx="5175310" cy="515883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561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ADEF-E55E-4B48-8B4C-F69D1164A4D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038" y="1953699"/>
            <a:ext cx="5175310" cy="3781347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1471" y="1926793"/>
            <a:ext cx="4914295" cy="2830608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58350" tIns="358350" rIns="358350" bIns="35835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98" b="0" i="0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2998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30" y="489425"/>
            <a:ext cx="11215071" cy="5234439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A341-3085-4B0A-90ED-9B6898E3D20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70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065" y="1511937"/>
            <a:ext cx="10514231" cy="166225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065" y="3660961"/>
            <a:ext cx="10514231" cy="86784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392" y="758533"/>
            <a:ext cx="10669706" cy="534252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9607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0413" cy="685958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071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" y="73"/>
            <a:ext cx="12190413" cy="614018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028" y="6392281"/>
            <a:ext cx="10926655" cy="270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562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038" y="675240"/>
            <a:ext cx="3942236" cy="428552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038" y="5203859"/>
            <a:ext cx="3942236" cy="58520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000EB6-4119-45EA-8C67-072F68ED40A6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291" y="675240"/>
            <a:ext cx="6705402" cy="428552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2294" y="5203859"/>
            <a:ext cx="6704540" cy="58520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17747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039" y="882389"/>
            <a:ext cx="3420206" cy="4555624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039" y="5600000"/>
            <a:ext cx="3420206" cy="27009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6FAD02-B2EF-4F88-870C-4C659680E994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265" y="882389"/>
            <a:ext cx="3420206" cy="4555624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265" y="5600000"/>
            <a:ext cx="3420206" cy="27009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8488" y="882389"/>
            <a:ext cx="3420206" cy="4555624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8488" y="5600000"/>
            <a:ext cx="3420206" cy="27009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152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038" y="1953699"/>
            <a:ext cx="5175310" cy="378134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1382" y="1953699"/>
            <a:ext cx="5175310" cy="378134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D78A-E495-4EF7-A144-F96ED298A75C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91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49" y="1953699"/>
            <a:ext cx="5179810" cy="28399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6327" indent="0">
              <a:buNone/>
              <a:defRPr sz="2000" b="1"/>
            </a:lvl2pPr>
            <a:lvl3pPr marL="912705" indent="0">
              <a:buNone/>
              <a:defRPr sz="1900" b="1"/>
            </a:lvl3pPr>
            <a:lvl4pPr marL="1369057" indent="0">
              <a:buNone/>
              <a:defRPr sz="1500" b="1"/>
            </a:lvl4pPr>
            <a:lvl5pPr marL="1825409" indent="0">
              <a:buNone/>
              <a:defRPr sz="1500" b="1"/>
            </a:lvl5pPr>
            <a:lvl6pPr marL="2281789" indent="0">
              <a:buNone/>
              <a:defRPr sz="1500" b="1"/>
            </a:lvl6pPr>
            <a:lvl7pPr marL="2738112" indent="0">
              <a:buNone/>
              <a:defRPr sz="1500" b="1"/>
            </a:lvl7pPr>
            <a:lvl8pPr marL="3194439" indent="0">
              <a:buNone/>
              <a:defRPr sz="1500" b="1"/>
            </a:lvl8pPr>
            <a:lvl9pPr marL="3650763" indent="0">
              <a:buNone/>
              <a:defRPr sz="15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038" y="2237689"/>
            <a:ext cx="5175310" cy="349735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1388" y="1953699"/>
            <a:ext cx="5179810" cy="28399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6327" indent="0">
              <a:buNone/>
              <a:defRPr sz="2000" b="1"/>
            </a:lvl2pPr>
            <a:lvl3pPr marL="912705" indent="0">
              <a:buNone/>
              <a:defRPr sz="1900" b="1"/>
            </a:lvl3pPr>
            <a:lvl4pPr marL="1369057" indent="0">
              <a:buNone/>
              <a:defRPr sz="1500" b="1"/>
            </a:lvl4pPr>
            <a:lvl5pPr marL="1825409" indent="0">
              <a:buNone/>
              <a:defRPr sz="1500" b="1"/>
            </a:lvl5pPr>
            <a:lvl6pPr marL="2281789" indent="0">
              <a:buNone/>
              <a:defRPr sz="1500" b="1"/>
            </a:lvl6pPr>
            <a:lvl7pPr marL="2738112" indent="0">
              <a:buNone/>
              <a:defRPr sz="1500" b="1"/>
            </a:lvl7pPr>
            <a:lvl8pPr marL="3194439" indent="0">
              <a:buNone/>
              <a:defRPr sz="1500" b="1"/>
            </a:lvl8pPr>
            <a:lvl9pPr marL="3650763" indent="0">
              <a:buNone/>
              <a:defRPr sz="15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1382" y="2237689"/>
            <a:ext cx="5175310" cy="349735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D0F6-AD79-4CF2-9B54-A6A4E2A0CF1D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578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4396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7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355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3125" y="2173378"/>
            <a:ext cx="2682162" cy="3421220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310" y="2173374"/>
            <a:ext cx="5286521" cy="3421220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4002456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4980" y="2506299"/>
            <a:ext cx="9360561" cy="1847088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5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4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4396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1714" y="7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355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126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4980" y="1872677"/>
            <a:ext cx="9360561" cy="311424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58350" tIns="627032" rIns="358350" bIns="627032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5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33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6"/>
            <a:ext cx="5175310" cy="1137498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537-D1B4-45E3-B23A-9F20AEF0391F}" type="datetime1">
              <a:rPr lang="nb-NO" smtClean="0"/>
              <a:t>11.11.2020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1389" y="1017363"/>
            <a:ext cx="5085304" cy="42855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038" y="1953696"/>
            <a:ext cx="5175310" cy="378134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545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096" y="1957302"/>
            <a:ext cx="5040303" cy="297105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37469" tIns="627032" rIns="537469" bIns="627032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4430" y="1957302"/>
            <a:ext cx="5040303" cy="297105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37469" tIns="627032" rIns="537469" bIns="627032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8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119" y="4177592"/>
            <a:ext cx="3793942" cy="4776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2410" y="4177592"/>
            <a:ext cx="3793942" cy="4776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654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" y="0"/>
            <a:ext cx="12191206" cy="6859588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9" y="1451695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9" y="5244291"/>
            <a:ext cx="9360560" cy="32280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0976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" y="0"/>
            <a:ext cx="12191206" cy="6859588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9" y="1451695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9" y="5244291"/>
            <a:ext cx="9360560" cy="32280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0111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4955" y="1485147"/>
            <a:ext cx="8460507" cy="38893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58350" tIns="358350" rIns="358350" bIns="35835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4955" y="5906111"/>
            <a:ext cx="8460507" cy="32280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99805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70"/>
            <a:ext cx="12192130" cy="686044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29" y="1451695"/>
            <a:ext cx="9360560" cy="324115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8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4929" y="5244291"/>
            <a:ext cx="9360560" cy="32280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4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4396" y="70"/>
            <a:ext cx="306019" cy="686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7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3551"/>
            <a:ext cx="12192130" cy="3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62" tIns="22734" rIns="45462" bIns="22734" rtlCol="0" anchor="ctr"/>
          <a:lstStyle/>
          <a:p>
            <a:pPr algn="ctr" defTabSz="912763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319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0413" cy="6859588"/>
          </a:xfrm>
          <a:prstGeom prst="rect">
            <a:avLst/>
          </a:prstGeom>
          <a:noFill/>
        </p:spPr>
        <p:txBody>
          <a:bodyPr lIns="0" tIns="716621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4980" y="2605975"/>
            <a:ext cx="9360561" cy="1647686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58350" tIns="358350" rIns="358350" bIns="35835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5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3117638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0413" cy="68595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16621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0"/>
            <a:ext cx="12192130" cy="686044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502" tIns="22753" rIns="45502" bIns="22753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0379" y="3385209"/>
            <a:ext cx="5148309" cy="264694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37469" tIns="537469" rIns="537469" bIns="537469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8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0380" y="5315282"/>
            <a:ext cx="3793942" cy="4776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9975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3FD1-29D7-444F-B302-8FEE9149B74F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112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1386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960-9E3D-4912-8751-3CC947293708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11.11.2020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18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6358" y="0"/>
            <a:ext cx="6214055" cy="685958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6"/>
            <a:ext cx="5175310" cy="1137498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038" y="1953696"/>
            <a:ext cx="5175310" cy="378134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888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080" y="1366482"/>
            <a:ext cx="10277195" cy="4924229"/>
          </a:xfrm>
        </p:spPr>
        <p:txBody>
          <a:bodyPr/>
          <a:lstStyle>
            <a:lvl1pPr marL="407312" indent="-407312">
              <a:spcBef>
                <a:spcPts val="1428"/>
              </a:spcBef>
              <a:spcAft>
                <a:spcPts val="357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898"/>
            </a:lvl1pPr>
            <a:lvl2pPr marL="950386" indent="-407312">
              <a:spcBef>
                <a:spcPts val="0"/>
              </a:spcBef>
              <a:spcAft>
                <a:spcPts val="357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425576" indent="-339448">
              <a:spcBef>
                <a:spcPts val="239"/>
              </a:spcBef>
              <a:spcAft>
                <a:spcPts val="239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968661" indent="-33944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511769" indent="-33944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cxnSp>
        <p:nvCxnSpPr>
          <p:cNvPr id="10" name="Rett linje 9"/>
          <p:cNvCxnSpPr/>
          <p:nvPr/>
        </p:nvCxnSpPr>
        <p:spPr>
          <a:xfrm>
            <a:off x="965080" y="1075740"/>
            <a:ext cx="10277195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8429452" y="6500937"/>
            <a:ext cx="1417488" cy="365210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11/11/2020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872782" y="6493926"/>
            <a:ext cx="5556562" cy="36521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Rett linje 24"/>
          <p:cNvCxnSpPr/>
          <p:nvPr/>
        </p:nvCxnSpPr>
        <p:spPr>
          <a:xfrm>
            <a:off x="965080" y="6493918"/>
            <a:ext cx="10277195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" name="Bild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4" y="6587997"/>
            <a:ext cx="1662007" cy="1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38" y="576206"/>
            <a:ext cx="5175310" cy="11374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E904-CB96-44CF-9B9B-534491D09DF7}" type="datetime1">
              <a:rPr lang="nb-NO" smtClean="0"/>
              <a:t>11.11.2020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038" y="1953696"/>
            <a:ext cx="5175310" cy="3781348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1383" y="576206"/>
            <a:ext cx="5175310" cy="515883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473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4F1-DA1A-4DAE-8A16-2A464427D86C}" type="datetime1">
              <a:rPr lang="nb-NO" smtClean="0"/>
              <a:t>11.11.2020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038" y="1953696"/>
            <a:ext cx="5175310" cy="3781348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1393" y="1926687"/>
            <a:ext cx="4914295" cy="2830609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60000" tIns="360000" rIns="360000" bIns="36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4987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25" y="489421"/>
            <a:ext cx="11215070" cy="523443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3B6-7CFC-4AAF-911E-C133B5BD430B}" type="datetime1">
              <a:rPr lang="nb-NO" smtClean="0"/>
              <a:t>11.11.2020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5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038" y="576206"/>
            <a:ext cx="10926655" cy="113749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37" y="1953696"/>
            <a:ext cx="10926655" cy="3781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6401" y="6392278"/>
            <a:ext cx="84611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3CE7-0A61-4B96-B432-37217F3D4930}" type="datetime1">
              <a:rPr lang="nb-NO" smtClean="0"/>
              <a:t>11.11.2020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259" y="6392278"/>
            <a:ext cx="4500270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8059" y="6392278"/>
            <a:ext cx="30877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6" name="Rett linje 15"/>
          <p:cNvCxnSpPr/>
          <p:nvPr userDrawn="1"/>
        </p:nvCxnSpPr>
        <p:spPr>
          <a:xfrm flipV="1">
            <a:off x="6624397" y="6435472"/>
            <a:ext cx="0" cy="108039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9" y="6428292"/>
            <a:ext cx="185916" cy="14633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8" y="5960124"/>
            <a:ext cx="10935534" cy="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6" r:id="rId5"/>
    <p:sldLayoutId id="2147483657" r:id="rId6"/>
    <p:sldLayoutId id="2147483662" r:id="rId7"/>
    <p:sldLayoutId id="2147483660" r:id="rId8"/>
    <p:sldLayoutId id="2147483669" r:id="rId9"/>
    <p:sldLayoutId id="2147483670" r:id="rId10"/>
    <p:sldLayoutId id="2147483665" r:id="rId11"/>
    <p:sldLayoutId id="2147483666" r:id="rId12"/>
    <p:sldLayoutId id="2147483667" r:id="rId13"/>
    <p:sldLayoutId id="2147483668" r:id="rId14"/>
    <p:sldLayoutId id="2147483652" r:id="rId15"/>
    <p:sldLayoutId id="2147483653" r:id="rId16"/>
    <p:sldLayoutId id="2147483678" r:id="rId17"/>
    <p:sldLayoutId id="2147483672" r:id="rId18"/>
    <p:sldLayoutId id="2147483673" r:id="rId19"/>
    <p:sldLayoutId id="2147483679" r:id="rId20"/>
    <p:sldLayoutId id="2147483674" r:id="rId21"/>
    <p:sldLayoutId id="2147483676" r:id="rId22"/>
    <p:sldLayoutId id="2147483681" r:id="rId23"/>
    <p:sldLayoutId id="2147483675" r:id="rId24"/>
    <p:sldLayoutId id="2147483663" r:id="rId25"/>
    <p:sldLayoutId id="2147483680" r:id="rId26"/>
    <p:sldLayoutId id="2147483683" r:id="rId27"/>
    <p:sldLayoutId id="2147483654" r:id="rId28"/>
    <p:sldLayoutId id="2147483655" r:id="rId29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040" y="576207"/>
            <a:ext cx="10926655" cy="113749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40" y="1953699"/>
            <a:ext cx="10926655" cy="3781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6407" y="6392281"/>
            <a:ext cx="846111" cy="1847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63"/>
            <a:fld id="{67D3EEB9-D3C8-4CBC-ACC8-F0D2E3445C9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2763"/>
              <a:t>11.11.2020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260" y="6392281"/>
            <a:ext cx="4500270" cy="1847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63"/>
            <a:r>
              <a:rPr lang="nb-NO">
                <a:solidFill>
                  <a:prstClr val="black">
                    <a:tint val="75000"/>
                  </a:prstClr>
                </a:solidFill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8064" y="6392281"/>
            <a:ext cx="308771" cy="1847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63"/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2763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Rett linje 15"/>
          <p:cNvCxnSpPr/>
          <p:nvPr/>
        </p:nvCxnSpPr>
        <p:spPr>
          <a:xfrm flipV="1">
            <a:off x="6624398" y="6435474"/>
            <a:ext cx="0" cy="108038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5" y="6428292"/>
            <a:ext cx="185916" cy="14633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41" y="5960127"/>
            <a:ext cx="10935533" cy="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</p:sldLayoutIdLst>
  <p:hf sldNum="0" hdr="0"/>
  <p:txStyles>
    <p:titleStyle>
      <a:lvl1pPr algn="l" defTabSz="912705" rtl="0" eaLnBrk="1" latinLnBrk="0" hangingPunct="1">
        <a:lnSpc>
          <a:spcPct val="90000"/>
        </a:lnSpc>
        <a:spcBef>
          <a:spcPct val="0"/>
        </a:spcBef>
        <a:buNone/>
        <a:defRPr sz="3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694" indent="-179694" algn="l" defTabSz="912705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9152" indent="-179694" algn="l" defTabSz="912705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8695" indent="-179694" algn="l" defTabSz="912705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8236" indent="-179694" algn="l" defTabSz="912705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693" indent="-179694" algn="l" defTabSz="912705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26" indent="-228189" algn="l" defTabSz="9127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76" indent="-228189" algn="l" defTabSz="9127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28" indent="-228189" algn="l" defTabSz="9127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06" indent="-228189" algn="l" defTabSz="9127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27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9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2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39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63" algn="l" defTabSz="9127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Datadokumentasjon i Enhetsregisteret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Marit Holm Torseth og Synne Solbakken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11.11.2020</a:t>
            </a:r>
          </a:p>
        </p:txBody>
      </p:sp>
      <p:sp>
        <p:nvSpPr>
          <p:cNvPr id="7" name="Undertittel 4"/>
          <p:cNvSpPr txBox="1">
            <a:spLocks/>
          </p:cNvSpPr>
          <p:nvPr/>
        </p:nvSpPr>
        <p:spPr>
          <a:xfrm>
            <a:off x="642668" y="5519114"/>
            <a:ext cx="9142810" cy="481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indent="0" algn="ctr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«Grunndataregistrenes dag» på Innføringsmøte Informasjonsforvaltning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0" y="1241"/>
            <a:ext cx="6529841" cy="773279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35833" y="455745"/>
            <a:ext cx="5193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/>
            <a:r>
              <a:rPr lang="nb-NO" b="1" i="1" dirty="0">
                <a:solidFill>
                  <a:prstClr val="white"/>
                </a:solidFill>
                <a:latin typeface="Arial"/>
              </a:rPr>
              <a:t>Er </a:t>
            </a:r>
            <a:r>
              <a:rPr lang="nb-NO" b="1" i="1" u="sng" dirty="0">
                <a:solidFill>
                  <a:prstClr val="white"/>
                </a:solidFill>
                <a:latin typeface="Arial"/>
              </a:rPr>
              <a:t>Felles datakatalog </a:t>
            </a:r>
            <a:r>
              <a:rPr lang="nb-NO" b="1" i="1" dirty="0">
                <a:solidFill>
                  <a:prstClr val="white"/>
                </a:solidFill>
                <a:latin typeface="Arial"/>
              </a:rPr>
              <a:t>en hensiktsmessig løsning for generell datadokumentering på tvers av forvaltningen? Eventuelle mangler?</a:t>
            </a:r>
          </a:p>
          <a:p>
            <a:pPr defTabSz="914309"/>
            <a:endParaRPr lang="nb-NO" b="1" i="1" dirty="0">
              <a:solidFill>
                <a:prstClr val="white"/>
              </a:solidFill>
              <a:latin typeface="Arial"/>
            </a:endParaRPr>
          </a:p>
          <a:p>
            <a:pPr defTabSz="914309"/>
            <a:endParaRPr lang="nb-NO" b="1" i="1" dirty="0">
              <a:solidFill>
                <a:prstClr val="white"/>
              </a:solidFill>
              <a:latin typeface="Arial"/>
            </a:endParaRPr>
          </a:p>
          <a:p>
            <a:pPr defTabSz="914309"/>
            <a:r>
              <a:rPr lang="nb-NO" b="1" dirty="0">
                <a:solidFill>
                  <a:prstClr val="white"/>
                </a:solidFill>
                <a:latin typeface="Arial"/>
              </a:rPr>
              <a:t>Ja</a:t>
            </a:r>
            <a:r>
              <a:rPr lang="nb-NO" dirty="0">
                <a:solidFill>
                  <a:prstClr val="white"/>
                </a:solidFill>
                <a:latin typeface="Arial"/>
              </a:rPr>
              <a:t>, OG ikke bare for forvaltningen, legg til rette for mer bruk også for private aktører!</a:t>
            </a:r>
          </a:p>
          <a:p>
            <a:pPr defTabSz="914309"/>
            <a:endParaRPr lang="nb-NO" dirty="0">
              <a:solidFill>
                <a:prstClr val="white"/>
              </a:solidFill>
              <a:latin typeface="Arial"/>
            </a:endParaRPr>
          </a:p>
          <a:p>
            <a:pPr defTabSz="914309"/>
            <a:r>
              <a:rPr lang="nb-NO" b="1" dirty="0">
                <a:solidFill>
                  <a:prstClr val="white"/>
                </a:solidFill>
                <a:latin typeface="Arial"/>
              </a:rPr>
              <a:t>Innspill</a:t>
            </a:r>
          </a:p>
          <a:p>
            <a:pPr defTabSz="914309"/>
            <a:endParaRPr lang="nb-NO" dirty="0">
              <a:solidFill>
                <a:prstClr val="white"/>
              </a:solidFill>
              <a:latin typeface="Arial"/>
            </a:endParaRP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white"/>
                </a:solidFill>
                <a:latin typeface="Arial"/>
              </a:rPr>
              <a:t>Tenk på historikk, varsling, endringshåndtering</a:t>
            </a: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white"/>
                </a:solidFill>
                <a:latin typeface="Arial"/>
              </a:rPr>
              <a:t>Vurdere hvordan dere tar begrepssammenligningen videre – støtte harmoniserings- og differensieringsarbeid</a:t>
            </a: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white"/>
                </a:solidFill>
                <a:latin typeface="Arial"/>
              </a:rPr>
              <a:t>Få opp spesifikasjoner som trengs i tillegg til standardklassene i ‘datatjenester’, bring tilbake prising, tilgang og annen tilleggsinformasjon som vi hadde før</a:t>
            </a:r>
          </a:p>
          <a:p>
            <a:pPr defTabSz="914309"/>
            <a:endParaRPr lang="nb-NO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0414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7469" y="169807"/>
            <a:ext cx="10926655" cy="113749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Takk for oppmerksomheten!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r="4128"/>
          <a:stretch/>
        </p:blipFill>
        <p:spPr>
          <a:xfrm>
            <a:off x="2159790" y="1611086"/>
            <a:ext cx="1746696" cy="190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38" y="4441372"/>
            <a:ext cx="1696748" cy="190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Sylinder 4"/>
          <p:cNvSpPr txBox="1"/>
          <p:nvPr/>
        </p:nvSpPr>
        <p:spPr>
          <a:xfrm>
            <a:off x="4310743" y="1887248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Synne Solbakken </a:t>
            </a:r>
          </a:p>
          <a:p>
            <a:r>
              <a:rPr lang="nb-NO" sz="2000" dirty="0">
                <a:solidFill>
                  <a:schemeClr val="bg1"/>
                </a:solidFill>
              </a:rPr>
              <a:t>Rådgiver</a:t>
            </a:r>
          </a:p>
          <a:p>
            <a:r>
              <a:rPr lang="nb-NO" sz="2000" dirty="0">
                <a:solidFill>
                  <a:schemeClr val="bg1"/>
                </a:solidFill>
              </a:rPr>
              <a:t>Støtte og registerutvikling, Avdeling Registerforvaltning</a:t>
            </a:r>
          </a:p>
          <a:p>
            <a:r>
              <a:rPr lang="nb-NO" sz="2000" b="1" u="sng" dirty="0">
                <a:solidFill>
                  <a:schemeClr val="bg1"/>
                </a:solidFill>
              </a:rPr>
              <a:t>sys@brreg.no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310743" y="4717534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Marit Holm Torseth</a:t>
            </a:r>
          </a:p>
          <a:p>
            <a:r>
              <a:rPr lang="nb-NO" sz="2000" dirty="0">
                <a:solidFill>
                  <a:schemeClr val="bg1"/>
                </a:solidFill>
              </a:rPr>
              <a:t>Seniorrådgiver</a:t>
            </a:r>
          </a:p>
          <a:p>
            <a:r>
              <a:rPr lang="nb-NO" sz="2000" dirty="0">
                <a:solidFill>
                  <a:schemeClr val="bg1"/>
                </a:solidFill>
              </a:rPr>
              <a:t>Seksjon informasjonsforvaltning, Direktørens stab</a:t>
            </a:r>
          </a:p>
          <a:p>
            <a:r>
              <a:rPr lang="nb-NO" sz="2000" b="1" u="sng" dirty="0">
                <a:solidFill>
                  <a:schemeClr val="bg1"/>
                </a:solidFill>
              </a:rPr>
              <a:t>mto@brreg.no</a:t>
            </a:r>
            <a:r>
              <a:rPr lang="nb-NO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2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5445" y="103240"/>
            <a:ext cx="10926655" cy="113749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Hei! Vi er Brønnøysundregistrene!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11880850" y="6392863"/>
            <a:ext cx="309563" cy="184150"/>
          </a:xfrm>
        </p:spPr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b="16779"/>
          <a:stretch/>
        </p:blipFill>
        <p:spPr>
          <a:xfrm>
            <a:off x="-1" y="1350544"/>
            <a:ext cx="12190414" cy="456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ktangel 7"/>
          <p:cNvSpPr/>
          <p:nvPr/>
        </p:nvSpPr>
        <p:spPr>
          <a:xfrm>
            <a:off x="3927762" y="2467534"/>
            <a:ext cx="1662547" cy="8866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78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Enhetsregisteret - nasjonal felleskomponent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Enhetsregisteret gir oversikt over alle som er registrert i ett eller flere tilknyttede registre, men også mange som er frivillig registrert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Samler inn og tar vare på grunndata om enheter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Opplysningene er gratis tilgjengelig for enhver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Opplysningene gjenbrukes på tvers i forvaltningen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og bidrar til å gjøre det enklere å utvikle gode digitale tjenester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614842" y="2720254"/>
            <a:ext cx="6376305" cy="3154362"/>
            <a:chOff x="852" y="1253"/>
            <a:chExt cx="4640" cy="2547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503" y="1253"/>
              <a:ext cx="1133" cy="679"/>
              <a:chOff x="315" y="1392"/>
              <a:chExt cx="1750" cy="1264"/>
            </a:xfrm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358" y="1464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-1183087">
              <a:off x="1643" y="2795"/>
              <a:ext cx="861" cy="271"/>
            </a:xfrm>
            <a:prstGeom prst="rightArrow">
              <a:avLst>
                <a:gd name="adj1" fmla="val 50000"/>
                <a:gd name="adj2" fmla="val 7942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600" b="1" dirty="0">
                  <a:solidFill>
                    <a:srgbClr val="002060"/>
                  </a:solidFill>
                  <a:latin typeface="Times New Roman" pitchFamily="18" charset="0"/>
                </a:rPr>
                <a:t>985 356 456</a:t>
              </a:r>
            </a:p>
          </p:txBody>
        </p:sp>
        <p:pic>
          <p:nvPicPr>
            <p:cNvPr id="11" name="Picture 11" descr="VA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750"/>
              <a:ext cx="956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2458" y="2432"/>
              <a:ext cx="1135" cy="679"/>
              <a:chOff x="315" y="1392"/>
              <a:chExt cx="1750" cy="1264"/>
            </a:xfrm>
          </p:grpSpPr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358" y="1464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493" y="2623"/>
              <a:ext cx="117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400" b="1" dirty="0">
                  <a:solidFill>
                    <a:srgbClr val="002060"/>
                  </a:solidFill>
                  <a:latin typeface="GillSans" pitchFamily="34" charset="0"/>
                </a:rPr>
                <a:t>Enhetsregisteret</a:t>
              </a: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3684" y="1434"/>
              <a:ext cx="1133" cy="679"/>
              <a:chOff x="315" y="1392"/>
              <a:chExt cx="1750" cy="1264"/>
            </a:xfrm>
          </p:grpSpPr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358" y="1519"/>
                <a:ext cx="1707" cy="1101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2 h 1156"/>
                  <a:gd name="T8" fmla="*/ 9 w 1707"/>
                  <a:gd name="T9" fmla="*/ 23 h 1156"/>
                  <a:gd name="T10" fmla="*/ 1 w 1707"/>
                  <a:gd name="T11" fmla="*/ 30 h 1156"/>
                  <a:gd name="T12" fmla="*/ 0 w 1707"/>
                  <a:gd name="T13" fmla="*/ 42 h 1156"/>
                  <a:gd name="T14" fmla="*/ 0 w 1707"/>
                  <a:gd name="T15" fmla="*/ 51 h 1156"/>
                  <a:gd name="T16" fmla="*/ 0 w 1707"/>
                  <a:gd name="T17" fmla="*/ 58 h 1156"/>
                  <a:gd name="T18" fmla="*/ 0 w 1707"/>
                  <a:gd name="T19" fmla="*/ 61 h 1156"/>
                  <a:gd name="T20" fmla="*/ 0 w 1707"/>
                  <a:gd name="T21" fmla="*/ 860 h 1156"/>
                  <a:gd name="T22" fmla="*/ 1 w 1707"/>
                  <a:gd name="T23" fmla="*/ 871 h 1156"/>
                  <a:gd name="T24" fmla="*/ 5 w 1707"/>
                  <a:gd name="T25" fmla="*/ 881 h 1156"/>
                  <a:gd name="T26" fmla="*/ 13 w 1707"/>
                  <a:gd name="T27" fmla="*/ 889 h 1156"/>
                  <a:gd name="T28" fmla="*/ 25 w 1707"/>
                  <a:gd name="T29" fmla="*/ 896 h 1156"/>
                  <a:gd name="T30" fmla="*/ 39 w 1707"/>
                  <a:gd name="T31" fmla="*/ 901 h 1156"/>
                  <a:gd name="T32" fmla="*/ 51 w 1707"/>
                  <a:gd name="T33" fmla="*/ 904 h 1156"/>
                  <a:gd name="T34" fmla="*/ 65 w 1707"/>
                  <a:gd name="T35" fmla="*/ 906 h 1156"/>
                  <a:gd name="T36" fmla="*/ 1629 w 1707"/>
                  <a:gd name="T37" fmla="*/ 906 h 1156"/>
                  <a:gd name="T38" fmla="*/ 1631 w 1707"/>
                  <a:gd name="T39" fmla="*/ 906 h 1156"/>
                  <a:gd name="T40" fmla="*/ 1645 w 1707"/>
                  <a:gd name="T41" fmla="*/ 906 h 1156"/>
                  <a:gd name="T42" fmla="*/ 1662 w 1707"/>
                  <a:gd name="T43" fmla="*/ 901 h 1156"/>
                  <a:gd name="T44" fmla="*/ 1673 w 1707"/>
                  <a:gd name="T45" fmla="*/ 898 h 1156"/>
                  <a:gd name="T46" fmla="*/ 1683 w 1707"/>
                  <a:gd name="T47" fmla="*/ 892 h 1156"/>
                  <a:gd name="T48" fmla="*/ 1693 w 1707"/>
                  <a:gd name="T49" fmla="*/ 884 h 1156"/>
                  <a:gd name="T50" fmla="*/ 1701 w 1707"/>
                  <a:gd name="T51" fmla="*/ 875 h 1156"/>
                  <a:gd name="T52" fmla="*/ 1703 w 1707"/>
                  <a:gd name="T53" fmla="*/ 865 h 1156"/>
                  <a:gd name="T54" fmla="*/ 1703 w 1707"/>
                  <a:gd name="T55" fmla="*/ 857 h 1156"/>
                  <a:gd name="T56" fmla="*/ 1703 w 1707"/>
                  <a:gd name="T57" fmla="*/ 852 h 1156"/>
                  <a:gd name="T58" fmla="*/ 1703 w 1707"/>
                  <a:gd name="T59" fmla="*/ 849 h 1156"/>
                  <a:gd name="T60" fmla="*/ 1706 w 1707"/>
                  <a:gd name="T61" fmla="*/ 48 h 1156"/>
                  <a:gd name="T62" fmla="*/ 1702 w 1707"/>
                  <a:gd name="T63" fmla="*/ 38 h 1156"/>
                  <a:gd name="T64" fmla="*/ 1697 w 1707"/>
                  <a:gd name="T65" fmla="*/ 28 h 1156"/>
                  <a:gd name="T66" fmla="*/ 1689 w 1707"/>
                  <a:gd name="T67" fmla="*/ 20 h 1156"/>
                  <a:gd name="T68" fmla="*/ 1677 w 1707"/>
                  <a:gd name="T69" fmla="*/ 10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3702" y="1494"/>
              <a:ext cx="1087" cy="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200" dirty="0">
                  <a:solidFill>
                    <a:srgbClr val="002060"/>
                  </a:solidFill>
                  <a:latin typeface="GillSans" pitchFamily="34" charset="0"/>
                </a:rPr>
                <a:t>Foretaksregisteret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3819" y="1722"/>
              <a:ext cx="1133" cy="800"/>
              <a:chOff x="315" y="1417"/>
              <a:chExt cx="1748" cy="1239"/>
            </a:xfrm>
          </p:grpSpPr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417" y="1417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356" y="1495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3955" y="2069"/>
              <a:ext cx="1134" cy="679"/>
              <a:chOff x="315" y="1392"/>
              <a:chExt cx="1750" cy="1264"/>
            </a:xfrm>
          </p:grpSpPr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358" y="1464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3858" y="1830"/>
              <a:ext cx="1088" cy="2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400" dirty="0">
                  <a:solidFill>
                    <a:srgbClr val="002060"/>
                  </a:solidFill>
                  <a:latin typeface="GillSans" pitchFamily="34" charset="0"/>
                </a:rPr>
                <a:t>MVA-registeret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3984" y="2118"/>
              <a:ext cx="1102" cy="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200" dirty="0">
                  <a:solidFill>
                    <a:srgbClr val="002060"/>
                  </a:solidFill>
                  <a:latin typeface="GillSans" pitchFamily="34" charset="0"/>
                </a:rPr>
                <a:t>NAV Aa-registeret</a:t>
              </a:r>
            </a:p>
          </p:txBody>
        </p: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095" y="2341"/>
              <a:ext cx="1133" cy="679"/>
              <a:chOff x="315" y="1392"/>
              <a:chExt cx="1750" cy="1264"/>
            </a:xfrm>
          </p:grpSpPr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358" y="1464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4227" y="2659"/>
              <a:ext cx="1134" cy="679"/>
              <a:chOff x="315" y="1392"/>
              <a:chExt cx="1750" cy="1264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03" y="1428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446" y="1392"/>
                <a:ext cx="656" cy="79"/>
              </a:xfrm>
              <a:custGeom>
                <a:avLst/>
                <a:gdLst>
                  <a:gd name="T0" fmla="*/ 590 w 656"/>
                  <a:gd name="T1" fmla="*/ 11 h 79"/>
                  <a:gd name="T2" fmla="*/ 580 w 656"/>
                  <a:gd name="T3" fmla="*/ 3 h 79"/>
                  <a:gd name="T4" fmla="*/ 567 w 656"/>
                  <a:gd name="T5" fmla="*/ 1 h 79"/>
                  <a:gd name="T6" fmla="*/ 558 w 656"/>
                  <a:gd name="T7" fmla="*/ 0 h 79"/>
                  <a:gd name="T8" fmla="*/ 559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3 h 79"/>
                  <a:gd name="T18" fmla="*/ 67 w 656"/>
                  <a:gd name="T19" fmla="*/ 7 h 79"/>
                  <a:gd name="T20" fmla="*/ 63 w 656"/>
                  <a:gd name="T21" fmla="*/ 9 h 79"/>
                  <a:gd name="T22" fmla="*/ 61 w 656"/>
                  <a:gd name="T23" fmla="*/ 11 h 79"/>
                  <a:gd name="T24" fmla="*/ 45 w 656"/>
                  <a:gd name="T25" fmla="*/ 26 h 79"/>
                  <a:gd name="T26" fmla="*/ 47 w 656"/>
                  <a:gd name="T27" fmla="*/ 26 h 79"/>
                  <a:gd name="T28" fmla="*/ 0 w 656"/>
                  <a:gd name="T29" fmla="*/ 78 h 79"/>
                  <a:gd name="T30" fmla="*/ 655 w 656"/>
                  <a:gd name="T31" fmla="*/ 78 h 79"/>
                  <a:gd name="T32" fmla="*/ 599 w 656"/>
                  <a:gd name="T33" fmla="*/ 23 h 79"/>
                  <a:gd name="T34" fmla="*/ 590 w 656"/>
                  <a:gd name="T35" fmla="*/ 1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15" y="1500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7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2 w 1707"/>
                  <a:gd name="T53" fmla="*/ 1104 h 1156"/>
                  <a:gd name="T54" fmla="*/ 1702 w 1707"/>
                  <a:gd name="T55" fmla="*/ 1094 h 1156"/>
                  <a:gd name="T56" fmla="*/ 1702 w 1707"/>
                  <a:gd name="T57" fmla="*/ 1088 h 1156"/>
                  <a:gd name="T58" fmla="*/ 1702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7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58" y="1464"/>
                <a:ext cx="1707" cy="1156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97 h 1156"/>
                  <a:gd name="T22" fmla="*/ 1 w 1707"/>
                  <a:gd name="T23" fmla="*/ 1111 h 1156"/>
                  <a:gd name="T24" fmla="*/ 5 w 1707"/>
                  <a:gd name="T25" fmla="*/ 1124 h 1156"/>
                  <a:gd name="T26" fmla="*/ 13 w 1707"/>
                  <a:gd name="T27" fmla="*/ 1134 h 1156"/>
                  <a:gd name="T28" fmla="*/ 25 w 1707"/>
                  <a:gd name="T29" fmla="*/ 1143 h 1156"/>
                  <a:gd name="T30" fmla="*/ 39 w 1707"/>
                  <a:gd name="T31" fmla="*/ 1150 h 1156"/>
                  <a:gd name="T32" fmla="*/ 51 w 1707"/>
                  <a:gd name="T33" fmla="*/ 1153 h 1156"/>
                  <a:gd name="T34" fmla="*/ 65 w 1707"/>
                  <a:gd name="T35" fmla="*/ 1155 h 1156"/>
                  <a:gd name="T36" fmla="*/ 1629 w 1707"/>
                  <a:gd name="T37" fmla="*/ 1155 h 1156"/>
                  <a:gd name="T38" fmla="*/ 1631 w 1707"/>
                  <a:gd name="T39" fmla="*/ 1155 h 1156"/>
                  <a:gd name="T40" fmla="*/ 1645 w 1707"/>
                  <a:gd name="T41" fmla="*/ 1155 h 1156"/>
                  <a:gd name="T42" fmla="*/ 1662 w 1707"/>
                  <a:gd name="T43" fmla="*/ 1150 h 1156"/>
                  <a:gd name="T44" fmla="*/ 1673 w 1707"/>
                  <a:gd name="T45" fmla="*/ 1146 h 1156"/>
                  <a:gd name="T46" fmla="*/ 1683 w 1707"/>
                  <a:gd name="T47" fmla="*/ 1139 h 1156"/>
                  <a:gd name="T48" fmla="*/ 1693 w 1707"/>
                  <a:gd name="T49" fmla="*/ 1128 h 1156"/>
                  <a:gd name="T50" fmla="*/ 1701 w 1707"/>
                  <a:gd name="T51" fmla="*/ 1117 h 1156"/>
                  <a:gd name="T52" fmla="*/ 1703 w 1707"/>
                  <a:gd name="T53" fmla="*/ 1104 h 1156"/>
                  <a:gd name="T54" fmla="*/ 1703 w 1707"/>
                  <a:gd name="T55" fmla="*/ 1094 h 1156"/>
                  <a:gd name="T56" fmla="*/ 1703 w 1707"/>
                  <a:gd name="T57" fmla="*/ 1088 h 1156"/>
                  <a:gd name="T58" fmla="*/ 1703 w 1707"/>
                  <a:gd name="T59" fmla="*/ 1082 h 1156"/>
                  <a:gd name="T60" fmla="*/ 1706 w 1707"/>
                  <a:gd name="T61" fmla="*/ 61 h 1156"/>
                  <a:gd name="T62" fmla="*/ 1702 w 1707"/>
                  <a:gd name="T63" fmla="*/ 48 h 1156"/>
                  <a:gd name="T64" fmla="*/ 1697 w 1707"/>
                  <a:gd name="T65" fmla="*/ 36 h 1156"/>
                  <a:gd name="T66" fmla="*/ 1689 w 1707"/>
                  <a:gd name="T67" fmla="*/ 25 h 1156"/>
                  <a:gd name="T68" fmla="*/ 1677 w 1707"/>
                  <a:gd name="T69" fmla="*/ 15 h 1156"/>
                  <a:gd name="T70" fmla="*/ 1665 w 1707"/>
                  <a:gd name="T71" fmla="*/ 8 h 1156"/>
                  <a:gd name="T72" fmla="*/ 1653 w 1707"/>
                  <a:gd name="T73" fmla="*/ 6 h 1156"/>
                  <a:gd name="T74" fmla="*/ 163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4123" y="2407"/>
              <a:ext cx="1046" cy="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200" dirty="0">
                  <a:solidFill>
                    <a:srgbClr val="002060"/>
                  </a:solidFill>
                  <a:latin typeface="GillSans" pitchFamily="34" charset="0"/>
                </a:rPr>
                <a:t>Stiftelsesregisteret</a:t>
              </a:r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4273" y="2705"/>
              <a:ext cx="1012" cy="5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200" dirty="0">
                  <a:solidFill>
                    <a:srgbClr val="002060"/>
                  </a:solidFill>
                  <a:latin typeface="GillSans" pitchFamily="34" charset="0"/>
                </a:rPr>
                <a:t>SSBs virksomhets- og foretaksregister</a:t>
              </a:r>
            </a:p>
          </p:txBody>
        </p: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4364" y="3098"/>
              <a:ext cx="1128" cy="680"/>
              <a:chOff x="352" y="1534"/>
              <a:chExt cx="1740" cy="1264"/>
            </a:xfrm>
          </p:grpSpPr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452" y="1550"/>
                <a:ext cx="656" cy="80"/>
              </a:xfrm>
              <a:custGeom>
                <a:avLst/>
                <a:gdLst>
                  <a:gd name="T0" fmla="*/ 590 w 656"/>
                  <a:gd name="T1" fmla="*/ 12 h 80"/>
                  <a:gd name="T2" fmla="*/ 580 w 656"/>
                  <a:gd name="T3" fmla="*/ 3 h 80"/>
                  <a:gd name="T4" fmla="*/ 567 w 656"/>
                  <a:gd name="T5" fmla="*/ 1 h 80"/>
                  <a:gd name="T6" fmla="*/ 558 w 656"/>
                  <a:gd name="T7" fmla="*/ 0 h 80"/>
                  <a:gd name="T8" fmla="*/ 559 w 656"/>
                  <a:gd name="T9" fmla="*/ 0 h 80"/>
                  <a:gd name="T10" fmla="*/ 93 w 656"/>
                  <a:gd name="T11" fmla="*/ 0 h 80"/>
                  <a:gd name="T12" fmla="*/ 87 w 656"/>
                  <a:gd name="T13" fmla="*/ 0 h 80"/>
                  <a:gd name="T14" fmla="*/ 79 w 656"/>
                  <a:gd name="T15" fmla="*/ 1 h 80"/>
                  <a:gd name="T16" fmla="*/ 73 w 656"/>
                  <a:gd name="T17" fmla="*/ 3 h 80"/>
                  <a:gd name="T18" fmla="*/ 67 w 656"/>
                  <a:gd name="T19" fmla="*/ 7 h 80"/>
                  <a:gd name="T20" fmla="*/ 63 w 656"/>
                  <a:gd name="T21" fmla="*/ 9 h 80"/>
                  <a:gd name="T22" fmla="*/ 61 w 656"/>
                  <a:gd name="T23" fmla="*/ 12 h 80"/>
                  <a:gd name="T24" fmla="*/ 45 w 656"/>
                  <a:gd name="T25" fmla="*/ 28 h 80"/>
                  <a:gd name="T26" fmla="*/ 47 w 656"/>
                  <a:gd name="T27" fmla="*/ 27 h 80"/>
                  <a:gd name="T28" fmla="*/ 0 w 656"/>
                  <a:gd name="T29" fmla="*/ 79 h 80"/>
                  <a:gd name="T30" fmla="*/ 655 w 656"/>
                  <a:gd name="T31" fmla="*/ 79 h 80"/>
                  <a:gd name="T32" fmla="*/ 599 w 656"/>
                  <a:gd name="T33" fmla="*/ 23 h 80"/>
                  <a:gd name="T34" fmla="*/ 590 w 656"/>
                  <a:gd name="T35" fmla="*/ 12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0"/>
                  <a:gd name="T56" fmla="*/ 656 w 656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0">
                    <a:moveTo>
                      <a:pt x="590" y="12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79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2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0" y="79"/>
                    </a:lnTo>
                    <a:lnTo>
                      <a:pt x="655" y="79"/>
                    </a:lnTo>
                    <a:lnTo>
                      <a:pt x="599" y="23"/>
                    </a:lnTo>
                    <a:lnTo>
                      <a:pt x="59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468" y="1534"/>
                <a:ext cx="655" cy="107"/>
              </a:xfrm>
              <a:custGeom>
                <a:avLst/>
                <a:gdLst>
                  <a:gd name="T0" fmla="*/ 575 w 656"/>
                  <a:gd name="T1" fmla="*/ 1044 h 79"/>
                  <a:gd name="T2" fmla="*/ 565 w 656"/>
                  <a:gd name="T3" fmla="*/ 257 h 79"/>
                  <a:gd name="T4" fmla="*/ 552 w 656"/>
                  <a:gd name="T5" fmla="*/ 1 h 79"/>
                  <a:gd name="T6" fmla="*/ 543 w 656"/>
                  <a:gd name="T7" fmla="*/ 0 h 79"/>
                  <a:gd name="T8" fmla="*/ 544 w 656"/>
                  <a:gd name="T9" fmla="*/ 0 h 79"/>
                  <a:gd name="T10" fmla="*/ 95 w 656"/>
                  <a:gd name="T11" fmla="*/ 0 h 79"/>
                  <a:gd name="T12" fmla="*/ 87 w 656"/>
                  <a:gd name="T13" fmla="*/ 0 h 79"/>
                  <a:gd name="T14" fmla="*/ 80 w 656"/>
                  <a:gd name="T15" fmla="*/ 1 h 79"/>
                  <a:gd name="T16" fmla="*/ 73 w 656"/>
                  <a:gd name="T17" fmla="*/ 257 h 79"/>
                  <a:gd name="T18" fmla="*/ 67 w 656"/>
                  <a:gd name="T19" fmla="*/ 638 h 79"/>
                  <a:gd name="T20" fmla="*/ 63 w 656"/>
                  <a:gd name="T21" fmla="*/ 864 h 79"/>
                  <a:gd name="T22" fmla="*/ 61 w 656"/>
                  <a:gd name="T23" fmla="*/ 1044 h 79"/>
                  <a:gd name="T24" fmla="*/ 45 w 656"/>
                  <a:gd name="T25" fmla="*/ 2458 h 79"/>
                  <a:gd name="T26" fmla="*/ 47 w 656"/>
                  <a:gd name="T27" fmla="*/ 2458 h 79"/>
                  <a:gd name="T28" fmla="*/ 0 w 656"/>
                  <a:gd name="T29" fmla="*/ 7437 h 79"/>
                  <a:gd name="T30" fmla="*/ 640 w 656"/>
                  <a:gd name="T31" fmla="*/ 7437 h 79"/>
                  <a:gd name="T32" fmla="*/ 584 w 656"/>
                  <a:gd name="T33" fmla="*/ 2164 h 79"/>
                  <a:gd name="T34" fmla="*/ 575 w 656"/>
                  <a:gd name="T35" fmla="*/ 1044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79"/>
                  <a:gd name="T56" fmla="*/ 656 w 656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79">
                    <a:moveTo>
                      <a:pt x="590" y="11"/>
                    </a:moveTo>
                    <a:lnTo>
                      <a:pt x="580" y="3"/>
                    </a:lnTo>
                    <a:lnTo>
                      <a:pt x="567" y="1"/>
                    </a:lnTo>
                    <a:lnTo>
                      <a:pt x="558" y="0"/>
                    </a:lnTo>
                    <a:lnTo>
                      <a:pt x="559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3" y="3"/>
                    </a:lnTo>
                    <a:lnTo>
                      <a:pt x="67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0" y="78"/>
                    </a:lnTo>
                    <a:lnTo>
                      <a:pt x="655" y="78"/>
                    </a:lnTo>
                    <a:lnTo>
                      <a:pt x="599" y="23"/>
                    </a:lnTo>
                    <a:lnTo>
                      <a:pt x="590" y="11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352" y="1643"/>
                <a:ext cx="1626" cy="1155"/>
              </a:xfrm>
              <a:custGeom>
                <a:avLst/>
                <a:gdLst>
                  <a:gd name="T0" fmla="*/ 28 w 1707"/>
                  <a:gd name="T1" fmla="*/ 3 h 1156"/>
                  <a:gd name="T2" fmla="*/ 22 w 1707"/>
                  <a:gd name="T3" fmla="*/ 7 h 1156"/>
                  <a:gd name="T4" fmla="*/ 16 w 1707"/>
                  <a:gd name="T5" fmla="*/ 9 h 1156"/>
                  <a:gd name="T6" fmla="*/ 10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82 h 1156"/>
                  <a:gd name="T22" fmla="*/ 1 w 1707"/>
                  <a:gd name="T23" fmla="*/ 1096 h 1156"/>
                  <a:gd name="T24" fmla="*/ 5 w 1707"/>
                  <a:gd name="T25" fmla="*/ 1109 h 1156"/>
                  <a:gd name="T26" fmla="*/ 10 w 1707"/>
                  <a:gd name="T27" fmla="*/ 1119 h 1156"/>
                  <a:gd name="T28" fmla="*/ 10 w 1707"/>
                  <a:gd name="T29" fmla="*/ 1128 h 1156"/>
                  <a:gd name="T30" fmla="*/ 20 w 1707"/>
                  <a:gd name="T31" fmla="*/ 1135 h 1156"/>
                  <a:gd name="T32" fmla="*/ 26 w 1707"/>
                  <a:gd name="T33" fmla="*/ 1138 h 1156"/>
                  <a:gd name="T34" fmla="*/ 30 w 1707"/>
                  <a:gd name="T35" fmla="*/ 1140 h 1156"/>
                  <a:gd name="T36" fmla="*/ 786 w 1707"/>
                  <a:gd name="T37" fmla="*/ 1140 h 1156"/>
                  <a:gd name="T38" fmla="*/ 787 w 1707"/>
                  <a:gd name="T39" fmla="*/ 1140 h 1156"/>
                  <a:gd name="T40" fmla="*/ 793 w 1707"/>
                  <a:gd name="T41" fmla="*/ 1140 h 1156"/>
                  <a:gd name="T42" fmla="*/ 802 w 1707"/>
                  <a:gd name="T43" fmla="*/ 1135 h 1156"/>
                  <a:gd name="T44" fmla="*/ 807 w 1707"/>
                  <a:gd name="T45" fmla="*/ 1131 h 1156"/>
                  <a:gd name="T46" fmla="*/ 811 w 1707"/>
                  <a:gd name="T47" fmla="*/ 1124 h 1156"/>
                  <a:gd name="T48" fmla="*/ 817 w 1707"/>
                  <a:gd name="T49" fmla="*/ 1113 h 1156"/>
                  <a:gd name="T50" fmla="*/ 821 w 1707"/>
                  <a:gd name="T51" fmla="*/ 1102 h 1156"/>
                  <a:gd name="T52" fmla="*/ 821 w 1707"/>
                  <a:gd name="T53" fmla="*/ 1089 h 1156"/>
                  <a:gd name="T54" fmla="*/ 821 w 1707"/>
                  <a:gd name="T55" fmla="*/ 1079 h 1156"/>
                  <a:gd name="T56" fmla="*/ 821 w 1707"/>
                  <a:gd name="T57" fmla="*/ 1073 h 1156"/>
                  <a:gd name="T58" fmla="*/ 821 w 1707"/>
                  <a:gd name="T59" fmla="*/ 1067 h 1156"/>
                  <a:gd name="T60" fmla="*/ 823 w 1707"/>
                  <a:gd name="T61" fmla="*/ 61 h 1156"/>
                  <a:gd name="T62" fmla="*/ 821 w 1707"/>
                  <a:gd name="T63" fmla="*/ 48 h 1156"/>
                  <a:gd name="T64" fmla="*/ 818 w 1707"/>
                  <a:gd name="T65" fmla="*/ 36 h 1156"/>
                  <a:gd name="T66" fmla="*/ 814 w 1707"/>
                  <a:gd name="T67" fmla="*/ 25 h 1156"/>
                  <a:gd name="T68" fmla="*/ 810 w 1707"/>
                  <a:gd name="T69" fmla="*/ 15 h 1156"/>
                  <a:gd name="T70" fmla="*/ 803 w 1707"/>
                  <a:gd name="T71" fmla="*/ 8 h 1156"/>
                  <a:gd name="T72" fmla="*/ 796 w 1707"/>
                  <a:gd name="T73" fmla="*/ 7 h 1156"/>
                  <a:gd name="T74" fmla="*/ 790 w 1707"/>
                  <a:gd name="T75" fmla="*/ 0 h 1156"/>
                  <a:gd name="T76" fmla="*/ 28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7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2" y="1104"/>
                    </a:lnTo>
                    <a:lnTo>
                      <a:pt x="1702" y="1094"/>
                    </a:lnTo>
                    <a:lnTo>
                      <a:pt x="1702" y="1088"/>
                    </a:lnTo>
                    <a:lnTo>
                      <a:pt x="1702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7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387" y="1641"/>
                <a:ext cx="1705" cy="1154"/>
              </a:xfrm>
              <a:custGeom>
                <a:avLst/>
                <a:gdLst>
                  <a:gd name="T0" fmla="*/ 59 w 1707"/>
                  <a:gd name="T1" fmla="*/ 3 h 1156"/>
                  <a:gd name="T2" fmla="*/ 43 w 1707"/>
                  <a:gd name="T3" fmla="*/ 6 h 1156"/>
                  <a:gd name="T4" fmla="*/ 31 w 1707"/>
                  <a:gd name="T5" fmla="*/ 9 h 1156"/>
                  <a:gd name="T6" fmla="*/ 19 w 1707"/>
                  <a:gd name="T7" fmla="*/ 17 h 1156"/>
                  <a:gd name="T8" fmla="*/ 9 w 1707"/>
                  <a:gd name="T9" fmla="*/ 28 h 1156"/>
                  <a:gd name="T10" fmla="*/ 1 w 1707"/>
                  <a:gd name="T11" fmla="*/ 39 h 1156"/>
                  <a:gd name="T12" fmla="*/ 0 w 1707"/>
                  <a:gd name="T13" fmla="*/ 53 h 1156"/>
                  <a:gd name="T14" fmla="*/ 0 w 1707"/>
                  <a:gd name="T15" fmla="*/ 66 h 1156"/>
                  <a:gd name="T16" fmla="*/ 0 w 1707"/>
                  <a:gd name="T17" fmla="*/ 74 h 1156"/>
                  <a:gd name="T18" fmla="*/ 0 w 1707"/>
                  <a:gd name="T19" fmla="*/ 78 h 1156"/>
                  <a:gd name="T20" fmla="*/ 0 w 1707"/>
                  <a:gd name="T21" fmla="*/ 1067 h 1156"/>
                  <a:gd name="T22" fmla="*/ 1 w 1707"/>
                  <a:gd name="T23" fmla="*/ 1081 h 1156"/>
                  <a:gd name="T24" fmla="*/ 5 w 1707"/>
                  <a:gd name="T25" fmla="*/ 1094 h 1156"/>
                  <a:gd name="T26" fmla="*/ 13 w 1707"/>
                  <a:gd name="T27" fmla="*/ 1104 h 1156"/>
                  <a:gd name="T28" fmla="*/ 25 w 1707"/>
                  <a:gd name="T29" fmla="*/ 1113 h 1156"/>
                  <a:gd name="T30" fmla="*/ 39 w 1707"/>
                  <a:gd name="T31" fmla="*/ 1120 h 1156"/>
                  <a:gd name="T32" fmla="*/ 51 w 1707"/>
                  <a:gd name="T33" fmla="*/ 1123 h 1156"/>
                  <a:gd name="T34" fmla="*/ 65 w 1707"/>
                  <a:gd name="T35" fmla="*/ 1125 h 1156"/>
                  <a:gd name="T36" fmla="*/ 1599 w 1707"/>
                  <a:gd name="T37" fmla="*/ 1125 h 1156"/>
                  <a:gd name="T38" fmla="*/ 1601 w 1707"/>
                  <a:gd name="T39" fmla="*/ 1125 h 1156"/>
                  <a:gd name="T40" fmla="*/ 1615 w 1707"/>
                  <a:gd name="T41" fmla="*/ 1125 h 1156"/>
                  <a:gd name="T42" fmla="*/ 1632 w 1707"/>
                  <a:gd name="T43" fmla="*/ 1120 h 1156"/>
                  <a:gd name="T44" fmla="*/ 1643 w 1707"/>
                  <a:gd name="T45" fmla="*/ 1116 h 1156"/>
                  <a:gd name="T46" fmla="*/ 1653 w 1707"/>
                  <a:gd name="T47" fmla="*/ 1109 h 1156"/>
                  <a:gd name="T48" fmla="*/ 1663 w 1707"/>
                  <a:gd name="T49" fmla="*/ 1098 h 1156"/>
                  <a:gd name="T50" fmla="*/ 1671 w 1707"/>
                  <a:gd name="T51" fmla="*/ 1087 h 1156"/>
                  <a:gd name="T52" fmla="*/ 1673 w 1707"/>
                  <a:gd name="T53" fmla="*/ 1074 h 1156"/>
                  <a:gd name="T54" fmla="*/ 1673 w 1707"/>
                  <a:gd name="T55" fmla="*/ 1064 h 1156"/>
                  <a:gd name="T56" fmla="*/ 1673 w 1707"/>
                  <a:gd name="T57" fmla="*/ 1058 h 1156"/>
                  <a:gd name="T58" fmla="*/ 1673 w 1707"/>
                  <a:gd name="T59" fmla="*/ 1052 h 1156"/>
                  <a:gd name="T60" fmla="*/ 1676 w 1707"/>
                  <a:gd name="T61" fmla="*/ 61 h 1156"/>
                  <a:gd name="T62" fmla="*/ 1672 w 1707"/>
                  <a:gd name="T63" fmla="*/ 48 h 1156"/>
                  <a:gd name="T64" fmla="*/ 1667 w 1707"/>
                  <a:gd name="T65" fmla="*/ 36 h 1156"/>
                  <a:gd name="T66" fmla="*/ 1659 w 1707"/>
                  <a:gd name="T67" fmla="*/ 25 h 1156"/>
                  <a:gd name="T68" fmla="*/ 1647 w 1707"/>
                  <a:gd name="T69" fmla="*/ 15 h 1156"/>
                  <a:gd name="T70" fmla="*/ 1635 w 1707"/>
                  <a:gd name="T71" fmla="*/ 8 h 1156"/>
                  <a:gd name="T72" fmla="*/ 1623 w 1707"/>
                  <a:gd name="T73" fmla="*/ 6 h 1156"/>
                  <a:gd name="T74" fmla="*/ 1608 w 1707"/>
                  <a:gd name="T75" fmla="*/ 0 h 1156"/>
                  <a:gd name="T76" fmla="*/ 59 w 1707"/>
                  <a:gd name="T77" fmla="*/ 3 h 11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07"/>
                  <a:gd name="T118" fmla="*/ 0 h 1156"/>
                  <a:gd name="T119" fmla="*/ 1707 w 1707"/>
                  <a:gd name="T120" fmla="*/ 1156 h 11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07" h="1156">
                    <a:moveTo>
                      <a:pt x="59" y="3"/>
                    </a:moveTo>
                    <a:lnTo>
                      <a:pt x="43" y="6"/>
                    </a:lnTo>
                    <a:lnTo>
                      <a:pt x="31" y="9"/>
                    </a:lnTo>
                    <a:lnTo>
                      <a:pt x="19" y="17"/>
                    </a:lnTo>
                    <a:lnTo>
                      <a:pt x="9" y="28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1097"/>
                    </a:lnTo>
                    <a:lnTo>
                      <a:pt x="1" y="1111"/>
                    </a:lnTo>
                    <a:lnTo>
                      <a:pt x="5" y="1124"/>
                    </a:lnTo>
                    <a:lnTo>
                      <a:pt x="13" y="1134"/>
                    </a:lnTo>
                    <a:lnTo>
                      <a:pt x="25" y="1143"/>
                    </a:lnTo>
                    <a:lnTo>
                      <a:pt x="39" y="1150"/>
                    </a:lnTo>
                    <a:lnTo>
                      <a:pt x="51" y="1153"/>
                    </a:lnTo>
                    <a:lnTo>
                      <a:pt x="65" y="1155"/>
                    </a:lnTo>
                    <a:lnTo>
                      <a:pt x="1629" y="1155"/>
                    </a:lnTo>
                    <a:lnTo>
                      <a:pt x="1631" y="1155"/>
                    </a:lnTo>
                    <a:lnTo>
                      <a:pt x="1645" y="1155"/>
                    </a:lnTo>
                    <a:lnTo>
                      <a:pt x="1662" y="1150"/>
                    </a:lnTo>
                    <a:lnTo>
                      <a:pt x="1673" y="1146"/>
                    </a:lnTo>
                    <a:lnTo>
                      <a:pt x="1683" y="1139"/>
                    </a:lnTo>
                    <a:lnTo>
                      <a:pt x="1693" y="1128"/>
                    </a:lnTo>
                    <a:lnTo>
                      <a:pt x="1701" y="1117"/>
                    </a:lnTo>
                    <a:lnTo>
                      <a:pt x="1703" y="1104"/>
                    </a:lnTo>
                    <a:lnTo>
                      <a:pt x="1703" y="1094"/>
                    </a:lnTo>
                    <a:lnTo>
                      <a:pt x="1703" y="1088"/>
                    </a:lnTo>
                    <a:lnTo>
                      <a:pt x="1703" y="1082"/>
                    </a:lnTo>
                    <a:lnTo>
                      <a:pt x="1706" y="61"/>
                    </a:lnTo>
                    <a:lnTo>
                      <a:pt x="1702" y="48"/>
                    </a:lnTo>
                    <a:lnTo>
                      <a:pt x="1697" y="36"/>
                    </a:lnTo>
                    <a:lnTo>
                      <a:pt x="1689" y="25"/>
                    </a:lnTo>
                    <a:lnTo>
                      <a:pt x="1677" y="15"/>
                    </a:lnTo>
                    <a:lnTo>
                      <a:pt x="1665" y="8"/>
                    </a:lnTo>
                    <a:lnTo>
                      <a:pt x="1653" y="6"/>
                    </a:lnTo>
                    <a:lnTo>
                      <a:pt x="1638" y="0"/>
                    </a:lnTo>
                    <a:lnTo>
                      <a:pt x="59" y="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rnd" cmpd="sng">
                <a:solidFill>
                  <a:srgbClr val="00402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4387" y="3157"/>
              <a:ext cx="1083" cy="6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200" dirty="0">
                  <a:solidFill>
                    <a:srgbClr val="002060"/>
                  </a:solidFill>
                  <a:latin typeface="GillSans" pitchFamily="34" charset="0"/>
                </a:rPr>
                <a:t>Skattedirektoratets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100" dirty="0">
                  <a:solidFill>
                    <a:srgbClr val="002060"/>
                  </a:solidFill>
                  <a:latin typeface="GillSans" pitchFamily="34" charset="0"/>
                </a:rPr>
                <a:t>register over upersonlige skattytere</a:t>
              </a:r>
            </a:p>
          </p:txBody>
        </p:sp>
        <p:cxnSp>
          <p:nvCxnSpPr>
            <p:cNvPr id="26" name="AutoShape 54"/>
            <p:cNvCxnSpPr>
              <a:cxnSpLocks noChangeShapeType="1"/>
            </p:cNvCxnSpPr>
            <p:nvPr/>
          </p:nvCxnSpPr>
          <p:spPr bwMode="auto">
            <a:xfrm flipV="1">
              <a:off x="3307" y="1888"/>
              <a:ext cx="181" cy="317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55"/>
            <p:cNvCxnSpPr>
              <a:cxnSpLocks noChangeShapeType="1"/>
            </p:cNvCxnSpPr>
            <p:nvPr/>
          </p:nvCxnSpPr>
          <p:spPr bwMode="auto">
            <a:xfrm>
              <a:off x="3579" y="3113"/>
              <a:ext cx="544" cy="272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56"/>
            <p:cNvCxnSpPr>
              <a:cxnSpLocks noChangeShapeType="1"/>
            </p:cNvCxnSpPr>
            <p:nvPr/>
          </p:nvCxnSpPr>
          <p:spPr bwMode="auto">
            <a:xfrm>
              <a:off x="3534" y="2840"/>
              <a:ext cx="453" cy="136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57"/>
            <p:cNvCxnSpPr>
              <a:cxnSpLocks noChangeShapeType="1"/>
            </p:cNvCxnSpPr>
            <p:nvPr/>
          </p:nvCxnSpPr>
          <p:spPr bwMode="auto">
            <a:xfrm>
              <a:off x="3488" y="2659"/>
              <a:ext cx="454" cy="0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8"/>
            <p:cNvCxnSpPr>
              <a:cxnSpLocks noChangeShapeType="1"/>
            </p:cNvCxnSpPr>
            <p:nvPr/>
          </p:nvCxnSpPr>
          <p:spPr bwMode="auto">
            <a:xfrm flipV="1">
              <a:off x="3488" y="2407"/>
              <a:ext cx="275" cy="116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59"/>
            <p:cNvCxnSpPr>
              <a:cxnSpLocks noChangeShapeType="1"/>
            </p:cNvCxnSpPr>
            <p:nvPr/>
          </p:nvCxnSpPr>
          <p:spPr bwMode="auto">
            <a:xfrm flipV="1">
              <a:off x="3488" y="2115"/>
              <a:ext cx="181" cy="227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 flipH="1" flipV="1">
              <a:off x="2277" y="3475"/>
              <a:ext cx="195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>
                <a:solidFill>
                  <a:srgbClr val="002060"/>
                </a:solidFill>
              </a:endParaRPr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 flipH="1">
              <a:off x="1823" y="1752"/>
              <a:ext cx="1633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>
                <a:solidFill>
                  <a:srgbClr val="002060"/>
                </a:solidFill>
              </a:endParaRPr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 flipH="1">
              <a:off x="2186" y="3158"/>
              <a:ext cx="1361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>
                <a:solidFill>
                  <a:srgbClr val="002060"/>
                </a:solidFill>
              </a:endParaRP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3522" y="1253"/>
              <a:ext cx="116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400" dirty="0">
                  <a:solidFill>
                    <a:srgbClr val="002060"/>
                  </a:solidFill>
                  <a:latin typeface="GillSans" pitchFamily="34" charset="0"/>
                </a:rPr>
                <a:t>Konkursregisteret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51106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006614"/>
              </p:ext>
            </p:extLst>
          </p:nvPr>
        </p:nvGraphicFramePr>
        <p:xfrm>
          <a:off x="-214008" y="0"/>
          <a:ext cx="12404422" cy="685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71376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vrundet rektangel 59"/>
          <p:cNvSpPr/>
          <p:nvPr/>
        </p:nvSpPr>
        <p:spPr>
          <a:xfrm>
            <a:off x="6338413" y="1154278"/>
            <a:ext cx="5620801" cy="407895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1">
              <a:defRPr/>
            </a:pPr>
            <a:endParaRPr lang="nb-NO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kstSylinder 57"/>
          <p:cNvSpPr txBox="1">
            <a:spLocks/>
          </p:cNvSpPr>
          <p:nvPr/>
        </p:nvSpPr>
        <p:spPr>
          <a:xfrm>
            <a:off x="293114" y="119642"/>
            <a:ext cx="6632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1">
              <a:defRPr/>
            </a:pPr>
            <a:r>
              <a:rPr lang="nb-NO" sz="3200" dirty="0">
                <a:solidFill>
                  <a:prstClr val="white"/>
                </a:solidFill>
                <a:latin typeface="+mj-lt"/>
                <a:ea typeface="Georgia" charset="0"/>
                <a:cs typeface="Georgia" charset="0"/>
              </a:rPr>
              <a:t>Hvordan jobber vi med å dokumentere informasjonen vår? 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1093746" y="2233195"/>
            <a:ext cx="4236019" cy="2831295"/>
            <a:chOff x="874476" y="2742486"/>
            <a:chExt cx="6005167" cy="4079503"/>
          </a:xfrm>
        </p:grpSpPr>
        <p:sp>
          <p:nvSpPr>
            <p:cNvPr id="5" name="Avrundet rektangel 4"/>
            <p:cNvSpPr/>
            <p:nvPr/>
          </p:nvSpPr>
          <p:spPr>
            <a:xfrm>
              <a:off x="874476" y="5606064"/>
              <a:ext cx="5990485" cy="12159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874476" y="4402712"/>
              <a:ext cx="6005167" cy="1215925"/>
            </a:xfrm>
            <a:prstGeom prst="roundRect">
              <a:avLst/>
            </a:prstGeom>
            <a:solidFill>
              <a:srgbClr val="81B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874477" y="3197002"/>
              <a:ext cx="6003780" cy="12161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315489" y="5315280"/>
              <a:ext cx="729829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1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1302912" y="4086094"/>
              <a:ext cx="870704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2</a:t>
              </a: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1229163" y="2742486"/>
              <a:ext cx="863888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3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870801" y="5786865"/>
              <a:ext cx="3561307" cy="48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prstClr val="white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Oversikt over data</a:t>
              </a:r>
            </a:p>
          </p:txBody>
        </p:sp>
        <p:sp>
          <p:nvSpPr>
            <p:cNvPr id="36" name="TekstSylinder 35"/>
            <p:cNvSpPr txBox="1"/>
            <p:nvPr/>
          </p:nvSpPr>
          <p:spPr>
            <a:xfrm>
              <a:off x="1497267" y="3374453"/>
              <a:ext cx="4384922" cy="84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srgbClr val="0069A5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Autoritative data </a:t>
              </a:r>
            </a:p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srgbClr val="0069A5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(Kun én gang)</a:t>
              </a:r>
            </a:p>
          </p:txBody>
        </p:sp>
      </p:grpSp>
      <p:sp>
        <p:nvSpPr>
          <p:cNvPr id="32" name="TekstSylinder 26"/>
          <p:cNvSpPr txBox="1"/>
          <p:nvPr/>
        </p:nvSpPr>
        <p:spPr>
          <a:xfrm rot="16200000">
            <a:off x="4583976" y="2846647"/>
            <a:ext cx="4053916" cy="754342"/>
          </a:xfrm>
          <a:prstGeom prst="roundRect">
            <a:avLst>
              <a:gd name="adj" fmla="val 39410"/>
            </a:avLst>
          </a:prstGeom>
          <a:solidFill>
            <a:srgbClr val="0078C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R="0" lvl="0" indent="0" algn="ctr" defTabSz="9143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defTabSz="913944">
              <a:defRPr/>
            </a:pPr>
            <a:r>
              <a:rPr lang="nb-NO" dirty="0">
                <a:solidFill>
                  <a:prstClr val="white"/>
                </a:solidFill>
                <a:latin typeface="Corbel Light" panose="020B0303020204020204" pitchFamily="34" charset="0"/>
              </a:rPr>
              <a:t>I hver virksomhet</a:t>
            </a:r>
          </a:p>
        </p:txBody>
      </p:sp>
      <p:sp>
        <p:nvSpPr>
          <p:cNvPr id="19" name="TekstSylinder 26"/>
          <p:cNvSpPr txBox="1"/>
          <p:nvPr/>
        </p:nvSpPr>
        <p:spPr>
          <a:xfrm rot="16200000">
            <a:off x="-250549" y="3549321"/>
            <a:ext cx="2568203" cy="516128"/>
          </a:xfrm>
          <a:prstGeom prst="roundRect">
            <a:avLst>
              <a:gd name="adj" fmla="val 39410"/>
            </a:avLst>
          </a:prstGeom>
          <a:solidFill>
            <a:srgbClr val="0078C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R="0" lvl="0" indent="0" algn="ctr" defTabSz="9143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defTabSz="913944">
              <a:defRPr/>
            </a:pPr>
            <a:r>
              <a:rPr lang="nb-NO" sz="2000" dirty="0">
                <a:solidFill>
                  <a:prstClr val="white"/>
                </a:solidFill>
                <a:latin typeface="Corbel Light" panose="020B0303020204020204" pitchFamily="34" charset="0"/>
              </a:rPr>
              <a:t>Fellesløsninger</a:t>
            </a:r>
          </a:p>
        </p:txBody>
      </p:sp>
      <p:sp>
        <p:nvSpPr>
          <p:cNvPr id="2" name="Rektangel 1"/>
          <p:cNvSpPr/>
          <p:nvPr/>
        </p:nvSpPr>
        <p:spPr>
          <a:xfrm>
            <a:off x="2189819" y="3564173"/>
            <a:ext cx="1679544" cy="33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1">
              <a:tabLst>
                <a:tab pos="3417081" algn="l"/>
              </a:tabLst>
              <a:defRPr/>
            </a:pPr>
            <a:r>
              <a:rPr lang="nb-NO" sz="1600" b="1" dirty="0">
                <a:solidFill>
                  <a:prstClr val="white"/>
                </a:solidFill>
                <a:latin typeface="Corbel Light" panose="020B0303020204020204" pitchFamily="34" charset="0"/>
                <a:ea typeface="Georgia" charset="0"/>
                <a:cs typeface="Georgia" charset="0"/>
              </a:rPr>
              <a:t>Tilgang til data</a:t>
            </a:r>
          </a:p>
        </p:txBody>
      </p:sp>
      <p:sp>
        <p:nvSpPr>
          <p:cNvPr id="51" name="Avrundet rektangel 50"/>
          <p:cNvSpPr/>
          <p:nvPr/>
        </p:nvSpPr>
        <p:spPr>
          <a:xfrm>
            <a:off x="877215" y="5525041"/>
            <a:ext cx="10632938" cy="1093473"/>
          </a:xfrm>
          <a:prstGeom prst="roundRect">
            <a:avLst/>
          </a:prstGeom>
          <a:solidFill>
            <a:srgbClr val="81BCE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1">
              <a:defRPr/>
            </a:pPr>
            <a:r>
              <a:rPr lang="nb-NO" dirty="0">
                <a:solidFill>
                  <a:prstClr val="white"/>
                </a:solidFill>
                <a:latin typeface="Corbel" panose="020B0503020204020204" pitchFamily="34" charset="0"/>
              </a:rPr>
              <a:t>Felles rammeverk for informasjonsforvaltning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406414" y="1908922"/>
            <a:ext cx="4134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600" dirty="0">
                <a:solidFill>
                  <a:prstClr val="white"/>
                </a:solidFill>
                <a:latin typeface="Arial"/>
              </a:rPr>
              <a:t>Vi skal </a:t>
            </a:r>
          </a:p>
          <a:p>
            <a:pPr marL="285721" indent="-285721" defTabSz="914309"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white"/>
                </a:solidFill>
                <a:latin typeface="Arial"/>
              </a:rPr>
              <a:t>ha tilstrekkelig oversikt over hvilke data vi håndterer</a:t>
            </a:r>
          </a:p>
          <a:p>
            <a:pPr marL="285721" indent="-285721" defTabSz="914309"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white"/>
                </a:solidFill>
                <a:latin typeface="Arial"/>
              </a:rPr>
              <a:t>ikke spørre brukerne på nytt om forhold de allerede har opplyst om</a:t>
            </a:r>
          </a:p>
          <a:p>
            <a:pPr marL="285721" indent="-285721" defTabSz="914309"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white"/>
                </a:solidFill>
              </a:rPr>
              <a:t>prioritere </a:t>
            </a:r>
            <a:r>
              <a:rPr lang="nb-NO" sz="1600" dirty="0">
                <a:solidFill>
                  <a:prstClr val="white"/>
                </a:solidFill>
                <a:latin typeface="Arial"/>
              </a:rPr>
              <a:t>utveksling av data som andre offentlige virksomheter har krav på</a:t>
            </a:r>
          </a:p>
          <a:p>
            <a:pPr marL="285721" indent="-285721" defTabSz="914309"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white"/>
                </a:solidFill>
                <a:latin typeface="Arial"/>
              </a:rPr>
              <a:t>bruke rammeverk for informasjonsforvaltning for å oppnå en helhetlig tilnærming til sikring, kvalitet og optimal utnyttelse av data</a:t>
            </a:r>
          </a:p>
          <a:p>
            <a:pPr marL="285721" indent="-285721" defTabSz="914309">
              <a:buFont typeface="Arial" panose="020B0604020202020204" pitchFamily="34" charset="0"/>
              <a:buChar char="•"/>
              <a:defRPr/>
            </a:pPr>
            <a:endParaRPr lang="nb-NO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121075" y="1346934"/>
            <a:ext cx="47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Føringer i Digitaliseringsrundskrivet 2020</a:t>
            </a:r>
          </a:p>
        </p:txBody>
      </p:sp>
    </p:spTree>
    <p:extLst>
      <p:ext uri="{BB962C8B-B14F-4D97-AF65-F5344CB8AC3E}">
        <p14:creationId xmlns:p14="http://schemas.microsoft.com/office/powerpoint/2010/main" val="1559693197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kstSylinder 57"/>
          <p:cNvSpPr txBox="1">
            <a:spLocks/>
          </p:cNvSpPr>
          <p:nvPr/>
        </p:nvSpPr>
        <p:spPr>
          <a:xfrm>
            <a:off x="293114" y="175914"/>
            <a:ext cx="6632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1">
              <a:defRPr/>
            </a:pPr>
            <a:r>
              <a:rPr lang="nb-NO" sz="3600" dirty="0">
                <a:solidFill>
                  <a:prstClr val="white"/>
                </a:solidFill>
                <a:latin typeface="+mj-lt"/>
                <a:ea typeface="Georgia" charset="0"/>
                <a:cs typeface="Georgia" charset="0"/>
              </a:rPr>
              <a:t>Dokumentasjon av Enhetsregisterets metadata</a:t>
            </a:r>
          </a:p>
        </p:txBody>
      </p:sp>
      <p:sp>
        <p:nvSpPr>
          <p:cNvPr id="38" name="Avrundet rektangel 37"/>
          <p:cNvSpPr/>
          <p:nvPr/>
        </p:nvSpPr>
        <p:spPr>
          <a:xfrm>
            <a:off x="877215" y="5525041"/>
            <a:ext cx="10632938" cy="1093473"/>
          </a:xfrm>
          <a:prstGeom prst="roundRect">
            <a:avLst/>
          </a:prstGeom>
          <a:solidFill>
            <a:srgbClr val="81BCE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1">
              <a:defRPr/>
            </a:pPr>
            <a:r>
              <a:rPr lang="nb-NO" dirty="0">
                <a:solidFill>
                  <a:prstClr val="white"/>
                </a:solidFill>
                <a:latin typeface="Corbel" panose="020B0503020204020204" pitchFamily="34" charset="0"/>
              </a:rPr>
              <a:t>Felles rammeverk for informasjonsforvaltning</a:t>
            </a:r>
          </a:p>
        </p:txBody>
      </p:sp>
      <p:grpSp>
        <p:nvGrpSpPr>
          <p:cNvPr id="50" name="Gruppe 49"/>
          <p:cNvGrpSpPr/>
          <p:nvPr/>
        </p:nvGrpSpPr>
        <p:grpSpPr>
          <a:xfrm>
            <a:off x="1093746" y="2233195"/>
            <a:ext cx="4236019" cy="2831295"/>
            <a:chOff x="874476" y="2742486"/>
            <a:chExt cx="6005167" cy="4079503"/>
          </a:xfrm>
        </p:grpSpPr>
        <p:sp>
          <p:nvSpPr>
            <p:cNvPr id="52" name="Avrundet rektangel 51"/>
            <p:cNvSpPr/>
            <p:nvPr/>
          </p:nvSpPr>
          <p:spPr>
            <a:xfrm>
              <a:off x="874476" y="5606064"/>
              <a:ext cx="5990485" cy="12159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Avrundet rektangel 52"/>
            <p:cNvSpPr/>
            <p:nvPr/>
          </p:nvSpPr>
          <p:spPr>
            <a:xfrm>
              <a:off x="874476" y="4402712"/>
              <a:ext cx="6005167" cy="1215925"/>
            </a:xfrm>
            <a:prstGeom prst="roundRect">
              <a:avLst/>
            </a:prstGeom>
            <a:solidFill>
              <a:srgbClr val="81B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Avrundet rektangel 53"/>
            <p:cNvSpPr/>
            <p:nvPr/>
          </p:nvSpPr>
          <p:spPr>
            <a:xfrm>
              <a:off x="874477" y="3197002"/>
              <a:ext cx="6003780" cy="12161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1">
                <a:defRPr/>
              </a:pPr>
              <a:endParaRPr lang="nb-NO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TekstSylinder 54"/>
            <p:cNvSpPr txBox="1"/>
            <p:nvPr/>
          </p:nvSpPr>
          <p:spPr>
            <a:xfrm>
              <a:off x="1315489" y="5315280"/>
              <a:ext cx="729829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1</a:t>
              </a:r>
            </a:p>
          </p:txBody>
        </p:sp>
        <p:sp>
          <p:nvSpPr>
            <p:cNvPr id="56" name="TekstSylinder 55"/>
            <p:cNvSpPr txBox="1"/>
            <p:nvPr/>
          </p:nvSpPr>
          <p:spPr>
            <a:xfrm>
              <a:off x="1302912" y="4086094"/>
              <a:ext cx="870704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2</a:t>
              </a:r>
            </a:p>
          </p:txBody>
        </p:sp>
        <p:sp>
          <p:nvSpPr>
            <p:cNvPr id="57" name="TekstSylinder 56"/>
            <p:cNvSpPr txBox="1"/>
            <p:nvPr/>
          </p:nvSpPr>
          <p:spPr>
            <a:xfrm>
              <a:off x="1229163" y="2742486"/>
              <a:ext cx="863888" cy="146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1">
                <a:defRPr/>
              </a:pPr>
              <a:r>
                <a:rPr lang="nb-NO" sz="5999" dirty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3</a:t>
              </a:r>
            </a:p>
          </p:txBody>
        </p:sp>
        <p:sp>
          <p:nvSpPr>
            <p:cNvPr id="59" name="TekstSylinder 58"/>
            <p:cNvSpPr txBox="1"/>
            <p:nvPr/>
          </p:nvSpPr>
          <p:spPr>
            <a:xfrm>
              <a:off x="1870801" y="5786865"/>
              <a:ext cx="3561307" cy="48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prstClr val="white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Oversikt over data</a:t>
              </a:r>
            </a:p>
          </p:txBody>
        </p:sp>
        <p:sp>
          <p:nvSpPr>
            <p:cNvPr id="61" name="TekstSylinder 60"/>
            <p:cNvSpPr txBox="1"/>
            <p:nvPr/>
          </p:nvSpPr>
          <p:spPr>
            <a:xfrm>
              <a:off x="1497267" y="3374453"/>
              <a:ext cx="4384922" cy="84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srgbClr val="0069A5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Autoritative data </a:t>
              </a:r>
            </a:p>
            <a:p>
              <a:pPr algn="ctr" defTabSz="913761">
                <a:tabLst>
                  <a:tab pos="3417081" algn="l"/>
                </a:tabLst>
                <a:defRPr/>
              </a:pPr>
              <a:r>
                <a:rPr lang="nb-NO" sz="1600" b="1" dirty="0">
                  <a:solidFill>
                    <a:srgbClr val="0069A5"/>
                  </a:solidFill>
                  <a:latin typeface="Corbel Light" panose="020B0303020204020204" pitchFamily="34" charset="0"/>
                  <a:ea typeface="Georgia" charset="0"/>
                  <a:cs typeface="Georgia" charset="0"/>
                </a:rPr>
                <a:t>(Kun én gang)</a:t>
              </a:r>
            </a:p>
          </p:txBody>
        </p:sp>
      </p:grpSp>
      <p:sp>
        <p:nvSpPr>
          <p:cNvPr id="62" name="TekstSylinder 26"/>
          <p:cNvSpPr txBox="1"/>
          <p:nvPr/>
        </p:nvSpPr>
        <p:spPr>
          <a:xfrm rot="16200000">
            <a:off x="-250549" y="3549321"/>
            <a:ext cx="2568203" cy="516128"/>
          </a:xfrm>
          <a:prstGeom prst="roundRect">
            <a:avLst>
              <a:gd name="adj" fmla="val 39410"/>
            </a:avLst>
          </a:prstGeom>
          <a:solidFill>
            <a:srgbClr val="0078C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R="0" lvl="0" indent="0" algn="ctr" defTabSz="9143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defTabSz="913944">
              <a:defRPr/>
            </a:pPr>
            <a:r>
              <a:rPr lang="nb-NO" sz="2000" dirty="0">
                <a:solidFill>
                  <a:prstClr val="white"/>
                </a:solidFill>
                <a:latin typeface="Corbel Light" panose="020B0303020204020204" pitchFamily="34" charset="0"/>
              </a:rPr>
              <a:t>Fellesløsninger</a:t>
            </a:r>
          </a:p>
        </p:txBody>
      </p:sp>
      <p:sp>
        <p:nvSpPr>
          <p:cNvPr id="63" name="Rektangel 62"/>
          <p:cNvSpPr/>
          <p:nvPr/>
        </p:nvSpPr>
        <p:spPr>
          <a:xfrm>
            <a:off x="2189819" y="3564173"/>
            <a:ext cx="1679544" cy="33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1">
              <a:tabLst>
                <a:tab pos="3417081" algn="l"/>
              </a:tabLst>
              <a:defRPr/>
            </a:pPr>
            <a:r>
              <a:rPr lang="nb-NO" sz="1600" b="1" dirty="0">
                <a:solidFill>
                  <a:prstClr val="white"/>
                </a:solidFill>
                <a:latin typeface="Corbel Light" panose="020B0303020204020204" pitchFamily="34" charset="0"/>
                <a:ea typeface="Georgia" charset="0"/>
                <a:cs typeface="Georgia" charset="0"/>
              </a:rPr>
              <a:t>Tilgang til data</a:t>
            </a:r>
          </a:p>
        </p:txBody>
      </p:sp>
      <p:sp>
        <p:nvSpPr>
          <p:cNvPr id="64" name="Avrundet rektangel 63"/>
          <p:cNvSpPr/>
          <p:nvPr/>
        </p:nvSpPr>
        <p:spPr>
          <a:xfrm>
            <a:off x="6338413" y="1154278"/>
            <a:ext cx="5620801" cy="407895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1">
              <a:defRPr/>
            </a:pPr>
            <a:endParaRPr lang="nb-NO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kstSylinder 26"/>
          <p:cNvSpPr txBox="1"/>
          <p:nvPr/>
        </p:nvSpPr>
        <p:spPr>
          <a:xfrm rot="16200000">
            <a:off x="4583976" y="2846647"/>
            <a:ext cx="4053916" cy="754342"/>
          </a:xfrm>
          <a:prstGeom prst="roundRect">
            <a:avLst>
              <a:gd name="adj" fmla="val 39410"/>
            </a:avLst>
          </a:prstGeom>
          <a:solidFill>
            <a:srgbClr val="0078C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R="0" lvl="0" indent="0" algn="ctr" defTabSz="9143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defTabSz="913944">
              <a:defRPr/>
            </a:pPr>
            <a:r>
              <a:rPr lang="nb-NO" dirty="0">
                <a:solidFill>
                  <a:prstClr val="white"/>
                </a:solidFill>
                <a:latin typeface="Corbel Light" panose="020B0303020204020204" pitchFamily="34" charset="0"/>
              </a:rPr>
              <a:t>I hver virksomhet</a:t>
            </a:r>
          </a:p>
        </p:txBody>
      </p:sp>
      <p:sp>
        <p:nvSpPr>
          <p:cNvPr id="66" name="TekstSylinder 65"/>
          <p:cNvSpPr txBox="1"/>
          <p:nvPr/>
        </p:nvSpPr>
        <p:spPr>
          <a:xfrm>
            <a:off x="7343945" y="1376243"/>
            <a:ext cx="41344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5"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Vi har utarbeidet interne rammeverk, prosesser og har dedikerte ressurser som jobber med:</a:t>
            </a:r>
          </a:p>
          <a:p>
            <a:pPr defTabSz="913745">
              <a:defRPr/>
            </a:pPr>
            <a:endParaRPr lang="nb-NO" sz="2000" dirty="0">
              <a:solidFill>
                <a:prstClr val="white"/>
              </a:solidFill>
              <a:cs typeface="Arial"/>
              <a:sym typeface="Arial"/>
            </a:endParaRPr>
          </a:p>
          <a:p>
            <a:pPr marL="285721" indent="-285721" defTabSz="913745">
              <a:buFontTx/>
              <a:buChar char="-"/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Begrepskatalog</a:t>
            </a:r>
          </a:p>
          <a:p>
            <a:pPr marL="285721" indent="-285721" defTabSz="913745">
              <a:buFontTx/>
              <a:buChar char="-"/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Modellkatalog</a:t>
            </a:r>
          </a:p>
          <a:p>
            <a:pPr marL="285721" indent="-285721" defTabSz="913745">
              <a:buFontTx/>
              <a:buChar char="-"/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Datakatalog (FDK)</a:t>
            </a:r>
          </a:p>
          <a:p>
            <a:pPr marL="285721" indent="-285721" defTabSz="913745">
              <a:buFontTx/>
              <a:buChar char="-"/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API-katalog (FDK)</a:t>
            </a:r>
          </a:p>
          <a:p>
            <a:pPr marL="285721" indent="-285721" defTabSz="913745">
              <a:buFontTx/>
              <a:buChar char="-"/>
              <a:defRPr/>
            </a:pPr>
            <a:r>
              <a:rPr lang="nb-NO" sz="2000" dirty="0">
                <a:solidFill>
                  <a:prstClr val="white"/>
                </a:solidFill>
                <a:cs typeface="Arial"/>
                <a:sym typeface="Arial"/>
              </a:rPr>
              <a:t>Behandlingsaktiviteter - oversikt GDPR</a:t>
            </a:r>
          </a:p>
        </p:txBody>
      </p:sp>
    </p:spTree>
    <p:extLst>
      <p:ext uri="{BB962C8B-B14F-4D97-AF65-F5344CB8AC3E}">
        <p14:creationId xmlns:p14="http://schemas.microsoft.com/office/powerpoint/2010/main" val="393292130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>
            <a:spLocks/>
          </p:cNvSpPr>
          <p:nvPr/>
        </p:nvSpPr>
        <p:spPr>
          <a:xfrm>
            <a:off x="267714" y="963314"/>
            <a:ext cx="3262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1">
              <a:defRPr/>
            </a:pPr>
            <a:r>
              <a:rPr lang="nb-NO" sz="3600" dirty="0">
                <a:solidFill>
                  <a:prstClr val="white"/>
                </a:solidFill>
                <a:latin typeface="+mj-lt"/>
                <a:ea typeface="Georgia" charset="0"/>
                <a:cs typeface="Georgia" charset="0"/>
              </a:rPr>
              <a:t>Når vi har </a:t>
            </a:r>
            <a:r>
              <a:rPr lang="nb-NO" sz="4800" dirty="0">
                <a:solidFill>
                  <a:prstClr val="white"/>
                </a:solidFill>
                <a:latin typeface="+mj-lt"/>
                <a:ea typeface="Georgia" charset="0"/>
                <a:cs typeface="Georgia" charset="0"/>
              </a:rPr>
              <a:t>orden i eget hus, </a:t>
            </a:r>
            <a:r>
              <a:rPr lang="nb-NO" sz="3600" dirty="0">
                <a:solidFill>
                  <a:prstClr val="white"/>
                </a:solidFill>
                <a:latin typeface="+mj-lt"/>
                <a:ea typeface="Georgia" charset="0"/>
                <a:cs typeface="Georgia" charset="0"/>
              </a:rPr>
              <a:t>er det lettere å være åpne om informasjonen vi har!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605" y="0"/>
            <a:ext cx="8631401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5E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68880"/>
            <a:ext cx="7747470" cy="4070004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1842" y="0"/>
            <a:ext cx="12190413" cy="2468880"/>
          </a:xfrm>
          <a:prstGeom prst="rect">
            <a:avLst/>
          </a:prstGeom>
          <a:solidFill>
            <a:srgbClr val="2D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2" y="98916"/>
            <a:ext cx="12115880" cy="214552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3133" y="49458"/>
            <a:ext cx="3888874" cy="224443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642" y="98916"/>
            <a:ext cx="3599156" cy="213078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741" y="13233"/>
            <a:ext cx="3582177" cy="221647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715" y="126769"/>
            <a:ext cx="3583161" cy="210971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1" y="2468880"/>
            <a:ext cx="9539918" cy="4627196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87" y="2476835"/>
            <a:ext cx="5381625" cy="5419725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11"/>
          <a:srcRect l="7309"/>
          <a:stretch/>
        </p:blipFill>
        <p:spPr>
          <a:xfrm>
            <a:off x="5207988" y="2509053"/>
            <a:ext cx="6577490" cy="4600575"/>
          </a:xfrm>
          <a:prstGeom prst="rect">
            <a:avLst/>
          </a:prstGeom>
        </p:spPr>
      </p:pic>
      <p:grpSp>
        <p:nvGrpSpPr>
          <p:cNvPr id="23" name="Gruppe 22"/>
          <p:cNvGrpSpPr/>
          <p:nvPr/>
        </p:nvGrpSpPr>
        <p:grpSpPr>
          <a:xfrm>
            <a:off x="3237788" y="2468880"/>
            <a:ext cx="8983590" cy="1892454"/>
            <a:chOff x="3237788" y="2468880"/>
            <a:chExt cx="8983590" cy="1892454"/>
          </a:xfrm>
        </p:grpSpPr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37788" y="2468880"/>
              <a:ext cx="8983590" cy="1892454"/>
            </a:xfrm>
            <a:prstGeom prst="rect">
              <a:avLst/>
            </a:prstGeom>
          </p:spPr>
        </p:pic>
        <p:sp>
          <p:nvSpPr>
            <p:cNvPr id="21" name="TekstSylinder 20"/>
            <p:cNvSpPr txBox="1"/>
            <p:nvPr/>
          </p:nvSpPr>
          <p:spPr>
            <a:xfrm>
              <a:off x="4146776" y="2733046"/>
              <a:ext cx="3740728" cy="400110"/>
            </a:xfrm>
            <a:prstGeom prst="rect">
              <a:avLst/>
            </a:prstGeom>
            <a:solidFill>
              <a:srgbClr val="E4D5F2"/>
            </a:solidFill>
          </p:spPr>
          <p:txBody>
            <a:bodyPr wrap="square" rtlCol="0">
              <a:spAutoFit/>
            </a:bodyPr>
            <a:lstStyle/>
            <a:p>
              <a:r>
                <a:rPr lang="nb-NO" sz="2000" b="1" dirty="0">
                  <a:solidFill>
                    <a:srgbClr val="58307D"/>
                  </a:solidFill>
                  <a:latin typeface="Arial Black" panose="020B0A04020102020204" pitchFamily="34" charset="0"/>
                </a:rPr>
                <a:t>Enhetsregisteret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 rot="20735856">
              <a:off x="8266181" y="3229283"/>
              <a:ext cx="2165941" cy="408623"/>
            </a:xfrm>
            <a:prstGeom prst="roundRect">
              <a:avLst/>
            </a:prstGeom>
            <a:solidFill>
              <a:srgbClr val="E4D5F2"/>
            </a:solidFill>
            <a:ln>
              <a:solidFill>
                <a:srgbClr val="58307D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58307D"/>
                  </a:solidFill>
                  <a:latin typeface="Arial Black" panose="020B0A04020102020204" pitchFamily="34" charset="0"/>
                </a:rPr>
                <a:t>Kommer snart!!</a:t>
              </a:r>
            </a:p>
          </p:txBody>
        </p: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6696" y="4401507"/>
            <a:ext cx="8984682" cy="18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99" y="1241"/>
            <a:ext cx="6500813" cy="685710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47463" y="198561"/>
            <a:ext cx="49921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/>
            <a:r>
              <a:rPr lang="nb-NO" b="1" i="1" dirty="0">
                <a:solidFill>
                  <a:schemeClr val="bg1"/>
                </a:solidFill>
                <a:latin typeface="Arial"/>
              </a:rPr>
              <a:t>Er «</a:t>
            </a:r>
            <a:r>
              <a:rPr lang="nb-NO" b="1" i="1" u="sng" dirty="0">
                <a:solidFill>
                  <a:schemeClr val="bg1"/>
                </a:solidFill>
                <a:latin typeface="Arial"/>
              </a:rPr>
              <a:t>Felles rammeverk for informasjonsforvaltning</a:t>
            </a:r>
            <a:r>
              <a:rPr lang="nb-NO" b="1" i="1" dirty="0">
                <a:solidFill>
                  <a:schemeClr val="bg1"/>
                </a:solidFill>
                <a:latin typeface="Arial"/>
              </a:rPr>
              <a:t>» hensiktsmessig som støtte for generell datadeling innenfor forvaltningen? </a:t>
            </a:r>
          </a:p>
          <a:p>
            <a:pPr defTabSz="914309"/>
            <a:endParaRPr lang="nb-NO" b="1" dirty="0">
              <a:solidFill>
                <a:schemeClr val="bg1"/>
              </a:solidFill>
              <a:latin typeface="Arial"/>
            </a:endParaRPr>
          </a:p>
          <a:p>
            <a:pPr defTabSz="914309"/>
            <a:r>
              <a:rPr lang="nb-NO" b="1" dirty="0">
                <a:solidFill>
                  <a:schemeClr val="bg1"/>
                </a:solidFill>
                <a:latin typeface="Arial"/>
              </a:rPr>
              <a:t>Ja</a:t>
            </a:r>
            <a:r>
              <a:rPr lang="nb-NO" dirty="0">
                <a:solidFill>
                  <a:schemeClr val="bg1"/>
                </a:solidFill>
                <a:latin typeface="Arial"/>
              </a:rPr>
              <a:t>, OG enda flere må få vite at dette finnes! Vi skal gjøre vårt for å spre ordet </a:t>
            </a:r>
          </a:p>
          <a:p>
            <a:pPr defTabSz="914309"/>
            <a:endParaRPr lang="nb-NO" dirty="0">
              <a:solidFill>
                <a:schemeClr val="bg1"/>
              </a:solidFill>
              <a:latin typeface="Arial"/>
            </a:endParaRPr>
          </a:p>
          <a:p>
            <a:pPr defTabSz="914309"/>
            <a:endParaRPr lang="nb-NO" dirty="0">
              <a:solidFill>
                <a:schemeClr val="bg1"/>
              </a:solidFill>
              <a:latin typeface="Arial"/>
            </a:endParaRPr>
          </a:p>
          <a:p>
            <a:pPr defTabSz="914309"/>
            <a:r>
              <a:rPr lang="nb-NO" b="1" dirty="0">
                <a:solidFill>
                  <a:schemeClr val="bg1"/>
                </a:solidFill>
                <a:latin typeface="Arial"/>
              </a:rPr>
              <a:t>Viktig framover</a:t>
            </a: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Arial"/>
              </a:rPr>
              <a:t>Åpenhet i håndtering av innspill til forbedringer av rammeverk og/eller videreutvikling av funksjonalitet i fellesløsninger</a:t>
            </a: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Arial"/>
              </a:rPr>
              <a:t>Få til et godt samspill mellom rammeverket, Felles datakatalog og resten av den «nasjonale verktøykassa»</a:t>
            </a:r>
          </a:p>
          <a:p>
            <a:pPr marL="285750" indent="-285750" defTabSz="914309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Se på nytte for enda flere: har man tenkt på noe overfor private aktører som ønsker å bruke dette? </a:t>
            </a:r>
          </a:p>
          <a:p>
            <a:pPr marL="285721" indent="-285721" defTabSz="914309">
              <a:buFontTx/>
              <a:buChar char="-"/>
            </a:pPr>
            <a:endParaRPr lang="nb-NO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570075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Office-tema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 bokmål.pptx" id="{702CF40A-99AA-4854-A80D-9B185C542B06}" vid="{8569E5FE-B272-491B-A421-B06EBF618174}"/>
    </a:ext>
  </a:extLst>
</a:theme>
</file>

<file path=ppt/theme/theme2.xml><?xml version="1.0" encoding="utf-8"?>
<a:theme xmlns:a="http://schemas.openxmlformats.org/drawingml/2006/main" name="9_BR bokmål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0517_PPTmal_BrønnøysundregistreneV1" id="{EB359205-C4FD-5241-9A19-AF54C6958E99}" vid="{1805BF86-E6B2-4545-8FE2-A5D645AABFC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ansvarlig xmlns="3f587ee7-225f-497b-83f7-e531fb14b1c8">Guro Forren Sørensen</Dokumentansvarlig>
    <Skrevet_x0020_dato xmlns="3f587ee7-225f-497b-83f7-e531fb14b1c8">2017-05-30T22:00:00+00:00</Skrevet_x0020_dato>
    <Dokumenttype xmlns="3f587ee7-225f-497b-83f7-e531fb14b1c8">21</Dokumenttype>
    <Forfatter xmlns="3f587ee7-225f-497b-83f7-e531fb14b1c8">Guro Forren Sørensen</Forfat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F2DA2076D60347A400242873830B76" ma:contentTypeVersion="8" ma:contentTypeDescription="Opprett et nytt dokument." ma:contentTypeScope="" ma:versionID="0d078c87ddf7fb75d8a2de8cad7a492a">
  <xsd:schema xmlns:xsd="http://www.w3.org/2001/XMLSchema" xmlns:xs="http://www.w3.org/2001/XMLSchema" xmlns:p="http://schemas.microsoft.com/office/2006/metadata/properties" xmlns:ns2="3f587ee7-225f-497b-83f7-e531fb14b1c8" targetNamespace="http://schemas.microsoft.com/office/2006/metadata/properties" ma:root="true" ma:fieldsID="def21951f711c78bc25ec98325c8d279" ns2:_="">
    <xsd:import namespace="3f587ee7-225f-497b-83f7-e531fb14b1c8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Forfatter"/>
                <xsd:element ref="ns2:Skrevet_x0020_dato"/>
                <xsd:element ref="ns2:Dokumentansvarli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87ee7-225f-497b-83f7-e531fb14b1c8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list="{104da269-d5a3-4312-8f8d-10d926fde791}" ma:internalName="Dokumenttype" ma:readOnly="false" ma:showField="Title">
      <xsd:simpleType>
        <xsd:restriction base="dms:Lookup"/>
      </xsd:simpleType>
    </xsd:element>
    <xsd:element name="Forfatter" ma:index="3" ma:displayName="Forfatter" ma:internalName="Forfatter">
      <xsd:simpleType>
        <xsd:restriction base="dms:Text">
          <xsd:maxLength value="255"/>
        </xsd:restriction>
      </xsd:simpleType>
    </xsd:element>
    <xsd:element name="Skrevet_x0020_dato" ma:index="4" ma:displayName="Skrevet dato" ma:format="DateOnly" ma:internalName="Skrevet_x0020_dato">
      <xsd:simpleType>
        <xsd:restriction base="dms:DateTime"/>
      </xsd:simpleType>
    </xsd:element>
    <xsd:element name="Dokumentansvarlig" ma:index="5" ma:displayName="Dokumentansvarlig" ma:internalName="Dokumentansvarli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9A6A7-3810-4CBF-817D-66A5F2693C3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f587ee7-225f-497b-83f7-e531fb14b1c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93F517E-284D-4DDA-9DCB-BE945C0E8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87ee7-225f-497b-83f7-e531fb14b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DD3051-18B2-4F07-9F2B-B4AD4075DC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 bokmål</Template>
  <TotalTime>2051</TotalTime>
  <Words>499</Words>
  <Application>Microsoft Office PowerPoint</Application>
  <PresentationFormat>Egendefinert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Corbel Light</vt:lpstr>
      <vt:lpstr>Georgia</vt:lpstr>
      <vt:lpstr>GillSans</vt:lpstr>
      <vt:lpstr>Times New Roman</vt:lpstr>
      <vt:lpstr>Wingdings</vt:lpstr>
      <vt:lpstr>Office-tema</vt:lpstr>
      <vt:lpstr>9_BR bokmål</vt:lpstr>
      <vt:lpstr>Datadokumentasjon i Enhetsregisteret</vt:lpstr>
      <vt:lpstr>Hei! Vi er Brønnøysundregistrene!</vt:lpstr>
      <vt:lpstr>Enhetsregisteret - nasjonal felleskomponent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oppmerksomheten!</vt:lpstr>
    </vt:vector>
  </TitlesOfParts>
  <Company>Brønnøysundregistrene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Sørensen, Guro Forren</dc:creator>
  <dc:description>template by officeconsult.no</dc:description>
  <cp:lastModifiedBy>Fröhlich, Christiane Andrea</cp:lastModifiedBy>
  <cp:revision>87</cp:revision>
  <dcterms:created xsi:type="dcterms:W3CDTF">2018-10-24T13:29:50Z</dcterms:created>
  <dcterms:modified xsi:type="dcterms:W3CDTF">2020-11-11T12:46:07Z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0x01010036F2DA2076D60347A400242873830B76</vt:lpwstr>
  </property>
  <property fmtid="{D5CDD505-2E9C-101B-9397-08002B2CF9AE}" pid="4" name="MSIP_Label_f876794c-8cc1-4553-ade2-1b635d166220_Enabled">
    <vt:lpwstr>true</vt:lpwstr>
  </property>
  <property fmtid="{D5CDD505-2E9C-101B-9397-08002B2CF9AE}" pid="5" name="MSIP_Label_f876794c-8cc1-4553-ade2-1b635d166220_SetDate">
    <vt:lpwstr>2020-11-09T10:12:13Z</vt:lpwstr>
  </property>
  <property fmtid="{D5CDD505-2E9C-101B-9397-08002B2CF9AE}" pid="6" name="MSIP_Label_f876794c-8cc1-4553-ade2-1b635d166220_Method">
    <vt:lpwstr>Standard</vt:lpwstr>
  </property>
  <property fmtid="{D5CDD505-2E9C-101B-9397-08002B2CF9AE}" pid="7" name="MSIP_Label_f876794c-8cc1-4553-ade2-1b635d166220_Name">
    <vt:lpwstr>Åpen informasjon</vt:lpwstr>
  </property>
  <property fmtid="{D5CDD505-2E9C-101B-9397-08002B2CF9AE}" pid="8" name="MSIP_Label_f876794c-8cc1-4553-ade2-1b635d166220_SiteId">
    <vt:lpwstr>4e14915f-a3fe-45aa-92c3-9d87465eda00</vt:lpwstr>
  </property>
  <property fmtid="{D5CDD505-2E9C-101B-9397-08002B2CF9AE}" pid="9" name="MSIP_Label_f876794c-8cc1-4553-ade2-1b635d166220_ActionId">
    <vt:lpwstr>f5653c6b-1a42-4e63-8b92-f79c6cfa5f7d</vt:lpwstr>
  </property>
  <property fmtid="{D5CDD505-2E9C-101B-9397-08002B2CF9AE}" pid="10" name="MSIP_Label_f876794c-8cc1-4553-ade2-1b635d166220_ContentBits">
    <vt:lpwstr>0</vt:lpwstr>
  </property>
</Properties>
</file>