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58.jpg" ContentType="image/jpg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92" r:id="rId3"/>
  </p:sldMasterIdLst>
  <p:notesMasterIdLst>
    <p:notesMasterId r:id="rId63"/>
  </p:notesMasterIdLst>
  <p:sldIdLst>
    <p:sldId id="31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318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17" r:id="rId54"/>
    <p:sldId id="309" r:id="rId55"/>
    <p:sldId id="310" r:id="rId56"/>
    <p:sldId id="311" r:id="rId57"/>
    <p:sldId id="312" r:id="rId58"/>
    <p:sldId id="313" r:id="rId59"/>
    <p:sldId id="305" r:id="rId60"/>
    <p:sldId id="306" r:id="rId61"/>
    <p:sldId id="308" r:id="rId6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Georgia" panose="02040502050405020303" pitchFamily="18" charset="0"/>
      <p:regular r:id="rId70"/>
      <p:bold r:id="rId71"/>
      <p:italic r:id="rId72"/>
      <p:boldItalic r:id="rId73"/>
    </p:embeddedFont>
    <p:embeddedFont>
      <p:font typeface="Helvetica Neue Light" panose="020B0604020202020204" charset="0"/>
      <p:regular r:id="rId74"/>
      <p:bold r:id="rId75"/>
      <p:italic r:id="rId76"/>
      <p:boldItalic r:id="rId77"/>
    </p:embeddedFont>
    <p:embeddedFont>
      <p:font typeface="Roboto" panose="020B0604020202020204" charset="0"/>
      <p:regular r:id="rId78"/>
      <p:bold r:id="rId79"/>
      <p:italic r:id="rId80"/>
      <p:boldItalic r:id="rId81"/>
    </p:embeddedFont>
    <p:embeddedFont>
      <p:font typeface="Syncopate" panose="020B0604020202020204" charset="0"/>
      <p:regular r:id="rId82"/>
      <p:bold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56" autoAdjust="0"/>
  </p:normalViewPr>
  <p:slideViewPr>
    <p:cSldViewPr snapToGrid="0">
      <p:cViewPr varScale="1">
        <p:scale>
          <a:sx n="70" d="100"/>
          <a:sy n="70" d="100"/>
        </p:scale>
        <p:origin x="11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3.fntdata"/><Relationship Id="rId7" Type="http://schemas.openxmlformats.org/officeDocument/2006/relationships/slide" Target="slides/slide4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3.fntdata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Kan justeres. </a:t>
            </a:r>
            <a:endParaRPr/>
          </a:p>
        </p:txBody>
      </p:sp>
      <p:sp>
        <p:nvSpPr>
          <p:cNvPr id="529" name="Google Shape;52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105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802c0723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802c0723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Da Difi ca 2010 fikk oppgaver på området åpne data ble ansvaret plassert i kommunikasjonsavdelingen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Først nesten tre år senere 2012 ble fagområdet plassert under digitalisering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802c0723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802c0723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Ok, det skjedde også noe på Metadata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802c0723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802c0723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Bakgrunnen var BRs erfaring metadata knyttet til Altinn og Oppgaveregisteret, og spesifikt SERES-løsningen. Ref også “Metadata” i den felles arkitekturen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802c0723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802c0723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Fra “Innspill til metadatastrategi” 2009, basert på workshops med deltagere fra Nav, SKD, SSB Difi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Allerede klar bevissthet om relevansen for de ulike nivåene av samhandling (juridisk, organisatorisk, semantisk, teknisk)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802c0723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802c0723e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Eksempel: Område 2: “Støtte til intern informasjonsforvaltning”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Gevinstmuligheter: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o"/>
              <a:t>Effektiv forvaltning av tjenester og systemer (endre/rette opp ett sted)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o"/>
              <a:t>Økt skalerbarhet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o"/>
              <a:t>Økt endringsevne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o"/>
              <a:t>Lavere risiko for feil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o"/>
              <a:t>Økt sikkerhet i forvaltning av systemer og data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no"/>
              <a:t>Bedre rustet for turnover og økte forventninger til effektivitet og rikere tjenestetilbud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Antatt: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Liten til middels gevinst innen den enkelte virksomhet (mellomlang sikt),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stor gevinst samlet for offentlig sektor (lang sikt)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Forberedelse til tjenestetrappa trinn 4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802c0723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802c0723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802c0723e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802c0723e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Tittelen lever :-)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802c0723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802c0723e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802c0723e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802c0723e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Noen regnet på den samfunnsøkonomiske lønnsomheten av bedre tilgang til data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802c0723e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802c0723e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Og Obama hadde gitt beskjed om å ta i bruk teknologi for å skape bedre liv for amerikanerne – Svaret var «information centric approach»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802c072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802c072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802c0723e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a802c0723e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Året etter kom beskjeden om å se på informasjon som en ressurs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802c0723e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802c0723e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Inspirert av Obama? Uansett: </a:t>
            </a:r>
            <a:r>
              <a:rPr lang="nb-NO" dirty="0" err="1"/>
              <a:t>Difi</a:t>
            </a:r>
            <a:r>
              <a:rPr lang="nb-NO" dirty="0"/>
              <a:t> prioriterte på</a:t>
            </a:r>
            <a:r>
              <a:rPr lang="nb-NO" baseline="0" dirty="0"/>
              <a:t> egenhånd å gjøre et arbeid på «informasjonsforvaltning» som resulterte i rapport 2013:10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802c0723e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802c0723e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Rapportens </a:t>
            </a:r>
            <a:r>
              <a:rPr lang="nb-NO" dirty="0" err="1"/>
              <a:t>målbilde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802c0723e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802c0723e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BRREG fulgte opp rapporten</a:t>
            </a:r>
            <a:r>
              <a:rPr lang="nb-NO" baseline="0" dirty="0"/>
              <a:t> med et prosjekt for å beregne gevinstpotensialet ved </a:t>
            </a:r>
            <a:r>
              <a:rPr lang="nb-NO" baseline="0" dirty="0" err="1"/>
              <a:t>evt</a:t>
            </a:r>
            <a:r>
              <a:rPr lang="nb-NO" baseline="0" dirty="0"/>
              <a:t> investering for å etablere informasjonsforvaltning. To ulike alternativ.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a802c0723e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a802c0723e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Rapporten inneholder også detaljerte behov gruppert etter ulike behovsområder, basert på en</a:t>
            </a:r>
            <a:r>
              <a:rPr lang="no" baseline="0" dirty="0"/>
              <a:t> serie WS-er og møter med interessenter.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802c0723e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802c0723e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802c0723e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802c0723e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802c0723e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a802c0723e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802c0723e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802c0723e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Januar 2012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802c0723e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802c0723e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802c0723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802c0723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802c0723e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802c0723e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Oslo kommune etablerer “Program for elektroniske tjenester” - og tar i bruk tjenestedesign og brukerreisekartlegginger for å sikre brukerperspektivet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a802c0723e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a802c0723e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2014: KS / KommIT la vekt på brukerreiser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802c0723e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a802c0723e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Etter en litt kronglet start, ble det fart på Skates veikart-arbeid i 2014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a802c0723e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a802c0723e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a802c0723e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a802c0723e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a802c0723e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a802c0723e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802c0723e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802c0723e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a802c0723e_0_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a802c0723e_0_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802c0723e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a802c0723e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802c0723e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a802c0723e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Rammeverk, forvaltning og metode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Data- og tjenestekataloger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Begrepskataloger og -modeller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Informasjonsdmodeller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Informasjonsutveksling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Organistoriske utfordringer ved informasjonstuveksling og samhandling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Tjeneste- og løsningsmodeller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Kodeverk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802c0723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802c0723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a802c0723e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a802c0723e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802c0723e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802c0723e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Erfaringene fra Oslo kommunes arbeid med brukerreiser for helhet</a:t>
            </a:r>
            <a:r>
              <a:rPr lang="nb-NO" baseline="0" dirty="0"/>
              <a:t> for innbyggere og næringsliv hadde fått gjennomslag i SKATE, og endte med å følge med som anbefaling videre til regjeringen.</a:t>
            </a: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a802c0723e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a802c0723e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Analysen av brukerreisen, og alle interaksjonspunktene og alle</a:t>
            </a:r>
            <a:r>
              <a:rPr lang="nb-NO" baseline="0" dirty="0"/>
              <a:t> aktørene, systemene og informasjonselementene er i seg selv verdifull informasjon som vi må finne en felles strukturert måte å forvalte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53610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a802c0723e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a802c0723e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a802c0723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a802c0723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a802c0723e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a802c0723e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Innhold er en sterk indikator på hvor langt en virksomhet</a:t>
            </a:r>
            <a:r>
              <a:rPr lang="nb-NO" baseline="0" dirty="0"/>
              <a:t> har kommet med å etablere «Orden i eget hus» -- forankring, kompetanse, prosesser, rutiner </a:t>
            </a:r>
            <a:r>
              <a:rPr lang="nb-NO" baseline="0" dirty="0" err="1"/>
              <a:t>osv</a:t>
            </a:r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a802c0723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a802c0723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a802c0723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a802c0723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802c0723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a802c0723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800">
                <a:solidFill>
                  <a:srgbClr val="595959"/>
                </a:solidFill>
              </a:rPr>
              <a:t>Tiltak i digitaliseringsstrategien: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800">
                <a:solidFill>
                  <a:srgbClr val="595959"/>
                </a:solidFill>
              </a:rPr>
              <a:t>Etablere et nasjonalt ressurssenter for deling av data med spisskompetanse på sammenhengen mellom juss, teknologi, forretnings- og forvaltningsprosesser som læremiljø og kompetansebank for hele offentlig sektor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800">
                <a:solidFill>
                  <a:srgbClr val="595959"/>
                </a:solidFill>
              </a:rPr>
              <a:t>[datasjøer]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800">
                <a:solidFill>
                  <a:srgbClr val="595959"/>
                </a:solidFill>
              </a:rPr>
              <a:t>[generisk datafordeler] (med henvisning til KVU-arbeidet der DKs Datafordeler er nevnt)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802c0723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802c0723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802c0723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802c0723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945736b09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945736b09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0944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53c483940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53c4839406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1380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99cd8653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99cd8653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3890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g540e60c49a_2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2" name="Google Shape;1872;g540e60c49a_2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3868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956a152216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956a152216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5345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802c0723e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802c0723e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a802c0723e_0_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a802c0723e_0_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Informasjonsforvaltning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a802c0723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a802c0723e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Bare nok en illustrasjon på at informasjons(ressurs)forvaltning</a:t>
            </a:r>
            <a:r>
              <a:rPr lang="nb-NO" baseline="0" dirty="0"/>
              <a:t> ikke er et nytt tema …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802c0723e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802c0723e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802c0723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802c0723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Den førre stortingsmeldinga om forvaltningspolitikk (St.meld. nr. 35 (1991 – 92) Om statens forvaltnings- og personalpolitikk) trekte fram handsaming av informasjon som eit viktig verkemiddel for å få betre styring, omstilling og samspel i forvaltninga.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n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På den tida var IT i ferd med å verte innført i forvaltninga, og arbeidet var prega av </a:t>
            </a:r>
            <a:r>
              <a:rPr lang="nn-NO" dirty="0" err="1"/>
              <a:t>standardisering</a:t>
            </a:r>
            <a:r>
              <a:rPr lang="nn-NO" dirty="0"/>
              <a:t> og innføring av grunndatasystem. Seinare kom publisering på Internett og elektronisk kommunikasjon. Dei siste ti åra har teknologiutviklinga retta seg mot elektronisk tenesteyting til innbyggjarar og næringsliv.10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802c0723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802c0723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802c0723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802c0723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">
  <p:cSld name="Tittellysbilde">
    <p:bg>
      <p:bgPr>
        <a:solidFill>
          <a:schemeClr val="accen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ctrTitle"/>
          </p:nvPr>
        </p:nvSpPr>
        <p:spPr>
          <a:xfrm>
            <a:off x="580611" y="898883"/>
            <a:ext cx="6858000" cy="1163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99"/>
              <a:buFont typeface="Georgia"/>
              <a:buNone/>
              <a:defRPr sz="41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ubTitle" idx="1"/>
          </p:nvPr>
        </p:nvSpPr>
        <p:spPr>
          <a:xfrm>
            <a:off x="580611" y="2140561"/>
            <a:ext cx="6858000" cy="36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21" name="Google Shape;2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057" y="2862358"/>
            <a:ext cx="8049546" cy="84810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5"/>
          <p:cNvSpPr txBox="1">
            <a:spLocks noGrp="1"/>
          </p:cNvSpPr>
          <p:nvPr>
            <p:ph type="body" idx="2"/>
          </p:nvPr>
        </p:nvSpPr>
        <p:spPr>
          <a:xfrm>
            <a:off x="7019444" y="4671584"/>
            <a:ext cx="1593161" cy="155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975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352" y="4550070"/>
            <a:ext cx="1787772" cy="21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349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telinnhold">
  <p:cSld name="Kapittelinnhold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3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3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28" name="Google Shape;28;p53"/>
          <p:cNvSpPr txBox="1">
            <a:spLocks noGrp="1"/>
          </p:cNvSpPr>
          <p:nvPr>
            <p:ph type="body" idx="1"/>
          </p:nvPr>
        </p:nvSpPr>
        <p:spPr>
          <a:xfrm>
            <a:off x="472590" y="675084"/>
            <a:ext cx="7831489" cy="27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0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" name="Google Shape;29;p53"/>
          <p:cNvCxnSpPr/>
          <p:nvPr/>
        </p:nvCxnSpPr>
        <p:spPr>
          <a:xfrm>
            <a:off x="472591" y="1660708"/>
            <a:ext cx="8196058" cy="0"/>
          </a:xfrm>
          <a:prstGeom prst="straightConnector1">
            <a:avLst/>
          </a:prstGeom>
          <a:noFill/>
          <a:ln w="12700" cap="flat" cmpd="sng">
            <a:solidFill>
              <a:srgbClr val="DDDE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0;p53"/>
          <p:cNvCxnSpPr/>
          <p:nvPr/>
        </p:nvCxnSpPr>
        <p:spPr>
          <a:xfrm>
            <a:off x="472591" y="2889362"/>
            <a:ext cx="8196058" cy="0"/>
          </a:xfrm>
          <a:prstGeom prst="straightConnector1">
            <a:avLst/>
          </a:prstGeom>
          <a:noFill/>
          <a:ln w="12700" cap="flat" cmpd="sng">
            <a:solidFill>
              <a:srgbClr val="DDDEE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53"/>
          <p:cNvSpPr txBox="1">
            <a:spLocks noGrp="1"/>
          </p:cNvSpPr>
          <p:nvPr>
            <p:ph type="body" idx="2"/>
          </p:nvPr>
        </p:nvSpPr>
        <p:spPr>
          <a:xfrm>
            <a:off x="472591" y="1080136"/>
            <a:ext cx="8196058" cy="41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975" b="0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3"/>
          <p:cNvSpPr txBox="1">
            <a:spLocks noGrp="1"/>
          </p:cNvSpPr>
          <p:nvPr>
            <p:ph type="body" idx="3"/>
          </p:nvPr>
        </p:nvSpPr>
        <p:spPr>
          <a:xfrm>
            <a:off x="472590" y="1917240"/>
            <a:ext cx="7831489" cy="27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0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3"/>
          <p:cNvSpPr txBox="1">
            <a:spLocks noGrp="1"/>
          </p:cNvSpPr>
          <p:nvPr>
            <p:ph type="body" idx="4"/>
          </p:nvPr>
        </p:nvSpPr>
        <p:spPr>
          <a:xfrm>
            <a:off x="472591" y="2295288"/>
            <a:ext cx="8196058" cy="41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975" b="0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3"/>
          <p:cNvSpPr txBox="1">
            <a:spLocks noGrp="1"/>
          </p:cNvSpPr>
          <p:nvPr>
            <p:ph type="body" idx="5"/>
          </p:nvPr>
        </p:nvSpPr>
        <p:spPr>
          <a:xfrm>
            <a:off x="472590" y="3145893"/>
            <a:ext cx="7831489" cy="27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0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3"/>
          <p:cNvSpPr txBox="1">
            <a:spLocks noGrp="1"/>
          </p:cNvSpPr>
          <p:nvPr>
            <p:ph type="body" idx="6"/>
          </p:nvPr>
        </p:nvSpPr>
        <p:spPr>
          <a:xfrm>
            <a:off x="472591" y="3537443"/>
            <a:ext cx="8196058" cy="41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975" b="0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3"/>
          <p:cNvSpPr txBox="1">
            <a:spLocks noGrp="1"/>
          </p:cNvSpPr>
          <p:nvPr>
            <p:ph type="body" idx="7"/>
          </p:nvPr>
        </p:nvSpPr>
        <p:spPr>
          <a:xfrm>
            <a:off x="8429643" y="675084"/>
            <a:ext cx="229544" cy="27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975" b="1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3"/>
          <p:cNvSpPr txBox="1">
            <a:spLocks noGrp="1"/>
          </p:cNvSpPr>
          <p:nvPr>
            <p:ph type="body" idx="8"/>
          </p:nvPr>
        </p:nvSpPr>
        <p:spPr>
          <a:xfrm>
            <a:off x="8429642" y="1917240"/>
            <a:ext cx="229544" cy="27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975" b="1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3"/>
          <p:cNvSpPr txBox="1">
            <a:spLocks noGrp="1"/>
          </p:cNvSpPr>
          <p:nvPr>
            <p:ph type="body" idx="9"/>
          </p:nvPr>
        </p:nvSpPr>
        <p:spPr>
          <a:xfrm>
            <a:off x="8429642" y="3145893"/>
            <a:ext cx="229544" cy="27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975" b="1"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23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 A" type="obj">
  <p:cSld name="Tittel og innhold A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4"/>
          <p:cNvSpPr txBox="1">
            <a:spLocks noGrp="1"/>
          </p:cNvSpPr>
          <p:nvPr>
            <p:ph type="title"/>
          </p:nvPr>
        </p:nvSpPr>
        <p:spPr>
          <a:xfrm>
            <a:off x="472591" y="432055"/>
            <a:ext cx="819605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4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8196058" cy="283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4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43" name="Google Shape;43;p54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4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410828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loverskrift" type="secHead">
  <p:cSld name="Deloverskrift">
    <p:bg>
      <p:bgPr>
        <a:solidFill>
          <a:schemeClr val="accen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5"/>
          <p:cNvSpPr txBox="1">
            <a:spLocks noGrp="1"/>
          </p:cNvSpPr>
          <p:nvPr>
            <p:ph type="title"/>
          </p:nvPr>
        </p:nvSpPr>
        <p:spPr>
          <a:xfrm>
            <a:off x="810155" y="1133691"/>
            <a:ext cx="7886700" cy="124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99"/>
              <a:buFont typeface="Georgia"/>
              <a:buNone/>
              <a:defRPr sz="44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body" idx="1"/>
          </p:nvPr>
        </p:nvSpPr>
        <p:spPr>
          <a:xfrm>
            <a:off x="810155" y="2745086"/>
            <a:ext cx="7886700" cy="65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310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, tekst og lite bilde">
  <p:cSld name="Tittel, tekst og lite bil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6"/>
          <p:cNvSpPr txBox="1">
            <a:spLocks noGrp="1"/>
          </p:cNvSpPr>
          <p:nvPr>
            <p:ph type="title"/>
          </p:nvPr>
        </p:nvSpPr>
        <p:spPr>
          <a:xfrm>
            <a:off x="472590" y="432055"/>
            <a:ext cx="388198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6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51" name="Google Shape;51;p56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6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53" name="Google Shape;53;p56"/>
          <p:cNvSpPr>
            <a:spLocks noGrp="1"/>
          </p:cNvSpPr>
          <p:nvPr>
            <p:ph type="pic" idx="2"/>
          </p:nvPr>
        </p:nvSpPr>
        <p:spPr>
          <a:xfrm>
            <a:off x="4854173" y="762845"/>
            <a:ext cx="3814475" cy="321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56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3881988" cy="283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571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, tekst og bilde">
  <p:cSld name="Tittel, tekst og bil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7"/>
          <p:cNvSpPr>
            <a:spLocks noGrp="1"/>
          </p:cNvSpPr>
          <p:nvPr>
            <p:ph type="pic" idx="2"/>
          </p:nvPr>
        </p:nvSpPr>
        <p:spPr>
          <a:xfrm>
            <a:off x="4482853" y="0"/>
            <a:ext cx="466114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57"/>
          <p:cNvSpPr txBox="1">
            <a:spLocks noGrp="1"/>
          </p:cNvSpPr>
          <p:nvPr>
            <p:ph type="title"/>
          </p:nvPr>
        </p:nvSpPr>
        <p:spPr>
          <a:xfrm>
            <a:off x="472590" y="432055"/>
            <a:ext cx="388198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7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3881988" cy="283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63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, tekst og innhold">
  <p:cSld name="Tittel, tekst og innhold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8"/>
          <p:cNvSpPr txBox="1">
            <a:spLocks noGrp="1"/>
          </p:cNvSpPr>
          <p:nvPr>
            <p:ph type="title"/>
          </p:nvPr>
        </p:nvSpPr>
        <p:spPr>
          <a:xfrm>
            <a:off x="472590" y="432055"/>
            <a:ext cx="388198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8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62" name="Google Shape;62;p58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8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64" name="Google Shape;64;p58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3881988" cy="283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58"/>
          <p:cNvSpPr txBox="1">
            <a:spLocks noGrp="1"/>
          </p:cNvSpPr>
          <p:nvPr>
            <p:ph type="body" idx="2"/>
          </p:nvPr>
        </p:nvSpPr>
        <p:spPr>
          <a:xfrm>
            <a:off x="4786661" y="432055"/>
            <a:ext cx="3881988" cy="3868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541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, tekst og tekstboks">
  <p:cSld name="Tittel, tekst og tekstbok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9"/>
          <p:cNvSpPr txBox="1">
            <a:spLocks noGrp="1"/>
          </p:cNvSpPr>
          <p:nvPr>
            <p:ph type="title"/>
          </p:nvPr>
        </p:nvSpPr>
        <p:spPr>
          <a:xfrm>
            <a:off x="472591" y="432055"/>
            <a:ext cx="819605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9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69" name="Google Shape;69;p59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9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71" name="Google Shape;71;p59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3881988" cy="283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body" idx="2"/>
          </p:nvPr>
        </p:nvSpPr>
        <p:spPr>
          <a:xfrm>
            <a:off x="4921687" y="1444681"/>
            <a:ext cx="3686201" cy="2122466"/>
          </a:xfrm>
          <a:prstGeom prst="rect">
            <a:avLst/>
          </a:prstGeom>
          <a:noFill/>
          <a:ln w="1143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360000" rIns="360000" bIns="360000" anchor="ctr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9"/>
              <a:buNone/>
              <a:defRPr sz="2249" b="0" i="0"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486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bunngrafikk">
  <p:cSld name="Bilde med bunngrafik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>
            <a:spLocks noGrp="1"/>
          </p:cNvSpPr>
          <p:nvPr>
            <p:ph type="pic" idx="2"/>
          </p:nvPr>
        </p:nvSpPr>
        <p:spPr>
          <a:xfrm>
            <a:off x="310559" y="366982"/>
            <a:ext cx="8412398" cy="392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0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94940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">
  <p:cSld name="Bil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1"/>
          <p:cNvSpPr>
            <a:spLocks noGrp="1"/>
          </p:cNvSpPr>
          <p:nvPr>
            <p:ph type="pic" idx="2"/>
          </p:nvPr>
        </p:nvSpPr>
        <p:spPr>
          <a:xfrm>
            <a:off x="570340" y="568767"/>
            <a:ext cx="8003321" cy="400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579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lsides bilde">
  <p:cSld name="Helsides bil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2"/>
          <p:cNvSpPr>
            <a:spLocks noGrp="1"/>
          </p:cNvSpPr>
          <p:nvPr>
            <p:ph type="pic" idx="2"/>
          </p:nvPr>
        </p:nvSpPr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901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ort bilde /m tekst">
  <p:cSld name="Stort bilde /m teks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3"/>
          <p:cNvSpPr>
            <a:spLocks noGrp="1"/>
          </p:cNvSpPr>
          <p:nvPr>
            <p:ph type="pic" idx="2"/>
          </p:nvPr>
        </p:nvSpPr>
        <p:spPr>
          <a:xfrm>
            <a:off x="1" y="1"/>
            <a:ext cx="9144000" cy="460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63"/>
          <p:cNvSpPr txBox="1">
            <a:spLocks noGrp="1"/>
          </p:cNvSpPr>
          <p:nvPr>
            <p:ph type="body" idx="1"/>
          </p:nvPr>
        </p:nvSpPr>
        <p:spPr>
          <a:xfrm>
            <a:off x="310561" y="4793100"/>
            <a:ext cx="8196058" cy="20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782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ilder /m tekst">
  <p:cSld name="2 bilder /m teks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4"/>
          <p:cNvSpPr>
            <a:spLocks noGrp="1"/>
          </p:cNvSpPr>
          <p:nvPr>
            <p:ph type="pic" idx="2"/>
          </p:nvPr>
        </p:nvSpPr>
        <p:spPr>
          <a:xfrm>
            <a:off x="472590" y="506314"/>
            <a:ext cx="2957062" cy="321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64"/>
          <p:cNvSpPr txBox="1">
            <a:spLocks noGrp="1"/>
          </p:cNvSpPr>
          <p:nvPr>
            <p:ph type="body" idx="1"/>
          </p:nvPr>
        </p:nvSpPr>
        <p:spPr>
          <a:xfrm>
            <a:off x="472590" y="3901988"/>
            <a:ext cx="2957062" cy="43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64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89" name="Google Shape;89;p64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4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91" name="Google Shape;91;p64"/>
          <p:cNvSpPr>
            <a:spLocks noGrp="1"/>
          </p:cNvSpPr>
          <p:nvPr>
            <p:ph type="pic" idx="3"/>
          </p:nvPr>
        </p:nvSpPr>
        <p:spPr>
          <a:xfrm>
            <a:off x="3632191" y="506313"/>
            <a:ext cx="5029706" cy="321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64"/>
          <p:cNvSpPr txBox="1">
            <a:spLocks noGrp="1"/>
          </p:cNvSpPr>
          <p:nvPr>
            <p:ph type="body" idx="4"/>
          </p:nvPr>
        </p:nvSpPr>
        <p:spPr>
          <a:xfrm>
            <a:off x="3632191" y="3901988"/>
            <a:ext cx="5029061" cy="43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783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ilder /m tekst">
  <p:cSld name="3 bilder /m teks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5"/>
          <p:cNvSpPr>
            <a:spLocks noGrp="1"/>
          </p:cNvSpPr>
          <p:nvPr>
            <p:ph type="pic" idx="2"/>
          </p:nvPr>
        </p:nvSpPr>
        <p:spPr>
          <a:xfrm>
            <a:off x="472591" y="661584"/>
            <a:ext cx="2565488" cy="341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65"/>
          <p:cNvSpPr txBox="1">
            <a:spLocks noGrp="1"/>
          </p:cNvSpPr>
          <p:nvPr>
            <p:ph type="body" idx="1"/>
          </p:nvPr>
        </p:nvSpPr>
        <p:spPr>
          <a:xfrm>
            <a:off x="472591" y="4199025"/>
            <a:ext cx="2565488" cy="20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65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97" name="Google Shape;97;p65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5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99" name="Google Shape;99;p65"/>
          <p:cNvSpPr>
            <a:spLocks noGrp="1"/>
          </p:cNvSpPr>
          <p:nvPr>
            <p:ph type="pic" idx="3"/>
          </p:nvPr>
        </p:nvSpPr>
        <p:spPr>
          <a:xfrm>
            <a:off x="3287875" y="661584"/>
            <a:ext cx="2565488" cy="341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65"/>
          <p:cNvSpPr txBox="1">
            <a:spLocks noGrp="1"/>
          </p:cNvSpPr>
          <p:nvPr>
            <p:ph type="body" idx="4"/>
          </p:nvPr>
        </p:nvSpPr>
        <p:spPr>
          <a:xfrm>
            <a:off x="3287875" y="4199024"/>
            <a:ext cx="2565488" cy="20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65"/>
          <p:cNvSpPr>
            <a:spLocks noGrp="1"/>
          </p:cNvSpPr>
          <p:nvPr>
            <p:ph type="pic" idx="5"/>
          </p:nvPr>
        </p:nvSpPr>
        <p:spPr>
          <a:xfrm>
            <a:off x="6089658" y="661584"/>
            <a:ext cx="2565488" cy="341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65"/>
          <p:cNvSpPr txBox="1">
            <a:spLocks noGrp="1"/>
          </p:cNvSpPr>
          <p:nvPr>
            <p:ph type="body" idx="6"/>
          </p:nvPr>
        </p:nvSpPr>
        <p:spPr>
          <a:xfrm>
            <a:off x="6089658" y="4199024"/>
            <a:ext cx="2565488" cy="20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627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6"/>
          <p:cNvSpPr txBox="1">
            <a:spLocks noGrp="1"/>
          </p:cNvSpPr>
          <p:nvPr>
            <p:ph type="title"/>
          </p:nvPr>
        </p:nvSpPr>
        <p:spPr>
          <a:xfrm>
            <a:off x="472591" y="432055"/>
            <a:ext cx="819605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6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3881988" cy="283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66"/>
          <p:cNvSpPr txBox="1">
            <a:spLocks noGrp="1"/>
          </p:cNvSpPr>
          <p:nvPr>
            <p:ph type="body" idx="2"/>
          </p:nvPr>
        </p:nvSpPr>
        <p:spPr>
          <a:xfrm>
            <a:off x="4786661" y="1464933"/>
            <a:ext cx="3881988" cy="283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66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108" name="Google Shape;108;p66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6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2416203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>
  <p:cSld name="Sammenligning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7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3885363" cy="21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0"/>
            </a:lvl1pPr>
            <a:lvl2pPr marL="68580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12" name="Google Shape;112;p67"/>
          <p:cNvSpPr txBox="1">
            <a:spLocks noGrp="1"/>
          </p:cNvSpPr>
          <p:nvPr>
            <p:ph type="body" idx="2"/>
          </p:nvPr>
        </p:nvSpPr>
        <p:spPr>
          <a:xfrm>
            <a:off x="472590" y="1677876"/>
            <a:ext cx="3881988" cy="262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67"/>
          <p:cNvSpPr txBox="1">
            <a:spLocks noGrp="1"/>
          </p:cNvSpPr>
          <p:nvPr>
            <p:ph type="body" idx="3"/>
          </p:nvPr>
        </p:nvSpPr>
        <p:spPr>
          <a:xfrm>
            <a:off x="4786661" y="1464933"/>
            <a:ext cx="3885363" cy="21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0"/>
            </a:lvl1pPr>
            <a:lvl2pPr marL="68580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14" name="Google Shape;114;p67"/>
          <p:cNvSpPr txBox="1">
            <a:spLocks noGrp="1"/>
          </p:cNvSpPr>
          <p:nvPr>
            <p:ph type="body" idx="4"/>
          </p:nvPr>
        </p:nvSpPr>
        <p:spPr>
          <a:xfrm>
            <a:off x="4786661" y="1677876"/>
            <a:ext cx="3881988" cy="262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252413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b="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67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116" name="Google Shape;116;p67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7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118" name="Google Shape;118;p67"/>
          <p:cNvSpPr txBox="1">
            <a:spLocks noGrp="1"/>
          </p:cNvSpPr>
          <p:nvPr>
            <p:ph type="title"/>
          </p:nvPr>
        </p:nvSpPr>
        <p:spPr>
          <a:xfrm>
            <a:off x="472591" y="432055"/>
            <a:ext cx="819605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420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de med tekst og ikon">
  <p:cSld name="Side med tekst og ikon">
    <p:bg>
      <p:bgPr>
        <a:solidFill>
          <a:schemeClr val="accent3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8"/>
          <p:cNvSpPr/>
          <p:nvPr/>
        </p:nvSpPr>
        <p:spPr>
          <a:xfrm>
            <a:off x="1" y="0"/>
            <a:ext cx="229544" cy="51441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68"/>
          <p:cNvSpPr/>
          <p:nvPr/>
        </p:nvSpPr>
        <p:spPr>
          <a:xfrm>
            <a:off x="8914457" y="0"/>
            <a:ext cx="229544" cy="51441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8"/>
          <p:cNvSpPr/>
          <p:nvPr/>
        </p:nvSpPr>
        <p:spPr>
          <a:xfrm>
            <a:off x="0" y="1"/>
            <a:ext cx="9145288" cy="2295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8"/>
          <p:cNvSpPr/>
          <p:nvPr/>
        </p:nvSpPr>
        <p:spPr>
          <a:xfrm>
            <a:off x="0" y="4913971"/>
            <a:ext cx="9145288" cy="2295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8"/>
          <p:cNvSpPr>
            <a:spLocks noGrp="1"/>
          </p:cNvSpPr>
          <p:nvPr>
            <p:ph type="pic" idx="2"/>
          </p:nvPr>
        </p:nvSpPr>
        <p:spPr>
          <a:xfrm>
            <a:off x="5613018" y="1629654"/>
            <a:ext cx="2011883" cy="256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68"/>
          <p:cNvSpPr txBox="1">
            <a:spLocks noGrp="1"/>
          </p:cNvSpPr>
          <p:nvPr>
            <p:ph type="body" idx="1"/>
          </p:nvPr>
        </p:nvSpPr>
        <p:spPr>
          <a:xfrm>
            <a:off x="1078061" y="1629653"/>
            <a:ext cx="3965407" cy="256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99"/>
              <a:buNone/>
              <a:defRPr sz="3374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332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de /m ramme og tekstboks">
  <p:cSld name="Side /m ramme og tekstboks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9"/>
          <p:cNvSpPr txBox="1">
            <a:spLocks noGrp="1"/>
          </p:cNvSpPr>
          <p:nvPr>
            <p:ph type="body" idx="1"/>
          </p:nvPr>
        </p:nvSpPr>
        <p:spPr>
          <a:xfrm>
            <a:off x="1061333" y="2225502"/>
            <a:ext cx="7021335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99"/>
              <a:buNone/>
              <a:defRPr sz="4499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69"/>
          <p:cNvSpPr/>
          <p:nvPr/>
        </p:nvSpPr>
        <p:spPr>
          <a:xfrm>
            <a:off x="1" y="0"/>
            <a:ext cx="229544" cy="51441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9"/>
          <p:cNvSpPr/>
          <p:nvPr/>
        </p:nvSpPr>
        <p:spPr>
          <a:xfrm>
            <a:off x="8914457" y="0"/>
            <a:ext cx="229544" cy="51441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9"/>
          <p:cNvSpPr/>
          <p:nvPr/>
        </p:nvSpPr>
        <p:spPr>
          <a:xfrm>
            <a:off x="-1288" y="1"/>
            <a:ext cx="9145288" cy="2295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9"/>
          <p:cNvSpPr/>
          <p:nvPr/>
        </p:nvSpPr>
        <p:spPr>
          <a:xfrm>
            <a:off x="0" y="4913971"/>
            <a:ext cx="9145288" cy="2295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276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boks /m ramme">
  <p:cSld name="Tekstboks /m ramme">
    <p:bg>
      <p:bgPr>
        <a:solidFill>
          <a:schemeClr val="accent3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0"/>
          <p:cNvSpPr txBox="1">
            <a:spLocks noGrp="1"/>
          </p:cNvSpPr>
          <p:nvPr>
            <p:ph type="body" idx="1"/>
          </p:nvPr>
        </p:nvSpPr>
        <p:spPr>
          <a:xfrm>
            <a:off x="1061333" y="1589413"/>
            <a:ext cx="7021335" cy="196467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630000" rIns="360000" bIns="630000" anchor="ctr" anchorCtr="0">
            <a:sp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99"/>
              <a:buNone/>
              <a:defRPr sz="4499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85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o tekstbokser">
  <p:cSld name="To tekstbokser">
    <p:bg>
      <p:bgPr>
        <a:solidFill>
          <a:schemeClr val="dk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1"/>
          <p:cNvSpPr txBox="1">
            <a:spLocks noGrp="1"/>
          </p:cNvSpPr>
          <p:nvPr>
            <p:ph type="body" idx="1"/>
          </p:nvPr>
        </p:nvSpPr>
        <p:spPr>
          <a:xfrm>
            <a:off x="850662" y="1467634"/>
            <a:ext cx="3780719" cy="2227778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40000" tIns="630000" rIns="540000" bIns="6300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99"/>
              <a:buNone/>
              <a:defRPr sz="2999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71"/>
          <p:cNvSpPr txBox="1">
            <a:spLocks noGrp="1"/>
          </p:cNvSpPr>
          <p:nvPr>
            <p:ph type="body" idx="2"/>
          </p:nvPr>
        </p:nvSpPr>
        <p:spPr>
          <a:xfrm>
            <a:off x="4631380" y="1467634"/>
            <a:ext cx="3780719" cy="222777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40000" tIns="630000" rIns="540000" bIns="6300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99"/>
              <a:buNone/>
              <a:defRPr sz="2999" b="0" i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71"/>
          <p:cNvSpPr txBox="1">
            <a:spLocks noGrp="1"/>
          </p:cNvSpPr>
          <p:nvPr>
            <p:ph type="body" idx="3"/>
          </p:nvPr>
        </p:nvSpPr>
        <p:spPr>
          <a:xfrm>
            <a:off x="1269241" y="3132392"/>
            <a:ext cx="2845827" cy="35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975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71"/>
          <p:cNvSpPr txBox="1">
            <a:spLocks noGrp="1"/>
          </p:cNvSpPr>
          <p:nvPr>
            <p:ph type="body" idx="4"/>
          </p:nvPr>
        </p:nvSpPr>
        <p:spPr>
          <a:xfrm>
            <a:off x="5049959" y="3132392"/>
            <a:ext cx="2845827" cy="35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975">
                <a:solidFill>
                  <a:schemeClr val="dk2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720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tat 1">
  <p:cSld name="Sitat 1">
    <p:bg>
      <p:bgPr>
        <a:solidFill>
          <a:schemeClr val="dk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5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2"/>
          <p:cNvSpPr txBox="1">
            <a:spLocks noGrp="1"/>
          </p:cNvSpPr>
          <p:nvPr>
            <p:ph type="body" idx="1"/>
          </p:nvPr>
        </p:nvSpPr>
        <p:spPr>
          <a:xfrm>
            <a:off x="1061333" y="1088515"/>
            <a:ext cx="7021334" cy="243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99"/>
              <a:buNone/>
              <a:defRPr sz="3374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72"/>
          <p:cNvSpPr txBox="1">
            <a:spLocks noGrp="1"/>
          </p:cNvSpPr>
          <p:nvPr>
            <p:ph type="body" idx="2"/>
          </p:nvPr>
        </p:nvSpPr>
        <p:spPr>
          <a:xfrm>
            <a:off x="1061333" y="3932305"/>
            <a:ext cx="7021334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425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2717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tat 2">
  <p:cSld name="Sitat 2"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5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3"/>
          <p:cNvSpPr txBox="1">
            <a:spLocks noGrp="1"/>
          </p:cNvSpPr>
          <p:nvPr>
            <p:ph type="body" idx="1"/>
          </p:nvPr>
        </p:nvSpPr>
        <p:spPr>
          <a:xfrm>
            <a:off x="1061333" y="1088515"/>
            <a:ext cx="7021334" cy="243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99"/>
              <a:buNone/>
              <a:defRPr sz="3374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73"/>
          <p:cNvSpPr txBox="1">
            <a:spLocks noGrp="1"/>
          </p:cNvSpPr>
          <p:nvPr>
            <p:ph type="body" idx="2"/>
          </p:nvPr>
        </p:nvSpPr>
        <p:spPr>
          <a:xfrm>
            <a:off x="1061333" y="3932305"/>
            <a:ext cx="7021334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425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461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tat 3">
  <p:cSld name="Sitat 3">
    <p:bg>
      <p:bgPr>
        <a:solidFill>
          <a:schemeClr val="accent3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4"/>
          <p:cNvSpPr txBox="1">
            <a:spLocks noGrp="1"/>
          </p:cNvSpPr>
          <p:nvPr>
            <p:ph type="body" idx="1"/>
          </p:nvPr>
        </p:nvSpPr>
        <p:spPr>
          <a:xfrm>
            <a:off x="1398898" y="1113568"/>
            <a:ext cx="6346206" cy="2916365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360000" rIns="360000" bIns="360000" anchor="ctr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99"/>
              <a:buNone/>
              <a:defRPr sz="2624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74"/>
          <p:cNvSpPr txBox="1">
            <a:spLocks noGrp="1"/>
          </p:cNvSpPr>
          <p:nvPr>
            <p:ph type="body" idx="2"/>
          </p:nvPr>
        </p:nvSpPr>
        <p:spPr>
          <a:xfrm>
            <a:off x="1398898" y="4428553"/>
            <a:ext cx="6346206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425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040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tat med ramme">
  <p:cSld name="Sitat med ramm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5"/>
          <p:cNvSpPr/>
          <p:nvPr/>
        </p:nvSpPr>
        <p:spPr>
          <a:xfrm>
            <a:off x="0" y="0"/>
            <a:ext cx="9145288" cy="5144144"/>
          </a:xfrm>
          <a:prstGeom prst="rect">
            <a:avLst/>
          </a:prstGeom>
          <a:solidFill>
            <a:schemeClr val="dk2">
              <a:alpha val="74509"/>
            </a:schemeClr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5"/>
          <p:cNvSpPr txBox="1">
            <a:spLocks noGrp="1"/>
          </p:cNvSpPr>
          <p:nvPr>
            <p:ph type="body" idx="1"/>
          </p:nvPr>
        </p:nvSpPr>
        <p:spPr>
          <a:xfrm>
            <a:off x="1061333" y="1088515"/>
            <a:ext cx="7021334" cy="243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99"/>
              <a:buNone/>
              <a:defRPr sz="3374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75"/>
          <p:cNvSpPr txBox="1">
            <a:spLocks noGrp="1"/>
          </p:cNvSpPr>
          <p:nvPr>
            <p:ph type="body" idx="2"/>
          </p:nvPr>
        </p:nvSpPr>
        <p:spPr>
          <a:xfrm>
            <a:off x="1061333" y="3932305"/>
            <a:ext cx="7021334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425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75"/>
          <p:cNvSpPr/>
          <p:nvPr/>
        </p:nvSpPr>
        <p:spPr>
          <a:xfrm>
            <a:off x="1" y="0"/>
            <a:ext cx="229544" cy="51441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75"/>
          <p:cNvSpPr/>
          <p:nvPr/>
        </p:nvSpPr>
        <p:spPr>
          <a:xfrm>
            <a:off x="8914457" y="0"/>
            <a:ext cx="229544" cy="51441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5"/>
          <p:cNvSpPr/>
          <p:nvPr/>
        </p:nvSpPr>
        <p:spPr>
          <a:xfrm>
            <a:off x="0" y="1"/>
            <a:ext cx="9145288" cy="2295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75"/>
          <p:cNvSpPr/>
          <p:nvPr/>
        </p:nvSpPr>
        <p:spPr>
          <a:xfrm>
            <a:off x="0" y="4913971"/>
            <a:ext cx="9145288" cy="2295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38" rIns="34275" bIns="1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967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 /m tekst over">
  <p:cSld name="Bilde /m tekst ov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6"/>
          <p:cNvSpPr>
            <a:spLocks noGrp="1"/>
          </p:cNvSpPr>
          <p:nvPr>
            <p:ph type="pic" idx="2"/>
          </p:nvPr>
        </p:nvSpPr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76"/>
          <p:cNvSpPr txBox="1">
            <a:spLocks noGrp="1"/>
          </p:cNvSpPr>
          <p:nvPr>
            <p:ph type="body" idx="1"/>
          </p:nvPr>
        </p:nvSpPr>
        <p:spPr>
          <a:xfrm>
            <a:off x="1061333" y="1862051"/>
            <a:ext cx="7021335" cy="1419400"/>
          </a:xfrm>
          <a:prstGeom prst="rect">
            <a:avLst/>
          </a:prstGeom>
          <a:solidFill>
            <a:schemeClr val="dk2">
              <a:alpha val="60000"/>
            </a:schemeClr>
          </a:solidFill>
          <a:ln>
            <a:noFill/>
          </a:ln>
        </p:spPr>
        <p:txBody>
          <a:bodyPr spcFirstLastPara="1" wrap="square" lIns="360000" tIns="360000" rIns="360000" bIns="360000" anchor="ctr" anchorCtr="0">
            <a:sp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99"/>
              <a:buNone/>
              <a:defRPr sz="4499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243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 /m farge og tekst">
  <p:cSld name="Bilde /m farge og teks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7"/>
          <p:cNvSpPr>
            <a:spLocks noGrp="1"/>
          </p:cNvSpPr>
          <p:nvPr>
            <p:ph type="pic" idx="2"/>
          </p:nvPr>
        </p:nvSpPr>
        <p:spPr>
          <a:xfrm>
            <a:off x="1" y="0"/>
            <a:ext cx="91440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720000" rIns="0" bIns="0" anchor="t" anchorCtr="1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7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5288" cy="5144144"/>
          </a:xfrm>
          <a:prstGeom prst="rect">
            <a:avLst/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  <a:defRPr sz="100"/>
            </a:lvl1pPr>
            <a:lvl2pPr marL="685800" lvl="1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77"/>
          <p:cNvSpPr txBox="1">
            <a:spLocks noGrp="1"/>
          </p:cNvSpPr>
          <p:nvPr>
            <p:ph type="body" idx="3"/>
          </p:nvPr>
        </p:nvSpPr>
        <p:spPr>
          <a:xfrm>
            <a:off x="4725898" y="2538318"/>
            <a:ext cx="3861734" cy="198474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40000" tIns="540000" rIns="540000" bIns="5400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99"/>
              <a:buNone/>
              <a:defRPr sz="2999" b="0" i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77"/>
          <p:cNvSpPr txBox="1">
            <a:spLocks noGrp="1"/>
          </p:cNvSpPr>
          <p:nvPr>
            <p:ph type="body" idx="4"/>
          </p:nvPr>
        </p:nvSpPr>
        <p:spPr>
          <a:xfrm>
            <a:off x="5153444" y="3985460"/>
            <a:ext cx="2845827" cy="35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975">
                <a:solidFill>
                  <a:schemeClr val="dk2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028700" lvl="2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1714500" lvl="4" indent="-257175" algn="l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631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/m grafikk" type="titleOnly">
  <p:cSld name="Tittel /m grafikk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8"/>
          <p:cNvSpPr txBox="1">
            <a:spLocks noGrp="1"/>
          </p:cNvSpPr>
          <p:nvPr>
            <p:ph type="title"/>
          </p:nvPr>
        </p:nvSpPr>
        <p:spPr>
          <a:xfrm>
            <a:off x="472591" y="432055"/>
            <a:ext cx="819605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8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169" name="Google Shape;169;p78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8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3241960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0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175" name="Google Shape;175;p80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80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384298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408818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22882986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33C4-E8D1-4ADF-BB59-D7BED32AFD76}" type="datetimeFigureOut">
              <a:rPr lang="nb-NO" smtClean="0"/>
              <a:t>09.12.2020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C638-CF38-4C50-BA8D-90B9DA7D7E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5944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nb-NO" smtClean="0"/>
              <a:pPr marL="28575">
                <a:lnSpc>
                  <a:spcPts val="930"/>
                </a:lnSpc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6329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0575" y="1536279"/>
            <a:ext cx="7562850" cy="692497"/>
          </a:xfrm>
        </p:spPr>
        <p:txBody>
          <a:bodyPr lIns="0" tIns="0" rIns="0" bIns="0"/>
          <a:lstStyle>
            <a:lvl1pPr>
              <a:defRPr sz="4500" b="0" i="0" u="sng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nb-NO" smtClean="0"/>
              <a:pPr marL="28575">
                <a:lnSpc>
                  <a:spcPts val="930"/>
                </a:lnSpc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2699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0575" y="1536279"/>
            <a:ext cx="7562850" cy="692497"/>
          </a:xfrm>
        </p:spPr>
        <p:txBody>
          <a:bodyPr lIns="0" tIns="0" rIns="0" bIns="0"/>
          <a:lstStyle>
            <a:lvl1pPr>
              <a:defRPr sz="4500" b="0" i="0" u="sng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3590" y="955347"/>
            <a:ext cx="326755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1F386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67846" y="1145820"/>
            <a:ext cx="3522821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1" i="0">
                <a:solidFill>
                  <a:srgbClr val="1F386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nb-NO" smtClean="0"/>
              <a:pPr marL="28575">
                <a:lnSpc>
                  <a:spcPts val="930"/>
                </a:lnSpc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9506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0575" y="1536279"/>
            <a:ext cx="7562850" cy="692497"/>
          </a:xfrm>
        </p:spPr>
        <p:txBody>
          <a:bodyPr lIns="0" tIns="0" rIns="0" bIns="0"/>
          <a:lstStyle>
            <a:lvl1pPr>
              <a:defRPr sz="4500" b="0" i="0" u="sng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nb-NO" smtClean="0"/>
              <a:pPr marL="28575">
                <a:lnSpc>
                  <a:spcPts val="930"/>
                </a:lnSpc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6082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nb-NO" smtClean="0"/>
              <a:pPr marL="28575">
                <a:lnSpc>
                  <a:spcPts val="930"/>
                </a:lnSpc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6422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1" y="1940140"/>
            <a:ext cx="6858000" cy="692369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1" y="2701564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4" indent="0" algn="ctr">
              <a:buNone/>
              <a:defRPr sz="1500"/>
            </a:lvl2pPr>
            <a:lvl3pPr marL="685322" indent="0" algn="ctr">
              <a:buNone/>
              <a:defRPr sz="1425"/>
            </a:lvl3pPr>
            <a:lvl4pPr marL="1027983" indent="0" algn="ctr">
              <a:buNone/>
              <a:defRPr sz="1200"/>
            </a:lvl4pPr>
            <a:lvl5pPr marL="1370645" indent="0" algn="ctr">
              <a:buNone/>
              <a:defRPr sz="1200"/>
            </a:lvl5pPr>
            <a:lvl6pPr marL="1713313" indent="0" algn="ctr">
              <a:buNone/>
              <a:defRPr sz="1200"/>
            </a:lvl6pPr>
            <a:lvl7pPr marL="2055968" indent="0" algn="ctr">
              <a:buNone/>
              <a:defRPr sz="1200"/>
            </a:lvl7pPr>
            <a:lvl8pPr marL="2398620" indent="0" algn="ctr">
              <a:buNone/>
              <a:defRPr sz="1200"/>
            </a:lvl8pPr>
            <a:lvl9pPr marL="274127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A595-C136-6641-89F1-6C55E90F1B8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09/12/2020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301418" y="4848911"/>
            <a:ext cx="173831" cy="138499"/>
          </a:xfrm>
        </p:spPr>
        <p:txBody>
          <a:bodyPr/>
          <a:lstStyle/>
          <a:p>
            <a:fld id="{024B5FA4-629A-B84C-AE03-D6522920A18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72591" y="432055"/>
            <a:ext cx="8196058" cy="8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Georgia"/>
              <a:buNone/>
              <a:defRPr sz="39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8196058" cy="283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5022955" y="4793099"/>
            <a:ext cx="634666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b-NO"/>
              <a:t>3 desember 2020</a:t>
            </a:r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1518392" y="4793099"/>
            <a:ext cx="3375642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429643" y="4793099"/>
            <a:ext cx="231608" cy="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cxnSp>
        <p:nvCxnSpPr>
          <p:cNvPr id="15" name="Google Shape;15;p24"/>
          <p:cNvCxnSpPr/>
          <p:nvPr/>
        </p:nvCxnSpPr>
        <p:spPr>
          <a:xfrm rot="10800000">
            <a:off x="4968944" y="4825487"/>
            <a:ext cx="0" cy="81011"/>
          </a:xfrm>
          <a:prstGeom prst="straightConnector1">
            <a:avLst/>
          </a:prstGeom>
          <a:noFill/>
          <a:ln w="19050" cap="flat" cmpd="sng">
            <a:solidFill>
              <a:srgbClr val="A6AAA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24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86092" y="4820103"/>
            <a:ext cx="139455" cy="109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4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472590" y="4469058"/>
            <a:ext cx="8202719" cy="58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121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0575" y="1536279"/>
            <a:ext cx="756285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 u="sng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7456" y="1142047"/>
            <a:ext cx="79862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01418" y="4848911"/>
            <a:ext cx="173831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nb-NO" smtClean="0"/>
              <a:pPr marL="28575">
                <a:lnSpc>
                  <a:spcPts val="930"/>
                </a:lnSpc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34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hyperlink" Target="https://www.difi.no/sites/difino/files/2011-09-14-presentasjon-av-strategien-for-standardiseringsraadet_1.pdf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micolon.no/?p=36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obamawhitehouse.archives.gov/sites/default/files/omb/memoranda/2013/m-13-13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dir.no/digitalisering-og-samordning/skate-mote-21-november-2012-referat/127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dokumenter/en-digital-offentlig-sektor/id2653874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hyperlink" Target="https://www.regjeringen.no/no/aktuelt/tar-brukerne-pa-alvor-i-ny-digitaliseringsstrategi-for-offentlig-sektor/id265386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0.png"/><Relationship Id="rId4" Type="http://schemas.openxmlformats.org/officeDocument/2006/relationships/hyperlink" Target="https://www.difi.no/sites/difino/files/leveranse_arbeidsgruppe_veikart_25.06.14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fi.no/sites/difino/files/20150624_sak_10-15_foranalyse_informasjonsforvaltning_og_utveksling_-_vedlegg_1_sluttrapport_ny_versjon.pdf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dokumenter/en-digital-offentlig-sektor/id2653874/?ch=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8.xml"/><Relationship Id="rId5" Type="http://schemas.openxmlformats.org/officeDocument/2006/relationships/hyperlink" Target="https://forenkling.brreg.no/hvordan-far-vi-etatene-til-a-dele-sine-data/" TargetMode="Externa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kontroll-infosikkerhet.difi.no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github.com/Informasjonsforvaltning/behov/issues/29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dokumenter/en-digital-offentlig-sektor/id2653874/?ch=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.png"/><Relationship Id="rId4" Type="http://schemas.openxmlformats.org/officeDocument/2006/relationships/hyperlink" Target="https://www.regjeringen.no/no/dokumenter/en-digital-offentlig-sektor/id2653874/?ch=4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utvikling.github.io/BA_datadrevetutvikling/id-0322705d/images/8705365a-713b-429e-b0c5-0ee134981660.pn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CC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"/>
          <p:cNvSpPr txBox="1">
            <a:spLocks noGrp="1"/>
          </p:cNvSpPr>
          <p:nvPr>
            <p:ph type="ctrTitle"/>
          </p:nvPr>
        </p:nvSpPr>
        <p:spPr>
          <a:xfrm>
            <a:off x="441961" y="548009"/>
            <a:ext cx="8035289" cy="138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SzPts val="5400"/>
            </a:pPr>
            <a:r>
              <a:rPr lang="nb-NO" sz="3200" dirty="0"/>
              <a:t>Hvilken rolle spiller informasjonsforvaltning for å nå målet om En digital offentlig sektor?</a:t>
            </a:r>
            <a:endParaRPr sz="3200" dirty="0"/>
          </a:p>
        </p:txBody>
      </p:sp>
      <p:sp>
        <p:nvSpPr>
          <p:cNvPr id="532" name="Google Shape;532;p1"/>
          <p:cNvSpPr txBox="1">
            <a:spLocks noGrp="1"/>
          </p:cNvSpPr>
          <p:nvPr>
            <p:ph type="subTitle" idx="1"/>
          </p:nvPr>
        </p:nvSpPr>
        <p:spPr>
          <a:xfrm>
            <a:off x="580611" y="2095737"/>
            <a:ext cx="6858000" cy="710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20000"/>
          </a:bodyPr>
          <a:lstStyle/>
          <a:p>
            <a:pPr marL="0" indent="0">
              <a:spcBef>
                <a:spcPts val="0"/>
              </a:spcBef>
            </a:pPr>
            <a:r>
              <a:rPr lang="nb-NO" dirty="0"/>
              <a:t>Innføringsmøtet – informasjonsforvaltning</a:t>
            </a:r>
          </a:p>
          <a:p>
            <a:pPr marL="0" indent="0">
              <a:spcBef>
                <a:spcPts val="0"/>
              </a:spcBef>
            </a:pPr>
            <a:r>
              <a:rPr lang="nb-NO" dirty="0"/>
              <a:t>9. desember 2020</a:t>
            </a:r>
            <a:br>
              <a:rPr lang="nb-NO" dirty="0"/>
            </a:br>
            <a:endParaRPr lang="nb-NO" dirty="0"/>
          </a:p>
          <a:p>
            <a:pPr marL="0" indent="0">
              <a:spcBef>
                <a:spcPts val="0"/>
              </a:spcBef>
            </a:pPr>
            <a:r>
              <a:rPr lang="nb-NO" dirty="0"/>
              <a:t>Steinar Skagemo, seniorrådgiver</a:t>
            </a:r>
          </a:p>
        </p:txBody>
      </p:sp>
      <p:sp>
        <p:nvSpPr>
          <p:cNvPr id="533" name="Google Shape;533;p1"/>
          <p:cNvSpPr txBox="1">
            <a:spLocks noGrp="1"/>
          </p:cNvSpPr>
          <p:nvPr>
            <p:ph type="body" idx="2"/>
          </p:nvPr>
        </p:nvSpPr>
        <p:spPr>
          <a:xfrm>
            <a:off x="6191250" y="4543425"/>
            <a:ext cx="2790825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nb-NO" dirty="0"/>
              <a:t>dato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43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050" y="152400"/>
            <a:ext cx="4444720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7" name="Google Shape;1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021850" cy="36786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8" name="Google Shape;118;p22"/>
          <p:cNvSpPr txBox="1"/>
          <p:nvPr/>
        </p:nvSpPr>
        <p:spPr>
          <a:xfrm>
            <a:off x="349625" y="3945590"/>
            <a:ext cx="3846600" cy="9333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600">
                <a:solidFill>
                  <a:schemeClr val="dk1"/>
                </a:solidFill>
              </a:rPr>
              <a:t>Da Difi rundt år 2010 fikk oppgaver på området </a:t>
            </a:r>
            <a:r>
              <a:rPr lang="no" sz="1600" i="1">
                <a:solidFill>
                  <a:schemeClr val="dk1"/>
                </a:solidFill>
              </a:rPr>
              <a:t>åpne data</a:t>
            </a:r>
            <a:r>
              <a:rPr lang="no" sz="1600">
                <a:solidFill>
                  <a:schemeClr val="dk1"/>
                </a:solidFill>
              </a:rPr>
              <a:t> ble ansvaret plassert i </a:t>
            </a:r>
            <a:r>
              <a:rPr lang="no" sz="1600" i="1">
                <a:solidFill>
                  <a:schemeClr val="dk1"/>
                </a:solidFill>
              </a:rPr>
              <a:t>kommunikasjons</a:t>
            </a:r>
            <a:r>
              <a:rPr lang="no" sz="1600">
                <a:solidFill>
                  <a:schemeClr val="dk1"/>
                </a:solidFill>
              </a:rPr>
              <a:t>avdelingen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63" y="176213"/>
            <a:ext cx="6162675" cy="4791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4" name="Google Shape;124;p23"/>
          <p:cNvSpPr txBox="1">
            <a:spLocks noGrp="1"/>
          </p:cNvSpPr>
          <p:nvPr>
            <p:ph type="ctrTitle" idx="4294967295"/>
          </p:nvPr>
        </p:nvSpPr>
        <p:spPr>
          <a:xfrm>
            <a:off x="3666565" y="2030412"/>
            <a:ext cx="3281363" cy="1082675"/>
          </a:xfrm>
          <a:prstGeom prst="rect">
            <a:avLst/>
          </a:prstGeom>
          <a:solidFill>
            <a:srgbClr val="3399FF">
              <a:alpha val="50196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Metadata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8270"/>
            <a:ext cx="8839200" cy="34293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0" name="Google Shape;130;p24"/>
          <p:cNvSpPr txBox="1"/>
          <p:nvPr/>
        </p:nvSpPr>
        <p:spPr>
          <a:xfrm>
            <a:off x="178499" y="3557640"/>
            <a:ext cx="8750347" cy="104125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I 2009 fikk BRREG et oppdrag som gav dem halvannen måned på å lede et arbeid som sammenstilte behovene for metadata fra Skatteetaten, Nav, SSB, Difi og BRREG, og foreslå en strategi for 2010-2013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Arbeidet ble gjort som del av </a:t>
            </a:r>
            <a:r>
              <a:rPr lang="no" i="1" dirty="0"/>
              <a:t>Semicolon-prosjektet</a:t>
            </a:r>
            <a:r>
              <a:rPr lang="no" dirty="0"/>
              <a:t>, som også inkluderte DNV og Karde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894" y="67235"/>
            <a:ext cx="6382964" cy="4838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68857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1" name="Google Shape;141;p26"/>
          <p:cNvSpPr txBox="1"/>
          <p:nvPr/>
        </p:nvSpPr>
        <p:spPr>
          <a:xfrm>
            <a:off x="6544350" y="152425"/>
            <a:ext cx="2504400" cy="48387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>
                <a:solidFill>
                  <a:schemeClr val="dk1"/>
                </a:solidFill>
              </a:rPr>
              <a:t>Eksempel: </a:t>
            </a:r>
            <a:br>
              <a:rPr lang="no" sz="1100">
                <a:solidFill>
                  <a:schemeClr val="dk1"/>
                </a:solidFill>
              </a:rPr>
            </a:br>
            <a:r>
              <a:rPr lang="no" sz="1100" b="1">
                <a:solidFill>
                  <a:schemeClr val="dk1"/>
                </a:solidFill>
              </a:rPr>
              <a:t>Område 2: “Støtte til intern </a:t>
            </a:r>
            <a:r>
              <a:rPr lang="no" sz="1100" b="1">
                <a:solidFill>
                  <a:schemeClr val="dk1"/>
                </a:solidFill>
                <a:highlight>
                  <a:srgbClr val="FFFF00"/>
                </a:highlight>
              </a:rPr>
              <a:t>informasjonsforvaltning</a:t>
            </a:r>
            <a:r>
              <a:rPr lang="no" sz="1100" b="1">
                <a:solidFill>
                  <a:schemeClr val="dk1"/>
                </a:solidFill>
              </a:rPr>
              <a:t>”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>
                <a:solidFill>
                  <a:schemeClr val="dk1"/>
                </a:solidFill>
              </a:rPr>
              <a:t>Gevinstmuligheter: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o" sz="1100">
                <a:solidFill>
                  <a:schemeClr val="dk1"/>
                </a:solidFill>
              </a:rPr>
              <a:t>Effektiv forvaltning av tjenester og systemer (endre/rette opp ett sted)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o" sz="1100">
                <a:solidFill>
                  <a:schemeClr val="dk1"/>
                </a:solidFill>
              </a:rPr>
              <a:t>Økt skalerbarhet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o" sz="1100">
                <a:solidFill>
                  <a:schemeClr val="dk1"/>
                </a:solidFill>
              </a:rPr>
              <a:t>Økt endringsevne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o" sz="1100">
                <a:solidFill>
                  <a:schemeClr val="dk1"/>
                </a:solidFill>
              </a:rPr>
              <a:t>Lavere risiko for feil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o" sz="1100">
                <a:solidFill>
                  <a:schemeClr val="dk1"/>
                </a:solidFill>
              </a:rPr>
              <a:t>Økt sikkerhet i forvaltning av systemer og data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no" sz="1100">
                <a:solidFill>
                  <a:schemeClr val="dk1"/>
                </a:solidFill>
              </a:rPr>
              <a:t>Bedre rustet for turnover og økte forventninger til effektivitet og rikere tjenestetilbud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>
                <a:solidFill>
                  <a:schemeClr val="dk1"/>
                </a:solidFill>
              </a:rPr>
              <a:t>Antatt størrelsesorden: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 b="1">
                <a:solidFill>
                  <a:schemeClr val="dk1"/>
                </a:solidFill>
              </a:rPr>
              <a:t>Liten til middels</a:t>
            </a:r>
            <a:r>
              <a:rPr lang="no" sz="1100">
                <a:solidFill>
                  <a:schemeClr val="dk1"/>
                </a:solidFill>
              </a:rPr>
              <a:t> gevinst innen den enkelte virksomhet (mellomlang sikt),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 b="1">
                <a:solidFill>
                  <a:schemeClr val="dk1"/>
                </a:solidFill>
              </a:rPr>
              <a:t>stor </a:t>
            </a:r>
            <a:r>
              <a:rPr lang="no" sz="1100">
                <a:solidFill>
                  <a:schemeClr val="dk1"/>
                </a:solidFill>
              </a:rPr>
              <a:t>gevinst samlet for offentlig sektor (lang sikt)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>
                <a:solidFill>
                  <a:schemeClr val="dk1"/>
                </a:solidFill>
              </a:rPr>
              <a:t>Relasjon til tjenestetrappa: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 b="1">
                <a:solidFill>
                  <a:schemeClr val="dk1"/>
                </a:solidFill>
              </a:rPr>
              <a:t>Forberedelse til tjenestetrappa trinn 4</a:t>
            </a:r>
            <a:endParaRPr b="1"/>
          </a:p>
        </p:txBody>
      </p:sp>
      <p:sp>
        <p:nvSpPr>
          <p:cNvPr id="142" name="Google Shape;142;p26"/>
          <p:cNvSpPr/>
          <p:nvPr/>
        </p:nvSpPr>
        <p:spPr>
          <a:xfrm>
            <a:off x="190500" y="2781300"/>
            <a:ext cx="5962500" cy="1047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6"/>
          <p:cNvSpPr/>
          <p:nvPr/>
        </p:nvSpPr>
        <p:spPr>
          <a:xfrm>
            <a:off x="6172200" y="4286250"/>
            <a:ext cx="2952600" cy="686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19625" cy="6567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9" name="Google Shape;149;p27"/>
          <p:cNvSpPr txBox="1"/>
          <p:nvPr/>
        </p:nvSpPr>
        <p:spPr>
          <a:xfrm>
            <a:off x="5942975" y="152425"/>
            <a:ext cx="3035100" cy="46482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</a:rPr>
              <a:t>I tildelingsbrevet for 2010 fikk Difi et drøyt år på å lage utkast til en “</a:t>
            </a:r>
            <a:r>
              <a:rPr lang="no" sz="1300" i="1">
                <a:solidFill>
                  <a:schemeClr val="dk1"/>
                </a:solidFill>
              </a:rPr>
              <a:t>Nasjonal strategi for metadata</a:t>
            </a:r>
            <a:r>
              <a:rPr lang="no" sz="1300">
                <a:solidFill>
                  <a:schemeClr val="dk1"/>
                </a:solidFill>
              </a:rPr>
              <a:t>”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</a:rPr>
              <a:t>Denne måneden er det tiårsjubileum for utsending av et 111-siders utkast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</a:rPr>
              <a:t>Aktiv deltagelse fra bl.a. BRREG, Skatteetaten, Nav, Kartverket, Lånekassen, Bærum kommune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</a:rPr>
              <a:t>Flere vedlegg, bl.a. utkast til </a:t>
            </a:r>
            <a:r>
              <a:rPr lang="no" sz="1300" i="1">
                <a:solidFill>
                  <a:schemeClr val="dk1"/>
                </a:solidFill>
              </a:rPr>
              <a:t>standard for begrepskoordinering</a:t>
            </a:r>
            <a:endParaRPr sz="13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</a:rPr>
              <a:t>Et eget vedlegg beskriver verdien av metadata for å legge til rette for bedre elektroniske tjenester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</a:rPr>
              <a:t>Der er bl.a. prosessen med søknad om skjenkebevilling og målet om “sømløs samhandling” i tverrgående prosesser nevnt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50" name="Google Shape;150;p27"/>
          <p:cNvPicPr preferRelativeResize="0"/>
          <p:nvPr/>
        </p:nvPicPr>
        <p:blipFill rotWithShape="1">
          <a:blip r:embed="rId4">
            <a:alphaModFix/>
          </a:blip>
          <a:srcRect b="65568"/>
          <a:stretch/>
        </p:blipFill>
        <p:spPr>
          <a:xfrm>
            <a:off x="789075" y="1687675"/>
            <a:ext cx="4865975" cy="1055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1" name="Google Shape;151;p27"/>
          <p:cNvPicPr preferRelativeResize="0"/>
          <p:nvPr/>
        </p:nvPicPr>
        <p:blipFill rotWithShape="1">
          <a:blip r:embed="rId4">
            <a:alphaModFix/>
          </a:blip>
          <a:srcRect t="71833"/>
          <a:stretch/>
        </p:blipFill>
        <p:spPr>
          <a:xfrm>
            <a:off x="951000" y="2962284"/>
            <a:ext cx="4865975" cy="8634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000" y="1450725"/>
            <a:ext cx="2892875" cy="3599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7" name="Google Shape;1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450724"/>
            <a:ext cx="4191000" cy="31472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8" name="Google Shape;158;p28"/>
          <p:cNvSpPr txBox="1"/>
          <p:nvPr/>
        </p:nvSpPr>
        <p:spPr>
          <a:xfrm>
            <a:off x="403275" y="4549200"/>
            <a:ext cx="44220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u="sng">
                <a:solidFill>
                  <a:schemeClr val="hlink"/>
                </a:solidFill>
                <a:hlinkClick r:id="rId5"/>
              </a:rPr>
              <a:t>https://www.difi.no/sites/difino/files/2011-09-14-presentasjon-av-strategien-for-standardiseringsraadet_1.pdf</a:t>
            </a:r>
            <a:r>
              <a:rPr lang="no" sz="1200"/>
              <a:t> </a:t>
            </a:r>
            <a:endParaRPr sz="1200"/>
          </a:p>
        </p:txBody>
      </p:sp>
      <p:sp>
        <p:nvSpPr>
          <p:cNvPr id="159" name="Google Shape;159;p28"/>
          <p:cNvSpPr txBox="1"/>
          <p:nvPr/>
        </p:nvSpPr>
        <p:spPr>
          <a:xfrm>
            <a:off x="76200" y="76200"/>
            <a:ext cx="8909700" cy="11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 dirty="0">
                <a:solidFill>
                  <a:schemeClr val="dk1"/>
                </a:solidFill>
              </a:rPr>
              <a:t>Det laaange dokumentet ble aldri ferdigstilt og levert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 dirty="0">
                <a:solidFill>
                  <a:schemeClr val="dk1"/>
                </a:solidFill>
              </a:rPr>
              <a:t>En forkortet versjon ble levert våren 2011. Visjonen forble (nesten) uendret. Bare «felles» ble lagt til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 dirty="0">
                <a:solidFill>
                  <a:schemeClr val="dk1"/>
                </a:solidFill>
              </a:rPr>
              <a:t>Standardiseringsrådet fulgte opp med å beslutte flere standarder knyttet til begrepsarbeid, bl.a. </a:t>
            </a:r>
            <a:r>
              <a:rPr lang="no" sz="1300" i="1" dirty="0">
                <a:solidFill>
                  <a:schemeClr val="dk1"/>
                </a:solidFill>
              </a:rPr>
              <a:t>Termlosen</a:t>
            </a:r>
            <a:r>
              <a:rPr lang="no" sz="1300" dirty="0">
                <a:solidFill>
                  <a:schemeClr val="dk1"/>
                </a:solidFill>
              </a:rPr>
              <a:t> og </a:t>
            </a:r>
            <a:r>
              <a:rPr lang="no" sz="1300" i="1" dirty="0">
                <a:solidFill>
                  <a:schemeClr val="dk1"/>
                </a:solidFill>
              </a:rPr>
              <a:t>Standard for begrepsbeskrivelser</a:t>
            </a:r>
            <a:r>
              <a:rPr lang="no" sz="1300" dirty="0">
                <a:solidFill>
                  <a:schemeClr val="dk1"/>
                </a:solidFill>
              </a:rPr>
              <a:t>. Sistnevnte ble utviklet i samarbeid med de etatene som hadde deltatt i metadata-arbeidet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no" sz="1300" dirty="0">
                <a:solidFill>
                  <a:schemeClr val="dk1"/>
                </a:solidFill>
              </a:rPr>
              <a:t>Det var enighet </a:t>
            </a:r>
            <a:r>
              <a:rPr lang="no" sz="1300" i="1" dirty="0">
                <a:solidFill>
                  <a:schemeClr val="dk1"/>
                </a:solidFill>
              </a:rPr>
              <a:t>blant de involverte</a:t>
            </a:r>
            <a:r>
              <a:rPr lang="no" sz="1300" dirty="0">
                <a:solidFill>
                  <a:schemeClr val="dk1"/>
                </a:solidFill>
              </a:rPr>
              <a:t> om viktigheten av arbeid med metadata. Hva med resten?</a:t>
            </a:r>
            <a:endParaRPr sz="1300" i="1" dirty="0">
              <a:solidFill>
                <a:schemeClr val="dk1"/>
              </a:solidFill>
            </a:endParaRPr>
          </a:p>
        </p:txBody>
      </p:sp>
      <p:sp>
        <p:nvSpPr>
          <p:cNvPr id="160" name="Google Shape;160;p28"/>
          <p:cNvSpPr txBox="1"/>
          <p:nvPr/>
        </p:nvSpPr>
        <p:spPr>
          <a:xfrm rot="544649">
            <a:off x="6986223" y="1809663"/>
            <a:ext cx="1596960" cy="440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 dirty="0">
                <a:solidFill>
                  <a:schemeClr val="dk1"/>
                </a:solidFill>
              </a:rPr>
              <a:t>Tittelen lever :-)</a:t>
            </a:r>
            <a:endParaRPr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title" idx="4294967295"/>
          </p:nvPr>
        </p:nvSpPr>
        <p:spPr>
          <a:xfrm>
            <a:off x="62755" y="215900"/>
            <a:ext cx="57086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 dirty="0"/>
              <a:t>Metadata nådde altså ikke opp ...</a:t>
            </a:r>
            <a:endParaRPr sz="2400" dirty="0"/>
          </a:p>
        </p:txBody>
      </p:sp>
      <p:sp>
        <p:nvSpPr>
          <p:cNvPr id="166" name="Google Shape;166;p29"/>
          <p:cNvSpPr txBox="1">
            <a:spLocks noGrp="1"/>
          </p:cNvSpPr>
          <p:nvPr>
            <p:ph type="body" idx="4294967295"/>
          </p:nvPr>
        </p:nvSpPr>
        <p:spPr>
          <a:xfrm>
            <a:off x="215155" y="904875"/>
            <a:ext cx="4975225" cy="3829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Men kjært barn har mange navn, og Obama ble en vekker …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/>
              <a:t>I regi av Semicolon-prosjektet foregikk det fortsatt aktiviteter, bl.a. et </a:t>
            </a:r>
            <a:r>
              <a:rPr lang="no" u="sng">
                <a:solidFill>
                  <a:schemeClr val="hlink"/>
                </a:solidFill>
                <a:hlinkClick r:id="rId3"/>
              </a:rPr>
              <a:t>case initiert av Difi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o"/>
              <a:t>“I dette caset er målet å utvikle og etablere en modell for elektronisk informasjonsutveksling. [...] Den modell som utvikles vil i hovedsak fokusere på </a:t>
            </a:r>
            <a:r>
              <a:rPr lang="no">
                <a:highlight>
                  <a:srgbClr val="FFFF00"/>
                </a:highlight>
              </a:rPr>
              <a:t>juridiske, organisatoriske og semantiske utfordringer</a:t>
            </a:r>
            <a:r>
              <a:rPr lang="no"/>
              <a:t> for å kunne etablere den fysiske informasjonsutvekslingen.”</a:t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400" y="292625"/>
            <a:ext cx="3273500" cy="444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 idx="4294967295"/>
          </p:nvPr>
        </p:nvSpPr>
        <p:spPr>
          <a:xfrm>
            <a:off x="0" y="-12700"/>
            <a:ext cx="1765300" cy="841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2012</a:t>
            </a:r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52" y="1396725"/>
            <a:ext cx="2192476" cy="3094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6975" y="1157524"/>
            <a:ext cx="5465950" cy="3925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5" name="Google Shape;17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650" y="904925"/>
            <a:ext cx="4812910" cy="3400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6" name="Google Shape;176;p30"/>
          <p:cNvSpPr txBox="1"/>
          <p:nvPr/>
        </p:nvSpPr>
        <p:spPr>
          <a:xfrm>
            <a:off x="2466975" y="66675"/>
            <a:ext cx="6677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“Fri adgang til gode grunddata for alle er en god forretning for den offentlige sektor og for samfundet som helhed. Når initiativerne er fuldt indfasede i 2020, </a:t>
            </a:r>
            <a:r>
              <a:rPr lang="no" i="1"/>
              <a:t>forventes de samfundsmæssige gevinster at være </a:t>
            </a:r>
            <a:r>
              <a:rPr lang="no" b="1" i="1"/>
              <a:t>ca. 800 millioner kr. om året</a:t>
            </a:r>
            <a:r>
              <a:rPr lang="no"/>
              <a:t>.”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52400"/>
            <a:ext cx="3737953" cy="4838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2" name="Google Shape;1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353" y="152400"/>
            <a:ext cx="4720247" cy="47059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3" name="Google Shape;183;p31"/>
          <p:cNvSpPr/>
          <p:nvPr/>
        </p:nvSpPr>
        <p:spPr>
          <a:xfrm>
            <a:off x="4410075" y="838200"/>
            <a:ext cx="4734000" cy="8574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Innhold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/>
              <a:t>Dagens målbilde: </a:t>
            </a:r>
            <a:r>
              <a:rPr lang="no" i="1"/>
              <a:t>En digital offentlig sektor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/>
              <a:t>Historien om de to hovedtemaene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 strike="sngStrike"/>
              <a:t>metadata  </a:t>
            </a:r>
            <a:r>
              <a:rPr lang="no"/>
              <a:t>helhetlig informasjonsforvaltning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/>
              <a:t>helhetlig tilnærming til innbyggere og næringsliv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/>
              <a:t>Erfaringer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/>
              <a:t>Utfordringer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/>
              <a:t>Muligheter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53210" cy="4838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9" name="Google Shape;189;p32"/>
          <p:cNvSpPr txBox="1"/>
          <p:nvPr/>
        </p:nvSpPr>
        <p:spPr>
          <a:xfrm>
            <a:off x="4914900" y="457200"/>
            <a:ext cx="3428700" cy="3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“In order to ensure that the Federal Government is taking full advantage of its information resources, executive departments and agencies (hereafter referred to as "agencies") must </a:t>
            </a:r>
            <a:r>
              <a:rPr lang="no" i="1" u="sng"/>
              <a:t>manage information as an asset </a:t>
            </a:r>
            <a:r>
              <a:rPr lang="no"/>
              <a:t>throughout its life cycle to promote openness and interoperability, and properly safeguard systems and information. </a:t>
            </a:r>
            <a:r>
              <a:rPr lang="no" i="1"/>
              <a:t>Managing government information as an asset will increase operational efficiencies, reduce costs, improve services, support mission needs, safeguard personal information, and increase public access to valuable government information.</a:t>
            </a:r>
            <a:r>
              <a:rPr lang="no"/>
              <a:t>”</a:t>
            </a:r>
            <a:endParaRPr/>
          </a:p>
        </p:txBody>
      </p:sp>
      <p:sp>
        <p:nvSpPr>
          <p:cNvPr id="190" name="Google Shape;190;p32"/>
          <p:cNvSpPr txBox="1"/>
          <p:nvPr/>
        </p:nvSpPr>
        <p:spPr>
          <a:xfrm>
            <a:off x="5029200" y="4257675"/>
            <a:ext cx="30000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u="sng">
                <a:solidFill>
                  <a:schemeClr val="hlink"/>
                </a:solidFill>
                <a:hlinkClick r:id="rId4"/>
              </a:rPr>
              <a:t>https://obamawhitehouse.archives.gov/sites/default/files/omb/memoranda/2013/m-13-13.pdf</a:t>
            </a:r>
            <a:r>
              <a:rPr lang="no"/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08691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6" name="Google Shape;1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9691" y="304800"/>
            <a:ext cx="510540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63" y="95250"/>
            <a:ext cx="7481273" cy="4838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00051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7" name="Google Shape;207;p35"/>
          <p:cNvSpPr txBox="1"/>
          <p:nvPr/>
        </p:nvSpPr>
        <p:spPr>
          <a:xfrm>
            <a:off x="4029075" y="323850"/>
            <a:ext cx="4819500" cy="15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Alternativ 1: Felles metoder og standarder for beskrivelser og informasjonsforvaltning  → 7,5 - 13,2 mrd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Alternativ 2: Felles metoder og standarder for beskrivelser og informasjonsforvaltning samt felles tjenester og infrastruktur  → 17,6 - 30,4 mrd</a:t>
            </a:r>
            <a:endParaRPr/>
          </a:p>
        </p:txBody>
      </p:sp>
      <p:pic>
        <p:nvPicPr>
          <p:cNvPr id="208" name="Google Shape;20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451" y="1942950"/>
            <a:ext cx="4893553" cy="29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/>
        </p:nvSpPr>
        <p:spPr>
          <a:xfrm>
            <a:off x="152400" y="762000"/>
            <a:ext cx="25719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Vedlegg C inneholder omtrent hundre del-behov identifisert og gruppert i følgende 10 behovsområder: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1. Koordinering og metoder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2. Eierskap og ansvar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/>
              <a:t>3. Oversikt over data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4. Oversikt over tjenester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5. Begrepsrammeverk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6. Delte informasjonsmodeller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7. Informasjonsutveksling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8. Tjenestemodeller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9. Felles Referansedata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10. Analysefunksjoner</a:t>
            </a:r>
            <a:endParaRPr/>
          </a:p>
        </p:txBody>
      </p:sp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550" y="685800"/>
            <a:ext cx="6322049" cy="3867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7"/>
          <p:cNvGrpSpPr/>
          <p:nvPr/>
        </p:nvGrpSpPr>
        <p:grpSpPr>
          <a:xfrm>
            <a:off x="700822" y="1202273"/>
            <a:ext cx="1285325" cy="1165890"/>
            <a:chOff x="3977400" y="973693"/>
            <a:chExt cx="1285325" cy="1165890"/>
          </a:xfrm>
        </p:grpSpPr>
        <p:grpSp>
          <p:nvGrpSpPr>
            <p:cNvPr id="220" name="Google Shape;220;p37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221" name="Google Shape;221;p37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840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2" name="Google Shape;222;p3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40D3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23" name="Google Shape;223;p3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900">
                  <a:solidFill>
                    <a:srgbClr val="840D35"/>
                  </a:solidFill>
                  <a:latin typeface="Roboto"/>
                  <a:ea typeface="Roboto"/>
                  <a:cs typeface="Roboto"/>
                  <a:sym typeface="Roboto"/>
                </a:rPr>
                <a:t>2014</a:t>
              </a:r>
              <a:endParaRPr sz="900">
                <a:solidFill>
                  <a:srgbClr val="840D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4" name="Google Shape;224;p37"/>
          <p:cNvGrpSpPr/>
          <p:nvPr/>
        </p:nvGrpSpPr>
        <p:grpSpPr>
          <a:xfrm>
            <a:off x="700822" y="2175426"/>
            <a:ext cx="4094300" cy="1193487"/>
            <a:chOff x="3977400" y="946003"/>
            <a:chExt cx="4094300" cy="1193487"/>
          </a:xfrm>
        </p:grpSpPr>
        <p:grpSp>
          <p:nvGrpSpPr>
            <p:cNvPr id="225" name="Google Shape;225;p37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226" name="Google Shape;226;p37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840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7" name="Google Shape;227;p3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40D3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28" name="Google Shape;228;p37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1100" b="1">
                  <a:solidFill>
                    <a:srgbClr val="840D35"/>
                  </a:solidFill>
                  <a:latin typeface="Roboto"/>
                  <a:ea typeface="Roboto"/>
                  <a:cs typeface="Roboto"/>
                  <a:sym typeface="Roboto"/>
                </a:rPr>
                <a:t>Informasjonsforvaltning i offentleg sektor (Difi-rapport 2013:10)</a:t>
              </a:r>
              <a:endParaRPr sz="1100" b="1">
                <a:solidFill>
                  <a:srgbClr val="840D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9" name="Google Shape;229;p3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900">
                  <a:solidFill>
                    <a:srgbClr val="840D35"/>
                  </a:solidFill>
                  <a:latin typeface="Roboto"/>
                  <a:ea typeface="Roboto"/>
                  <a:cs typeface="Roboto"/>
                  <a:sym typeface="Roboto"/>
                </a:rPr>
                <a:t>2013</a:t>
              </a:r>
              <a:endParaRPr sz="900">
                <a:solidFill>
                  <a:srgbClr val="840D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0" name="Google Shape;230;p37"/>
          <p:cNvGrpSpPr/>
          <p:nvPr/>
        </p:nvGrpSpPr>
        <p:grpSpPr>
          <a:xfrm>
            <a:off x="700822" y="4175572"/>
            <a:ext cx="4094300" cy="1196520"/>
            <a:chOff x="3977400" y="946003"/>
            <a:chExt cx="4094300" cy="1196520"/>
          </a:xfrm>
        </p:grpSpPr>
        <p:grpSp>
          <p:nvGrpSpPr>
            <p:cNvPr id="231" name="Google Shape;231;p37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232" name="Google Shape;232;p37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33" name="Google Shape;233;p37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37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1100" b="1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Utkast til nasjonal strategi for metadata</a:t>
              </a:r>
              <a:endParaRPr sz="1100" b="1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5" name="Google Shape;235;p3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2011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6" name="Google Shape;236;p37"/>
          <p:cNvGrpSpPr/>
          <p:nvPr/>
        </p:nvGrpSpPr>
        <p:grpSpPr>
          <a:xfrm>
            <a:off x="700822" y="3174770"/>
            <a:ext cx="4094300" cy="1193487"/>
            <a:chOff x="3977400" y="946003"/>
            <a:chExt cx="4094300" cy="1193487"/>
          </a:xfrm>
        </p:grpSpPr>
        <p:grpSp>
          <p:nvGrpSpPr>
            <p:cNvPr id="237" name="Google Shape;237;p37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238" name="Google Shape;238;p37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39" name="Google Shape;239;p37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40" name="Google Shape;240;p37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1100" b="1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NO: “På nett med innbyggerne”</a:t>
              </a:r>
              <a:endParaRPr sz="1100" b="1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1100" b="1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USA: An information Centric Approach</a:t>
              </a:r>
              <a:endParaRPr sz="1100" b="1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1" name="Google Shape;241;p3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2012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2" name="Google Shape;242;p37"/>
          <p:cNvGrpSpPr/>
          <p:nvPr/>
        </p:nvGrpSpPr>
        <p:grpSpPr>
          <a:xfrm>
            <a:off x="700822" y="183983"/>
            <a:ext cx="4094300" cy="1193579"/>
            <a:chOff x="3977400" y="946003"/>
            <a:chExt cx="4094300" cy="1193579"/>
          </a:xfrm>
        </p:grpSpPr>
        <p:grpSp>
          <p:nvGrpSpPr>
            <p:cNvPr id="243" name="Google Shape;243;p37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244" name="Google Shape;244;p37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840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5" name="Google Shape;245;p3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40D3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46" name="Google Shape;246;p37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1100" b="1">
                  <a:solidFill>
                    <a:srgbClr val="840D35"/>
                  </a:solidFill>
                  <a:latin typeface="Roboto"/>
                  <a:ea typeface="Roboto"/>
                  <a:cs typeface="Roboto"/>
                  <a:sym typeface="Roboto"/>
                </a:rPr>
                <a:t>Gevinstpotensialet i et felles konsept for informasjonsforvaltning i offentlig sektor (BRREG / DNV-GL / Menon)</a:t>
              </a:r>
              <a:endParaRPr sz="1100" b="1">
                <a:solidFill>
                  <a:srgbClr val="840D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7" name="Google Shape;247;p3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900">
                  <a:solidFill>
                    <a:srgbClr val="840D35"/>
                  </a:solidFill>
                  <a:latin typeface="Roboto"/>
                  <a:ea typeface="Roboto"/>
                  <a:cs typeface="Roboto"/>
                  <a:sym typeface="Roboto"/>
                </a:rPr>
                <a:t>2015</a:t>
              </a:r>
              <a:endParaRPr sz="900">
                <a:solidFill>
                  <a:srgbClr val="840D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8" name="Google Shape;248;p37"/>
          <p:cNvGrpSpPr/>
          <p:nvPr/>
        </p:nvGrpSpPr>
        <p:grpSpPr>
          <a:xfrm>
            <a:off x="1456346" y="1184826"/>
            <a:ext cx="3338775" cy="1193487"/>
            <a:chOff x="4732925" y="946003"/>
            <a:chExt cx="3338775" cy="1193487"/>
          </a:xfrm>
        </p:grpSpPr>
        <p:grpSp>
          <p:nvGrpSpPr>
            <p:cNvPr id="249" name="Google Shape;249;p37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250" name="Google Shape;250;p37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840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51" name="Google Shape;251;p3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40D3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52" name="Google Shape;252;p37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" sz="1100" b="1">
                  <a:solidFill>
                    <a:srgbClr val="840D35"/>
                  </a:solidFill>
                  <a:latin typeface="Roboto"/>
                  <a:ea typeface="Roboto"/>
                  <a:cs typeface="Roboto"/>
                  <a:sym typeface="Roboto"/>
                </a:rPr>
                <a:t>Modell for elektronisk informasjonsutveksling (Semicolon)</a:t>
              </a:r>
              <a:endParaRPr sz="1100" b="1">
                <a:solidFill>
                  <a:srgbClr val="840D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 idx="4294967295"/>
          </p:nvPr>
        </p:nvSpPr>
        <p:spPr>
          <a:xfrm>
            <a:off x="375781" y="331766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Mange ord, store verdier ...</a:t>
            </a:r>
            <a:endParaRPr dirty="0"/>
          </a:p>
        </p:txBody>
      </p:sp>
      <p:sp>
        <p:nvSpPr>
          <p:cNvPr id="258" name="Google Shape;258;p38"/>
          <p:cNvSpPr txBox="1">
            <a:spLocks noGrp="1"/>
          </p:cNvSpPr>
          <p:nvPr>
            <p:ph type="body" idx="4294967295"/>
          </p:nvPr>
        </p:nvSpPr>
        <p:spPr>
          <a:xfrm>
            <a:off x="375781" y="1215155"/>
            <a:ext cx="4746625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Men det manglet liksom noe …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Var det egentlig bred enighet, på topp i offentlige etatene, om at informasjonsforvaltning var viktig?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 idx="4294967295"/>
          </p:nvPr>
        </p:nvSpPr>
        <p:spPr>
          <a:xfrm>
            <a:off x="0" y="1397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In a galaxy, far, far away … </a:t>
            </a:r>
            <a:endParaRPr/>
          </a:p>
        </p:txBody>
      </p:sp>
      <p:sp>
        <p:nvSpPr>
          <p:cNvPr id="264" name="Google Shape;264;p39"/>
          <p:cNvSpPr txBox="1"/>
          <p:nvPr/>
        </p:nvSpPr>
        <p:spPr>
          <a:xfrm>
            <a:off x="4086225" y="4343400"/>
            <a:ext cx="50007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Av Andreas Haldorsen – Eget verk, CC BY-SA 4.0, https://commons.wikimedia.org/w/index.php?curid=45948995</a:t>
            </a:r>
            <a:endParaRPr/>
          </a:p>
        </p:txBody>
      </p:sp>
      <p:pic>
        <p:nvPicPr>
          <p:cNvPr id="265" name="Google Shape;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038" y="908913"/>
            <a:ext cx="4985917" cy="3325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075" y="152400"/>
            <a:ext cx="4999843" cy="4838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1" name="Google Shape;271;p40"/>
          <p:cNvSpPr txBox="1"/>
          <p:nvPr/>
        </p:nvSpPr>
        <p:spPr>
          <a:xfrm>
            <a:off x="152400" y="152400"/>
            <a:ext cx="17337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>
                <a:solidFill>
                  <a:schemeClr val="dk1"/>
                </a:solidFill>
              </a:rPr>
              <a:t>Januar 2012</a:t>
            </a:r>
            <a:endParaRPr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1"/>
          <p:cNvSpPr txBox="1">
            <a:spLocks noGrp="1"/>
          </p:cNvSpPr>
          <p:nvPr>
            <p:ph type="title" idx="4294967295"/>
          </p:nvPr>
        </p:nvSpPr>
        <p:spPr>
          <a:xfrm>
            <a:off x="268945" y="215153"/>
            <a:ext cx="8521700" cy="8024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3200" dirty="0"/>
              <a:t>Oslo kommune ble medlem av Skate i 2012</a:t>
            </a:r>
            <a:endParaRPr sz="3200" dirty="0"/>
          </a:p>
        </p:txBody>
      </p:sp>
      <p:sp>
        <p:nvSpPr>
          <p:cNvPr id="277" name="Google Shape;277;p41"/>
          <p:cNvSpPr txBox="1">
            <a:spLocks noGrp="1"/>
          </p:cNvSpPr>
          <p:nvPr>
            <p:ph type="body" idx="4294967295"/>
          </p:nvPr>
        </p:nvSpPr>
        <p:spPr>
          <a:xfrm>
            <a:off x="268945" y="1224150"/>
            <a:ext cx="3441700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no" dirty="0"/>
              <a:t>Skates utfordring dengang kommer veldig tydelig frem i </a:t>
            </a:r>
            <a:r>
              <a:rPr lang="no" u="sng" dirty="0">
                <a:solidFill>
                  <a:schemeClr val="hlink"/>
                </a:solidFill>
                <a:hlinkClick r:id="rId3"/>
              </a:rPr>
              <a:t>referatet</a:t>
            </a:r>
            <a:r>
              <a:rPr lang="no" dirty="0"/>
              <a:t> fra møtet i november 2012:</a:t>
            </a:r>
            <a:endParaRPr dirty="0"/>
          </a:p>
        </p:txBody>
      </p:sp>
      <p:sp>
        <p:nvSpPr>
          <p:cNvPr id="278" name="Google Shape;278;p41"/>
          <p:cNvSpPr txBox="1"/>
          <p:nvPr/>
        </p:nvSpPr>
        <p:spPr>
          <a:xfrm>
            <a:off x="3781425" y="1224150"/>
            <a:ext cx="4991100" cy="349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/>
              <a:t>Sak 15-2012: Behov for og prioritering av sektorovergripende satsingsforslag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1E2B3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no" sz="1350">
                <a:solidFill>
                  <a:srgbClr val="1E2B3C"/>
                </a:solidFill>
                <a:highlight>
                  <a:srgbClr val="FFFFFF"/>
                </a:highlight>
              </a:rPr>
              <a:t>Holte innledet om det utsendte notatet og ba om synspunkter på </a:t>
            </a:r>
            <a:r>
              <a:rPr lang="no" sz="1350">
                <a:solidFill>
                  <a:srgbClr val="1E2B3C"/>
                </a:solidFill>
                <a:highlight>
                  <a:srgbClr val="FFFF00"/>
                </a:highlight>
              </a:rPr>
              <a:t>forslaget til prioritering</a:t>
            </a:r>
            <a:r>
              <a:rPr lang="no" sz="1350">
                <a:solidFill>
                  <a:srgbClr val="1E2B3C"/>
                </a:solidFill>
                <a:highlight>
                  <a:srgbClr val="FFFFFF"/>
                </a:highlight>
              </a:rPr>
              <a:t> av sektorovergripende satsingsforslag for 2014.</a:t>
            </a:r>
            <a:endParaRPr sz="1350">
              <a:solidFill>
                <a:srgbClr val="1E2B3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no" sz="1350">
                <a:solidFill>
                  <a:srgbClr val="1E2B3C"/>
                </a:solidFill>
                <a:highlight>
                  <a:srgbClr val="FFFFFF"/>
                </a:highlight>
              </a:rPr>
              <a:t>Saksgrunnlaget ga et utgangspunkt for å gjøre en første vurdering av hvilke tverrsektorielle utviklingstiltak som bør prioriteres. Det var enighet om at det ikke forelå grunnlag for å foreta en innbyrdes rangering av forslagene i saksgrunnlaget, og at </a:t>
            </a:r>
            <a:r>
              <a:rPr lang="no" sz="1350">
                <a:solidFill>
                  <a:srgbClr val="1E2B3C"/>
                </a:solidFill>
                <a:highlight>
                  <a:srgbClr val="FFFF00"/>
                </a:highlight>
              </a:rPr>
              <a:t>alle de foreslåtte tiltakene må ha prioritet</a:t>
            </a:r>
            <a:r>
              <a:rPr lang="no" sz="1350">
                <a:solidFill>
                  <a:srgbClr val="1E2B3C"/>
                </a:solidFill>
                <a:highlight>
                  <a:srgbClr val="FFFFFF"/>
                </a:highlight>
              </a:rPr>
              <a:t>.</a:t>
            </a:r>
            <a:endParaRPr sz="1350">
              <a:solidFill>
                <a:srgbClr val="1E2B3C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72591" y="118289"/>
            <a:ext cx="8196058" cy="852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i="1" u="sng">
                <a:solidFill>
                  <a:schemeClr val="hlink"/>
                </a:solidFill>
                <a:hlinkClick r:id="rId3"/>
              </a:rPr>
              <a:t>En digital offentlig sektor</a:t>
            </a:r>
            <a:endParaRPr i="1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72590" y="1464933"/>
            <a:ext cx="3032610" cy="2835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900" u="sng"/>
              <a:t>Felles</a:t>
            </a:r>
            <a:r>
              <a:rPr lang="no" sz="1900"/>
              <a:t> strategi fra Regjeringen og KS</a:t>
            </a: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1900"/>
              <a:t>Fra </a:t>
            </a:r>
            <a:r>
              <a:rPr lang="no" sz="1900" u="sng">
                <a:solidFill>
                  <a:schemeClr val="hlink"/>
                </a:solidFill>
                <a:hlinkClick r:id="rId4"/>
              </a:rPr>
              <a:t>pressemeldingen</a:t>
            </a:r>
            <a:r>
              <a:rPr lang="no" sz="1900"/>
              <a:t>:</a:t>
            </a: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1900" i="1"/>
              <a:t>“For å få til bedre og mer sammenhengende tjenester, er det nødvendig med tilgang til data.”</a:t>
            </a:r>
            <a:endParaRPr sz="1900" i="1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8550" y="811540"/>
            <a:ext cx="5353049" cy="3955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/>
          <p:nvPr/>
        </p:nvSpPr>
        <p:spPr>
          <a:xfrm>
            <a:off x="152400" y="152400"/>
            <a:ext cx="17337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>
                <a:solidFill>
                  <a:schemeClr val="dk1"/>
                </a:solidFill>
              </a:rPr>
              <a:t>2013</a:t>
            </a:r>
            <a:endParaRPr sz="2000"/>
          </a:p>
        </p:txBody>
      </p:sp>
      <p:pic>
        <p:nvPicPr>
          <p:cNvPr id="284" name="Google Shape;284;p42"/>
          <p:cNvPicPr preferRelativeResize="0"/>
          <p:nvPr/>
        </p:nvPicPr>
        <p:blipFill rotWithShape="1">
          <a:blip r:embed="rId3">
            <a:alphaModFix/>
          </a:blip>
          <a:srcRect l="7390"/>
          <a:stretch/>
        </p:blipFill>
        <p:spPr>
          <a:xfrm>
            <a:off x="1371601" y="676125"/>
            <a:ext cx="6955850" cy="4057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5" name="Google Shape;285;p42"/>
          <p:cNvSpPr txBox="1"/>
          <p:nvPr/>
        </p:nvSpPr>
        <p:spPr>
          <a:xfrm>
            <a:off x="1028700" y="95250"/>
            <a:ext cx="72987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</a:rPr>
              <a:t>Oslo kommune etablerer “Program for elektroniske tjenester” - og tar i bruk tjenestedesign og brukerreisemetodikk for å ivareta brukerperspektivet</a:t>
            </a:r>
            <a:endParaRPr sz="1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6926912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1" name="Google Shape;291;p43"/>
          <p:cNvSpPr txBox="1"/>
          <p:nvPr/>
        </p:nvSpPr>
        <p:spPr>
          <a:xfrm>
            <a:off x="7296150" y="152400"/>
            <a:ext cx="16860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2014: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KS / KommIT la vekt på brukerreiser i sine strategier</a:t>
            </a:r>
            <a:endParaRPr sz="17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774" y="352425"/>
            <a:ext cx="5469350" cy="4086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7" name="Google Shape;297;p44"/>
          <p:cNvSpPr txBox="1"/>
          <p:nvPr/>
        </p:nvSpPr>
        <p:spPr>
          <a:xfrm>
            <a:off x="4257675" y="4438650"/>
            <a:ext cx="43719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u="sng">
                <a:solidFill>
                  <a:schemeClr val="hlink"/>
                </a:solidFill>
                <a:hlinkClick r:id="rId4"/>
              </a:rPr>
              <a:t>https://www.difi.no/sites/difino/files/leveranse_arbeidsgruppe_veikart_25.06.14.pdf</a:t>
            </a:r>
            <a:r>
              <a:rPr lang="no"/>
              <a:t> </a:t>
            </a:r>
            <a:endParaRPr/>
          </a:p>
        </p:txBody>
      </p:sp>
      <p:pic>
        <p:nvPicPr>
          <p:cNvPr id="298" name="Google Shape;29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81000"/>
            <a:ext cx="3216975" cy="24670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9" name="Google Shape;299;p44"/>
          <p:cNvSpPr txBox="1"/>
          <p:nvPr/>
        </p:nvSpPr>
        <p:spPr>
          <a:xfrm>
            <a:off x="152399" y="3325342"/>
            <a:ext cx="3216975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dirty="0">
                <a:solidFill>
                  <a:schemeClr val="dk1"/>
                </a:solidFill>
              </a:rPr>
              <a:t>Etter en litt kronglete start, ble det fart på Skates veikart-arbeid i 2014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o"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dirty="0">
                <a:solidFill>
                  <a:schemeClr val="dk1"/>
                </a:solidFill>
              </a:rPr>
              <a:t>De følgende lysarkene er laget av Vidar Holmane</a:t>
            </a:r>
            <a:endParaRPr sz="1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00" y="152400"/>
            <a:ext cx="6523233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" y="142875"/>
            <a:ext cx="3952875" cy="381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0" name="Google Shape;310;p46"/>
          <p:cNvSpPr txBox="1"/>
          <p:nvPr/>
        </p:nvSpPr>
        <p:spPr>
          <a:xfrm>
            <a:off x="4648200" y="323850"/>
            <a:ext cx="40290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Fra behovene ble det utledet flere behov knyttet til fellesfunksjonalitet, bl.a.: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i="1"/>
              <a:t>Informasjonsflyt mellom fagsystemer og felleskomponenter/registre 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"/>
              <a:t>Det er behov for standardiserte grensesnitt mellom fagsystemer (stat og kommune) og de ulike felleskomponentene/registre. [...]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"/>
              <a:t>Endringsmeldinger. Hvis informasjonen endres i en statlig etat/kommune skal endret informasjon sendes elektronisk iht standardisererte grensesnitt til tjenesteeier, bort med månedlige/årlige batch-overføringer og papir.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" b="1"/>
              <a:t>Informasjonsforvaltning (DIFI rapport)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"/>
              <a:t>Oppdatering/endring av opplysninger i fellesregistre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"/>
              <a:t>Utveksling av strukturert og ustrukturert informasjon krever ulike løsninger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075" y="142875"/>
            <a:ext cx="6323844" cy="4838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71620" cy="483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63220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6" name="Google Shape;326;p49"/>
          <p:cNvSpPr txBox="1"/>
          <p:nvPr/>
        </p:nvSpPr>
        <p:spPr>
          <a:xfrm>
            <a:off x="6886575" y="323850"/>
            <a:ext cx="21144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De udekkete behovene ble gjenstand for grundige behovsbeskrivelser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Og krysset med eksisterende planer for videreutvikling av felleskomponentene og andre eksisterende planer/pågående prosjekt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36473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2" name="Google Shape;33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1273" y="152400"/>
            <a:ext cx="4650327" cy="32829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3" name="Google Shape;33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4050" y="1571625"/>
            <a:ext cx="4228201" cy="34766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4" name="Google Shape;334;p50"/>
          <p:cNvSpPr/>
          <p:nvPr/>
        </p:nvSpPr>
        <p:spPr>
          <a:xfrm>
            <a:off x="4733925" y="2628900"/>
            <a:ext cx="4257600" cy="924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1"/>
          <p:cNvSpPr txBox="1"/>
          <p:nvPr/>
        </p:nvSpPr>
        <p:spPr>
          <a:xfrm>
            <a:off x="5495925" y="4257675"/>
            <a:ext cx="36099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u="sng">
                <a:solidFill>
                  <a:schemeClr val="hlink"/>
                </a:solidFill>
                <a:hlinkClick r:id="rId3"/>
              </a:rPr>
              <a:t>https://www.difi.no/sites/difino/files/20150624_sak_10-15_foranalyse_informasjonsforvaltning_og_utveksling_-_vedlegg_1_sluttrapport_ny_versjon.pdf</a:t>
            </a:r>
            <a:r>
              <a:rPr lang="no" sz="1200"/>
              <a:t> </a:t>
            </a:r>
            <a:endParaRPr sz="1200"/>
          </a:p>
        </p:txBody>
      </p:sp>
      <p:pic>
        <p:nvPicPr>
          <p:cNvPr id="340" name="Google Shape;34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6200"/>
            <a:ext cx="4891900" cy="2533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1" name="Google Shape;34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3475" y="152400"/>
            <a:ext cx="4078126" cy="3838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2" name="Google Shape;34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803773"/>
            <a:ext cx="4891900" cy="22635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6705600" y="781050"/>
            <a:ext cx="2285700" cy="42387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/>
              <a:t>Sitatene illustrerer godt hvorfor det er lagt så stor vekt på dokumentasjon av begreper, formål, rettslige rammer og kvalitet i utviklingen av Felles datakatalog.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/>
              <a:t>Orden i eget hus og Felles datakatalog er relevant for å løse utfordringer på </a:t>
            </a:r>
            <a:r>
              <a:rPr lang="no" sz="1500" i="1"/>
              <a:t>alle nivå i samhandlingsmodellen</a:t>
            </a:r>
            <a:r>
              <a:rPr lang="no" sz="1500"/>
              <a:t>, både juridisk, organisatorisk, semantisk og teknisk.</a:t>
            </a:r>
            <a:endParaRPr sz="1500"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63626" y="127251"/>
            <a:ext cx="8196058" cy="852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 dirty="0"/>
              <a:t>Fra “Økt deling av data og verdiskaping” (</a:t>
            </a:r>
            <a:r>
              <a:rPr lang="no" sz="2800" u="sng" dirty="0">
                <a:solidFill>
                  <a:schemeClr val="hlink"/>
                </a:solidFill>
                <a:hlinkClick r:id="rId3"/>
              </a:rPr>
              <a:t>kap 3</a:t>
            </a:r>
            <a:r>
              <a:rPr lang="no" sz="2800" dirty="0"/>
              <a:t>)</a:t>
            </a:r>
            <a:endParaRPr sz="2800"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4294967295"/>
          </p:nvPr>
        </p:nvSpPr>
        <p:spPr>
          <a:xfrm>
            <a:off x="125510" y="798980"/>
            <a:ext cx="6442075" cy="4133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 dirty="0"/>
              <a:t>“Økt deling av data er også en </a:t>
            </a:r>
            <a:r>
              <a:rPr lang="no" sz="1400" dirty="0">
                <a:highlight>
                  <a:srgbClr val="FFFF00"/>
                </a:highlight>
              </a:rPr>
              <a:t>forutsetning</a:t>
            </a:r>
            <a:r>
              <a:rPr lang="no" sz="1400" dirty="0"/>
              <a:t> for mer sammenhengende og skreddersydde tjenester til brukerne.”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1400" dirty="0"/>
              <a:t>“En forutsetning for deling av data er også at dataene er egnet til å gjenbrukes: gjenbruk må ikke være uforenlig med det opprinnelige formålet med innhentingen av dataene og det må være </a:t>
            </a:r>
            <a:r>
              <a:rPr lang="no" sz="1400" dirty="0">
                <a:highlight>
                  <a:srgbClr val="FFFF00"/>
                </a:highlight>
              </a:rPr>
              <a:t>samsvar mellom begrepene</a:t>
            </a:r>
            <a:r>
              <a:rPr lang="no" sz="1400" dirty="0"/>
              <a:t> som benyttes.”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1400" dirty="0"/>
              <a:t>“Det er imidlertid nødvendig å avklare det rettslige grunnlaget for slik gjenbruk av opplysninger – og videre foreta </a:t>
            </a:r>
            <a:r>
              <a:rPr lang="no" sz="1400" dirty="0">
                <a:highlight>
                  <a:srgbClr val="FFFF00"/>
                </a:highlight>
              </a:rPr>
              <a:t>en semantisk gjennomgang</a:t>
            </a:r>
            <a:r>
              <a:rPr lang="no" sz="1400" dirty="0"/>
              <a:t> av dataene slik at riktige opplysninger kan innhentes av riktig tjeneste.”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1400" dirty="0"/>
              <a:t>“Arbeidet med informasjonsforvaltning må systematiseres og harmoniseres slik at det gir en bedre oversikt over registre og grunndata, og hvilke data som kan være gjenstand for deling. </a:t>
            </a:r>
            <a:r>
              <a:rPr lang="no" sz="1400" dirty="0">
                <a:highlight>
                  <a:srgbClr val="FFFF00"/>
                </a:highlight>
              </a:rPr>
              <a:t>Kvalitativt</a:t>
            </a:r>
            <a:r>
              <a:rPr lang="no" sz="1400" dirty="0"/>
              <a:t> gode data er en </a:t>
            </a:r>
            <a:r>
              <a:rPr lang="no" sz="1400" dirty="0">
                <a:highlight>
                  <a:srgbClr val="FFFF00"/>
                </a:highlight>
              </a:rPr>
              <a:t>forutsetning</a:t>
            </a:r>
            <a:r>
              <a:rPr lang="no" sz="1400" dirty="0"/>
              <a:t> både for oppfyllelse av personvernlovgivningen og for god utnyttelse av maskinlæring og kunstig intelligens.”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/>
          <p:nvPr/>
        </p:nvSpPr>
        <p:spPr>
          <a:xfrm>
            <a:off x="300038" y="228525"/>
            <a:ext cx="27813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i="1" dirty="0"/>
              <a:t>“Informasjonsutveksling er en sentral del av samhandling, og informasjonsforvaltning er en forutsetning for å sikre effektiv, pålitelig og transparent informasjonsutveksling.”</a:t>
            </a:r>
            <a:endParaRPr i="1" dirty="0"/>
          </a:p>
        </p:txBody>
      </p:sp>
      <p:pic>
        <p:nvPicPr>
          <p:cNvPr id="348" name="Google Shape;3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0" y="228525"/>
            <a:ext cx="5479485" cy="29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2"/>
          <p:cNvSpPr txBox="1"/>
          <p:nvPr/>
        </p:nvSpPr>
        <p:spPr>
          <a:xfrm>
            <a:off x="359569" y="2184587"/>
            <a:ext cx="2781300" cy="21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Merk den brede deltagelsen i arbeidet, inkludert fordelingen av ansvar. Foranalysen var et resultat av “samskaping”.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Arbeidet med mandatet for foranalysen samt selve foranalysen var starten på “onsdagsmøtene”</a:t>
            </a:r>
            <a:endParaRPr dirty="0"/>
          </a:p>
        </p:txBody>
      </p:sp>
      <p:pic>
        <p:nvPicPr>
          <p:cNvPr id="350" name="Google Shape;350;p52"/>
          <p:cNvPicPr preferRelativeResize="0"/>
          <p:nvPr/>
        </p:nvPicPr>
        <p:blipFill rotWithShape="1">
          <a:blip r:embed="rId4">
            <a:alphaModFix/>
          </a:blip>
          <a:srcRect t="5455"/>
          <a:stretch/>
        </p:blipFill>
        <p:spPr>
          <a:xfrm>
            <a:off x="3200400" y="3086100"/>
            <a:ext cx="5479476" cy="65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47170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6" name="Google Shape;35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4700" y="247650"/>
            <a:ext cx="5724425" cy="1495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7" name="Google Shape;35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1970" y="1971675"/>
            <a:ext cx="4455493" cy="3019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4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Ringen sluttet ...</a:t>
            </a:r>
            <a:endParaRPr dirty="0"/>
          </a:p>
        </p:txBody>
      </p:sp>
      <p:sp>
        <p:nvSpPr>
          <p:cNvPr id="363" name="Google Shape;363;p54"/>
          <p:cNvSpPr txBox="1">
            <a:spLocks noGrp="1"/>
          </p:cNvSpPr>
          <p:nvPr>
            <p:ph type="body" idx="4294967295"/>
          </p:nvPr>
        </p:nvSpPr>
        <p:spPr>
          <a:xfrm>
            <a:off x="0" y="1152525"/>
            <a:ext cx="4445000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o" sz="1600" dirty="0"/>
              <a:t>Digital Agenda (2016) er tydelig både på sammehengende og helhetlige tjenester, </a:t>
            </a:r>
            <a:endParaRPr sz="16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no" sz="1200" dirty="0"/>
              <a:t>Offentlige tjenester skal fremstå sammenhengende og helhetlige for brukerne, uavhengig av hvilke offentlige virksomheter som tilbyr dem.Sektorene må derfor samarbeide om å lage helhetlige brukerrettede løsninger der enkelttjenester settes sammen i tjenestekjeder tilpasset brukernes behov og livssituasjoner.</a:t>
            </a:r>
            <a:endParaRPr sz="12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o" sz="1600" dirty="0"/>
              <a:t>og behovet for informasjonsforvaltning for å lykkes med informasjonsutveksling ...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o" sz="1600" dirty="0"/>
              <a:t>og sammenhengen mellom disse to:</a:t>
            </a:r>
            <a:endParaRPr sz="16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no" sz="1200" dirty="0"/>
              <a:t>Brukerorienterte digitale tjenester [...] vil være avhengige av rett utnyttelse av informasjonen som allerede finnes om brukeren.</a:t>
            </a:r>
            <a:endParaRPr sz="1200" dirty="0"/>
          </a:p>
        </p:txBody>
      </p:sp>
      <p:pic>
        <p:nvPicPr>
          <p:cNvPr id="364" name="Google Shape;36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232119"/>
            <a:ext cx="4333875" cy="273980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idx="10"/>
          </p:nvPr>
        </p:nvSpPr>
        <p:spPr/>
        <p:txBody>
          <a:bodyPr>
            <a:normAutofit fontScale="92500"/>
          </a:bodyPr>
          <a:lstStyle/>
          <a:p>
            <a:r>
              <a:rPr lang="nb-NO"/>
              <a:t>3 desember 2020</a:t>
            </a:r>
          </a:p>
        </p:txBody>
      </p:sp>
      <p:sp>
        <p:nvSpPr>
          <p:cNvPr id="4" name="object 6"/>
          <p:cNvSpPr/>
          <p:nvPr/>
        </p:nvSpPr>
        <p:spPr>
          <a:xfrm>
            <a:off x="87477" y="2139517"/>
            <a:ext cx="11140287" cy="1907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455" y="519953"/>
            <a:ext cx="3119604" cy="4411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ktangel 4"/>
          <p:cNvSpPr/>
          <p:nvPr/>
        </p:nvSpPr>
        <p:spPr>
          <a:xfrm>
            <a:off x="87477" y="716790"/>
            <a:ext cx="5766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Brukerreise + analyse av «</a:t>
            </a:r>
            <a:r>
              <a:rPr lang="nb-NO" sz="1600" dirty="0" err="1"/>
              <a:t>backoffice</a:t>
            </a:r>
            <a:r>
              <a:rPr lang="nb-NO" sz="1600" dirty="0"/>
              <a:t>» (Service </a:t>
            </a:r>
            <a:r>
              <a:rPr lang="nb-NO" sz="1600" dirty="0" err="1"/>
              <a:t>BluePrint</a:t>
            </a:r>
            <a:r>
              <a:rPr lang="nb-NO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Informasjonsutveksling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Informasjonsforvaltning</a:t>
            </a:r>
          </a:p>
        </p:txBody>
      </p:sp>
      <p:sp>
        <p:nvSpPr>
          <p:cNvPr id="6" name="Rektangel 5"/>
          <p:cNvSpPr/>
          <p:nvPr/>
        </p:nvSpPr>
        <p:spPr>
          <a:xfrm>
            <a:off x="87477" y="4115582"/>
            <a:ext cx="5064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/>
              <a:t>Oslo kommune v/Trine Lind ledet arbeidet med å foreslå felles metodikk</a:t>
            </a:r>
          </a:p>
          <a:p>
            <a:r>
              <a:rPr lang="nb-NO" sz="1200" dirty="0"/>
              <a:t>«Starte og drive restaurant» som case</a:t>
            </a:r>
          </a:p>
        </p:txBody>
      </p:sp>
    </p:spTree>
    <p:extLst>
      <p:ext uri="{BB962C8B-B14F-4D97-AF65-F5344CB8AC3E}">
        <p14:creationId xmlns:p14="http://schemas.microsoft.com/office/powerpoint/2010/main" val="2497402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"/>
          <p:cNvSpPr txBox="1">
            <a:spLocks noGrp="1"/>
          </p:cNvSpPr>
          <p:nvPr>
            <p:ph type="title" idx="4294967295"/>
          </p:nvPr>
        </p:nvSpPr>
        <p:spPr>
          <a:xfrm>
            <a:off x="546846" y="292100"/>
            <a:ext cx="7974853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Resultater</a:t>
            </a:r>
            <a:endParaRPr/>
          </a:p>
        </p:txBody>
      </p:sp>
      <p:sp>
        <p:nvSpPr>
          <p:cNvPr id="370" name="Google Shape;370;p55"/>
          <p:cNvSpPr txBox="1">
            <a:spLocks noGrp="1"/>
          </p:cNvSpPr>
          <p:nvPr>
            <p:ph type="body" idx="4294967295"/>
          </p:nvPr>
        </p:nvSpPr>
        <p:spPr>
          <a:xfrm>
            <a:off x="546846" y="961464"/>
            <a:ext cx="4918075" cy="3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Felles datakatalog lansert Nokios 2017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dirty="0"/>
              <a:t>Felles API-katalog lansert februar 2019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dirty="0"/>
              <a:t>Felles begrepskatalog lansert sommeren 2019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dirty="0"/>
              <a:t>Felles modellkatalog lansert 2020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dirty="0"/>
              <a:t>Underveis: Utvikling av relevante standarder, bl.a. DCAT-AP-NO, SKOS-AP-NO, DCAT-AP-NO 2.0, ModellDCAT-AP-NO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dirty="0"/>
              <a:t>Og ikke minst møteplassene og kunnskapsdelingen!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71" name="Google Shape;3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777" y="352425"/>
            <a:ext cx="3756874" cy="44862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>
            <a:spLocks noGrp="1"/>
          </p:cNvSpPr>
          <p:nvPr>
            <p:ph type="title" idx="4294967295"/>
          </p:nvPr>
        </p:nvSpPr>
        <p:spPr>
          <a:xfrm>
            <a:off x="574600" y="144656"/>
            <a:ext cx="5360035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 dirty="0"/>
              <a:t>Men: Innhold, innhold, innhold</a:t>
            </a:r>
            <a:endParaRPr sz="2800" dirty="0"/>
          </a:p>
        </p:txBody>
      </p:sp>
      <p:sp>
        <p:nvSpPr>
          <p:cNvPr id="377" name="Google Shape;377;p56"/>
          <p:cNvSpPr txBox="1">
            <a:spLocks noGrp="1"/>
          </p:cNvSpPr>
          <p:nvPr>
            <p:ph type="body" idx="4294967295"/>
          </p:nvPr>
        </p:nvSpPr>
        <p:spPr>
          <a:xfrm>
            <a:off x="469825" y="717744"/>
            <a:ext cx="5175250" cy="4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600" dirty="0"/>
              <a:t>“Fremover blir det viktig å sørge for at Felles datakatalog fylles med innhold, slik at det blir lettere for alle å oppdage, vurdere og ta i bruk data som offentlig sektor forvalter, sier Øystein Åsnes fra Difi.”</a:t>
            </a:r>
            <a:br>
              <a:rPr lang="no" sz="1600" dirty="0"/>
            </a:br>
            <a:r>
              <a:rPr lang="no" sz="1600" dirty="0"/>
              <a:t>[artikkel på Difis nettsider i anledning Fyrlyktprisen]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1600" dirty="0"/>
              <a:t>– Løsningen er på plass – nå må alle offentlige virksomheter brette opp ermene og etablere «orden i eget hus» i respektive organisasjoner. For det å ha en løsning er dessverre ikke nok, innholdet i katalogen er alfa og omega for å skape nytte!</a:t>
            </a:r>
            <a:br>
              <a:rPr lang="no" sz="1600" dirty="0"/>
            </a:br>
            <a:r>
              <a:rPr lang="no" sz="1600" dirty="0"/>
              <a:t>(Knut Bjørgaas, Digdir)</a:t>
            </a:r>
            <a:br>
              <a:rPr lang="no" sz="1600" dirty="0"/>
            </a:br>
            <a:r>
              <a:rPr lang="no" sz="1600" dirty="0"/>
              <a:t>[artikkel på Digdirs nettsider i anledning sammenslåingen av Felles datakatalog og Data.norge.no]</a:t>
            </a:r>
            <a:endParaRPr sz="1600" dirty="0"/>
          </a:p>
        </p:txBody>
      </p:sp>
      <p:pic>
        <p:nvPicPr>
          <p:cNvPr id="378" name="Google Shape;3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4900" y="103325"/>
            <a:ext cx="2952900" cy="3460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9" name="Google Shape;37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4900" y="3621912"/>
            <a:ext cx="2952900" cy="12005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80" name="Google Shape;380;p56"/>
          <p:cNvSpPr txBox="1"/>
          <p:nvPr/>
        </p:nvSpPr>
        <p:spPr>
          <a:xfrm>
            <a:off x="6086400" y="4723200"/>
            <a:ext cx="300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 u="sng">
                <a:solidFill>
                  <a:schemeClr val="hlink"/>
                </a:solidFill>
                <a:hlinkClick r:id="rId5"/>
              </a:rPr>
              <a:t>https://forenkling.brreg.no/hvordan-far-vi-etatene-til-a-dele-sine-data/</a:t>
            </a:r>
            <a:r>
              <a:rPr lang="no" sz="1000"/>
              <a:t> </a:t>
            </a:r>
            <a:endParaRPr sz="1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500"/>
              <a:t>“</a:t>
            </a:r>
            <a:r>
              <a:rPr lang="no" sz="2500" i="1"/>
              <a:t>En digital offentlig sektor</a:t>
            </a:r>
            <a:r>
              <a:rPr lang="no" sz="2500"/>
              <a:t>” (kap 3)</a:t>
            </a:r>
            <a:endParaRPr sz="2500"/>
          </a:p>
        </p:txBody>
      </p:sp>
      <p:sp>
        <p:nvSpPr>
          <p:cNvPr id="386" name="Google Shape;386;p57"/>
          <p:cNvSpPr txBox="1">
            <a:spLocks noGrp="1"/>
          </p:cNvSpPr>
          <p:nvPr>
            <p:ph type="body" idx="4294967295"/>
          </p:nvPr>
        </p:nvSpPr>
        <p:spPr>
          <a:xfrm>
            <a:off x="1057836" y="1469091"/>
            <a:ext cx="6689725" cy="1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no" i="1" dirty="0"/>
              <a:t>“Fremover vil verdien av de nasjonale datakatalogene, ­Felles datakatalog og data.norge.no, være avhengig av at virksomhetene gjør sin del av jobben i form av å etablere «Orden i eget hus». Dette innebærer å beskrive egne data, begreper, informasjonsmodeller og API-er, og å aktivt dele data i tråd med nasjonale retningslinjer.”</a:t>
            </a:r>
            <a:endParaRPr i="1" dirty="0"/>
          </a:p>
        </p:txBody>
      </p:sp>
      <p:sp>
        <p:nvSpPr>
          <p:cNvPr id="2" name="Rektangel 1"/>
          <p:cNvSpPr/>
          <p:nvPr/>
        </p:nvSpPr>
        <p:spPr>
          <a:xfrm>
            <a:off x="3720353" y="363677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b-NO" dirty="0"/>
              <a:t>Husk: Innhold er en sterk indikator på hvor langt en virksomhet har kommet med å etablere «Orden i eget hus» -- forankring, kompetanse, prosesser, rutiner </a:t>
            </a:r>
            <a:r>
              <a:rPr lang="nb-NO" dirty="0" err="1"/>
              <a:t>osv</a:t>
            </a:r>
            <a:endParaRPr lang="nb-NO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8"/>
          <p:cNvSpPr txBox="1">
            <a:spLocks noGrp="1"/>
          </p:cNvSpPr>
          <p:nvPr>
            <p:ph type="title" idx="4294967295"/>
          </p:nvPr>
        </p:nvSpPr>
        <p:spPr>
          <a:xfrm>
            <a:off x="224118" y="126252"/>
            <a:ext cx="6289675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3200" dirty="0"/>
              <a:t>Erfaringer fra Brønnøysundregistrene</a:t>
            </a:r>
            <a:endParaRPr sz="3200" dirty="0"/>
          </a:p>
        </p:txBody>
      </p:sp>
      <p:sp>
        <p:nvSpPr>
          <p:cNvPr id="393" name="Google Shape;393;p58"/>
          <p:cNvSpPr txBox="1">
            <a:spLocks noGrp="1"/>
          </p:cNvSpPr>
          <p:nvPr>
            <p:ph type="body" idx="4294967295"/>
          </p:nvPr>
        </p:nvSpPr>
        <p:spPr>
          <a:xfrm>
            <a:off x="224118" y="1152525"/>
            <a:ext cx="3889375" cy="3838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000" dirty="0">
                <a:solidFill>
                  <a:schemeClr val="dk1"/>
                </a:solidFill>
              </a:rPr>
              <a:t>Deling av data mellom tilsyn → tid brukt på å etablere metodikk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2000" dirty="0">
                <a:solidFill>
                  <a:schemeClr val="dk1"/>
                </a:solidFill>
              </a:rPr>
              <a:t>Digital selskapsetablering og Aksjeeierinformasjon → to prosjekter relatert til å starte og drive bedrift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2000" dirty="0">
                <a:solidFill>
                  <a:schemeClr val="dk1"/>
                </a:solidFill>
              </a:rPr>
              <a:t>Kompensasjonsordningen for næringslivet → koordinering med Skatteetaten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92" name="Google Shape;39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00" y="1170125"/>
            <a:ext cx="4731320" cy="3820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>
            <a:spLocks noGrp="1"/>
          </p:cNvSpPr>
          <p:nvPr>
            <p:ph type="title" idx="4294967295"/>
          </p:nvPr>
        </p:nvSpPr>
        <p:spPr>
          <a:xfrm>
            <a:off x="622300" y="457027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Noen erfaringer</a:t>
            </a:r>
            <a:endParaRPr dirty="0"/>
          </a:p>
        </p:txBody>
      </p:sp>
      <p:sp>
        <p:nvSpPr>
          <p:cNvPr id="399" name="Google Shape;399;p59"/>
          <p:cNvSpPr txBox="1">
            <a:spLocks noGrp="1"/>
          </p:cNvSpPr>
          <p:nvPr>
            <p:ph type="body" idx="4294967295"/>
          </p:nvPr>
        </p:nvSpPr>
        <p:spPr>
          <a:xfrm>
            <a:off x="622300" y="1165052"/>
            <a:ext cx="5365750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Verdien av “samskapingen” som skjedde i Veikart-prosjektet og påfølgende arbeid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Tiltakene Skate startet med fokus på offentlig sektor, viser seg å være minst like relevante og verdifulle for næringslivet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 dirty="0"/>
              <a:t>næringslivet har enda mindre oversikt over forvaltningen i utgangspunktet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Systematisk arbeid med informasjonsforvaltning, sparer utviklingstid, reduserer kostnader og øker kvaliteten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 txBox="1">
            <a:spLocks noGrp="1"/>
          </p:cNvSpPr>
          <p:nvPr>
            <p:ph type="title" idx="4294967295"/>
          </p:nvPr>
        </p:nvSpPr>
        <p:spPr>
          <a:xfrm>
            <a:off x="313151" y="179387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Noen utfordringer jeg ser</a:t>
            </a:r>
            <a:endParaRPr dirty="0"/>
          </a:p>
        </p:txBody>
      </p:sp>
      <p:sp>
        <p:nvSpPr>
          <p:cNvPr id="405" name="Google Shape;405;p60"/>
          <p:cNvSpPr txBox="1">
            <a:spLocks noGrp="1"/>
          </p:cNvSpPr>
          <p:nvPr>
            <p:ph type="body" idx="4294967295"/>
          </p:nvPr>
        </p:nvSpPr>
        <p:spPr>
          <a:xfrm>
            <a:off x="482600" y="752475"/>
            <a:ext cx="8661400" cy="4116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Nye strategier med nye initiativ tar ressurser vekk fra pågående initiativ</a:t>
            </a:r>
            <a:endParaRPr sz="17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o" sz="1300" dirty="0"/>
              <a:t>F.eks. “Etablere en nasjonal plattform som sikrer tilgang til data”, “felles infrastruktur”, “sammenkoblede datasjøer”, “Generisk datafordeler”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o" sz="1300" dirty="0"/>
              <a:t>Ihvertfall i tiden frem til det blir avklart hvordan det kan henge sammen med/styrke/bygge videre på pågående intitiativ</a:t>
            </a:r>
            <a:endParaRPr sz="13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Parallelle miljø som jobber med deling av data -- med ulik tilnærming og budskap</a:t>
            </a:r>
            <a:endParaRPr sz="17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o" sz="1300" dirty="0"/>
              <a:t>Også andre områder har uutnyttet potensiale (SSA-ene, </a:t>
            </a:r>
            <a:r>
              <a:rPr lang="no" sz="1300" u="sng" dirty="0">
                <a:solidFill>
                  <a:schemeClr val="hlink"/>
                </a:solidFill>
                <a:hlinkClick r:id="rId3"/>
              </a:rPr>
              <a:t>Internkontroll-veilederen</a:t>
            </a:r>
            <a:r>
              <a:rPr lang="no" sz="1300" dirty="0"/>
              <a:t>)</a:t>
            </a:r>
            <a:endParaRPr sz="13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Informasjonsforvaltning og -utveksling sees ikke i tilstrekkelig grad i sammenheng</a:t>
            </a:r>
            <a:endParaRPr sz="17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o" sz="1300" dirty="0"/>
              <a:t>Symptom på eller årsak til punktet over?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o" sz="1300" dirty="0"/>
              <a:t>Forslag fra </a:t>
            </a:r>
            <a:r>
              <a:rPr lang="no" sz="1300" u="sng" dirty="0">
                <a:solidFill>
                  <a:schemeClr val="hlink"/>
                </a:solidFill>
                <a:hlinkClick r:id="rId4"/>
              </a:rPr>
              <a:t>SKD og Nav på Github</a:t>
            </a:r>
            <a:r>
              <a:rPr lang="no" sz="1300" dirty="0"/>
              <a:t> viser f.eks. godt hvordan API-katalogen kan effektivisere utveksling</a:t>
            </a:r>
            <a:endParaRPr sz="13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Svekket koblingen mellom målet om helhet for innbyggere og næringsliv og behovet for informasjonsforvaltning og -utveksling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Involvering fra kommunene var avgjørende for å lykkes med Veikart-arbeidet som endte i at Skate for første gang prioriterte, men deretter ble det dessverre mer sporadisk deltagelse</a:t>
            </a:r>
            <a:endParaRPr sz="17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16821" y="128149"/>
            <a:ext cx="8196058" cy="852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3200"/>
              <a:t>Fra “Sammenhengende tjenester” (</a:t>
            </a:r>
            <a:r>
              <a:rPr lang="no" sz="3200" u="sng">
                <a:solidFill>
                  <a:schemeClr val="hlink"/>
                </a:solidFill>
                <a:hlinkClick r:id="rId3"/>
              </a:rPr>
              <a:t>kap. 2</a:t>
            </a:r>
            <a:r>
              <a:rPr lang="no" sz="3200"/>
              <a:t>)</a:t>
            </a:r>
            <a:endParaRPr sz="320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4294967295"/>
          </p:nvPr>
        </p:nvSpPr>
        <p:spPr>
          <a:xfrm>
            <a:off x="171450" y="904875"/>
            <a:ext cx="4537075" cy="386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 dirty="0">
                <a:solidFill>
                  <a:srgbClr val="333333"/>
                </a:solidFill>
                <a:highlight>
                  <a:srgbClr val="FFFFFF"/>
                </a:highlight>
              </a:rPr>
              <a:t>“En </a:t>
            </a:r>
            <a:r>
              <a:rPr lang="no" sz="1400" dirty="0">
                <a:solidFill>
                  <a:srgbClr val="333333"/>
                </a:solidFill>
                <a:highlight>
                  <a:srgbClr val="FFFF00"/>
                </a:highlight>
              </a:rPr>
              <a:t>grunnleggende forutsetning</a:t>
            </a:r>
            <a:r>
              <a:rPr lang="no" sz="1400" dirty="0">
                <a:solidFill>
                  <a:srgbClr val="333333"/>
                </a:solidFill>
                <a:highlight>
                  <a:srgbClr val="FFFFFF"/>
                </a:highlight>
              </a:rPr>
              <a:t> for å få til sammenhengende tjenester er oversikt over hvilke data som finnes hvor, og hvordan disse kan deles. Katalogtjenestene under Felles datakatalog skal videreutvikles og benyttes i utviklingen av sammenhengende tjenester.”</a:t>
            </a:r>
            <a:endParaRPr sz="1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1400" dirty="0">
                <a:solidFill>
                  <a:srgbClr val="333333"/>
                </a:solidFill>
                <a:highlight>
                  <a:srgbClr val="FFFFFF"/>
                </a:highlight>
              </a:rPr>
              <a:t>“En annen </a:t>
            </a:r>
            <a:r>
              <a:rPr lang="no" sz="1400" dirty="0">
                <a:solidFill>
                  <a:srgbClr val="333333"/>
                </a:solidFill>
                <a:highlight>
                  <a:srgbClr val="FFFF00"/>
                </a:highlight>
              </a:rPr>
              <a:t>suksessfaktor</a:t>
            </a:r>
            <a:r>
              <a:rPr lang="no" sz="1400" dirty="0">
                <a:solidFill>
                  <a:srgbClr val="333333"/>
                </a:solidFill>
                <a:highlight>
                  <a:srgbClr val="FFFFFF"/>
                </a:highlight>
              </a:rPr>
              <a:t> er at det offentliges kommunikasjon og samhandling med brukerne skal skje på et klart og godt språk.”</a:t>
            </a:r>
            <a:endParaRPr sz="1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1400" dirty="0">
                <a:solidFill>
                  <a:srgbClr val="333333"/>
                </a:solidFill>
                <a:highlight>
                  <a:srgbClr val="FFFFFF"/>
                </a:highlight>
              </a:rPr>
              <a:t>“Lover og forskrifter, inkludert begrepsdefinisjoner, er i dag i liten grad harmonisert mellom ulike tjeneste­områder. Dette gjør det vanskelig å dele og gjenbruke data, som er en ­</a:t>
            </a:r>
            <a:r>
              <a:rPr lang="no" sz="1400" dirty="0">
                <a:solidFill>
                  <a:srgbClr val="333333"/>
                </a:solidFill>
                <a:highlight>
                  <a:srgbClr val="FFFF00"/>
                </a:highlight>
              </a:rPr>
              <a:t>viktig forutsetning</a:t>
            </a:r>
            <a:r>
              <a:rPr lang="no" sz="1400" dirty="0">
                <a:solidFill>
                  <a:srgbClr val="333333"/>
                </a:solidFill>
                <a:highlight>
                  <a:srgbClr val="FFFFFF"/>
                </a:highlight>
              </a:rPr>
              <a:t> for å utvikle sammenhengende digitale tjenester.”</a:t>
            </a:r>
            <a:endParaRPr sz="2000"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4294967295"/>
          </p:nvPr>
        </p:nvSpPr>
        <p:spPr>
          <a:xfrm>
            <a:off x="5153025" y="904875"/>
            <a:ext cx="3990975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600"/>
              <a:t>Men: “Økt deling av data og verdiskaping” (</a:t>
            </a:r>
            <a:r>
              <a:rPr lang="no" sz="1600" u="sng">
                <a:solidFill>
                  <a:schemeClr val="hlink"/>
                </a:solidFill>
                <a:hlinkClick r:id="rId4"/>
              </a:rPr>
              <a:t>kap 3</a:t>
            </a:r>
            <a:r>
              <a:rPr lang="no" sz="1600"/>
              <a:t>) nevner ikke FDK blant tiltakene:</a:t>
            </a:r>
            <a:endParaRPr sz="1600"/>
          </a:p>
        </p:txBody>
      </p:sp>
      <p:sp>
        <p:nvSpPr>
          <p:cNvPr id="82" name="Google Shape;82;p17"/>
          <p:cNvSpPr/>
          <p:nvPr/>
        </p:nvSpPr>
        <p:spPr>
          <a:xfrm>
            <a:off x="171450" y="1447800"/>
            <a:ext cx="4343400" cy="9525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0700" y="1598750"/>
            <a:ext cx="3990900" cy="34881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1"/>
          <p:cNvSpPr txBox="1">
            <a:spLocks noGrp="1"/>
          </p:cNvSpPr>
          <p:nvPr>
            <p:ph type="title" idx="4294967295"/>
          </p:nvPr>
        </p:nvSpPr>
        <p:spPr>
          <a:xfrm>
            <a:off x="233082" y="220383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Muligheter</a:t>
            </a:r>
            <a:endParaRPr/>
          </a:p>
        </p:txBody>
      </p:sp>
      <p:sp>
        <p:nvSpPr>
          <p:cNvPr id="411" name="Google Shape;411;p61"/>
          <p:cNvSpPr txBox="1">
            <a:spLocks noGrp="1"/>
          </p:cNvSpPr>
          <p:nvPr>
            <p:ph type="body" idx="4294967295"/>
          </p:nvPr>
        </p:nvSpPr>
        <p:spPr>
          <a:xfrm>
            <a:off x="412377" y="793471"/>
            <a:ext cx="7985125" cy="3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Evaluere det som er gjort - hva fungerer?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 dirty="0"/>
              <a:t>Unngå at det startes nye ting hvis det egenlig trengs mer innsats på områder som er igang (f.eks. pådriverarbeid for “Orden i eget hus”, innhold i FDK, referansemodeller)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Samle arbeidet med informasjonsforvaltning og -utveksling igjen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Ta en “retrospektiv” på planen som ble lagt i foranalysen i 2015; hvor står vi idag? Felles øvelse med Skate-etatene.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 dirty="0"/>
              <a:t>Kan bidra til felles målbilde og dermed mer sammenheng i de ulike aktivitetene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o" dirty="0"/>
              <a:t>Sikre </a:t>
            </a:r>
            <a:r>
              <a:rPr lang="no" i="1" dirty="0"/>
              <a:t>ett</a:t>
            </a:r>
            <a:r>
              <a:rPr lang="no" dirty="0"/>
              <a:t> budskap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Sterkere involvering av kommunene om arbeidet videre, både gjennom styring og “samskaping”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o" dirty="0"/>
              <a:t>Bruke oppdraget som koordinator for livshendelser til å få koordinert informasjon om livshendelsene på en </a:t>
            </a:r>
            <a:r>
              <a:rPr lang="no" i="1" dirty="0"/>
              <a:t>felles, strukturert måte </a:t>
            </a:r>
            <a:endParaRPr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640" y="197834"/>
            <a:ext cx="8239601" cy="77088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b="1" u="none" spc="-8" dirty="0">
                <a:solidFill>
                  <a:srgbClr val="1F3863"/>
                </a:solidFill>
                <a:latin typeface="Calibri"/>
                <a:cs typeface="Calibri"/>
              </a:rPr>
              <a:t>OPPSUMMERING </a:t>
            </a:r>
            <a:r>
              <a:rPr sz="1650" b="1" u="none" spc="-45" dirty="0">
                <a:solidFill>
                  <a:srgbClr val="1F3863"/>
                </a:solidFill>
                <a:latin typeface="Calibri"/>
                <a:cs typeface="Calibri"/>
              </a:rPr>
              <a:t>AV</a:t>
            </a:r>
            <a:r>
              <a:rPr sz="1650" b="1" u="none" spc="34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650" b="1" u="none" dirty="0">
                <a:solidFill>
                  <a:srgbClr val="1F3863"/>
                </a:solidFill>
                <a:latin typeface="Calibri"/>
                <a:cs typeface="Calibri"/>
              </a:rPr>
              <a:t>INNSIKT</a:t>
            </a:r>
            <a:endParaRPr sz="1650">
              <a:latin typeface="Calibri"/>
              <a:cs typeface="Calibri"/>
            </a:endParaRPr>
          </a:p>
          <a:p>
            <a:pPr marL="9525" marR="3810"/>
            <a:r>
              <a:rPr sz="1650" b="1" u="none" spc="-8" dirty="0">
                <a:solidFill>
                  <a:srgbClr val="1F3863"/>
                </a:solidFill>
                <a:latin typeface="Calibri"/>
                <a:cs typeface="Calibri"/>
              </a:rPr>
              <a:t>Det </a:t>
            </a:r>
            <a:r>
              <a:rPr sz="1650" b="1" u="none" spc="-4" dirty="0">
                <a:solidFill>
                  <a:srgbClr val="1F3863"/>
                </a:solidFill>
                <a:latin typeface="Calibri"/>
                <a:cs typeface="Calibri"/>
              </a:rPr>
              <a:t>er </a:t>
            </a:r>
            <a:r>
              <a:rPr sz="1650" b="1" u="none" spc="-8" dirty="0">
                <a:solidFill>
                  <a:srgbClr val="1F3863"/>
                </a:solidFill>
                <a:latin typeface="Calibri"/>
                <a:cs typeface="Calibri"/>
              </a:rPr>
              <a:t>gjennomført dybdeinnsikt </a:t>
            </a:r>
            <a:r>
              <a:rPr sz="1650" b="1" u="none" spc="-11" dirty="0">
                <a:solidFill>
                  <a:srgbClr val="1F3863"/>
                </a:solidFill>
                <a:latin typeface="Calibri"/>
                <a:cs typeface="Calibri"/>
              </a:rPr>
              <a:t>for </a:t>
            </a:r>
            <a:r>
              <a:rPr sz="1650" b="1" u="none" spc="-4" dirty="0">
                <a:solidFill>
                  <a:srgbClr val="1F3863"/>
                </a:solidFill>
                <a:latin typeface="Calibri"/>
                <a:cs typeface="Calibri"/>
              </a:rPr>
              <a:t>å </a:t>
            </a:r>
            <a:r>
              <a:rPr sz="1650" b="1" u="none" spc="-19" dirty="0">
                <a:solidFill>
                  <a:srgbClr val="1F3863"/>
                </a:solidFill>
                <a:latin typeface="Calibri"/>
                <a:cs typeface="Calibri"/>
              </a:rPr>
              <a:t>avdekke </a:t>
            </a:r>
            <a:r>
              <a:rPr sz="1650" b="1" u="none" spc="-8" dirty="0">
                <a:solidFill>
                  <a:srgbClr val="1F3863"/>
                </a:solidFill>
                <a:latin typeface="Calibri"/>
                <a:cs typeface="Calibri"/>
              </a:rPr>
              <a:t>problemstillinger </a:t>
            </a:r>
            <a:r>
              <a:rPr sz="1650" b="1" u="none" spc="-15" dirty="0">
                <a:solidFill>
                  <a:srgbClr val="1F3863"/>
                </a:solidFill>
                <a:latin typeface="Calibri"/>
                <a:cs typeface="Calibri"/>
              </a:rPr>
              <a:t>knyttet </a:t>
            </a:r>
            <a:r>
              <a:rPr sz="1650" b="1" u="none" spc="-4" dirty="0">
                <a:solidFill>
                  <a:srgbClr val="1F3863"/>
                </a:solidFill>
                <a:latin typeface="Calibri"/>
                <a:cs typeface="Calibri"/>
              </a:rPr>
              <a:t>til </a:t>
            </a:r>
            <a:r>
              <a:rPr sz="1650" b="1" u="none" spc="-11" dirty="0">
                <a:solidFill>
                  <a:srgbClr val="1F3863"/>
                </a:solidFill>
                <a:latin typeface="Calibri"/>
                <a:cs typeface="Calibri"/>
              </a:rPr>
              <a:t>tre hovedområder </a:t>
            </a:r>
            <a:r>
              <a:rPr sz="1650" b="1" u="none" spc="-4" dirty="0">
                <a:solidFill>
                  <a:srgbClr val="1F3863"/>
                </a:solidFill>
                <a:latin typeface="Calibri"/>
                <a:cs typeface="Calibri"/>
              </a:rPr>
              <a:t>i  </a:t>
            </a:r>
            <a:r>
              <a:rPr sz="1650" b="1" u="none" spc="-11" dirty="0">
                <a:solidFill>
                  <a:srgbClr val="1F3863"/>
                </a:solidFill>
                <a:latin typeface="Calibri"/>
                <a:cs typeface="Calibri"/>
              </a:rPr>
              <a:t>brukerreisen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2724" y="1938147"/>
            <a:ext cx="2364581" cy="92188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52425" indent="-343376" defTabSz="685800">
              <a:spcBef>
                <a:spcPts val="79"/>
              </a:spcBef>
              <a:buClrTx/>
              <a:buFontTx/>
              <a:buAutoNum type="arabicPeriod"/>
              <a:tabLst>
                <a:tab pos="351949" algn="l"/>
                <a:tab pos="352901" algn="l"/>
              </a:tabLst>
            </a:pPr>
            <a:r>
              <a:rPr sz="1500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Informasjon og</a:t>
            </a:r>
            <a:r>
              <a:rPr sz="1500" kern="1200" spc="-7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500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veiledning</a:t>
            </a:r>
            <a:endParaRPr sz="150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defTabSz="685800">
              <a:buClrTx/>
              <a:buFont typeface="Calibri"/>
              <a:buAutoNum type="arabicPeriod"/>
            </a:pPr>
            <a:endParaRPr sz="150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defTabSz="685800">
              <a:spcBef>
                <a:spcPts val="30"/>
              </a:spcBef>
              <a:buClrTx/>
              <a:buFont typeface="Calibri"/>
              <a:buAutoNum type="arabicPeriod"/>
            </a:pPr>
            <a:endParaRPr sz="1425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352425" indent="-343376" defTabSz="685800">
              <a:buClrTx/>
              <a:buFontTx/>
              <a:buAutoNum type="arabicPeriod"/>
              <a:tabLst>
                <a:tab pos="351949" algn="l"/>
                <a:tab pos="352901" algn="l"/>
              </a:tabLst>
            </a:pPr>
            <a:r>
              <a:rPr sz="1500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Informasjonsflyt</a:t>
            </a:r>
            <a:endParaRPr sz="150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724" y="3310223"/>
            <a:ext cx="174736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tabLst>
                <a:tab pos="351949" algn="l"/>
              </a:tabLst>
            </a:pPr>
            <a:r>
              <a:rPr sz="150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3.	</a:t>
            </a:r>
            <a:r>
              <a:rPr sz="1500" kern="1200" spc="-8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Søknadsprosesser</a:t>
            </a:r>
            <a:endParaRPr sz="150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1878" y="1279588"/>
            <a:ext cx="0" cy="3211830"/>
          </a:xfrm>
          <a:custGeom>
            <a:avLst/>
            <a:gdLst/>
            <a:ahLst/>
            <a:cxnLst/>
            <a:rect l="l" t="t" r="r" b="b"/>
            <a:pathLst>
              <a:path h="4282440">
                <a:moveTo>
                  <a:pt x="0" y="0"/>
                </a:moveTo>
                <a:lnTo>
                  <a:pt x="0" y="4282313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18178" y="2331451"/>
            <a:ext cx="5234940" cy="8963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8186" y="3340798"/>
            <a:ext cx="4083368" cy="37385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defTabSz="685800">
              <a:spcBef>
                <a:spcPts val="79"/>
              </a:spcBef>
              <a:buClrTx/>
            </a:pP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Bildet viser brukerreisen for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å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starte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ny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restaurant, fra ideén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om å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starte restaurant oppstår, til og 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med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første driftsår.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Brukerreisen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viser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de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ulike stegene innbyggeren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må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igjennom, hvilken opplevelse  innbyggeren har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av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disse,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og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den underliggende arktitekturen </a:t>
            </a:r>
            <a:r>
              <a:rPr sz="788" i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</a:t>
            </a:r>
            <a:r>
              <a:rPr sz="788" i="1" kern="1200" spc="-68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788" i="1" kern="1200" spc="-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virksomhetene.</a:t>
            </a:r>
            <a:endParaRPr sz="788" kern="12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 defTabSz="685800">
              <a:lnSpc>
                <a:spcPts val="930"/>
              </a:lnSpc>
              <a:buClrTx/>
            </a:pPr>
            <a:fld id="{81D60167-4931-47E6-BA6A-407CBD079E47}" type="slidenum">
              <a:rPr kern="1200" dirty="0">
                <a:ea typeface="+mn-ea"/>
              </a:rPr>
              <a:pPr marL="28575" defTabSz="685800">
                <a:lnSpc>
                  <a:spcPts val="930"/>
                </a:lnSpc>
                <a:buClrTx/>
              </a:pPr>
              <a:t>51</a:t>
            </a:fld>
            <a:endParaRPr kern="1200" dirty="0">
              <a:ea typeface="+mn-ea"/>
            </a:endParaRPr>
          </a:p>
        </p:txBody>
      </p:sp>
      <p:sp>
        <p:nvSpPr>
          <p:cNvPr id="10" name="Rektangel 9"/>
          <p:cNvSpPr/>
          <p:nvPr/>
        </p:nvSpPr>
        <p:spPr>
          <a:xfrm rot="21084617">
            <a:off x="2223370" y="2177366"/>
            <a:ext cx="45720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lvl="0" indent="-342900">
              <a:buSzPts val="1800"/>
              <a:buChar char="●"/>
            </a:pPr>
            <a:r>
              <a:rPr lang="nb-NO" dirty="0"/>
              <a:t>Bruke oppdraget som koordinator for livshendelser til å få koordinert informasjon om livshendelsene på en </a:t>
            </a:r>
            <a:r>
              <a:rPr lang="nb-NO" i="1" dirty="0"/>
              <a:t>felles, strukturert måte </a:t>
            </a:r>
          </a:p>
        </p:txBody>
      </p:sp>
    </p:spTree>
    <p:extLst>
      <p:ext uri="{BB962C8B-B14F-4D97-AF65-F5344CB8AC3E}">
        <p14:creationId xmlns:p14="http://schemas.microsoft.com/office/powerpoint/2010/main" val="4181915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64"/>
          <p:cNvGrpSpPr/>
          <p:nvPr/>
        </p:nvGrpSpPr>
        <p:grpSpPr>
          <a:xfrm>
            <a:off x="462775" y="671789"/>
            <a:ext cx="5052800" cy="3752938"/>
            <a:chOff x="919975" y="967063"/>
            <a:chExt cx="5052800" cy="3752938"/>
          </a:xfrm>
        </p:grpSpPr>
        <p:sp>
          <p:nvSpPr>
            <p:cNvPr id="531" name="Google Shape;531;p64"/>
            <p:cNvSpPr/>
            <p:nvPr/>
          </p:nvSpPr>
          <p:spPr>
            <a:xfrm>
              <a:off x="1029500" y="1301450"/>
              <a:ext cx="891900" cy="213000"/>
            </a:xfrm>
            <a:prstGeom prst="homePlate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A1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Forretningsidé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64"/>
            <p:cNvSpPr/>
            <p:nvPr/>
          </p:nvSpPr>
          <p:spPr>
            <a:xfrm>
              <a:off x="1005700" y="1868575"/>
              <a:ext cx="1289400" cy="213000"/>
            </a:xfrm>
            <a:prstGeom prst="homePlate">
              <a:avLst>
                <a:gd name="adj" fmla="val 40199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B1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Innhenting  av informasjon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64"/>
            <p:cNvSpPr/>
            <p:nvPr/>
          </p:nvSpPr>
          <p:spPr>
            <a:xfrm>
              <a:off x="1005700" y="2692475"/>
              <a:ext cx="832200" cy="213000"/>
            </a:xfrm>
            <a:prstGeom prst="homePlate">
              <a:avLst>
                <a:gd name="adj" fmla="val 3156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Kjøp og salg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64"/>
            <p:cNvSpPr/>
            <p:nvPr/>
          </p:nvSpPr>
          <p:spPr>
            <a:xfrm>
              <a:off x="1005700" y="4497450"/>
              <a:ext cx="965400" cy="213000"/>
            </a:xfrm>
            <a:prstGeom prst="homePlate">
              <a:avLst>
                <a:gd name="adj" fmla="val 40199"/>
              </a:avLst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D1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Frivillig avvikling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64"/>
            <p:cNvSpPr/>
            <p:nvPr/>
          </p:nvSpPr>
          <p:spPr>
            <a:xfrm>
              <a:off x="2252225" y="1870925"/>
              <a:ext cx="962100" cy="213000"/>
            </a:xfrm>
            <a:prstGeom prst="chevron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B2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Skaffe kapital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64"/>
            <p:cNvSpPr/>
            <p:nvPr/>
          </p:nvSpPr>
          <p:spPr>
            <a:xfrm>
              <a:off x="3157100" y="1870925"/>
              <a:ext cx="681000" cy="213000"/>
            </a:xfrm>
            <a:prstGeom prst="chevron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B3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Stifte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4"/>
            <p:cNvSpPr/>
            <p:nvPr/>
          </p:nvSpPr>
          <p:spPr>
            <a:xfrm>
              <a:off x="3790500" y="1870925"/>
              <a:ext cx="1485900" cy="213000"/>
            </a:xfrm>
            <a:prstGeom prst="chevron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B4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Immaterielle rettigheter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4"/>
            <p:cNvSpPr/>
            <p:nvPr/>
          </p:nvSpPr>
          <p:spPr>
            <a:xfrm>
              <a:off x="1005700" y="2132875"/>
              <a:ext cx="865500" cy="213000"/>
            </a:xfrm>
            <a:prstGeom prst="chevron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B5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Registrere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4"/>
            <p:cNvSpPr/>
            <p:nvPr/>
          </p:nvSpPr>
          <p:spPr>
            <a:xfrm>
              <a:off x="1805813" y="2132875"/>
              <a:ext cx="1184700" cy="213000"/>
            </a:xfrm>
            <a:prstGeom prst="chevron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B6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Digital etterlevelse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4"/>
            <p:cNvSpPr/>
            <p:nvPr/>
          </p:nvSpPr>
          <p:spPr>
            <a:xfrm>
              <a:off x="2923738" y="2132875"/>
              <a:ext cx="832200" cy="213000"/>
            </a:xfrm>
            <a:prstGeom prst="chevron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B7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Oppstart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4"/>
            <p:cNvSpPr/>
            <p:nvPr/>
          </p:nvSpPr>
          <p:spPr>
            <a:xfrm>
              <a:off x="3683600" y="2132875"/>
              <a:ext cx="1092900" cy="213000"/>
            </a:xfrm>
            <a:prstGeom prst="chevron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B7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Skaffe  tillatelser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2" name="Google Shape;542;p64"/>
            <p:cNvGrpSpPr/>
            <p:nvPr/>
          </p:nvGrpSpPr>
          <p:grpSpPr>
            <a:xfrm>
              <a:off x="4721825" y="2132350"/>
              <a:ext cx="1055100" cy="213525"/>
              <a:chOff x="4721825" y="2132350"/>
              <a:chExt cx="1055100" cy="213525"/>
            </a:xfrm>
          </p:grpSpPr>
          <p:sp>
            <p:nvSpPr>
              <p:cNvPr id="543" name="Google Shape;543;p64"/>
              <p:cNvSpPr/>
              <p:nvPr/>
            </p:nvSpPr>
            <p:spPr>
              <a:xfrm>
                <a:off x="5677000" y="2132350"/>
                <a:ext cx="99900" cy="213000"/>
              </a:xfrm>
              <a:prstGeom prst="rect">
                <a:avLst/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64"/>
              <p:cNvSpPr/>
              <p:nvPr/>
            </p:nvSpPr>
            <p:spPr>
              <a:xfrm>
                <a:off x="4721825" y="2132875"/>
                <a:ext cx="1055100" cy="213000"/>
              </a:xfrm>
              <a:prstGeom prst="chevron">
                <a:avLst>
                  <a:gd name="adj" fmla="val 50000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72000" tIns="91425" rIns="72000" bIns="91425" anchor="ctr" anchorCtr="0">
                <a:noAutofit/>
              </a:bodyPr>
              <a:lstStyle/>
              <a:p>
                <a:pPr defTabSz="685800">
                  <a:buClrTx/>
                </a:pPr>
                <a:r>
                  <a:rPr lang="no" sz="700" b="1" kern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B7 </a:t>
                </a:r>
                <a:r>
                  <a:rPr lang="no" sz="700" kern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Skatt og avgifter</a:t>
                </a:r>
                <a:endParaRPr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64"/>
            <p:cNvGrpSpPr/>
            <p:nvPr/>
          </p:nvGrpSpPr>
          <p:grpSpPr>
            <a:xfrm>
              <a:off x="1859225" y="1296475"/>
              <a:ext cx="1055188" cy="213513"/>
              <a:chOff x="4736113" y="2132363"/>
              <a:chExt cx="1055188" cy="213513"/>
            </a:xfrm>
          </p:grpSpPr>
          <p:sp>
            <p:nvSpPr>
              <p:cNvPr id="546" name="Google Shape;546;p64"/>
              <p:cNvSpPr/>
              <p:nvPr/>
            </p:nvSpPr>
            <p:spPr>
              <a:xfrm>
                <a:off x="5677000" y="2132363"/>
                <a:ext cx="114300" cy="213000"/>
              </a:xfrm>
              <a:prstGeom prst="rect">
                <a:avLst/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64"/>
              <p:cNvSpPr/>
              <p:nvPr/>
            </p:nvSpPr>
            <p:spPr>
              <a:xfrm>
                <a:off x="4736113" y="2132875"/>
                <a:ext cx="1055100" cy="213000"/>
              </a:xfrm>
              <a:prstGeom prst="chevron">
                <a:avLst>
                  <a:gd name="adj" fmla="val 50000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72000" tIns="91425" rIns="72000" bIns="91425" anchor="ctr" anchorCtr="0">
                <a:noAutofit/>
              </a:bodyPr>
              <a:lstStyle/>
              <a:p>
                <a:pPr defTabSz="685800">
                  <a:buClrTx/>
                </a:pPr>
                <a:r>
                  <a:rPr lang="no" sz="700" b="1" kern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A2 </a:t>
                </a:r>
                <a:r>
                  <a:rPr lang="no" sz="700" kern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Forretningsplan</a:t>
                </a:r>
                <a:endParaRPr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8" name="Google Shape;548;p64"/>
            <p:cNvSpPr/>
            <p:nvPr/>
          </p:nvSpPr>
          <p:spPr>
            <a:xfrm>
              <a:off x="1796302" y="2692475"/>
              <a:ext cx="1388700" cy="213000"/>
            </a:xfrm>
            <a:prstGeom prst="chevron">
              <a:avLst>
                <a:gd name="adj" fmla="val 33474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C2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Kvalifikasjonskrav anbud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64"/>
            <p:cNvSpPr/>
            <p:nvPr/>
          </p:nvSpPr>
          <p:spPr>
            <a:xfrm>
              <a:off x="3157102" y="2692475"/>
              <a:ext cx="9621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C3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Tjenesteyting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64"/>
            <p:cNvSpPr/>
            <p:nvPr/>
          </p:nvSpPr>
          <p:spPr>
            <a:xfrm>
              <a:off x="4091700" y="2692475"/>
              <a:ext cx="11847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C4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Melde skatt og avgift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64"/>
            <p:cNvSpPr/>
            <p:nvPr/>
          </p:nvSpPr>
          <p:spPr>
            <a:xfrm>
              <a:off x="5248875" y="2692475"/>
              <a:ext cx="7239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C5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Kreditt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64"/>
            <p:cNvSpPr/>
            <p:nvPr/>
          </p:nvSpPr>
          <p:spPr>
            <a:xfrm>
              <a:off x="991399" y="2964300"/>
              <a:ext cx="13677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C6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Økt behov for finansiering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64"/>
            <p:cNvSpPr/>
            <p:nvPr/>
          </p:nvSpPr>
          <p:spPr>
            <a:xfrm>
              <a:off x="2363850" y="2964000"/>
              <a:ext cx="12165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C7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Bemanning (ansette)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64"/>
            <p:cNvSpPr/>
            <p:nvPr/>
          </p:nvSpPr>
          <p:spPr>
            <a:xfrm>
              <a:off x="3537774" y="2959250"/>
              <a:ext cx="10143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C8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Utbetaling lønn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64"/>
            <p:cNvSpPr/>
            <p:nvPr/>
          </p:nvSpPr>
          <p:spPr>
            <a:xfrm>
              <a:off x="4528275" y="2964300"/>
              <a:ext cx="13191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C9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Løpende arbeidsforhold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64"/>
            <p:cNvSpPr/>
            <p:nvPr/>
          </p:nvSpPr>
          <p:spPr>
            <a:xfrm>
              <a:off x="1005700" y="3207550"/>
              <a:ext cx="11223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C10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Endre virksomhet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64"/>
            <p:cNvSpPr/>
            <p:nvPr/>
          </p:nvSpPr>
          <p:spPr>
            <a:xfrm>
              <a:off x="2089900" y="3207550"/>
              <a:ext cx="12165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C11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Styre og  eierforhold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64"/>
            <p:cNvSpPr/>
            <p:nvPr/>
          </p:nvSpPr>
          <p:spPr>
            <a:xfrm>
              <a:off x="3254150" y="3211750"/>
              <a:ext cx="24885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C12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Betale skatt og avgifter for foretak  (løpende og  termin)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64"/>
            <p:cNvSpPr/>
            <p:nvPr/>
          </p:nvSpPr>
          <p:spPr>
            <a:xfrm>
              <a:off x="1010450" y="3479025"/>
              <a:ext cx="13533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C13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Regnskap årsavslutning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64"/>
            <p:cNvSpPr/>
            <p:nvPr/>
          </p:nvSpPr>
          <p:spPr>
            <a:xfrm>
              <a:off x="2339950" y="3469025"/>
              <a:ext cx="16311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C14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Offentlige rapporteringer (årlig)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64"/>
            <p:cNvSpPr/>
            <p:nvPr/>
          </p:nvSpPr>
          <p:spPr>
            <a:xfrm>
              <a:off x="3930462" y="3464250"/>
              <a:ext cx="7977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C15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Tilsyn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64"/>
            <p:cNvSpPr/>
            <p:nvPr/>
          </p:nvSpPr>
          <p:spPr>
            <a:xfrm>
              <a:off x="1005700" y="3730875"/>
              <a:ext cx="16311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C16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Betalingsvansker og innkreving 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64"/>
            <p:cNvSpPr/>
            <p:nvPr/>
          </p:nvSpPr>
          <p:spPr>
            <a:xfrm>
              <a:off x="2586850" y="3726300"/>
              <a:ext cx="17223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C17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Gjeldsrådgiving og forebygging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64"/>
            <p:cNvSpPr/>
            <p:nvPr/>
          </p:nvSpPr>
          <p:spPr>
            <a:xfrm>
              <a:off x="4285146" y="3721513"/>
              <a:ext cx="10551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C18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Nedbemanning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5" name="Google Shape;565;p64"/>
            <p:cNvGrpSpPr/>
            <p:nvPr/>
          </p:nvGrpSpPr>
          <p:grpSpPr>
            <a:xfrm>
              <a:off x="1005887" y="3992738"/>
              <a:ext cx="1869517" cy="213538"/>
              <a:chOff x="4721830" y="2132350"/>
              <a:chExt cx="1006361" cy="213538"/>
            </a:xfrm>
          </p:grpSpPr>
          <p:sp>
            <p:nvSpPr>
              <p:cNvPr id="566" name="Google Shape;566;p64"/>
              <p:cNvSpPr/>
              <p:nvPr/>
            </p:nvSpPr>
            <p:spPr>
              <a:xfrm>
                <a:off x="5628291" y="2132350"/>
                <a:ext cx="99900" cy="213000"/>
              </a:xfrm>
              <a:prstGeom prst="rect">
                <a:avLst/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567" name="Google Shape;567;p64"/>
              <p:cNvSpPr/>
              <p:nvPr/>
            </p:nvSpPr>
            <p:spPr>
              <a:xfrm>
                <a:off x="4721830" y="2132888"/>
                <a:ext cx="998700" cy="213000"/>
              </a:xfrm>
              <a:prstGeom prst="chevron">
                <a:avLst>
                  <a:gd name="adj" fmla="val 50000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72000" tIns="91425" rIns="72000" bIns="91425" anchor="ctr" anchorCtr="0">
                <a:noAutofit/>
              </a:bodyPr>
              <a:lstStyle/>
              <a:p>
                <a:pPr defTabSz="685800">
                  <a:buClrTx/>
                </a:pPr>
                <a:r>
                  <a:rPr lang="no" sz="700" b="1" kern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C19 </a:t>
                </a:r>
                <a:r>
                  <a:rPr lang="no" sz="700" kern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Gjeldsforhandling og  restrukturering</a:t>
                </a:r>
                <a:endParaRPr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8" name="Google Shape;568;p64"/>
            <p:cNvSpPr/>
            <p:nvPr/>
          </p:nvSpPr>
          <p:spPr>
            <a:xfrm>
              <a:off x="1929500" y="4507000"/>
              <a:ext cx="7977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D2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Konkurs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4"/>
            <p:cNvSpPr/>
            <p:nvPr/>
          </p:nvSpPr>
          <p:spPr>
            <a:xfrm>
              <a:off x="2679275" y="4497963"/>
              <a:ext cx="1617600" cy="213000"/>
            </a:xfrm>
            <a:prstGeom prst="chevron">
              <a:avLst>
                <a:gd name="adj" fmla="val 38298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D3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Tvangsavvikling og  -oppløsning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0" name="Google Shape;570;p64"/>
            <p:cNvGrpSpPr/>
            <p:nvPr/>
          </p:nvGrpSpPr>
          <p:grpSpPr>
            <a:xfrm>
              <a:off x="4247039" y="4493259"/>
              <a:ext cx="1485909" cy="213034"/>
              <a:chOff x="4721825" y="1879875"/>
              <a:chExt cx="1388700" cy="213013"/>
            </a:xfrm>
          </p:grpSpPr>
          <p:sp>
            <p:nvSpPr>
              <p:cNvPr id="571" name="Google Shape;571;p64"/>
              <p:cNvSpPr/>
              <p:nvPr/>
            </p:nvSpPr>
            <p:spPr>
              <a:xfrm>
                <a:off x="6007210" y="1879875"/>
                <a:ext cx="99900" cy="213000"/>
              </a:xfrm>
              <a:prstGeom prst="rect">
                <a:avLst/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</a:pPr>
                <a:endParaRPr sz="1800" kern="1200">
                  <a:ea typeface="+mn-ea"/>
                  <a:cs typeface="+mn-cs"/>
                </a:endParaRPr>
              </a:p>
            </p:txBody>
          </p:sp>
          <p:sp>
            <p:nvSpPr>
              <p:cNvPr id="572" name="Google Shape;572;p64"/>
              <p:cNvSpPr/>
              <p:nvPr/>
            </p:nvSpPr>
            <p:spPr>
              <a:xfrm>
                <a:off x="4721825" y="1879888"/>
                <a:ext cx="1388700" cy="213000"/>
              </a:xfrm>
              <a:prstGeom prst="chevron">
                <a:avLst>
                  <a:gd name="adj" fmla="val 41736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72000" tIns="91425" rIns="72000" bIns="91425" anchor="ctr" anchorCtr="0">
                <a:noAutofit/>
              </a:bodyPr>
              <a:lstStyle/>
              <a:p>
                <a:pPr defTabSz="685800">
                  <a:buClrTx/>
                </a:pPr>
                <a:r>
                  <a:rPr lang="no" sz="700" b="1" kern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D4</a:t>
                </a:r>
                <a:r>
                  <a:rPr lang="no" sz="700" kern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Sletting og/eller oppløsning</a:t>
                </a:r>
                <a:endParaRPr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3" name="Google Shape;573;p64"/>
            <p:cNvSpPr txBox="1"/>
            <p:nvPr/>
          </p:nvSpPr>
          <p:spPr>
            <a:xfrm>
              <a:off x="919975" y="967063"/>
              <a:ext cx="27432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defTabSz="685800">
                <a:buClrTx/>
              </a:pPr>
              <a:r>
                <a:rPr lang="no" sz="1100" b="1" kern="1200"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lang="no" sz="1100" kern="1200">
                  <a:latin typeface="Calibri"/>
                  <a:ea typeface="Calibri"/>
                  <a:cs typeface="Calibri"/>
                  <a:sym typeface="Calibri"/>
                </a:rPr>
                <a:t>Idéfase</a:t>
              </a:r>
              <a:endParaRPr sz="11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64"/>
            <p:cNvSpPr txBox="1"/>
            <p:nvPr/>
          </p:nvSpPr>
          <p:spPr>
            <a:xfrm>
              <a:off x="924738" y="1533988"/>
              <a:ext cx="27432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defTabSz="685800">
                <a:buClrTx/>
              </a:pPr>
              <a:r>
                <a:rPr lang="no" sz="1100" b="1" kern="1200">
                  <a:latin typeface="Calibri"/>
                  <a:ea typeface="Calibri"/>
                  <a:cs typeface="Calibri"/>
                  <a:sym typeface="Calibri"/>
                </a:rPr>
                <a:t>B </a:t>
              </a:r>
              <a:r>
                <a:rPr lang="no" sz="1100" kern="1200">
                  <a:latin typeface="Calibri"/>
                  <a:ea typeface="Calibri"/>
                  <a:cs typeface="Calibri"/>
                  <a:sym typeface="Calibri"/>
                </a:rPr>
                <a:t>Etableringsfase</a:t>
              </a:r>
              <a:endParaRPr sz="11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4"/>
            <p:cNvSpPr txBox="1"/>
            <p:nvPr/>
          </p:nvSpPr>
          <p:spPr>
            <a:xfrm>
              <a:off x="924725" y="2359113"/>
              <a:ext cx="27432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defTabSz="685800">
                <a:buClrTx/>
              </a:pPr>
              <a:r>
                <a:rPr lang="no" sz="1100" b="1" kern="1200">
                  <a:latin typeface="Calibri"/>
                  <a:ea typeface="Calibri"/>
                  <a:cs typeface="Calibri"/>
                  <a:sym typeface="Calibri"/>
                </a:rPr>
                <a:t>C </a:t>
              </a:r>
              <a:r>
                <a:rPr lang="no" sz="1100" kern="1200">
                  <a:latin typeface="Calibri"/>
                  <a:ea typeface="Calibri"/>
                  <a:cs typeface="Calibri"/>
                  <a:sym typeface="Calibri"/>
                </a:rPr>
                <a:t>Drivefase</a:t>
              </a:r>
              <a:endParaRPr sz="11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4"/>
            <p:cNvSpPr txBox="1"/>
            <p:nvPr/>
          </p:nvSpPr>
          <p:spPr>
            <a:xfrm>
              <a:off x="919975" y="4220550"/>
              <a:ext cx="27432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defTabSz="685800">
                <a:buClrTx/>
              </a:pPr>
              <a:r>
                <a:rPr lang="no" sz="1100" b="1" kern="1200">
                  <a:latin typeface="Calibri"/>
                  <a:ea typeface="Calibri"/>
                  <a:cs typeface="Calibri"/>
                  <a:sym typeface="Calibri"/>
                </a:rPr>
                <a:t>D </a:t>
              </a:r>
              <a:r>
                <a:rPr lang="no" sz="1100" kern="1200">
                  <a:latin typeface="Calibri"/>
                  <a:ea typeface="Calibri"/>
                  <a:cs typeface="Calibri"/>
                  <a:sym typeface="Calibri"/>
                </a:rPr>
                <a:t>Avvikle-fase</a:t>
              </a:r>
              <a:endParaRPr sz="11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p64"/>
          <p:cNvGrpSpPr/>
          <p:nvPr/>
        </p:nvGrpSpPr>
        <p:grpSpPr>
          <a:xfrm>
            <a:off x="4403550" y="171526"/>
            <a:ext cx="4553250" cy="320175"/>
            <a:chOff x="4279725" y="171525"/>
            <a:chExt cx="4553250" cy="320175"/>
          </a:xfrm>
        </p:grpSpPr>
        <p:sp>
          <p:nvSpPr>
            <p:cNvPr id="578" name="Google Shape;578;p64"/>
            <p:cNvSpPr/>
            <p:nvPr/>
          </p:nvSpPr>
          <p:spPr>
            <a:xfrm>
              <a:off x="4279725" y="171600"/>
              <a:ext cx="891900" cy="320100"/>
            </a:xfrm>
            <a:prstGeom prst="homePlate">
              <a:avLst>
                <a:gd name="adj" fmla="val 50000"/>
              </a:avLst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1100" b="1" kern="12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lang="no" sz="1100" kern="12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Idéfase</a:t>
              </a:r>
              <a:endParaRPr sz="700" b="1" kern="12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4"/>
            <p:cNvSpPr/>
            <p:nvPr/>
          </p:nvSpPr>
          <p:spPr>
            <a:xfrm>
              <a:off x="5104950" y="171581"/>
              <a:ext cx="1485900" cy="320100"/>
            </a:xfrm>
            <a:prstGeom prst="chevron">
              <a:avLst>
                <a:gd name="adj" fmla="val 50000"/>
              </a:avLst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1100" b="1" kern="12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r>
                <a:rPr lang="no" sz="1100" kern="12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 Etableringsfase</a:t>
              </a:r>
              <a:endParaRPr sz="1100" kern="12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4"/>
            <p:cNvSpPr/>
            <p:nvPr/>
          </p:nvSpPr>
          <p:spPr>
            <a:xfrm>
              <a:off x="6514650" y="171600"/>
              <a:ext cx="1127700" cy="320100"/>
            </a:xfrm>
            <a:prstGeom prst="chevron">
              <a:avLst>
                <a:gd name="adj" fmla="val 50000"/>
              </a:avLst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1100" b="1" kern="12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r>
                <a:rPr lang="no" sz="1100" kern="12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 Drivefase</a:t>
              </a:r>
              <a:endParaRPr sz="1100" kern="12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4"/>
            <p:cNvSpPr/>
            <p:nvPr/>
          </p:nvSpPr>
          <p:spPr>
            <a:xfrm>
              <a:off x="7566075" y="171600"/>
              <a:ext cx="1266900" cy="320100"/>
            </a:xfrm>
            <a:prstGeom prst="chevron">
              <a:avLst>
                <a:gd name="adj" fmla="val 50000"/>
              </a:avLst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1100" b="1" kern="12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no" sz="1100" kern="120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 Avvikle-fase</a:t>
              </a:r>
              <a:endParaRPr sz="1100" kern="12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4"/>
            <p:cNvSpPr/>
            <p:nvPr/>
          </p:nvSpPr>
          <p:spPr>
            <a:xfrm>
              <a:off x="8661525" y="171525"/>
              <a:ext cx="168300" cy="3201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100" b="1" kern="12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3" name="Google Shape;583;p64"/>
          <p:cNvSpPr txBox="1"/>
          <p:nvPr/>
        </p:nvSpPr>
        <p:spPr>
          <a:xfrm>
            <a:off x="386575" y="157350"/>
            <a:ext cx="3791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600" kern="1200">
                <a:solidFill>
                  <a:srgbClr val="4A4A4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Livshendelsen “Starte og drive en bedrift”</a:t>
            </a:r>
            <a:endParaRPr sz="1600" kern="1200">
              <a:solidFill>
                <a:srgbClr val="4A4A4A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TekstSylinder 1"/>
          <p:cNvSpPr txBox="1"/>
          <p:nvPr/>
        </p:nvSpPr>
        <p:spPr>
          <a:xfrm rot="21178709">
            <a:off x="3234227" y="1478331"/>
            <a:ext cx="2586513" cy="2169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nb-NO" sz="1350" kern="1200" dirty="0">
                <a:solidFill>
                  <a:srgbClr val="000000"/>
                </a:solidFill>
                <a:latin typeface="Arial"/>
              </a:rPr>
              <a:t>Inspirasjon:</a:t>
            </a:r>
          </a:p>
          <a:p>
            <a:pPr defTabSz="685800">
              <a:buClrTx/>
            </a:pPr>
            <a:endParaRPr lang="nb-NO" sz="1350" kern="1200" dirty="0">
              <a:solidFill>
                <a:srgbClr val="000000"/>
              </a:solidFill>
              <a:latin typeface="Arial"/>
            </a:endParaRPr>
          </a:p>
          <a:p>
            <a:pPr defTabSz="685800">
              <a:buClrTx/>
            </a:pPr>
            <a:r>
              <a:rPr lang="nb-NO" sz="1350" kern="1200" dirty="0">
                <a:solidFill>
                  <a:srgbClr val="000000"/>
                </a:solidFill>
                <a:latin typeface="Arial"/>
              </a:rPr>
              <a:t>Dette og de neste lysarkene er utdrag fra </a:t>
            </a:r>
            <a:r>
              <a:rPr lang="nb-NO" sz="1350" kern="1200" dirty="0" err="1">
                <a:solidFill>
                  <a:srgbClr val="000000"/>
                </a:solidFill>
                <a:latin typeface="Arial"/>
              </a:rPr>
              <a:t>fra</a:t>
            </a:r>
            <a:r>
              <a:rPr lang="nb-NO" sz="1350" kern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nb-NO" sz="1350" kern="1200" dirty="0" err="1">
                <a:solidFill>
                  <a:srgbClr val="000000"/>
                </a:solidFill>
                <a:latin typeface="Arial"/>
              </a:rPr>
              <a:t>BRREGs</a:t>
            </a:r>
            <a:r>
              <a:rPr lang="nb-NO" sz="1350" kern="1200" dirty="0">
                <a:solidFill>
                  <a:srgbClr val="000000"/>
                </a:solidFill>
                <a:latin typeface="Arial"/>
              </a:rPr>
              <a:t> rammeverk for arbeid med livshendelsen «Starte og drive bedrift»</a:t>
            </a:r>
          </a:p>
          <a:p>
            <a:pPr defTabSz="685800">
              <a:buClrTx/>
            </a:pPr>
            <a:endParaRPr lang="nb-NO" sz="1350" kern="1200" dirty="0">
              <a:solidFill>
                <a:srgbClr val="000000"/>
              </a:solidFill>
              <a:latin typeface="Arial"/>
            </a:endParaRPr>
          </a:p>
          <a:p>
            <a:pPr defTabSz="685800">
              <a:buClrTx/>
            </a:pPr>
            <a:r>
              <a:rPr lang="nb-NO" sz="1350" kern="1200" dirty="0">
                <a:solidFill>
                  <a:srgbClr val="000000"/>
                </a:solidFill>
                <a:latin typeface="Arial"/>
              </a:rPr>
              <a:t>Utarbeidet av Sverre Hovland og David Norheim</a:t>
            </a:r>
          </a:p>
        </p:txBody>
      </p:sp>
    </p:spTree>
    <p:extLst>
      <p:ext uri="{BB962C8B-B14F-4D97-AF65-F5344CB8AC3E}">
        <p14:creationId xmlns:p14="http://schemas.microsoft.com/office/powerpoint/2010/main" val="882285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86"/>
          <p:cNvSpPr/>
          <p:nvPr/>
        </p:nvSpPr>
        <p:spPr>
          <a:xfrm>
            <a:off x="-11200" y="0"/>
            <a:ext cx="4581100" cy="5143500"/>
          </a:xfrm>
          <a:custGeom>
            <a:avLst/>
            <a:gdLst/>
            <a:ahLst/>
            <a:cxnLst/>
            <a:rect l="l" t="t" r="r" b="b"/>
            <a:pathLst>
              <a:path w="183244" h="205740" extrusionOk="0">
                <a:moveTo>
                  <a:pt x="50945" y="0"/>
                </a:moveTo>
                <a:lnTo>
                  <a:pt x="50604" y="20472"/>
                </a:lnTo>
                <a:lnTo>
                  <a:pt x="74" y="22812"/>
                </a:lnTo>
                <a:lnTo>
                  <a:pt x="0" y="205740"/>
                </a:lnTo>
                <a:lnTo>
                  <a:pt x="38996" y="205740"/>
                </a:lnTo>
                <a:lnTo>
                  <a:pt x="65965" y="177138"/>
                </a:lnTo>
                <a:lnTo>
                  <a:pt x="183244" y="51529"/>
                </a:lnTo>
                <a:lnTo>
                  <a:pt x="182704" y="0"/>
                </a:lnTo>
                <a:close/>
              </a:path>
            </a:pathLst>
          </a:custGeom>
          <a:solidFill>
            <a:srgbClr val="C9DAF8"/>
          </a:solidFill>
          <a:ln>
            <a:noFill/>
          </a:ln>
        </p:spPr>
      </p:sp>
      <p:sp>
        <p:nvSpPr>
          <p:cNvPr id="1362" name="Google Shape;1362;p86"/>
          <p:cNvSpPr/>
          <p:nvPr/>
        </p:nvSpPr>
        <p:spPr>
          <a:xfrm>
            <a:off x="-17050" y="1054726"/>
            <a:ext cx="1811625" cy="2644250"/>
          </a:xfrm>
          <a:custGeom>
            <a:avLst/>
            <a:gdLst/>
            <a:ahLst/>
            <a:cxnLst/>
            <a:rect l="l" t="t" r="r" b="b"/>
            <a:pathLst>
              <a:path w="72465" h="105770" extrusionOk="0">
                <a:moveTo>
                  <a:pt x="68712" y="0"/>
                </a:moveTo>
                <a:lnTo>
                  <a:pt x="59158" y="0"/>
                </a:lnTo>
                <a:lnTo>
                  <a:pt x="48790" y="14790"/>
                </a:lnTo>
                <a:lnTo>
                  <a:pt x="29001" y="32191"/>
                </a:lnTo>
                <a:lnTo>
                  <a:pt x="16377" y="38674"/>
                </a:lnTo>
                <a:lnTo>
                  <a:pt x="12283" y="47545"/>
                </a:lnTo>
                <a:lnTo>
                  <a:pt x="11732" y="72674"/>
                </a:lnTo>
                <a:lnTo>
                  <a:pt x="1496" y="88710"/>
                </a:lnTo>
                <a:lnTo>
                  <a:pt x="0" y="100089"/>
                </a:lnTo>
                <a:lnTo>
                  <a:pt x="6614" y="105770"/>
                </a:lnTo>
                <a:lnTo>
                  <a:pt x="25020" y="102423"/>
                </a:lnTo>
                <a:lnTo>
                  <a:pt x="27086" y="88028"/>
                </a:lnTo>
                <a:lnTo>
                  <a:pt x="32545" y="77451"/>
                </a:lnTo>
                <a:lnTo>
                  <a:pt x="35957" y="68238"/>
                </a:lnTo>
                <a:lnTo>
                  <a:pt x="38345" y="66532"/>
                </a:lnTo>
                <a:lnTo>
                  <a:pt x="40392" y="63120"/>
                </a:lnTo>
                <a:lnTo>
                  <a:pt x="42098" y="59708"/>
                </a:lnTo>
                <a:lnTo>
                  <a:pt x="44828" y="52543"/>
                </a:lnTo>
                <a:lnTo>
                  <a:pt x="55064" y="44696"/>
                </a:lnTo>
                <a:lnTo>
                  <a:pt x="70076" y="29342"/>
                </a:lnTo>
                <a:lnTo>
                  <a:pt x="72465" y="19789"/>
                </a:lnTo>
                <a:lnTo>
                  <a:pt x="72465" y="8188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</p:sp>
      <p:sp>
        <p:nvSpPr>
          <p:cNvPr id="1363" name="Google Shape;1363;p86"/>
          <p:cNvSpPr/>
          <p:nvPr/>
        </p:nvSpPr>
        <p:spPr>
          <a:xfrm>
            <a:off x="928451" y="-9400"/>
            <a:ext cx="8230175" cy="5171700"/>
          </a:xfrm>
          <a:custGeom>
            <a:avLst/>
            <a:gdLst/>
            <a:ahLst/>
            <a:cxnLst/>
            <a:rect l="l" t="t" r="r" b="b"/>
            <a:pathLst>
              <a:path w="329207" h="206868" extrusionOk="0">
                <a:moveTo>
                  <a:pt x="145430" y="688"/>
                </a:moveTo>
                <a:lnTo>
                  <a:pt x="144530" y="53410"/>
                </a:lnTo>
                <a:lnTo>
                  <a:pt x="63267" y="140672"/>
                </a:lnTo>
                <a:lnTo>
                  <a:pt x="0" y="206662"/>
                </a:lnTo>
                <a:lnTo>
                  <a:pt x="271660" y="206868"/>
                </a:lnTo>
                <a:lnTo>
                  <a:pt x="291219" y="85418"/>
                </a:lnTo>
                <a:lnTo>
                  <a:pt x="329207" y="75601"/>
                </a:lnTo>
                <a:lnTo>
                  <a:pt x="328831" y="0"/>
                </a:lnTo>
                <a:lnTo>
                  <a:pt x="270575" y="1000"/>
                </a:lnTo>
                <a:lnTo>
                  <a:pt x="261887" y="594"/>
                </a:lnTo>
                <a:lnTo>
                  <a:pt x="249473" y="594"/>
                </a:lnTo>
                <a:lnTo>
                  <a:pt x="242877" y="594"/>
                </a:lnTo>
                <a:lnTo>
                  <a:pt x="238612" y="594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</p:sp>
      <p:sp>
        <p:nvSpPr>
          <p:cNvPr id="1364" name="Google Shape;1364;p86"/>
          <p:cNvSpPr/>
          <p:nvPr/>
        </p:nvSpPr>
        <p:spPr>
          <a:xfrm>
            <a:off x="-8524" y="-8525"/>
            <a:ext cx="1279475" cy="588550"/>
          </a:xfrm>
          <a:custGeom>
            <a:avLst/>
            <a:gdLst/>
            <a:ahLst/>
            <a:cxnLst/>
            <a:rect l="l" t="t" r="r" b="b"/>
            <a:pathLst>
              <a:path w="51179" h="23542" extrusionOk="0">
                <a:moveTo>
                  <a:pt x="51179" y="341"/>
                </a:moveTo>
                <a:lnTo>
                  <a:pt x="50838" y="20813"/>
                </a:lnTo>
                <a:lnTo>
                  <a:pt x="0" y="23542"/>
                </a:lnTo>
                <a:lnTo>
                  <a:pt x="682" y="0"/>
                </a:lnTo>
                <a:close/>
              </a:path>
            </a:pathLst>
          </a:custGeom>
          <a:solidFill>
            <a:srgbClr val="ECF3FF"/>
          </a:solidFill>
          <a:ln>
            <a:noFill/>
          </a:ln>
        </p:spPr>
      </p:sp>
      <p:sp>
        <p:nvSpPr>
          <p:cNvPr id="1365" name="Google Shape;1365;p86"/>
          <p:cNvSpPr/>
          <p:nvPr/>
        </p:nvSpPr>
        <p:spPr>
          <a:xfrm>
            <a:off x="7716225" y="1770376"/>
            <a:ext cx="1461400" cy="3386775"/>
          </a:xfrm>
          <a:custGeom>
            <a:avLst/>
            <a:gdLst/>
            <a:ahLst/>
            <a:cxnLst/>
            <a:rect l="l" t="t" r="r" b="b"/>
            <a:pathLst>
              <a:path w="58456" h="135471" extrusionOk="0">
                <a:moveTo>
                  <a:pt x="57696" y="0"/>
                </a:moveTo>
                <a:lnTo>
                  <a:pt x="19331" y="9027"/>
                </a:lnTo>
                <a:lnTo>
                  <a:pt x="0" y="135471"/>
                </a:lnTo>
                <a:lnTo>
                  <a:pt x="58456" y="134925"/>
                </a:lnTo>
                <a:lnTo>
                  <a:pt x="57320" y="101177"/>
                </a:lnTo>
                <a:lnTo>
                  <a:pt x="57696" y="78610"/>
                </a:lnTo>
                <a:lnTo>
                  <a:pt x="57320" y="51905"/>
                </a:lnTo>
                <a:lnTo>
                  <a:pt x="58072" y="28209"/>
                </a:lnTo>
                <a:lnTo>
                  <a:pt x="58448" y="7522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</p:sp>
      <p:sp>
        <p:nvSpPr>
          <p:cNvPr id="1366" name="Google Shape;1366;p86"/>
          <p:cNvSpPr/>
          <p:nvPr/>
        </p:nvSpPr>
        <p:spPr>
          <a:xfrm>
            <a:off x="3253475" y="1965251"/>
            <a:ext cx="2059275" cy="1730175"/>
          </a:xfrm>
          <a:custGeom>
            <a:avLst/>
            <a:gdLst/>
            <a:ahLst/>
            <a:cxnLst/>
            <a:rect l="l" t="t" r="r" b="b"/>
            <a:pathLst>
              <a:path w="82371" h="69207" extrusionOk="0">
                <a:moveTo>
                  <a:pt x="31971" y="30842"/>
                </a:moveTo>
                <a:lnTo>
                  <a:pt x="45135" y="19558"/>
                </a:lnTo>
                <a:lnTo>
                  <a:pt x="57547" y="8275"/>
                </a:lnTo>
                <a:lnTo>
                  <a:pt x="62437" y="1504"/>
                </a:lnTo>
                <a:lnTo>
                  <a:pt x="77105" y="0"/>
                </a:lnTo>
                <a:lnTo>
                  <a:pt x="82371" y="5642"/>
                </a:lnTo>
                <a:lnTo>
                  <a:pt x="68831" y="23320"/>
                </a:lnTo>
                <a:lnTo>
                  <a:pt x="67702" y="30842"/>
                </a:lnTo>
                <a:lnTo>
                  <a:pt x="55290" y="44383"/>
                </a:lnTo>
                <a:lnTo>
                  <a:pt x="29714" y="62437"/>
                </a:lnTo>
                <a:lnTo>
                  <a:pt x="21063" y="69207"/>
                </a:lnTo>
                <a:lnTo>
                  <a:pt x="8275" y="69207"/>
                </a:lnTo>
                <a:lnTo>
                  <a:pt x="0" y="66950"/>
                </a:lnTo>
                <a:lnTo>
                  <a:pt x="6018" y="53034"/>
                </a:lnTo>
                <a:lnTo>
                  <a:pt x="20311" y="4626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367" name="Google Shape;1367;p86"/>
          <p:cNvSpPr/>
          <p:nvPr/>
        </p:nvSpPr>
        <p:spPr>
          <a:xfrm>
            <a:off x="28301" y="3148351"/>
            <a:ext cx="2726800" cy="1985750"/>
          </a:xfrm>
          <a:custGeom>
            <a:avLst/>
            <a:gdLst/>
            <a:ahLst/>
            <a:cxnLst/>
            <a:rect l="l" t="t" r="r" b="b"/>
            <a:pathLst>
              <a:path w="109072" h="79430" extrusionOk="0">
                <a:moveTo>
                  <a:pt x="21791" y="10471"/>
                </a:moveTo>
                <a:lnTo>
                  <a:pt x="22357" y="35658"/>
                </a:lnTo>
                <a:lnTo>
                  <a:pt x="52435" y="48757"/>
                </a:lnTo>
                <a:lnTo>
                  <a:pt x="73931" y="43639"/>
                </a:lnTo>
                <a:lnTo>
                  <a:pt x="86555" y="36816"/>
                </a:lnTo>
                <a:lnTo>
                  <a:pt x="97814" y="38180"/>
                </a:lnTo>
                <a:lnTo>
                  <a:pt x="109072" y="53477"/>
                </a:lnTo>
                <a:lnTo>
                  <a:pt x="103807" y="70779"/>
                </a:lnTo>
                <a:lnTo>
                  <a:pt x="96660" y="79430"/>
                </a:lnTo>
                <a:lnTo>
                  <a:pt x="35352" y="78678"/>
                </a:lnTo>
                <a:lnTo>
                  <a:pt x="8730" y="71944"/>
                </a:lnTo>
                <a:lnTo>
                  <a:pt x="2882" y="69190"/>
                </a:lnTo>
                <a:lnTo>
                  <a:pt x="1557" y="57394"/>
                </a:lnTo>
                <a:lnTo>
                  <a:pt x="0" y="3113"/>
                </a:lnTo>
                <a:lnTo>
                  <a:pt x="1443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368" name="Google Shape;1368;p86"/>
          <p:cNvSpPr/>
          <p:nvPr/>
        </p:nvSpPr>
        <p:spPr>
          <a:xfrm>
            <a:off x="2565101" y="28200"/>
            <a:ext cx="1920175" cy="1786600"/>
          </a:xfrm>
          <a:custGeom>
            <a:avLst/>
            <a:gdLst/>
            <a:ahLst/>
            <a:cxnLst/>
            <a:rect l="l" t="t" r="r" b="b"/>
            <a:pathLst>
              <a:path w="76807" h="71464" extrusionOk="0">
                <a:moveTo>
                  <a:pt x="11362" y="67703"/>
                </a:moveTo>
                <a:lnTo>
                  <a:pt x="17380" y="71464"/>
                </a:lnTo>
                <a:lnTo>
                  <a:pt x="24526" y="69207"/>
                </a:lnTo>
                <a:lnTo>
                  <a:pt x="29416" y="63565"/>
                </a:lnTo>
                <a:lnTo>
                  <a:pt x="30920" y="59804"/>
                </a:lnTo>
                <a:lnTo>
                  <a:pt x="39195" y="50401"/>
                </a:lnTo>
                <a:lnTo>
                  <a:pt x="43332" y="48520"/>
                </a:lnTo>
                <a:lnTo>
                  <a:pt x="46341" y="54162"/>
                </a:lnTo>
                <a:lnTo>
                  <a:pt x="57249" y="59428"/>
                </a:lnTo>
                <a:lnTo>
                  <a:pt x="67780" y="52282"/>
                </a:lnTo>
                <a:lnTo>
                  <a:pt x="76807" y="40246"/>
                </a:lnTo>
                <a:lnTo>
                  <a:pt x="76431" y="7147"/>
                </a:lnTo>
                <a:lnTo>
                  <a:pt x="71542" y="753"/>
                </a:lnTo>
                <a:lnTo>
                  <a:pt x="54616" y="0"/>
                </a:lnTo>
                <a:lnTo>
                  <a:pt x="18861" y="578"/>
                </a:lnTo>
                <a:lnTo>
                  <a:pt x="7260" y="7061"/>
                </a:lnTo>
                <a:lnTo>
                  <a:pt x="20389" y="27457"/>
                </a:lnTo>
                <a:lnTo>
                  <a:pt x="7600" y="45511"/>
                </a:lnTo>
                <a:lnTo>
                  <a:pt x="6394" y="54162"/>
                </a:lnTo>
                <a:lnTo>
                  <a:pt x="0" y="61685"/>
                </a:lnTo>
                <a:lnTo>
                  <a:pt x="4968" y="64694"/>
                </a:lnTo>
                <a:lnTo>
                  <a:pt x="6848" y="66198"/>
                </a:lnTo>
                <a:close/>
              </a:path>
            </a:pathLst>
          </a:custGeom>
          <a:solidFill>
            <a:srgbClr val="E5E4E4"/>
          </a:solidFill>
          <a:ln>
            <a:noFill/>
          </a:ln>
        </p:spPr>
      </p:sp>
      <p:sp>
        <p:nvSpPr>
          <p:cNvPr id="1369" name="Google Shape;1369;p86"/>
          <p:cNvSpPr txBox="1"/>
          <p:nvPr/>
        </p:nvSpPr>
        <p:spPr>
          <a:xfrm>
            <a:off x="560275" y="292662"/>
            <a:ext cx="670514" cy="17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600" kern="1200">
                <a:latin typeface="Calibri"/>
                <a:ea typeface="Calibri"/>
                <a:cs typeface="Calibri"/>
                <a:sym typeface="Calibri"/>
              </a:rPr>
              <a:t>Forretningsplan</a:t>
            </a:r>
            <a:endParaRPr sz="1300" kern="1200">
              <a:ea typeface="+mn-ea"/>
              <a:cs typeface="+mn-cs"/>
            </a:endParaRPr>
          </a:p>
        </p:txBody>
      </p:sp>
      <p:cxnSp>
        <p:nvCxnSpPr>
          <p:cNvPr id="1370" name="Google Shape;1370;p86"/>
          <p:cNvCxnSpPr>
            <a:stCxn id="1371" idx="3"/>
            <a:endCxn id="1372" idx="1"/>
          </p:cNvCxnSpPr>
          <p:nvPr/>
        </p:nvCxnSpPr>
        <p:spPr>
          <a:xfrm rot="10800000" flipH="1">
            <a:off x="364056" y="208832"/>
            <a:ext cx="412200" cy="54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3" name="Google Shape;1373;p86"/>
          <p:cNvCxnSpPr>
            <a:stCxn id="1372" idx="3"/>
            <a:endCxn id="1374" idx="1"/>
          </p:cNvCxnSpPr>
          <p:nvPr/>
        </p:nvCxnSpPr>
        <p:spPr>
          <a:xfrm rot="10800000" flipH="1">
            <a:off x="943867" y="271907"/>
            <a:ext cx="450900" cy="26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5" name="Google Shape;1375;p86"/>
          <p:cNvCxnSpPr>
            <a:stCxn id="1376" idx="1"/>
            <a:endCxn id="1377" idx="0"/>
          </p:cNvCxnSpPr>
          <p:nvPr/>
        </p:nvCxnSpPr>
        <p:spPr>
          <a:xfrm flipH="1">
            <a:off x="329635" y="932334"/>
            <a:ext cx="604200" cy="52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8" name="Google Shape;1378;p86"/>
          <p:cNvCxnSpPr>
            <a:stCxn id="1379" idx="1"/>
            <a:endCxn id="1374" idx="0"/>
          </p:cNvCxnSpPr>
          <p:nvPr/>
        </p:nvCxnSpPr>
        <p:spPr>
          <a:xfrm rot="10800000">
            <a:off x="1500711" y="172161"/>
            <a:ext cx="448500" cy="131400"/>
          </a:xfrm>
          <a:prstGeom prst="curvedConnector4">
            <a:avLst>
              <a:gd name="adj1" fmla="val 38188"/>
              <a:gd name="adj2" fmla="val 2812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0" name="Google Shape;1380;p86"/>
          <p:cNvCxnSpPr>
            <a:stCxn id="1381" idx="0"/>
            <a:endCxn id="1377" idx="3"/>
          </p:cNvCxnSpPr>
          <p:nvPr/>
        </p:nvCxnSpPr>
        <p:spPr>
          <a:xfrm rot="-5400000">
            <a:off x="202756" y="1240438"/>
            <a:ext cx="388500" cy="77400"/>
          </a:xfrm>
          <a:prstGeom prst="curvedConnector4">
            <a:avLst>
              <a:gd name="adj1" fmla="val 37139"/>
              <a:gd name="adj2" fmla="val 40748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2" name="Google Shape;1382;p86"/>
          <p:cNvCxnSpPr>
            <a:stCxn id="1383" idx="2"/>
            <a:endCxn id="1384" idx="3"/>
          </p:cNvCxnSpPr>
          <p:nvPr/>
        </p:nvCxnSpPr>
        <p:spPr>
          <a:xfrm rot="5400000">
            <a:off x="2649887" y="1472341"/>
            <a:ext cx="332100" cy="3150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5" name="Google Shape;1385;p86"/>
          <p:cNvSpPr txBox="1"/>
          <p:nvPr/>
        </p:nvSpPr>
        <p:spPr>
          <a:xfrm>
            <a:off x="0" y="299837"/>
            <a:ext cx="644026" cy="31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600" kern="1200">
                <a:latin typeface="Calibri"/>
                <a:ea typeface="Calibri"/>
                <a:cs typeface="Calibri"/>
                <a:sym typeface="Calibri"/>
              </a:rPr>
              <a:t>Forretningsidé</a:t>
            </a: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6" name="Google Shape;1386;p86"/>
          <p:cNvCxnSpPr>
            <a:stCxn id="1376" idx="3"/>
            <a:endCxn id="1379" idx="2"/>
          </p:cNvCxnSpPr>
          <p:nvPr/>
        </p:nvCxnSpPr>
        <p:spPr>
          <a:xfrm rot="10800000" flipH="1">
            <a:off x="1131164" y="403434"/>
            <a:ext cx="924000" cy="5289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7" name="Google Shape;1387;p86"/>
          <p:cNvCxnSpPr>
            <a:stCxn id="1381" idx="1"/>
            <a:endCxn id="1388" idx="1"/>
          </p:cNvCxnSpPr>
          <p:nvPr/>
        </p:nvCxnSpPr>
        <p:spPr>
          <a:xfrm flipH="1">
            <a:off x="188458" y="1573193"/>
            <a:ext cx="63900" cy="1791300"/>
          </a:xfrm>
          <a:prstGeom prst="curvedConnector3">
            <a:avLst>
              <a:gd name="adj1" fmla="val 47262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9" name="Google Shape;1389;p86"/>
          <p:cNvCxnSpPr>
            <a:stCxn id="1390" idx="1"/>
            <a:endCxn id="1388" idx="3"/>
          </p:cNvCxnSpPr>
          <p:nvPr/>
        </p:nvCxnSpPr>
        <p:spPr>
          <a:xfrm flipH="1">
            <a:off x="400440" y="2719303"/>
            <a:ext cx="65400" cy="645300"/>
          </a:xfrm>
          <a:prstGeom prst="curvedConnector3">
            <a:avLst>
              <a:gd name="adj1" fmla="val 5005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1" name="Google Shape;1391;p86"/>
          <p:cNvCxnSpPr>
            <a:stCxn id="1392" idx="1"/>
            <a:endCxn id="1390" idx="3"/>
          </p:cNvCxnSpPr>
          <p:nvPr/>
        </p:nvCxnSpPr>
        <p:spPr>
          <a:xfrm>
            <a:off x="598124" y="2131778"/>
            <a:ext cx="79500" cy="587400"/>
          </a:xfrm>
          <a:prstGeom prst="curvedConnector5">
            <a:avLst>
              <a:gd name="adj1" fmla="val -299528"/>
              <a:gd name="adj2" fmla="val 50011"/>
              <a:gd name="adj3" fmla="val 39966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3" name="Google Shape;1393;p86"/>
          <p:cNvCxnSpPr>
            <a:stCxn id="1394" idx="1"/>
            <a:endCxn id="1392" idx="3"/>
          </p:cNvCxnSpPr>
          <p:nvPr/>
        </p:nvCxnSpPr>
        <p:spPr>
          <a:xfrm flipH="1">
            <a:off x="809905" y="1682608"/>
            <a:ext cx="267000" cy="449100"/>
          </a:xfrm>
          <a:prstGeom prst="curvedConnector3">
            <a:avLst>
              <a:gd name="adj1" fmla="val 4997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5" name="Google Shape;1395;p86"/>
          <p:cNvCxnSpPr>
            <a:stCxn id="1396" idx="1"/>
            <a:endCxn id="1394" idx="3"/>
          </p:cNvCxnSpPr>
          <p:nvPr/>
        </p:nvCxnSpPr>
        <p:spPr>
          <a:xfrm flipH="1">
            <a:off x="1288880" y="1230505"/>
            <a:ext cx="188100" cy="452100"/>
          </a:xfrm>
          <a:prstGeom prst="curvedConnector3">
            <a:avLst>
              <a:gd name="adj1" fmla="val 5002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7" name="Google Shape;1397;p86"/>
          <p:cNvCxnSpPr>
            <a:stCxn id="1398" idx="1"/>
            <a:endCxn id="1396" idx="3"/>
          </p:cNvCxnSpPr>
          <p:nvPr/>
        </p:nvCxnSpPr>
        <p:spPr>
          <a:xfrm flipH="1">
            <a:off x="1688897" y="965933"/>
            <a:ext cx="332100" cy="2646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9" name="Google Shape;1399;p86"/>
          <p:cNvCxnSpPr>
            <a:stCxn id="1398" idx="3"/>
            <a:endCxn id="1400" idx="1"/>
          </p:cNvCxnSpPr>
          <p:nvPr/>
        </p:nvCxnSpPr>
        <p:spPr>
          <a:xfrm rot="10800000" flipH="1">
            <a:off x="2232893" y="634433"/>
            <a:ext cx="198000" cy="331500"/>
          </a:xfrm>
          <a:prstGeom prst="curvedConnector3">
            <a:avLst>
              <a:gd name="adj1" fmla="val 5001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1" name="Google Shape;1401;p86"/>
          <p:cNvCxnSpPr>
            <a:stCxn id="1400" idx="3"/>
            <a:endCxn id="1402" idx="0"/>
          </p:cNvCxnSpPr>
          <p:nvPr/>
        </p:nvCxnSpPr>
        <p:spPr>
          <a:xfrm flipH="1">
            <a:off x="2160459" y="634470"/>
            <a:ext cx="482400" cy="731100"/>
          </a:xfrm>
          <a:prstGeom prst="curvedConnector4">
            <a:avLst>
              <a:gd name="adj1" fmla="val -49363"/>
              <a:gd name="adj2" fmla="val 5681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3" name="Google Shape;1403;p86"/>
          <p:cNvCxnSpPr>
            <a:stCxn id="1402" idx="2"/>
            <a:endCxn id="1384" idx="1"/>
          </p:cNvCxnSpPr>
          <p:nvPr/>
        </p:nvCxnSpPr>
        <p:spPr>
          <a:xfrm rot="-5400000" flipH="1">
            <a:off x="2188117" y="1537299"/>
            <a:ext cx="230700" cy="2862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4" name="Google Shape;1404;p86"/>
          <p:cNvCxnSpPr>
            <a:stCxn id="1405" idx="1"/>
            <a:endCxn id="1383" idx="0"/>
          </p:cNvCxnSpPr>
          <p:nvPr/>
        </p:nvCxnSpPr>
        <p:spPr>
          <a:xfrm flipH="1">
            <a:off x="2973471" y="847778"/>
            <a:ext cx="186000" cy="4164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6" name="Google Shape;1406;p86"/>
          <p:cNvCxnSpPr>
            <a:stCxn id="1407" idx="2"/>
            <a:endCxn id="1405" idx="3"/>
          </p:cNvCxnSpPr>
          <p:nvPr/>
        </p:nvCxnSpPr>
        <p:spPr>
          <a:xfrm rot="-5400000" flipH="1">
            <a:off x="3041076" y="517527"/>
            <a:ext cx="398100" cy="262200"/>
          </a:xfrm>
          <a:prstGeom prst="curvedConnector4">
            <a:avLst>
              <a:gd name="adj1" fmla="val 37478"/>
              <a:gd name="adj2" fmla="val 1908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8" name="Google Shape;1408;p86"/>
          <p:cNvCxnSpPr>
            <a:stCxn id="1409" idx="1"/>
            <a:endCxn id="1410" idx="0"/>
          </p:cNvCxnSpPr>
          <p:nvPr/>
        </p:nvCxnSpPr>
        <p:spPr>
          <a:xfrm rot="10800000">
            <a:off x="3093228" y="134651"/>
            <a:ext cx="739800" cy="34500"/>
          </a:xfrm>
          <a:prstGeom prst="curvedConnector4">
            <a:avLst>
              <a:gd name="adj1" fmla="val 42849"/>
              <a:gd name="adj2" fmla="val 7902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1" name="Google Shape;1411;p86"/>
          <p:cNvCxnSpPr>
            <a:stCxn id="1412" idx="1"/>
            <a:endCxn id="1409" idx="3"/>
          </p:cNvCxnSpPr>
          <p:nvPr/>
        </p:nvCxnSpPr>
        <p:spPr>
          <a:xfrm rot="10800000" flipH="1">
            <a:off x="4025308" y="169038"/>
            <a:ext cx="19500" cy="540300"/>
          </a:xfrm>
          <a:prstGeom prst="curvedConnector5">
            <a:avLst>
              <a:gd name="adj1" fmla="val -1221154"/>
              <a:gd name="adj2" fmla="val 49990"/>
              <a:gd name="adj3" fmla="val 132174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3" name="Google Shape;1413;p86"/>
          <p:cNvCxnSpPr>
            <a:stCxn id="1412" idx="3"/>
            <a:endCxn id="1414" idx="0"/>
          </p:cNvCxnSpPr>
          <p:nvPr/>
        </p:nvCxnSpPr>
        <p:spPr>
          <a:xfrm flipH="1">
            <a:off x="3948604" y="709338"/>
            <a:ext cx="288600" cy="339300"/>
          </a:xfrm>
          <a:prstGeom prst="curvedConnector4">
            <a:avLst>
              <a:gd name="adj1" fmla="val -82510"/>
              <a:gd name="adj2" fmla="val 6472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5" name="Google Shape;1415;p86"/>
          <p:cNvCxnSpPr>
            <a:stCxn id="1416" idx="0"/>
            <a:endCxn id="1414" idx="2"/>
          </p:cNvCxnSpPr>
          <p:nvPr/>
        </p:nvCxnSpPr>
        <p:spPr>
          <a:xfrm rot="-5400000">
            <a:off x="3641353" y="1232232"/>
            <a:ext cx="291000" cy="323400"/>
          </a:xfrm>
          <a:prstGeom prst="curvedConnector3">
            <a:avLst>
              <a:gd name="adj1" fmla="val 500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7" name="Google Shape;1417;p86"/>
          <p:cNvCxnSpPr>
            <a:stCxn id="1416" idx="1"/>
            <a:endCxn id="1418" idx="3"/>
          </p:cNvCxnSpPr>
          <p:nvPr/>
        </p:nvCxnSpPr>
        <p:spPr>
          <a:xfrm flipH="1">
            <a:off x="3228205" y="1639237"/>
            <a:ext cx="291000" cy="378600"/>
          </a:xfrm>
          <a:prstGeom prst="curvedConnector3">
            <a:avLst>
              <a:gd name="adj1" fmla="val 5001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9" name="Google Shape;1419;p86"/>
          <p:cNvCxnSpPr>
            <a:stCxn id="1418" idx="2"/>
            <a:endCxn id="1420" idx="3"/>
          </p:cNvCxnSpPr>
          <p:nvPr/>
        </p:nvCxnSpPr>
        <p:spPr>
          <a:xfrm rot="5400000" flipH="1">
            <a:off x="2620590" y="1616114"/>
            <a:ext cx="50400" cy="952800"/>
          </a:xfrm>
          <a:prstGeom prst="curvedConnector4">
            <a:avLst>
              <a:gd name="adj1" fmla="val -472470"/>
              <a:gd name="adj2" fmla="val 5556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1" name="Google Shape;1421;p86"/>
          <p:cNvCxnSpPr>
            <a:stCxn id="1420" idx="1"/>
            <a:endCxn id="1422" idx="0"/>
          </p:cNvCxnSpPr>
          <p:nvPr/>
        </p:nvCxnSpPr>
        <p:spPr>
          <a:xfrm flipH="1">
            <a:off x="1397910" y="2067432"/>
            <a:ext cx="559500" cy="3561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3" name="Google Shape;1423;p86"/>
          <p:cNvCxnSpPr>
            <a:stCxn id="1422" idx="1"/>
            <a:endCxn id="1424" idx="0"/>
          </p:cNvCxnSpPr>
          <p:nvPr/>
        </p:nvCxnSpPr>
        <p:spPr>
          <a:xfrm flipH="1">
            <a:off x="418930" y="2523362"/>
            <a:ext cx="873000" cy="16176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5" name="Google Shape;1425;p86"/>
          <p:cNvCxnSpPr>
            <a:stCxn id="1424" idx="1"/>
            <a:endCxn id="1426" idx="1"/>
          </p:cNvCxnSpPr>
          <p:nvPr/>
        </p:nvCxnSpPr>
        <p:spPr>
          <a:xfrm>
            <a:off x="313014" y="4240863"/>
            <a:ext cx="639900" cy="467100"/>
          </a:xfrm>
          <a:prstGeom prst="curvedConnector3">
            <a:avLst>
              <a:gd name="adj1" fmla="val -3721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7" name="Google Shape;1427;p86"/>
          <p:cNvCxnSpPr>
            <a:stCxn id="1426" idx="3"/>
            <a:endCxn id="1428" idx="2"/>
          </p:cNvCxnSpPr>
          <p:nvPr/>
        </p:nvCxnSpPr>
        <p:spPr>
          <a:xfrm rot="10800000">
            <a:off x="832978" y="4018235"/>
            <a:ext cx="331800" cy="689700"/>
          </a:xfrm>
          <a:prstGeom prst="curvedConnector4">
            <a:avLst>
              <a:gd name="adj1" fmla="val -71768"/>
              <a:gd name="adj2" fmla="val 5723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9" name="Google Shape;1429;p86"/>
          <p:cNvCxnSpPr>
            <a:stCxn id="1428" idx="0"/>
            <a:endCxn id="1430" idx="1"/>
          </p:cNvCxnSpPr>
          <p:nvPr/>
        </p:nvCxnSpPr>
        <p:spPr>
          <a:xfrm rot="-5400000">
            <a:off x="707130" y="3638017"/>
            <a:ext cx="306300" cy="549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31" name="Google Shape;1431;p86"/>
          <p:cNvGrpSpPr/>
          <p:nvPr/>
        </p:nvGrpSpPr>
        <p:grpSpPr>
          <a:xfrm>
            <a:off x="1209532" y="172103"/>
            <a:ext cx="613861" cy="613145"/>
            <a:chOff x="1122263" y="1036899"/>
            <a:chExt cx="750900" cy="796189"/>
          </a:xfrm>
        </p:grpSpPr>
        <p:sp>
          <p:nvSpPr>
            <p:cNvPr id="1432" name="Google Shape;1432;p86"/>
            <p:cNvSpPr txBox="1"/>
            <p:nvPr/>
          </p:nvSpPr>
          <p:spPr>
            <a:xfrm>
              <a:off x="1122263" y="1215688"/>
              <a:ext cx="7509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BR - innhenting av informasjon om starte en bedrift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74" name="Google Shape;137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48850" y="103689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3" name="Google Shape;1433;p86"/>
          <p:cNvGrpSpPr/>
          <p:nvPr/>
        </p:nvGrpSpPr>
        <p:grpSpPr>
          <a:xfrm>
            <a:off x="1760364" y="203757"/>
            <a:ext cx="670514" cy="554113"/>
            <a:chOff x="297256" y="1244289"/>
            <a:chExt cx="820200" cy="719534"/>
          </a:xfrm>
        </p:grpSpPr>
        <p:sp>
          <p:nvSpPr>
            <p:cNvPr id="1434" name="Google Shape;1434;p86"/>
            <p:cNvSpPr txBox="1"/>
            <p:nvPr/>
          </p:nvSpPr>
          <p:spPr>
            <a:xfrm>
              <a:off x="297256" y="1421123"/>
              <a:ext cx="820200" cy="5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BR - innhenting av informasjon om plikter og tillatelser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79" name="Google Shape;137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8263" y="124428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5" name="Google Shape;1435;p86"/>
          <p:cNvGrpSpPr/>
          <p:nvPr/>
        </p:nvGrpSpPr>
        <p:grpSpPr>
          <a:xfrm>
            <a:off x="754710" y="832530"/>
            <a:ext cx="571660" cy="318119"/>
            <a:chOff x="78274" y="2169839"/>
            <a:chExt cx="750900" cy="413088"/>
          </a:xfrm>
        </p:grpSpPr>
        <p:sp>
          <p:nvSpPr>
            <p:cNvPr id="1436" name="Google Shape;1436;p86"/>
            <p:cNvSpPr txBox="1"/>
            <p:nvPr/>
          </p:nvSpPr>
          <p:spPr>
            <a:xfrm>
              <a:off x="78274" y="2360626"/>
              <a:ext cx="7509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BR - eGuider (velge org. form)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76" name="Google Shape;137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3563" y="216983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7" name="Google Shape;1437;p86"/>
          <p:cNvGrpSpPr/>
          <p:nvPr/>
        </p:nvGrpSpPr>
        <p:grpSpPr>
          <a:xfrm>
            <a:off x="27797" y="985213"/>
            <a:ext cx="613861" cy="309301"/>
            <a:chOff x="988350" y="2169839"/>
            <a:chExt cx="750900" cy="401637"/>
          </a:xfrm>
        </p:grpSpPr>
        <p:sp>
          <p:nvSpPr>
            <p:cNvPr id="1438" name="Google Shape;1438;p86"/>
            <p:cNvSpPr txBox="1"/>
            <p:nvPr/>
          </p:nvSpPr>
          <p:spPr>
            <a:xfrm>
              <a:off x="988350" y="2349176"/>
              <a:ext cx="7509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Skaffe kapital</a:t>
              </a:r>
              <a:endParaRPr sz="13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77" name="Google Shape;137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27963" y="216983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9" name="Google Shape;1439;p86"/>
          <p:cNvGrpSpPr/>
          <p:nvPr/>
        </p:nvGrpSpPr>
        <p:grpSpPr>
          <a:xfrm>
            <a:off x="55985" y="1473389"/>
            <a:ext cx="606748" cy="382960"/>
            <a:chOff x="1613563" y="1572764"/>
            <a:chExt cx="742200" cy="497286"/>
          </a:xfrm>
        </p:grpSpPr>
        <p:sp>
          <p:nvSpPr>
            <p:cNvPr id="1440" name="Google Shape;1440;p86"/>
            <p:cNvSpPr txBox="1"/>
            <p:nvPr/>
          </p:nvSpPr>
          <p:spPr>
            <a:xfrm>
              <a:off x="1613563" y="1712150"/>
              <a:ext cx="742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spcBef>
                  <a:spcPts val="800"/>
                </a:spcBef>
                <a:spcAft>
                  <a:spcPts val="800"/>
                </a:spcAft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Søke informasjon om ulike støtteordninger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1" name="Google Shape;138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53775" y="157276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1" name="Google Shape;1441;p86"/>
          <p:cNvGrpSpPr/>
          <p:nvPr/>
        </p:nvGrpSpPr>
        <p:grpSpPr>
          <a:xfrm>
            <a:off x="44510" y="3264781"/>
            <a:ext cx="613800" cy="270439"/>
            <a:chOff x="1380485" y="553542"/>
            <a:chExt cx="613800" cy="270439"/>
          </a:xfrm>
        </p:grpSpPr>
        <p:sp>
          <p:nvSpPr>
            <p:cNvPr id="1442" name="Google Shape;1442;p86"/>
            <p:cNvSpPr txBox="1"/>
            <p:nvPr/>
          </p:nvSpPr>
          <p:spPr>
            <a:xfrm>
              <a:off x="1380485" y="652681"/>
              <a:ext cx="613800" cy="17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Stifte bedrift</a:t>
              </a:r>
              <a:endParaRPr sz="1300" kern="1200">
                <a:ea typeface="+mn-ea"/>
                <a:cs typeface="+mn-cs"/>
              </a:endParaRPr>
            </a:p>
          </p:txBody>
        </p:sp>
        <p:pic>
          <p:nvPicPr>
            <p:cNvPr id="1388" name="Google Shape;138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451" y="553542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3" name="Google Shape;1443;p86"/>
          <p:cNvGrpSpPr/>
          <p:nvPr/>
        </p:nvGrpSpPr>
        <p:grpSpPr>
          <a:xfrm>
            <a:off x="268108" y="2619498"/>
            <a:ext cx="613861" cy="311052"/>
            <a:chOff x="2966425" y="111976"/>
            <a:chExt cx="750900" cy="403912"/>
          </a:xfrm>
        </p:grpSpPr>
        <p:sp>
          <p:nvSpPr>
            <p:cNvPr id="1444" name="Google Shape;1444;p86"/>
            <p:cNvSpPr txBox="1"/>
            <p:nvPr/>
          </p:nvSpPr>
          <p:spPr>
            <a:xfrm>
              <a:off x="2966425" y="293588"/>
              <a:ext cx="7509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Etablere vedtekter</a:t>
              </a:r>
              <a:endParaRPr sz="1300" kern="1200">
                <a:ea typeface="+mn-ea"/>
                <a:cs typeface="+mn-cs"/>
              </a:endParaRPr>
            </a:p>
          </p:txBody>
        </p:sp>
        <p:pic>
          <p:nvPicPr>
            <p:cNvPr id="1390" name="Google Shape;139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08300" y="111976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5" name="Google Shape;1445;p86"/>
          <p:cNvGrpSpPr/>
          <p:nvPr/>
        </p:nvGrpSpPr>
        <p:grpSpPr>
          <a:xfrm>
            <a:off x="400392" y="2031973"/>
            <a:ext cx="613861" cy="311052"/>
            <a:chOff x="2966425" y="111976"/>
            <a:chExt cx="750900" cy="403912"/>
          </a:xfrm>
        </p:grpSpPr>
        <p:sp>
          <p:nvSpPr>
            <p:cNvPr id="1446" name="Google Shape;1446;p86"/>
            <p:cNvSpPr txBox="1"/>
            <p:nvPr/>
          </p:nvSpPr>
          <p:spPr>
            <a:xfrm>
              <a:off x="2966425" y="293588"/>
              <a:ext cx="7509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Bank - Bli kunde i bank 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92" name="Google Shape;139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08300" y="111976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7" name="Google Shape;1447;p86"/>
          <p:cNvGrpSpPr/>
          <p:nvPr/>
        </p:nvGrpSpPr>
        <p:grpSpPr>
          <a:xfrm>
            <a:off x="761484" y="1582804"/>
            <a:ext cx="863770" cy="486539"/>
            <a:chOff x="2286425" y="1739676"/>
            <a:chExt cx="1056600" cy="631786"/>
          </a:xfrm>
        </p:grpSpPr>
        <p:sp>
          <p:nvSpPr>
            <p:cNvPr id="1448" name="Google Shape;1448;p86"/>
            <p:cNvSpPr txBox="1"/>
            <p:nvPr/>
          </p:nvSpPr>
          <p:spPr>
            <a:xfrm>
              <a:off x="2286425" y="1874063"/>
              <a:ext cx="10566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Opprette aksjekapitalkonto og innbetaling - bank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94" name="Google Shape;139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72263" y="1739676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9" name="Google Shape;1449;p86"/>
          <p:cNvGrpSpPr/>
          <p:nvPr/>
        </p:nvGrpSpPr>
        <p:grpSpPr>
          <a:xfrm>
            <a:off x="1185041" y="1130701"/>
            <a:ext cx="726921" cy="483227"/>
            <a:chOff x="2024212" y="2050264"/>
            <a:chExt cx="889200" cy="627486"/>
          </a:xfrm>
        </p:grpSpPr>
        <p:sp>
          <p:nvSpPr>
            <p:cNvPr id="1450" name="Google Shape;1450;p86"/>
            <p:cNvSpPr txBox="1"/>
            <p:nvPr/>
          </p:nvSpPr>
          <p:spPr>
            <a:xfrm>
              <a:off x="2024212" y="2228050"/>
              <a:ext cx="8892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Søknad om d-nummer for utenlandske rolleinnehavere - BR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96" name="Google Shape;139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81325" y="205026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1" name="Google Shape;1451;p86"/>
          <p:cNvGrpSpPr/>
          <p:nvPr/>
        </p:nvGrpSpPr>
        <p:grpSpPr>
          <a:xfrm>
            <a:off x="1716642" y="866128"/>
            <a:ext cx="863771" cy="398690"/>
            <a:chOff x="921550" y="2632139"/>
            <a:chExt cx="1056600" cy="517711"/>
          </a:xfrm>
        </p:grpSpPr>
        <p:sp>
          <p:nvSpPr>
            <p:cNvPr id="1452" name="Google Shape;1452;p86"/>
            <p:cNvSpPr txBox="1"/>
            <p:nvPr/>
          </p:nvSpPr>
          <p:spPr>
            <a:xfrm>
              <a:off x="921550" y="2776650"/>
              <a:ext cx="1056600" cy="37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Fastsette åpningsbalanse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98" name="Google Shape;139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93850" y="263213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3" name="Google Shape;1453;p86"/>
          <p:cNvGrpSpPr/>
          <p:nvPr/>
        </p:nvGrpSpPr>
        <p:grpSpPr>
          <a:xfrm>
            <a:off x="2207377" y="534665"/>
            <a:ext cx="613861" cy="374913"/>
            <a:chOff x="-10500" y="2921739"/>
            <a:chExt cx="750900" cy="486836"/>
          </a:xfrm>
        </p:grpSpPr>
        <p:sp>
          <p:nvSpPr>
            <p:cNvPr id="1454" name="Google Shape;1454;p86"/>
            <p:cNvSpPr txBox="1"/>
            <p:nvPr/>
          </p:nvSpPr>
          <p:spPr>
            <a:xfrm>
              <a:off x="-10500" y="3112475"/>
              <a:ext cx="7509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Registrere domenenavn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00" name="Google Shape;140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3000" y="292173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5" name="Google Shape;1455;p86"/>
          <p:cNvGrpSpPr/>
          <p:nvPr/>
        </p:nvGrpSpPr>
        <p:grpSpPr>
          <a:xfrm>
            <a:off x="1872909" y="1365439"/>
            <a:ext cx="613861" cy="300882"/>
            <a:chOff x="126368" y="3630339"/>
            <a:chExt cx="750900" cy="390705"/>
          </a:xfrm>
        </p:grpSpPr>
        <p:sp>
          <p:nvSpPr>
            <p:cNvPr id="1456" name="Google Shape;1456;p86"/>
            <p:cNvSpPr txBox="1"/>
            <p:nvPr/>
          </p:nvSpPr>
          <p:spPr>
            <a:xfrm>
              <a:off x="126368" y="3798743"/>
              <a:ext cx="7509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Registrerte varemerke og logo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02" name="Google Shape;140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8400" y="363033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7" name="Google Shape;1457;p86"/>
          <p:cNvGrpSpPr/>
          <p:nvPr/>
        </p:nvGrpSpPr>
        <p:grpSpPr>
          <a:xfrm>
            <a:off x="2257013" y="1696054"/>
            <a:ext cx="613861" cy="365306"/>
            <a:chOff x="1148500" y="3389639"/>
            <a:chExt cx="750900" cy="474361"/>
          </a:xfrm>
        </p:grpSpPr>
        <p:sp>
          <p:nvSpPr>
            <p:cNvPr id="1458" name="Google Shape;1458;p86"/>
            <p:cNvSpPr txBox="1"/>
            <p:nvPr/>
          </p:nvSpPr>
          <p:spPr>
            <a:xfrm>
              <a:off x="1148500" y="3567900"/>
              <a:ext cx="7509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Velge foretaksnavn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4" name="Google Shape;138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80400" y="338963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9" name="Google Shape;1459;p86"/>
          <p:cNvGrpSpPr/>
          <p:nvPr/>
        </p:nvGrpSpPr>
        <p:grpSpPr>
          <a:xfrm>
            <a:off x="2611977" y="1264181"/>
            <a:ext cx="726900" cy="399108"/>
            <a:chOff x="1429264" y="2158731"/>
            <a:chExt cx="726900" cy="399108"/>
          </a:xfrm>
        </p:grpSpPr>
        <p:sp>
          <p:nvSpPr>
            <p:cNvPr id="1460" name="Google Shape;1460;p86"/>
            <p:cNvSpPr txBox="1"/>
            <p:nvPr/>
          </p:nvSpPr>
          <p:spPr>
            <a:xfrm>
              <a:off x="1429264" y="2270438"/>
              <a:ext cx="726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Registrere bedrift i Enhetsregisteret</a:t>
              </a:r>
              <a:endParaRPr sz="1300" kern="1200">
                <a:ea typeface="+mn-ea"/>
                <a:cs typeface="+mn-cs"/>
              </a:endParaRPr>
            </a:p>
          </p:txBody>
        </p:sp>
        <p:pic>
          <p:nvPicPr>
            <p:cNvPr id="1383" name="Google Shape;138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84777" y="2158731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1" name="Google Shape;1461;p86"/>
          <p:cNvGrpSpPr/>
          <p:nvPr/>
        </p:nvGrpSpPr>
        <p:grpSpPr>
          <a:xfrm>
            <a:off x="2881027" y="747973"/>
            <a:ext cx="761501" cy="417428"/>
            <a:chOff x="2880982" y="2548401"/>
            <a:chExt cx="931500" cy="542044"/>
          </a:xfrm>
        </p:grpSpPr>
        <p:sp>
          <p:nvSpPr>
            <p:cNvPr id="1462" name="Google Shape;1462;p86"/>
            <p:cNvSpPr txBox="1"/>
            <p:nvPr/>
          </p:nvSpPr>
          <p:spPr>
            <a:xfrm>
              <a:off x="2880982" y="2717245"/>
              <a:ext cx="931500" cy="37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Registrere bedrift i Foretaksregisteret</a:t>
              </a:r>
              <a:endParaRPr sz="1300" kern="1200">
                <a:ea typeface="+mn-ea"/>
                <a:cs typeface="+mn-cs"/>
              </a:endParaRPr>
            </a:p>
          </p:txBody>
        </p:sp>
        <p:pic>
          <p:nvPicPr>
            <p:cNvPr id="1405" name="Google Shape;1405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21588" y="2548401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3" name="Google Shape;1463;p86"/>
          <p:cNvGrpSpPr/>
          <p:nvPr/>
        </p:nvGrpSpPr>
        <p:grpSpPr>
          <a:xfrm>
            <a:off x="2745566" y="134651"/>
            <a:ext cx="726921" cy="314926"/>
            <a:chOff x="3171388" y="1719614"/>
            <a:chExt cx="889200" cy="408942"/>
          </a:xfrm>
        </p:grpSpPr>
        <p:sp>
          <p:nvSpPr>
            <p:cNvPr id="1407" name="Google Shape;1407;p86"/>
            <p:cNvSpPr txBox="1"/>
            <p:nvPr/>
          </p:nvSpPr>
          <p:spPr>
            <a:xfrm>
              <a:off x="3171388" y="1906256"/>
              <a:ext cx="8892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Registrere bedrift i Aa-registeret</a:t>
              </a:r>
              <a:endParaRPr sz="1300" kern="1200">
                <a:ea typeface="+mn-ea"/>
                <a:cs typeface="+mn-cs"/>
              </a:endParaRPr>
            </a:p>
          </p:txBody>
        </p:sp>
        <p:pic>
          <p:nvPicPr>
            <p:cNvPr id="1410" name="Google Shape;141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66888" y="17196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4" name="Google Shape;1464;p86"/>
          <p:cNvGrpSpPr/>
          <p:nvPr/>
        </p:nvGrpSpPr>
        <p:grpSpPr>
          <a:xfrm>
            <a:off x="3566739" y="69347"/>
            <a:ext cx="761501" cy="304609"/>
            <a:chOff x="3438526" y="1040564"/>
            <a:chExt cx="931500" cy="395545"/>
          </a:xfrm>
        </p:grpSpPr>
        <p:sp>
          <p:nvSpPr>
            <p:cNvPr id="1465" name="Google Shape;1465;p86"/>
            <p:cNvSpPr txBox="1"/>
            <p:nvPr/>
          </p:nvSpPr>
          <p:spPr>
            <a:xfrm>
              <a:off x="3438526" y="1213809"/>
              <a:ext cx="9315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Registrere bedrift i Virksomhets- og foretaksregisteret</a:t>
              </a:r>
              <a:endParaRPr sz="1300" kern="1200">
                <a:ea typeface="+mn-ea"/>
                <a:cs typeface="+mn-cs"/>
              </a:endParaRPr>
            </a:p>
          </p:txBody>
        </p:sp>
        <p:pic>
          <p:nvPicPr>
            <p:cNvPr id="1409" name="Google Shape;140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64263" y="104056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6" name="Google Shape;1466;p86"/>
          <p:cNvGrpSpPr/>
          <p:nvPr/>
        </p:nvGrpSpPr>
        <p:grpSpPr>
          <a:xfrm>
            <a:off x="3851273" y="609534"/>
            <a:ext cx="726900" cy="279878"/>
            <a:chOff x="2873323" y="528620"/>
            <a:chExt cx="726900" cy="279878"/>
          </a:xfrm>
        </p:grpSpPr>
        <p:sp>
          <p:nvSpPr>
            <p:cNvPr id="1467" name="Google Shape;1467;p86"/>
            <p:cNvSpPr txBox="1"/>
            <p:nvPr/>
          </p:nvSpPr>
          <p:spPr>
            <a:xfrm>
              <a:off x="2873323" y="637198"/>
              <a:ext cx="726900" cy="17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Registrere bedrift i mva-registeret</a:t>
              </a:r>
              <a:endParaRPr sz="1300" kern="1200">
                <a:ea typeface="+mn-ea"/>
                <a:cs typeface="+mn-cs"/>
              </a:endParaRPr>
            </a:p>
          </p:txBody>
        </p:sp>
        <p:pic>
          <p:nvPicPr>
            <p:cNvPr id="1412" name="Google Shape;141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47358" y="528620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8" name="Google Shape;1468;p86"/>
          <p:cNvGrpSpPr/>
          <p:nvPr/>
        </p:nvGrpSpPr>
        <p:grpSpPr>
          <a:xfrm>
            <a:off x="3622440" y="1048785"/>
            <a:ext cx="726900" cy="414307"/>
            <a:chOff x="2845640" y="65084"/>
            <a:chExt cx="726900" cy="414307"/>
          </a:xfrm>
        </p:grpSpPr>
        <p:sp>
          <p:nvSpPr>
            <p:cNvPr id="1469" name="Google Shape;1469;p86"/>
            <p:cNvSpPr txBox="1"/>
            <p:nvPr/>
          </p:nvSpPr>
          <p:spPr>
            <a:xfrm>
              <a:off x="2845640" y="161392"/>
              <a:ext cx="7269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Motta organisasjons-</a:t>
              </a:r>
              <a:b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nummer&lt;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4" name="Google Shape;141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65921" y="65084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0" name="Google Shape;1470;p86"/>
          <p:cNvGrpSpPr/>
          <p:nvPr/>
        </p:nvGrpSpPr>
        <p:grpSpPr>
          <a:xfrm>
            <a:off x="3322955" y="1539433"/>
            <a:ext cx="587619" cy="356774"/>
            <a:chOff x="5302850" y="113464"/>
            <a:chExt cx="718800" cy="463283"/>
          </a:xfrm>
        </p:grpSpPr>
        <p:sp>
          <p:nvSpPr>
            <p:cNvPr id="1471" name="Google Shape;1471;p86"/>
            <p:cNvSpPr txBox="1"/>
            <p:nvPr/>
          </p:nvSpPr>
          <p:spPr>
            <a:xfrm>
              <a:off x="5302850" y="246147"/>
              <a:ext cx="7188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Motta firmaattest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6" name="Google Shape;141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42913" y="11346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2" name="Google Shape;1472;p86"/>
          <p:cNvGrpSpPr/>
          <p:nvPr/>
        </p:nvGrpSpPr>
        <p:grpSpPr>
          <a:xfrm>
            <a:off x="2756065" y="1918105"/>
            <a:ext cx="726900" cy="372039"/>
            <a:chOff x="4642678" y="531079"/>
            <a:chExt cx="726900" cy="372039"/>
          </a:xfrm>
        </p:grpSpPr>
        <p:sp>
          <p:nvSpPr>
            <p:cNvPr id="1473" name="Google Shape;1473;p86"/>
            <p:cNvSpPr txBox="1"/>
            <p:nvPr/>
          </p:nvSpPr>
          <p:spPr>
            <a:xfrm>
              <a:off x="4642678" y="648418"/>
              <a:ext cx="7269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Skaffe regnskapsfører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8" name="Google Shape;141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02855" y="531079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4" name="Google Shape;1474;p86"/>
          <p:cNvGrpSpPr/>
          <p:nvPr/>
        </p:nvGrpSpPr>
        <p:grpSpPr>
          <a:xfrm>
            <a:off x="1708829" y="1967627"/>
            <a:ext cx="726900" cy="324897"/>
            <a:chOff x="3399654" y="665077"/>
            <a:chExt cx="726900" cy="324897"/>
          </a:xfrm>
        </p:grpSpPr>
        <p:sp>
          <p:nvSpPr>
            <p:cNvPr id="1475" name="Google Shape;1475;p86"/>
            <p:cNvSpPr txBox="1"/>
            <p:nvPr/>
          </p:nvSpPr>
          <p:spPr>
            <a:xfrm>
              <a:off x="3399654" y="818674"/>
              <a:ext cx="726900" cy="17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Skaffe revisor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0" name="Google Shape;142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48235" y="665077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6" name="Google Shape;1476;p86"/>
          <p:cNvGrpSpPr/>
          <p:nvPr/>
        </p:nvGrpSpPr>
        <p:grpSpPr>
          <a:xfrm>
            <a:off x="1050791" y="2423558"/>
            <a:ext cx="726900" cy="348949"/>
            <a:chOff x="3466666" y="927694"/>
            <a:chExt cx="726900" cy="348949"/>
          </a:xfrm>
        </p:grpSpPr>
        <p:sp>
          <p:nvSpPr>
            <p:cNvPr id="1477" name="Google Shape;1477;p86"/>
            <p:cNvSpPr txBox="1"/>
            <p:nvPr/>
          </p:nvSpPr>
          <p:spPr>
            <a:xfrm>
              <a:off x="3466666" y="1021943"/>
              <a:ext cx="7269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Regnskapssystem oppføring i ELMA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2" name="Google Shape;142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07805" y="927694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8" name="Google Shape;1478;p86"/>
          <p:cNvGrpSpPr/>
          <p:nvPr/>
        </p:nvGrpSpPr>
        <p:grpSpPr>
          <a:xfrm>
            <a:off x="66135" y="4141058"/>
            <a:ext cx="726900" cy="297378"/>
            <a:chOff x="3532585" y="1306408"/>
            <a:chExt cx="726900" cy="297378"/>
          </a:xfrm>
        </p:grpSpPr>
        <p:sp>
          <p:nvSpPr>
            <p:cNvPr id="1479" name="Google Shape;1479;p86"/>
            <p:cNvSpPr txBox="1"/>
            <p:nvPr/>
          </p:nvSpPr>
          <p:spPr>
            <a:xfrm>
              <a:off x="3532585" y="1432486"/>
              <a:ext cx="726900" cy="17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Etablere aksjeeierbok og aksjebevis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4" name="Google Shape;142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79464" y="1306408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0" name="Google Shape;1480;p86"/>
          <p:cNvGrpSpPr/>
          <p:nvPr/>
        </p:nvGrpSpPr>
        <p:grpSpPr>
          <a:xfrm>
            <a:off x="715663" y="4608131"/>
            <a:ext cx="726900" cy="287143"/>
            <a:chOff x="3191988" y="1738030"/>
            <a:chExt cx="726900" cy="287143"/>
          </a:xfrm>
        </p:grpSpPr>
        <p:sp>
          <p:nvSpPr>
            <p:cNvPr id="1481" name="Google Shape;1481;p86"/>
            <p:cNvSpPr txBox="1"/>
            <p:nvPr/>
          </p:nvSpPr>
          <p:spPr>
            <a:xfrm>
              <a:off x="3191988" y="1853873"/>
              <a:ext cx="726900" cy="17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Angi reelle rettighetshavere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6" name="Google Shape;142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9206" y="1738030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2" name="Google Shape;1482;p86"/>
          <p:cNvGrpSpPr/>
          <p:nvPr/>
        </p:nvGrpSpPr>
        <p:grpSpPr>
          <a:xfrm>
            <a:off x="485172" y="3818618"/>
            <a:ext cx="726900" cy="300118"/>
            <a:chOff x="2950279" y="2209177"/>
            <a:chExt cx="726900" cy="300118"/>
          </a:xfrm>
        </p:grpSpPr>
        <p:sp>
          <p:nvSpPr>
            <p:cNvPr id="1483" name="Google Shape;1483;p86"/>
            <p:cNvSpPr txBox="1"/>
            <p:nvPr/>
          </p:nvSpPr>
          <p:spPr>
            <a:xfrm>
              <a:off x="2950279" y="2337995"/>
              <a:ext cx="726900" cy="17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Angi IPR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8" name="Google Shape;142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91988" y="2209177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4" name="Google Shape;1484;p86"/>
          <p:cNvGrpSpPr/>
          <p:nvPr/>
        </p:nvGrpSpPr>
        <p:grpSpPr>
          <a:xfrm>
            <a:off x="630224" y="3412398"/>
            <a:ext cx="726921" cy="277752"/>
            <a:chOff x="2615038" y="3242889"/>
            <a:chExt cx="889200" cy="360670"/>
          </a:xfrm>
        </p:grpSpPr>
        <p:sp>
          <p:nvSpPr>
            <p:cNvPr id="1485" name="Google Shape;1485;p86"/>
            <p:cNvSpPr txBox="1"/>
            <p:nvPr/>
          </p:nvSpPr>
          <p:spPr>
            <a:xfrm>
              <a:off x="2615038" y="3381259"/>
              <a:ext cx="8892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Kunngjøre registrering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0" name="Google Shape;143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30050" y="324288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6" name="Google Shape;1486;p86"/>
          <p:cNvGrpSpPr/>
          <p:nvPr/>
        </p:nvGrpSpPr>
        <p:grpSpPr>
          <a:xfrm>
            <a:off x="955458" y="2944420"/>
            <a:ext cx="761400" cy="531101"/>
            <a:chOff x="1366733" y="2734263"/>
            <a:chExt cx="761400" cy="531101"/>
          </a:xfrm>
        </p:grpSpPr>
        <p:grpSp>
          <p:nvGrpSpPr>
            <p:cNvPr id="1487" name="Google Shape;1487;p86"/>
            <p:cNvGrpSpPr/>
            <p:nvPr/>
          </p:nvGrpSpPr>
          <p:grpSpPr>
            <a:xfrm>
              <a:off x="1382271" y="2734263"/>
              <a:ext cx="726921" cy="313030"/>
              <a:chOff x="2615038" y="3242889"/>
              <a:chExt cx="889200" cy="406480"/>
            </a:xfrm>
          </p:grpSpPr>
          <p:sp>
            <p:nvSpPr>
              <p:cNvPr id="1488" name="Google Shape;1488;p86"/>
              <p:cNvSpPr txBox="1"/>
              <p:nvPr/>
            </p:nvSpPr>
            <p:spPr>
              <a:xfrm>
                <a:off x="2615038" y="3427069"/>
                <a:ext cx="8892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89" name="Google Shape;1489;p8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30050" y="3242889"/>
                <a:ext cx="259200" cy="25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90" name="Google Shape;1490;p86"/>
            <p:cNvSpPr txBox="1"/>
            <p:nvPr/>
          </p:nvSpPr>
          <p:spPr>
            <a:xfrm>
              <a:off x="1366733" y="2922164"/>
              <a:ext cx="761400" cy="34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Skaffe tillatelser/bransjekrav (bransjeavhengig)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491" name="Google Shape;1491;p86"/>
          <p:cNvCxnSpPr>
            <a:stCxn id="1430" idx="0"/>
            <a:endCxn id="1489" idx="1"/>
          </p:cNvCxnSpPr>
          <p:nvPr/>
        </p:nvCxnSpPr>
        <p:spPr>
          <a:xfrm rot="-5400000">
            <a:off x="927094" y="3110898"/>
            <a:ext cx="368100" cy="2349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92" name="Google Shape;1492;p86"/>
          <p:cNvGrpSpPr/>
          <p:nvPr/>
        </p:nvGrpSpPr>
        <p:grpSpPr>
          <a:xfrm>
            <a:off x="1535836" y="2665752"/>
            <a:ext cx="774140" cy="467176"/>
            <a:chOff x="4113922" y="713852"/>
            <a:chExt cx="774140" cy="467176"/>
          </a:xfrm>
        </p:grpSpPr>
        <p:grpSp>
          <p:nvGrpSpPr>
            <p:cNvPr id="1493" name="Google Shape;1493;p86"/>
            <p:cNvGrpSpPr/>
            <p:nvPr/>
          </p:nvGrpSpPr>
          <p:grpSpPr>
            <a:xfrm>
              <a:off x="4161141" y="713852"/>
              <a:ext cx="726921" cy="389230"/>
              <a:chOff x="2615038" y="3143941"/>
              <a:chExt cx="889200" cy="505428"/>
            </a:xfrm>
          </p:grpSpPr>
          <p:sp>
            <p:nvSpPr>
              <p:cNvPr id="1494" name="Google Shape;1494;p86"/>
              <p:cNvSpPr txBox="1"/>
              <p:nvPr/>
            </p:nvSpPr>
            <p:spPr>
              <a:xfrm>
                <a:off x="2615038" y="3427069"/>
                <a:ext cx="8892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95" name="Google Shape;1495;p8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30050" y="3143941"/>
                <a:ext cx="259200" cy="25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96" name="Google Shape;1496;p86"/>
            <p:cNvSpPr txBox="1"/>
            <p:nvPr/>
          </p:nvSpPr>
          <p:spPr>
            <a:xfrm>
              <a:off x="4113922" y="926328"/>
              <a:ext cx="7614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Anskaffelse av næringslokale (bransjeavhengig)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497" name="Google Shape;1497;p86"/>
          <p:cNvCxnSpPr>
            <a:stCxn id="1489" idx="0"/>
            <a:endCxn id="1495" idx="2"/>
          </p:cNvCxnSpPr>
          <p:nvPr/>
        </p:nvCxnSpPr>
        <p:spPr>
          <a:xfrm rot="-5400000">
            <a:off x="1600867" y="2598819"/>
            <a:ext cx="79200" cy="612000"/>
          </a:xfrm>
          <a:prstGeom prst="curvedConnector3">
            <a:avLst>
              <a:gd name="adj1" fmla="val 499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98" name="Google Shape;1498;p86"/>
          <p:cNvGrpSpPr/>
          <p:nvPr/>
        </p:nvGrpSpPr>
        <p:grpSpPr>
          <a:xfrm>
            <a:off x="2007645" y="2464401"/>
            <a:ext cx="761410" cy="694030"/>
            <a:chOff x="76506" y="2866205"/>
            <a:chExt cx="761410" cy="694030"/>
          </a:xfrm>
        </p:grpSpPr>
        <p:grpSp>
          <p:nvGrpSpPr>
            <p:cNvPr id="1499" name="Google Shape;1499;p86"/>
            <p:cNvGrpSpPr/>
            <p:nvPr/>
          </p:nvGrpSpPr>
          <p:grpSpPr>
            <a:xfrm>
              <a:off x="76506" y="2866205"/>
              <a:ext cx="726921" cy="694030"/>
              <a:chOff x="2615038" y="2748148"/>
              <a:chExt cx="889200" cy="901220"/>
            </a:xfrm>
          </p:grpSpPr>
          <p:sp>
            <p:nvSpPr>
              <p:cNvPr id="1500" name="Google Shape;1500;p86"/>
              <p:cNvSpPr txBox="1"/>
              <p:nvPr/>
            </p:nvSpPr>
            <p:spPr>
              <a:xfrm>
                <a:off x="2615038" y="3427069"/>
                <a:ext cx="8892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01" name="Google Shape;1501;p8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30050" y="2748148"/>
                <a:ext cx="259200" cy="25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02" name="Google Shape;1502;p86"/>
            <p:cNvSpPr txBox="1"/>
            <p:nvPr/>
          </p:nvSpPr>
          <p:spPr>
            <a:xfrm>
              <a:off x="76516" y="3092663"/>
              <a:ext cx="7614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Opprette skattetrekkskonto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03" name="Google Shape;1503;p86"/>
          <p:cNvCxnSpPr>
            <a:stCxn id="1495" idx="0"/>
            <a:endCxn id="1501" idx="1"/>
          </p:cNvCxnSpPr>
          <p:nvPr/>
        </p:nvCxnSpPr>
        <p:spPr>
          <a:xfrm rot="-5400000">
            <a:off x="2055124" y="2455752"/>
            <a:ext cx="101400" cy="3186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4" name="Google Shape;1504;p86"/>
          <p:cNvSpPr txBox="1"/>
          <p:nvPr/>
        </p:nvSpPr>
        <p:spPr>
          <a:xfrm>
            <a:off x="5104856" y="120292"/>
            <a:ext cx="24525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defTabSz="685800">
              <a:spcBef>
                <a:spcPts val="800"/>
              </a:spcBef>
              <a:spcAft>
                <a:spcPts val="800"/>
              </a:spcAft>
              <a:buClrTx/>
            </a:pPr>
            <a:endParaRPr sz="1800" kern="1200">
              <a:ea typeface="+mn-ea"/>
              <a:cs typeface="+mn-cs"/>
            </a:endParaRPr>
          </a:p>
        </p:txBody>
      </p:sp>
      <p:grpSp>
        <p:nvGrpSpPr>
          <p:cNvPr id="1505" name="Google Shape;1505;p86"/>
          <p:cNvGrpSpPr/>
          <p:nvPr/>
        </p:nvGrpSpPr>
        <p:grpSpPr>
          <a:xfrm>
            <a:off x="2541358" y="2641212"/>
            <a:ext cx="778251" cy="471262"/>
            <a:chOff x="809049" y="4477202"/>
            <a:chExt cx="951989" cy="611949"/>
          </a:xfrm>
        </p:grpSpPr>
        <p:grpSp>
          <p:nvGrpSpPr>
            <p:cNvPr id="1506" name="Google Shape;1506;p86"/>
            <p:cNvGrpSpPr/>
            <p:nvPr/>
          </p:nvGrpSpPr>
          <p:grpSpPr>
            <a:xfrm>
              <a:off x="871838" y="4477202"/>
              <a:ext cx="889200" cy="406480"/>
              <a:chOff x="2615038" y="3242889"/>
              <a:chExt cx="889200" cy="406480"/>
            </a:xfrm>
          </p:grpSpPr>
          <p:sp>
            <p:nvSpPr>
              <p:cNvPr id="1507" name="Google Shape;1507;p86"/>
              <p:cNvSpPr txBox="1"/>
              <p:nvPr/>
            </p:nvSpPr>
            <p:spPr>
              <a:xfrm>
                <a:off x="2615038" y="3427069"/>
                <a:ext cx="8892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08" name="Google Shape;1508;p8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30050" y="3242889"/>
                <a:ext cx="259200" cy="25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09" name="Google Shape;1509;p86"/>
            <p:cNvSpPr txBox="1"/>
            <p:nvPr/>
          </p:nvSpPr>
          <p:spPr>
            <a:xfrm>
              <a:off x="809049" y="4758550"/>
              <a:ext cx="9315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Tjenestepensjon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10" name="Google Shape;1510;p86"/>
          <p:cNvCxnSpPr>
            <a:stCxn id="1501" idx="3"/>
            <a:endCxn id="1508" idx="0"/>
          </p:cNvCxnSpPr>
          <p:nvPr/>
        </p:nvCxnSpPr>
        <p:spPr>
          <a:xfrm>
            <a:off x="2477063" y="2564205"/>
            <a:ext cx="479100" cy="771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1" name="Google Shape;1511;p86"/>
          <p:cNvCxnSpPr>
            <a:stCxn id="1508" idx="1"/>
            <a:endCxn id="1512" idx="0"/>
          </p:cNvCxnSpPr>
          <p:nvPr/>
        </p:nvCxnSpPr>
        <p:spPr>
          <a:xfrm flipH="1">
            <a:off x="2373810" y="2741016"/>
            <a:ext cx="476400" cy="2109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13" name="Google Shape;1513;p86"/>
          <p:cNvGrpSpPr/>
          <p:nvPr/>
        </p:nvGrpSpPr>
        <p:grpSpPr>
          <a:xfrm>
            <a:off x="1392155" y="3366295"/>
            <a:ext cx="726921" cy="389460"/>
            <a:chOff x="871838" y="4477202"/>
            <a:chExt cx="889200" cy="505727"/>
          </a:xfrm>
        </p:grpSpPr>
        <p:grpSp>
          <p:nvGrpSpPr>
            <p:cNvPr id="1514" name="Google Shape;1514;p86"/>
            <p:cNvGrpSpPr/>
            <p:nvPr/>
          </p:nvGrpSpPr>
          <p:grpSpPr>
            <a:xfrm>
              <a:off x="871838" y="4477202"/>
              <a:ext cx="889200" cy="406480"/>
              <a:chOff x="2615038" y="3242889"/>
              <a:chExt cx="889200" cy="406480"/>
            </a:xfrm>
          </p:grpSpPr>
          <p:sp>
            <p:nvSpPr>
              <p:cNvPr id="1515" name="Google Shape;1515;p86"/>
              <p:cNvSpPr txBox="1"/>
              <p:nvPr/>
            </p:nvSpPr>
            <p:spPr>
              <a:xfrm>
                <a:off x="2615038" y="3427069"/>
                <a:ext cx="8892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defTabSz="685800">
                  <a:buClrTx/>
                </a:pPr>
                <a:endParaRPr sz="700" kern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16" name="Google Shape;1516;p8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30050" y="3242889"/>
                <a:ext cx="259200" cy="25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17" name="Google Shape;1517;p86"/>
            <p:cNvSpPr txBox="1"/>
            <p:nvPr/>
          </p:nvSpPr>
          <p:spPr>
            <a:xfrm>
              <a:off x="891142" y="4652329"/>
              <a:ext cx="8232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spcBef>
                  <a:spcPts val="800"/>
                </a:spcBef>
                <a:spcAft>
                  <a:spcPts val="800"/>
                </a:spcAft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Frivillig yrkesskadetrygd for selvstendig næringsdrivende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8" name="Google Shape;1518;p86"/>
          <p:cNvGrpSpPr/>
          <p:nvPr/>
        </p:nvGrpSpPr>
        <p:grpSpPr>
          <a:xfrm>
            <a:off x="1123982" y="3785078"/>
            <a:ext cx="516600" cy="446560"/>
            <a:chOff x="1575070" y="3423065"/>
            <a:chExt cx="516600" cy="446560"/>
          </a:xfrm>
        </p:grpSpPr>
        <p:sp>
          <p:nvSpPr>
            <p:cNvPr id="1519" name="Google Shape;1519;p86"/>
            <p:cNvSpPr txBox="1"/>
            <p:nvPr/>
          </p:nvSpPr>
          <p:spPr>
            <a:xfrm>
              <a:off x="1575070" y="3670125"/>
              <a:ext cx="516600" cy="19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Første innbetaling av forskuddsskatt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20" name="Google Shape;152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61536" y="3423065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21" name="Google Shape;1521;p86"/>
          <p:cNvCxnSpPr>
            <a:stCxn id="1512" idx="1"/>
            <a:endCxn id="1516" idx="3"/>
          </p:cNvCxnSpPr>
          <p:nvPr/>
        </p:nvCxnSpPr>
        <p:spPr>
          <a:xfrm flipH="1">
            <a:off x="1861601" y="3051623"/>
            <a:ext cx="406200" cy="414600"/>
          </a:xfrm>
          <a:prstGeom prst="curvedConnector3">
            <a:avLst>
              <a:gd name="adj1" fmla="val 500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2" name="Google Shape;1522;p86"/>
          <p:cNvCxnSpPr>
            <a:stCxn id="1516" idx="1"/>
            <a:endCxn id="1520" idx="3"/>
          </p:cNvCxnSpPr>
          <p:nvPr/>
        </p:nvCxnSpPr>
        <p:spPr>
          <a:xfrm flipH="1">
            <a:off x="1422276" y="3466100"/>
            <a:ext cx="227400" cy="418800"/>
          </a:xfrm>
          <a:prstGeom prst="curvedConnector3">
            <a:avLst>
              <a:gd name="adj1" fmla="val 499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3" name="Google Shape;1523;p86"/>
          <p:cNvCxnSpPr>
            <a:stCxn id="1520" idx="2"/>
            <a:endCxn id="1524" idx="1"/>
          </p:cNvCxnSpPr>
          <p:nvPr/>
        </p:nvCxnSpPr>
        <p:spPr>
          <a:xfrm rot="-5400000">
            <a:off x="1807947" y="2756338"/>
            <a:ext cx="736800" cy="1719900"/>
          </a:xfrm>
          <a:prstGeom prst="curvedConnector4">
            <a:avLst>
              <a:gd name="adj1" fmla="val -32319"/>
              <a:gd name="adj2" fmla="val 5307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25" name="Google Shape;1525;p86"/>
          <p:cNvGrpSpPr/>
          <p:nvPr/>
        </p:nvGrpSpPr>
        <p:grpSpPr>
          <a:xfrm>
            <a:off x="2829715" y="3148119"/>
            <a:ext cx="516600" cy="411023"/>
            <a:chOff x="2783965" y="3570593"/>
            <a:chExt cx="516600" cy="411023"/>
          </a:xfrm>
        </p:grpSpPr>
        <p:pic>
          <p:nvPicPr>
            <p:cNvPr id="1524" name="Google Shape;152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90428" y="3570593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6" name="Google Shape;1526;p86"/>
            <p:cNvSpPr txBox="1"/>
            <p:nvPr/>
          </p:nvSpPr>
          <p:spPr>
            <a:xfrm>
              <a:off x="2783965" y="3782117"/>
              <a:ext cx="516600" cy="19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Kjøpe og selge varer og tjenester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7" name="Google Shape;1527;p86"/>
          <p:cNvGrpSpPr/>
          <p:nvPr/>
        </p:nvGrpSpPr>
        <p:grpSpPr>
          <a:xfrm>
            <a:off x="3218262" y="2778989"/>
            <a:ext cx="576000" cy="330700"/>
            <a:chOff x="2597888" y="3234162"/>
            <a:chExt cx="576000" cy="330700"/>
          </a:xfrm>
        </p:grpSpPr>
        <p:pic>
          <p:nvPicPr>
            <p:cNvPr id="1528" name="Google Shape;152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63589" y="3234162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9" name="Google Shape;1529;p86"/>
            <p:cNvSpPr txBox="1"/>
            <p:nvPr/>
          </p:nvSpPr>
          <p:spPr>
            <a:xfrm>
              <a:off x="2597888" y="3452663"/>
              <a:ext cx="576000" cy="1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Fakturahåndtering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30" name="Google Shape;1530;p86"/>
          <p:cNvCxnSpPr>
            <a:stCxn id="1524" idx="0"/>
            <a:endCxn id="1528" idx="1"/>
          </p:cNvCxnSpPr>
          <p:nvPr/>
        </p:nvCxnSpPr>
        <p:spPr>
          <a:xfrm rot="-5400000">
            <a:off x="3128326" y="2892518"/>
            <a:ext cx="269400" cy="241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31" name="Google Shape;1531;p86"/>
          <p:cNvGrpSpPr/>
          <p:nvPr/>
        </p:nvGrpSpPr>
        <p:grpSpPr>
          <a:xfrm>
            <a:off x="3683255" y="2208440"/>
            <a:ext cx="553800" cy="307356"/>
            <a:chOff x="2923242" y="2977028"/>
            <a:chExt cx="553800" cy="307356"/>
          </a:xfrm>
        </p:grpSpPr>
        <p:pic>
          <p:nvPicPr>
            <p:cNvPr id="1532" name="Google Shape;153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91936" y="2977028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3" name="Google Shape;1533;p86"/>
            <p:cNvSpPr txBox="1"/>
            <p:nvPr/>
          </p:nvSpPr>
          <p:spPr>
            <a:xfrm>
              <a:off x="2923242" y="3172184"/>
              <a:ext cx="553800" cy="1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bokføring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34" name="Google Shape;1534;p86"/>
          <p:cNvCxnSpPr>
            <a:stCxn id="1528" idx="3"/>
            <a:endCxn id="1532" idx="1"/>
          </p:cNvCxnSpPr>
          <p:nvPr/>
        </p:nvCxnSpPr>
        <p:spPr>
          <a:xfrm rot="10800000" flipH="1">
            <a:off x="3595858" y="2308193"/>
            <a:ext cx="256200" cy="570600"/>
          </a:xfrm>
          <a:prstGeom prst="curvedConnector3">
            <a:avLst>
              <a:gd name="adj1" fmla="val 4997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35" name="Google Shape;1535;p86"/>
          <p:cNvGrpSpPr/>
          <p:nvPr/>
        </p:nvGrpSpPr>
        <p:grpSpPr>
          <a:xfrm>
            <a:off x="3992291" y="1808180"/>
            <a:ext cx="553800" cy="333156"/>
            <a:chOff x="3311253" y="2664180"/>
            <a:chExt cx="553800" cy="333156"/>
          </a:xfrm>
        </p:grpSpPr>
        <p:pic>
          <p:nvPicPr>
            <p:cNvPr id="1536" name="Google Shape;153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72347" y="2664180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7" name="Google Shape;1537;p86"/>
            <p:cNvSpPr txBox="1"/>
            <p:nvPr/>
          </p:nvSpPr>
          <p:spPr>
            <a:xfrm>
              <a:off x="3311253" y="2885136"/>
              <a:ext cx="553800" cy="1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føre regnskap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8" name="Google Shape;1538;p86"/>
          <p:cNvGrpSpPr/>
          <p:nvPr/>
        </p:nvGrpSpPr>
        <p:grpSpPr>
          <a:xfrm>
            <a:off x="4505685" y="1292654"/>
            <a:ext cx="553800" cy="345427"/>
            <a:chOff x="4583722" y="1844591"/>
            <a:chExt cx="553800" cy="345427"/>
          </a:xfrm>
        </p:grpSpPr>
        <p:pic>
          <p:nvPicPr>
            <p:cNvPr id="1539" name="Google Shape;153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54660" y="1844591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0" name="Google Shape;1540;p86"/>
            <p:cNvSpPr txBox="1"/>
            <p:nvPr/>
          </p:nvSpPr>
          <p:spPr>
            <a:xfrm>
              <a:off x="4583722" y="2077817"/>
              <a:ext cx="553800" cy="1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oppfølging av kunder (purring, inkasso, utlegg)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41" name="Google Shape;1541;p86"/>
          <p:cNvCxnSpPr>
            <a:stCxn id="1532" idx="3"/>
            <a:endCxn id="1536" idx="1"/>
          </p:cNvCxnSpPr>
          <p:nvPr/>
        </p:nvCxnSpPr>
        <p:spPr>
          <a:xfrm rot="10800000" flipH="1">
            <a:off x="4063845" y="1908045"/>
            <a:ext cx="89400" cy="400200"/>
          </a:xfrm>
          <a:prstGeom prst="curvedConnector3">
            <a:avLst>
              <a:gd name="adj1" fmla="val 5007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2" name="Google Shape;1542;p86"/>
          <p:cNvCxnSpPr>
            <a:stCxn id="1536" idx="0"/>
            <a:endCxn id="1539" idx="1"/>
          </p:cNvCxnSpPr>
          <p:nvPr/>
        </p:nvCxnSpPr>
        <p:spPr>
          <a:xfrm rot="-5400000">
            <a:off x="4260083" y="1391630"/>
            <a:ext cx="415800" cy="4173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43" name="Google Shape;1543;p86"/>
          <p:cNvGrpSpPr/>
          <p:nvPr/>
        </p:nvGrpSpPr>
        <p:grpSpPr>
          <a:xfrm>
            <a:off x="4307193" y="2483163"/>
            <a:ext cx="553800" cy="307954"/>
            <a:chOff x="4343480" y="2476825"/>
            <a:chExt cx="553800" cy="307954"/>
          </a:xfrm>
        </p:grpSpPr>
        <p:pic>
          <p:nvPicPr>
            <p:cNvPr id="1544" name="Google Shape;154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93346" y="2476825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5" name="Google Shape;1545;p86"/>
            <p:cNvSpPr txBox="1"/>
            <p:nvPr/>
          </p:nvSpPr>
          <p:spPr>
            <a:xfrm>
              <a:off x="4343480" y="2672580"/>
              <a:ext cx="553800" cy="1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Registrere seg som leverandør 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6" name="Google Shape;1546;p86"/>
          <p:cNvGrpSpPr/>
          <p:nvPr/>
        </p:nvGrpSpPr>
        <p:grpSpPr>
          <a:xfrm>
            <a:off x="3864631" y="2857406"/>
            <a:ext cx="553800" cy="470826"/>
            <a:chOff x="3937693" y="2797931"/>
            <a:chExt cx="553800" cy="470826"/>
          </a:xfrm>
        </p:grpSpPr>
        <p:pic>
          <p:nvPicPr>
            <p:cNvPr id="1547" name="Google Shape;154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06824" y="2797931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8" name="Google Shape;1548;p86"/>
            <p:cNvSpPr txBox="1"/>
            <p:nvPr/>
          </p:nvSpPr>
          <p:spPr>
            <a:xfrm>
              <a:off x="3937693" y="2981357"/>
              <a:ext cx="5538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Registrere kvalifikasjonskrav for anskaffelser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49" name="Google Shape;1549;p86"/>
          <p:cNvCxnSpPr>
            <a:stCxn id="1539" idx="3"/>
            <a:endCxn id="1550" idx="0"/>
          </p:cNvCxnSpPr>
          <p:nvPr/>
        </p:nvCxnSpPr>
        <p:spPr>
          <a:xfrm>
            <a:off x="4888519" y="1392458"/>
            <a:ext cx="51600" cy="601800"/>
          </a:xfrm>
          <a:prstGeom prst="curvedConnector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1" name="Google Shape;1551;p86"/>
          <p:cNvGrpSpPr/>
          <p:nvPr/>
        </p:nvGrpSpPr>
        <p:grpSpPr>
          <a:xfrm>
            <a:off x="4681766" y="1994316"/>
            <a:ext cx="516600" cy="326809"/>
            <a:chOff x="4422841" y="1772178"/>
            <a:chExt cx="516600" cy="326809"/>
          </a:xfrm>
        </p:grpSpPr>
        <p:pic>
          <p:nvPicPr>
            <p:cNvPr id="1550" name="Google Shape;155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5194" y="1772178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2" name="Google Shape;1552;p86"/>
            <p:cNvSpPr txBox="1"/>
            <p:nvPr/>
          </p:nvSpPr>
          <p:spPr>
            <a:xfrm>
              <a:off x="4422841" y="1986787"/>
              <a:ext cx="516600" cy="1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finne leverandører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53" name="Google Shape;1553;p86"/>
          <p:cNvCxnSpPr>
            <a:stCxn id="1544" idx="3"/>
            <a:endCxn id="1550" idx="1"/>
          </p:cNvCxnSpPr>
          <p:nvPr/>
        </p:nvCxnSpPr>
        <p:spPr>
          <a:xfrm rot="10800000" flipH="1">
            <a:off x="4668955" y="2094268"/>
            <a:ext cx="165300" cy="488700"/>
          </a:xfrm>
          <a:prstGeom prst="curvedConnector3">
            <a:avLst>
              <a:gd name="adj1" fmla="val 4995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4" name="Google Shape;1554;p86"/>
          <p:cNvCxnSpPr>
            <a:stCxn id="1547" idx="0"/>
            <a:endCxn id="1544" idx="1"/>
          </p:cNvCxnSpPr>
          <p:nvPr/>
        </p:nvCxnSpPr>
        <p:spPr>
          <a:xfrm rot="-5400000">
            <a:off x="4161160" y="2561456"/>
            <a:ext cx="274500" cy="317400"/>
          </a:xfrm>
          <a:prstGeom prst="curvedConnector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5" name="Google Shape;1555;p86"/>
          <p:cNvGrpSpPr/>
          <p:nvPr/>
        </p:nvGrpSpPr>
        <p:grpSpPr>
          <a:xfrm>
            <a:off x="3314493" y="3296750"/>
            <a:ext cx="553800" cy="481401"/>
            <a:chOff x="2943018" y="3659537"/>
            <a:chExt cx="553800" cy="481401"/>
          </a:xfrm>
        </p:grpSpPr>
        <p:pic>
          <p:nvPicPr>
            <p:cNvPr id="1556" name="Google Shape;155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04837" y="3659537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7" name="Google Shape;1557;p86"/>
            <p:cNvSpPr txBox="1"/>
            <p:nvPr/>
          </p:nvSpPr>
          <p:spPr>
            <a:xfrm>
              <a:off x="2943018" y="3853538"/>
              <a:ext cx="5538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Synliggjøre kompetansebevis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58" name="Google Shape;1558;p86"/>
          <p:cNvCxnSpPr>
            <a:stCxn id="1547" idx="1"/>
            <a:endCxn id="1556" idx="3"/>
          </p:cNvCxnSpPr>
          <p:nvPr/>
        </p:nvCxnSpPr>
        <p:spPr>
          <a:xfrm flipH="1">
            <a:off x="3688162" y="2957211"/>
            <a:ext cx="345600" cy="439200"/>
          </a:xfrm>
          <a:prstGeom prst="curvedConnector3">
            <a:avLst>
              <a:gd name="adj1" fmla="val 4999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9" name="Google Shape;1559;p86"/>
          <p:cNvGrpSpPr/>
          <p:nvPr/>
        </p:nvGrpSpPr>
        <p:grpSpPr>
          <a:xfrm>
            <a:off x="2579267" y="3623092"/>
            <a:ext cx="483000" cy="302106"/>
            <a:chOff x="2579754" y="4138567"/>
            <a:chExt cx="483000" cy="302106"/>
          </a:xfrm>
        </p:grpSpPr>
        <p:pic>
          <p:nvPicPr>
            <p:cNvPr id="1560" name="Google Shape;156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15299" y="4138567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1" name="Google Shape;1561;p86"/>
            <p:cNvSpPr txBox="1"/>
            <p:nvPr/>
          </p:nvSpPr>
          <p:spPr>
            <a:xfrm>
              <a:off x="2579754" y="4306573"/>
              <a:ext cx="483000" cy="1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Stille bankgaranti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62" name="Google Shape;1562;p86"/>
          <p:cNvCxnSpPr>
            <a:stCxn id="1556" idx="1"/>
            <a:endCxn id="1560" idx="3"/>
          </p:cNvCxnSpPr>
          <p:nvPr/>
        </p:nvCxnSpPr>
        <p:spPr>
          <a:xfrm flipH="1">
            <a:off x="2926712" y="3396555"/>
            <a:ext cx="549600" cy="326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63" name="Google Shape;1563;p86"/>
          <p:cNvGrpSpPr/>
          <p:nvPr/>
        </p:nvGrpSpPr>
        <p:grpSpPr>
          <a:xfrm>
            <a:off x="2905163" y="3852064"/>
            <a:ext cx="553800" cy="336900"/>
            <a:chOff x="995538" y="4815652"/>
            <a:chExt cx="553800" cy="336900"/>
          </a:xfrm>
        </p:grpSpPr>
        <p:pic>
          <p:nvPicPr>
            <p:cNvPr id="1564" name="Google Shape;156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58622" y="4815652"/>
              <a:ext cx="211896" cy="199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5" name="Google Shape;1565;p86"/>
            <p:cNvSpPr txBox="1"/>
            <p:nvPr/>
          </p:nvSpPr>
          <p:spPr>
            <a:xfrm>
              <a:off x="995538" y="5018452"/>
              <a:ext cx="553800" cy="1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Søknad om tollkreditt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66" name="Google Shape;1566;p86"/>
          <p:cNvCxnSpPr>
            <a:stCxn id="1560" idx="2"/>
            <a:endCxn id="1564" idx="0"/>
          </p:cNvCxnSpPr>
          <p:nvPr/>
        </p:nvCxnSpPr>
        <p:spPr>
          <a:xfrm rot="-5400000" flipH="1">
            <a:off x="2982759" y="3660702"/>
            <a:ext cx="29400" cy="353400"/>
          </a:xfrm>
          <a:prstGeom prst="curvedConnector3">
            <a:avLst>
              <a:gd name="adj1" fmla="val 4993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67" name="Google Shape;1567;p86"/>
          <p:cNvGrpSpPr/>
          <p:nvPr/>
        </p:nvGrpSpPr>
        <p:grpSpPr>
          <a:xfrm>
            <a:off x="4861723" y="432837"/>
            <a:ext cx="553775" cy="338102"/>
            <a:chOff x="6200900" y="48664"/>
            <a:chExt cx="677400" cy="439036"/>
          </a:xfrm>
        </p:grpSpPr>
        <p:sp>
          <p:nvSpPr>
            <p:cNvPr id="1568" name="Google Shape;1568;p86"/>
            <p:cNvSpPr txBox="1"/>
            <p:nvPr/>
          </p:nvSpPr>
          <p:spPr>
            <a:xfrm>
              <a:off x="6200900" y="313400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Fast-/midlertidig ansettelse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9" name="Google Shape;156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63688" y="4866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0" name="Google Shape;1570;p86"/>
          <p:cNvGrpSpPr/>
          <p:nvPr/>
        </p:nvGrpSpPr>
        <p:grpSpPr>
          <a:xfrm>
            <a:off x="4867179" y="47507"/>
            <a:ext cx="553774" cy="321795"/>
            <a:chOff x="7264900" y="183514"/>
            <a:chExt cx="677400" cy="417861"/>
          </a:xfrm>
        </p:grpSpPr>
        <p:sp>
          <p:nvSpPr>
            <p:cNvPr id="1571" name="Google Shape;1571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Innleie fra bemanningsbyrå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72" name="Google Shape;157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3" name="Google Shape;1573;p86"/>
          <p:cNvGrpSpPr/>
          <p:nvPr/>
        </p:nvGrpSpPr>
        <p:grpSpPr>
          <a:xfrm>
            <a:off x="4835264" y="945887"/>
            <a:ext cx="553775" cy="318987"/>
            <a:chOff x="6107649" y="787664"/>
            <a:chExt cx="677400" cy="414216"/>
          </a:xfrm>
        </p:grpSpPr>
        <p:pic>
          <p:nvPicPr>
            <p:cNvPr id="1574" name="Google Shape;157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20013" y="78766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5" name="Google Shape;1575;p86"/>
            <p:cNvSpPr txBox="1"/>
            <p:nvPr/>
          </p:nvSpPr>
          <p:spPr>
            <a:xfrm>
              <a:off x="6107649" y="1027579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Rekruttere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6" name="Google Shape;1576;p86"/>
          <p:cNvGrpSpPr/>
          <p:nvPr/>
        </p:nvGrpSpPr>
        <p:grpSpPr>
          <a:xfrm>
            <a:off x="5657463" y="2222624"/>
            <a:ext cx="604541" cy="317481"/>
            <a:chOff x="5924308" y="1396264"/>
            <a:chExt cx="739500" cy="412259"/>
          </a:xfrm>
        </p:grpSpPr>
        <p:pic>
          <p:nvPicPr>
            <p:cNvPr id="1577" name="Google Shape;157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97413" y="139626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8" name="Google Shape;1578;p86"/>
            <p:cNvSpPr txBox="1"/>
            <p:nvPr/>
          </p:nvSpPr>
          <p:spPr>
            <a:xfrm>
              <a:off x="5924308" y="1634222"/>
              <a:ext cx="7395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Søke støtteordninger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9" name="Google Shape;1579;p86"/>
          <p:cNvGrpSpPr/>
          <p:nvPr/>
        </p:nvGrpSpPr>
        <p:grpSpPr>
          <a:xfrm>
            <a:off x="5547788" y="2702710"/>
            <a:ext cx="553774" cy="328341"/>
            <a:chOff x="8394675" y="2342014"/>
            <a:chExt cx="677400" cy="426361"/>
          </a:xfrm>
        </p:grpSpPr>
        <p:pic>
          <p:nvPicPr>
            <p:cNvPr id="1580" name="Google Shape;158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603763" y="23420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86"/>
            <p:cNvSpPr txBox="1"/>
            <p:nvPr/>
          </p:nvSpPr>
          <p:spPr>
            <a:xfrm>
              <a:off x="8394675" y="2594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Søke informasjon om støtteordninger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2" name="Google Shape;1582;p86"/>
          <p:cNvGrpSpPr/>
          <p:nvPr/>
        </p:nvGrpSpPr>
        <p:grpSpPr>
          <a:xfrm>
            <a:off x="4980036" y="2472077"/>
            <a:ext cx="553774" cy="328341"/>
            <a:chOff x="7817875" y="3085389"/>
            <a:chExt cx="677400" cy="426361"/>
          </a:xfrm>
        </p:grpSpPr>
        <p:pic>
          <p:nvPicPr>
            <p:cNvPr id="1583" name="Google Shape;158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26963" y="308538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4" name="Google Shape;1584;p86"/>
            <p:cNvSpPr txBox="1"/>
            <p:nvPr/>
          </p:nvSpPr>
          <p:spPr>
            <a:xfrm>
              <a:off x="7817875" y="3337450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Lånefinanisering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5" name="Google Shape;1585;p86"/>
          <p:cNvGrpSpPr/>
          <p:nvPr/>
        </p:nvGrpSpPr>
        <p:grpSpPr>
          <a:xfrm>
            <a:off x="4733007" y="2951385"/>
            <a:ext cx="553775" cy="318893"/>
            <a:chOff x="6099633" y="3438539"/>
            <a:chExt cx="677400" cy="414093"/>
          </a:xfrm>
        </p:grpSpPr>
        <p:pic>
          <p:nvPicPr>
            <p:cNvPr id="1586" name="Google Shape;158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06163" y="3438539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7" name="Google Shape;1587;p86"/>
            <p:cNvSpPr txBox="1"/>
            <p:nvPr/>
          </p:nvSpPr>
          <p:spPr>
            <a:xfrm>
              <a:off x="6099633" y="3678332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Tinglysing av pant ved behov for finansiering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8" name="Google Shape;1588;p86"/>
          <p:cNvGrpSpPr/>
          <p:nvPr/>
        </p:nvGrpSpPr>
        <p:grpSpPr>
          <a:xfrm>
            <a:off x="3609022" y="3664564"/>
            <a:ext cx="553775" cy="328341"/>
            <a:chOff x="6371100" y="3591664"/>
            <a:chExt cx="677400" cy="426361"/>
          </a:xfrm>
        </p:grpSpPr>
        <p:pic>
          <p:nvPicPr>
            <p:cNvPr id="1589" name="Google Shape;158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0188" y="359166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0" name="Google Shape;1590;p86"/>
            <p:cNvSpPr txBox="1"/>
            <p:nvPr/>
          </p:nvSpPr>
          <p:spPr>
            <a:xfrm>
              <a:off x="6371100" y="384372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Kapitalutvidelse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91" name="Google Shape;1591;p86"/>
          <p:cNvCxnSpPr>
            <a:stCxn id="1564" idx="3"/>
            <a:endCxn id="1589" idx="1"/>
          </p:cNvCxnSpPr>
          <p:nvPr/>
        </p:nvCxnSpPr>
        <p:spPr>
          <a:xfrm rot="10800000" flipH="1">
            <a:off x="3280143" y="3764369"/>
            <a:ext cx="499800" cy="187500"/>
          </a:xfrm>
          <a:prstGeom prst="curvedConnector3">
            <a:avLst>
              <a:gd name="adj1" fmla="val 5000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2" name="Google Shape;1592;p86"/>
          <p:cNvCxnSpPr>
            <a:stCxn id="1589" idx="3"/>
            <a:endCxn id="1586" idx="1"/>
          </p:cNvCxnSpPr>
          <p:nvPr/>
        </p:nvCxnSpPr>
        <p:spPr>
          <a:xfrm rot="10800000" flipH="1">
            <a:off x="3991846" y="3051268"/>
            <a:ext cx="909900" cy="713100"/>
          </a:xfrm>
          <a:prstGeom prst="curvedConnector3">
            <a:avLst>
              <a:gd name="adj1" fmla="val 5000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3" name="Google Shape;1593;p86"/>
          <p:cNvCxnSpPr>
            <a:stCxn id="1586" idx="0"/>
            <a:endCxn id="1583" idx="1"/>
          </p:cNvCxnSpPr>
          <p:nvPr/>
        </p:nvCxnSpPr>
        <p:spPr>
          <a:xfrm rot="-5400000">
            <a:off x="4889592" y="2690084"/>
            <a:ext cx="379500" cy="1431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4" name="Google Shape;1594;p86"/>
          <p:cNvCxnSpPr>
            <a:stCxn id="1583" idx="3"/>
            <a:endCxn id="1580" idx="1"/>
          </p:cNvCxnSpPr>
          <p:nvPr/>
        </p:nvCxnSpPr>
        <p:spPr>
          <a:xfrm>
            <a:off x="5362860" y="2571882"/>
            <a:ext cx="355800" cy="230700"/>
          </a:xfrm>
          <a:prstGeom prst="curvedConnector3">
            <a:avLst>
              <a:gd name="adj1" fmla="val 5000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5" name="Google Shape;1595;p86"/>
          <p:cNvCxnSpPr>
            <a:stCxn id="1580" idx="3"/>
            <a:endCxn id="1578" idx="2"/>
          </p:cNvCxnSpPr>
          <p:nvPr/>
        </p:nvCxnSpPr>
        <p:spPr>
          <a:xfrm rot="10800000" flipH="1">
            <a:off x="5930612" y="2540014"/>
            <a:ext cx="29100" cy="2625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6" name="Google Shape;1596;p86"/>
          <p:cNvCxnSpPr>
            <a:stCxn id="1577" idx="1"/>
            <a:endCxn id="1575" idx="2"/>
          </p:cNvCxnSpPr>
          <p:nvPr/>
        </p:nvCxnSpPr>
        <p:spPr>
          <a:xfrm rot="10800000">
            <a:off x="5112275" y="1264928"/>
            <a:ext cx="686700" cy="10575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7" name="Google Shape;1597;p86"/>
          <p:cNvCxnSpPr>
            <a:stCxn id="1574" idx="3"/>
            <a:endCxn id="1569" idx="1"/>
          </p:cNvCxnSpPr>
          <p:nvPr/>
        </p:nvCxnSpPr>
        <p:spPr>
          <a:xfrm rot="10800000">
            <a:off x="5076466" y="532692"/>
            <a:ext cx="144300" cy="513000"/>
          </a:xfrm>
          <a:prstGeom prst="curvedConnector5">
            <a:avLst>
              <a:gd name="adj1" fmla="val -165021"/>
              <a:gd name="adj2" fmla="val 50005"/>
              <a:gd name="adj3" fmla="val 2649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8" name="Google Shape;1598;p86"/>
          <p:cNvCxnSpPr>
            <a:stCxn id="1569" idx="0"/>
            <a:endCxn id="1572" idx="1"/>
          </p:cNvCxnSpPr>
          <p:nvPr/>
        </p:nvCxnSpPr>
        <p:spPr>
          <a:xfrm rot="5400000" flipH="1">
            <a:off x="4969798" y="220136"/>
            <a:ext cx="285600" cy="139800"/>
          </a:xfrm>
          <a:prstGeom prst="curvedConnector4">
            <a:avLst>
              <a:gd name="adj1" fmla="val 32519"/>
              <a:gd name="adj2" fmla="val 2704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99" name="Google Shape;1599;p86"/>
          <p:cNvGrpSpPr/>
          <p:nvPr/>
        </p:nvGrpSpPr>
        <p:grpSpPr>
          <a:xfrm>
            <a:off x="5416998" y="133043"/>
            <a:ext cx="553774" cy="321795"/>
            <a:chOff x="7264900" y="183514"/>
            <a:chExt cx="677400" cy="417861"/>
          </a:xfrm>
        </p:grpSpPr>
        <p:sp>
          <p:nvSpPr>
            <p:cNvPr id="1600" name="Google Shape;1600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Oppdragstaker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01" name="Google Shape;160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2" name="Google Shape;1602;p86"/>
          <p:cNvGrpSpPr/>
          <p:nvPr/>
        </p:nvGrpSpPr>
        <p:grpSpPr>
          <a:xfrm>
            <a:off x="6061614" y="267518"/>
            <a:ext cx="553774" cy="321795"/>
            <a:chOff x="7264900" y="183514"/>
            <a:chExt cx="677400" cy="417861"/>
          </a:xfrm>
        </p:grpSpPr>
        <p:sp>
          <p:nvSpPr>
            <p:cNvPr id="1603" name="Google Shape;1603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Sikre kompetanse og fagkrav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04" name="Google Shape;160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05" name="Google Shape;1605;p86"/>
          <p:cNvCxnSpPr>
            <a:stCxn id="1572" idx="3"/>
            <a:endCxn id="1601" idx="1"/>
          </p:cNvCxnSpPr>
          <p:nvPr/>
        </p:nvCxnSpPr>
        <p:spPr>
          <a:xfrm>
            <a:off x="5254520" y="147311"/>
            <a:ext cx="337800" cy="85500"/>
          </a:xfrm>
          <a:prstGeom prst="curvedConnector3">
            <a:avLst>
              <a:gd name="adj1" fmla="val 5001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6" name="Google Shape;1606;p86"/>
          <p:cNvCxnSpPr>
            <a:stCxn id="1601" idx="3"/>
            <a:endCxn id="1604" idx="1"/>
          </p:cNvCxnSpPr>
          <p:nvPr/>
        </p:nvCxnSpPr>
        <p:spPr>
          <a:xfrm>
            <a:off x="5804340" y="232847"/>
            <a:ext cx="432600" cy="1344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07" name="Google Shape;1607;p86"/>
          <p:cNvGrpSpPr/>
          <p:nvPr/>
        </p:nvGrpSpPr>
        <p:grpSpPr>
          <a:xfrm>
            <a:off x="6541164" y="222698"/>
            <a:ext cx="553774" cy="321795"/>
            <a:chOff x="7264900" y="183514"/>
            <a:chExt cx="677400" cy="417861"/>
          </a:xfrm>
        </p:grpSpPr>
        <p:sp>
          <p:nvSpPr>
            <p:cNvPr id="1608" name="Google Shape;1608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HMS-kort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09" name="Google Shape;160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10" name="Google Shape;1610;p86"/>
          <p:cNvCxnSpPr>
            <a:stCxn id="1604" idx="3"/>
            <a:endCxn id="1609" idx="1"/>
          </p:cNvCxnSpPr>
          <p:nvPr/>
        </p:nvCxnSpPr>
        <p:spPr>
          <a:xfrm rot="10800000" flipH="1">
            <a:off x="6448955" y="322623"/>
            <a:ext cx="267600" cy="44700"/>
          </a:xfrm>
          <a:prstGeom prst="curvedConnector3">
            <a:avLst>
              <a:gd name="adj1" fmla="val 500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11" name="Google Shape;1611;p86"/>
          <p:cNvGrpSpPr/>
          <p:nvPr/>
        </p:nvGrpSpPr>
        <p:grpSpPr>
          <a:xfrm>
            <a:off x="7143995" y="322442"/>
            <a:ext cx="553774" cy="321795"/>
            <a:chOff x="7264900" y="183514"/>
            <a:chExt cx="677400" cy="417861"/>
          </a:xfrm>
        </p:grpSpPr>
        <p:sp>
          <p:nvSpPr>
            <p:cNvPr id="1612" name="Google Shape;1612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Hente skattekort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13" name="Google Shape;161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4" name="Google Shape;1614;p86"/>
          <p:cNvGrpSpPr/>
          <p:nvPr/>
        </p:nvGrpSpPr>
        <p:grpSpPr>
          <a:xfrm>
            <a:off x="7770521" y="274811"/>
            <a:ext cx="553774" cy="321795"/>
            <a:chOff x="7264900" y="183514"/>
            <a:chExt cx="677400" cy="417861"/>
          </a:xfrm>
        </p:grpSpPr>
        <p:sp>
          <p:nvSpPr>
            <p:cNvPr id="1615" name="Google Shape;1615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Utbetale lønn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16" name="Google Shape;161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17" name="Google Shape;1617;p86"/>
          <p:cNvCxnSpPr>
            <a:stCxn id="1609" idx="3"/>
            <a:endCxn id="1613" idx="1"/>
          </p:cNvCxnSpPr>
          <p:nvPr/>
        </p:nvCxnSpPr>
        <p:spPr>
          <a:xfrm>
            <a:off x="6928505" y="322503"/>
            <a:ext cx="390900" cy="99600"/>
          </a:xfrm>
          <a:prstGeom prst="curvedConnector3">
            <a:avLst>
              <a:gd name="adj1" fmla="val 5000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8" name="Google Shape;1618;p86"/>
          <p:cNvCxnSpPr>
            <a:stCxn id="1613" idx="3"/>
            <a:endCxn id="1616" idx="0"/>
          </p:cNvCxnSpPr>
          <p:nvPr/>
        </p:nvCxnSpPr>
        <p:spPr>
          <a:xfrm rot="10800000" flipH="1">
            <a:off x="7531336" y="274947"/>
            <a:ext cx="520500" cy="147300"/>
          </a:xfrm>
          <a:prstGeom prst="curvedConnector4">
            <a:avLst>
              <a:gd name="adj1" fmla="val 39830"/>
              <a:gd name="adj2" fmla="val 26175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19" name="Google Shape;1619;p86"/>
          <p:cNvGrpSpPr/>
          <p:nvPr/>
        </p:nvGrpSpPr>
        <p:grpSpPr>
          <a:xfrm>
            <a:off x="7471551" y="696448"/>
            <a:ext cx="553774" cy="321795"/>
            <a:chOff x="7264900" y="183514"/>
            <a:chExt cx="677400" cy="417861"/>
          </a:xfrm>
        </p:grpSpPr>
        <p:sp>
          <p:nvSpPr>
            <p:cNvPr id="1620" name="Google Shape;1620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Betale arbeidsgiveravgift og forskuddstrekk for ansatte lønn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1" name="Google Shape;162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22" name="Google Shape;1622;p86"/>
          <p:cNvCxnSpPr>
            <a:stCxn id="1616" idx="1"/>
            <a:endCxn id="1621" idx="3"/>
          </p:cNvCxnSpPr>
          <p:nvPr/>
        </p:nvCxnSpPr>
        <p:spPr>
          <a:xfrm flipH="1">
            <a:off x="7858966" y="374616"/>
            <a:ext cx="87000" cy="421500"/>
          </a:xfrm>
          <a:prstGeom prst="curvedConnector3">
            <a:avLst>
              <a:gd name="adj1" fmla="val 50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23" name="Google Shape;1623;p86"/>
          <p:cNvGrpSpPr/>
          <p:nvPr/>
        </p:nvGrpSpPr>
        <p:grpSpPr>
          <a:xfrm>
            <a:off x="6504192" y="622448"/>
            <a:ext cx="553774" cy="321795"/>
            <a:chOff x="7264900" y="183514"/>
            <a:chExt cx="677400" cy="417861"/>
          </a:xfrm>
        </p:grpSpPr>
        <p:sp>
          <p:nvSpPr>
            <p:cNvPr id="1624" name="Google Shape;1624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Feriepenger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5" name="Google Shape;1625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26" name="Google Shape;1626;p86"/>
          <p:cNvCxnSpPr>
            <a:stCxn id="1621" idx="1"/>
            <a:endCxn id="1625" idx="3"/>
          </p:cNvCxnSpPr>
          <p:nvPr/>
        </p:nvCxnSpPr>
        <p:spPr>
          <a:xfrm rot="10800000">
            <a:off x="6891596" y="722152"/>
            <a:ext cx="755400" cy="74100"/>
          </a:xfrm>
          <a:prstGeom prst="curvedConnector3">
            <a:avLst>
              <a:gd name="adj1" fmla="val 5000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27" name="Google Shape;1627;p86"/>
          <p:cNvGrpSpPr/>
          <p:nvPr/>
        </p:nvGrpSpPr>
        <p:grpSpPr>
          <a:xfrm>
            <a:off x="5588744" y="487790"/>
            <a:ext cx="553774" cy="321795"/>
            <a:chOff x="7264900" y="183514"/>
            <a:chExt cx="677400" cy="417861"/>
          </a:xfrm>
        </p:grpSpPr>
        <p:sp>
          <p:nvSpPr>
            <p:cNvPr id="1628" name="Google Shape;1628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Levere a-melding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9" name="Google Shape;162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30" name="Google Shape;1630;p86"/>
          <p:cNvCxnSpPr>
            <a:stCxn id="1625" idx="1"/>
            <a:endCxn id="1629" idx="2"/>
          </p:cNvCxnSpPr>
          <p:nvPr/>
        </p:nvCxnSpPr>
        <p:spPr>
          <a:xfrm rot="10800000">
            <a:off x="5870237" y="687452"/>
            <a:ext cx="809400" cy="34800"/>
          </a:xfrm>
          <a:prstGeom prst="curvedConnector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31" name="Google Shape;1631;p86"/>
          <p:cNvGrpSpPr/>
          <p:nvPr/>
        </p:nvGrpSpPr>
        <p:grpSpPr>
          <a:xfrm>
            <a:off x="5544420" y="803166"/>
            <a:ext cx="553774" cy="342001"/>
            <a:chOff x="7264900" y="157276"/>
            <a:chExt cx="677400" cy="444099"/>
          </a:xfrm>
        </p:grpSpPr>
        <p:sp>
          <p:nvSpPr>
            <p:cNvPr id="1632" name="Google Shape;1632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Trekk i lønn for arbeidsgiver for privatpersoner med utleggstrekk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3" name="Google Shape;163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14213" y="157276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34" name="Google Shape;1634;p86"/>
          <p:cNvCxnSpPr>
            <a:stCxn id="1629" idx="1"/>
            <a:endCxn id="1633" idx="1"/>
          </p:cNvCxnSpPr>
          <p:nvPr/>
        </p:nvCxnSpPr>
        <p:spPr>
          <a:xfrm flipH="1">
            <a:off x="5748288" y="587594"/>
            <a:ext cx="15900" cy="315300"/>
          </a:xfrm>
          <a:prstGeom prst="curvedConnector3">
            <a:avLst>
              <a:gd name="adj1" fmla="val 15979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35" name="Google Shape;1635;p86"/>
          <p:cNvGrpSpPr/>
          <p:nvPr/>
        </p:nvGrpSpPr>
        <p:grpSpPr>
          <a:xfrm>
            <a:off x="6224819" y="1002460"/>
            <a:ext cx="553775" cy="321795"/>
            <a:chOff x="7264900" y="183514"/>
            <a:chExt cx="677400" cy="417861"/>
          </a:xfrm>
        </p:grpSpPr>
        <p:sp>
          <p:nvSpPr>
            <p:cNvPr id="1636" name="Google Shape;1636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Oppfølging av sykemeldte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7" name="Google Shape;163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38" name="Google Shape;1638;p86"/>
          <p:cNvCxnSpPr>
            <a:stCxn id="1633" idx="3"/>
            <a:endCxn id="1637" idx="0"/>
          </p:cNvCxnSpPr>
          <p:nvPr/>
        </p:nvCxnSpPr>
        <p:spPr>
          <a:xfrm>
            <a:off x="5960128" y="902970"/>
            <a:ext cx="546000" cy="99600"/>
          </a:xfrm>
          <a:prstGeom prst="curvedConnector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39" name="Google Shape;1639;p86"/>
          <p:cNvGrpSpPr/>
          <p:nvPr/>
        </p:nvGrpSpPr>
        <p:grpSpPr>
          <a:xfrm>
            <a:off x="6926766" y="898927"/>
            <a:ext cx="436300" cy="321795"/>
            <a:chOff x="7351600" y="183514"/>
            <a:chExt cx="533700" cy="417861"/>
          </a:xfrm>
        </p:grpSpPr>
        <p:sp>
          <p:nvSpPr>
            <p:cNvPr id="1640" name="Google Shape;1640;p86"/>
            <p:cNvSpPr txBox="1"/>
            <p:nvPr/>
          </p:nvSpPr>
          <p:spPr>
            <a:xfrm>
              <a:off x="7351600" y="427075"/>
              <a:ext cx="5337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Søke refusjon av sykepenger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41" name="Google Shape;164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42" name="Google Shape;1642;p86"/>
          <p:cNvCxnSpPr>
            <a:stCxn id="1637" idx="3"/>
            <a:endCxn id="1641" idx="1"/>
          </p:cNvCxnSpPr>
          <p:nvPr/>
        </p:nvCxnSpPr>
        <p:spPr>
          <a:xfrm rot="10800000" flipH="1">
            <a:off x="6612159" y="998764"/>
            <a:ext cx="419100" cy="103500"/>
          </a:xfrm>
          <a:prstGeom prst="curvedConnector3">
            <a:avLst>
              <a:gd name="adj1" fmla="val 500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43" name="Google Shape;1643;p86"/>
          <p:cNvGrpSpPr/>
          <p:nvPr/>
        </p:nvGrpSpPr>
        <p:grpSpPr>
          <a:xfrm>
            <a:off x="7653377" y="1424498"/>
            <a:ext cx="512327" cy="321795"/>
            <a:chOff x="7351602" y="183514"/>
            <a:chExt cx="626700" cy="417861"/>
          </a:xfrm>
        </p:grpSpPr>
        <p:sp>
          <p:nvSpPr>
            <p:cNvPr id="1644" name="Google Shape;1644;p86"/>
            <p:cNvSpPr txBox="1"/>
            <p:nvPr/>
          </p:nvSpPr>
          <p:spPr>
            <a:xfrm>
              <a:off x="7351602" y="427074"/>
              <a:ext cx="6267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Søke refusjon av foreldrepenger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45" name="Google Shape;1645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46" name="Google Shape;1646;p86"/>
          <p:cNvCxnSpPr>
            <a:stCxn id="1641" idx="3"/>
            <a:endCxn id="1645" idx="1"/>
          </p:cNvCxnSpPr>
          <p:nvPr/>
        </p:nvCxnSpPr>
        <p:spPr>
          <a:xfrm>
            <a:off x="7243231" y="998731"/>
            <a:ext cx="514800" cy="525600"/>
          </a:xfrm>
          <a:prstGeom prst="curvedConnector3">
            <a:avLst>
              <a:gd name="adj1" fmla="val 4999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47" name="Google Shape;1647;p86"/>
          <p:cNvGrpSpPr/>
          <p:nvPr/>
        </p:nvGrpSpPr>
        <p:grpSpPr>
          <a:xfrm>
            <a:off x="8075660" y="605749"/>
            <a:ext cx="480445" cy="321799"/>
            <a:chOff x="7351591" y="183514"/>
            <a:chExt cx="587700" cy="417867"/>
          </a:xfrm>
        </p:grpSpPr>
        <p:sp>
          <p:nvSpPr>
            <p:cNvPr id="1648" name="Google Shape;1648;p86"/>
            <p:cNvSpPr txBox="1"/>
            <p:nvPr/>
          </p:nvSpPr>
          <p:spPr>
            <a:xfrm>
              <a:off x="7351591" y="427081"/>
              <a:ext cx="5877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Tilgjengeliggjøring/inkludering av ansatte og søke støtte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49" name="Google Shape;164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50" name="Google Shape;1650;p86"/>
          <p:cNvCxnSpPr>
            <a:stCxn id="1645" idx="3"/>
            <a:endCxn id="1649" idx="2"/>
          </p:cNvCxnSpPr>
          <p:nvPr/>
        </p:nvCxnSpPr>
        <p:spPr>
          <a:xfrm rot="10800000" flipH="1">
            <a:off x="7969839" y="805503"/>
            <a:ext cx="316200" cy="718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51" name="Google Shape;1651;p86"/>
          <p:cNvGrpSpPr/>
          <p:nvPr/>
        </p:nvGrpSpPr>
        <p:grpSpPr>
          <a:xfrm>
            <a:off x="8409027" y="119258"/>
            <a:ext cx="553774" cy="321795"/>
            <a:chOff x="7264900" y="183514"/>
            <a:chExt cx="677400" cy="417861"/>
          </a:xfrm>
        </p:grpSpPr>
        <p:sp>
          <p:nvSpPr>
            <p:cNvPr id="1652" name="Google Shape;1652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Permittering og dagpenger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3" name="Google Shape;165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4" name="Google Shape;1654;p86"/>
          <p:cNvGrpSpPr/>
          <p:nvPr/>
        </p:nvGrpSpPr>
        <p:grpSpPr>
          <a:xfrm>
            <a:off x="8514636" y="835521"/>
            <a:ext cx="492952" cy="343058"/>
            <a:chOff x="7264900" y="155903"/>
            <a:chExt cx="603000" cy="445472"/>
          </a:xfrm>
        </p:grpSpPr>
        <p:sp>
          <p:nvSpPr>
            <p:cNvPr id="1655" name="Google Shape;1655;p86"/>
            <p:cNvSpPr txBox="1"/>
            <p:nvPr/>
          </p:nvSpPr>
          <p:spPr>
            <a:xfrm>
              <a:off x="7264900" y="427075"/>
              <a:ext cx="6030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HMS/ Internkontroll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6" name="Google Shape;165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09176" y="155903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7" name="Google Shape;1657;p86"/>
          <p:cNvGrpSpPr/>
          <p:nvPr/>
        </p:nvGrpSpPr>
        <p:grpSpPr>
          <a:xfrm>
            <a:off x="8409021" y="1429598"/>
            <a:ext cx="553774" cy="321795"/>
            <a:chOff x="7264900" y="183514"/>
            <a:chExt cx="677400" cy="417861"/>
          </a:xfrm>
        </p:grpSpPr>
        <p:sp>
          <p:nvSpPr>
            <p:cNvPr id="1658" name="Google Shape;1658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SzPts val="1100"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Betale obligatorisk tjenestepensjon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SzPts val="1100"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9" name="Google Shape;165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0" name="Google Shape;1660;p86"/>
          <p:cNvGrpSpPr/>
          <p:nvPr/>
        </p:nvGrpSpPr>
        <p:grpSpPr>
          <a:xfrm>
            <a:off x="6869825" y="2519300"/>
            <a:ext cx="553774" cy="321795"/>
            <a:chOff x="7264900" y="183514"/>
            <a:chExt cx="677400" cy="417861"/>
          </a:xfrm>
        </p:grpSpPr>
        <p:sp>
          <p:nvSpPr>
            <p:cNvPr id="1661" name="Google Shape;1661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Styrearbeid, formaliteter, styrets plikter og oppgaver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62" name="Google Shape;166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3" name="Google Shape;1663;p86"/>
          <p:cNvGrpSpPr/>
          <p:nvPr/>
        </p:nvGrpSpPr>
        <p:grpSpPr>
          <a:xfrm>
            <a:off x="7023993" y="1509449"/>
            <a:ext cx="553774" cy="321795"/>
            <a:chOff x="7264900" y="183514"/>
            <a:chExt cx="677400" cy="417861"/>
          </a:xfrm>
        </p:grpSpPr>
        <p:sp>
          <p:nvSpPr>
            <p:cNvPr id="1664" name="Google Shape;1664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Avvikle arbeidsforhold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65" name="Google Shape;1665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6" name="Google Shape;1666;p86"/>
          <p:cNvGrpSpPr/>
          <p:nvPr/>
        </p:nvGrpSpPr>
        <p:grpSpPr>
          <a:xfrm>
            <a:off x="7524626" y="1907640"/>
            <a:ext cx="692341" cy="321784"/>
            <a:chOff x="7235198" y="183514"/>
            <a:chExt cx="846900" cy="417848"/>
          </a:xfrm>
        </p:grpSpPr>
        <p:sp>
          <p:nvSpPr>
            <p:cNvPr id="1667" name="Google Shape;1667;p86"/>
            <p:cNvSpPr txBox="1"/>
            <p:nvPr/>
          </p:nvSpPr>
          <p:spPr>
            <a:xfrm>
              <a:off x="7235198" y="427061"/>
              <a:ext cx="8469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Kompetanseutvikling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68" name="Google Shape;166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9" name="Google Shape;1669;p86"/>
          <p:cNvGrpSpPr/>
          <p:nvPr/>
        </p:nvGrpSpPr>
        <p:grpSpPr>
          <a:xfrm>
            <a:off x="5760413" y="1476613"/>
            <a:ext cx="644026" cy="321803"/>
            <a:chOff x="7202855" y="183514"/>
            <a:chExt cx="787800" cy="417872"/>
          </a:xfrm>
        </p:grpSpPr>
        <p:sp>
          <p:nvSpPr>
            <p:cNvPr id="1670" name="Google Shape;1670;p86"/>
            <p:cNvSpPr txBox="1"/>
            <p:nvPr/>
          </p:nvSpPr>
          <p:spPr>
            <a:xfrm>
              <a:off x="7202855" y="427086"/>
              <a:ext cx="7878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Endringer i organisasjonsform / skattemessig omdanning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71" name="Google Shape;167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2" name="Google Shape;1672;p86"/>
          <p:cNvGrpSpPr/>
          <p:nvPr/>
        </p:nvGrpSpPr>
        <p:grpSpPr>
          <a:xfrm>
            <a:off x="6442065" y="1414630"/>
            <a:ext cx="553774" cy="321795"/>
            <a:chOff x="7264900" y="183514"/>
            <a:chExt cx="677400" cy="417861"/>
          </a:xfrm>
        </p:grpSpPr>
        <p:sp>
          <p:nvSpPr>
            <p:cNvPr id="1673" name="Google Shape;1673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Navneendring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74" name="Google Shape;167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5" name="Google Shape;1675;p86"/>
          <p:cNvGrpSpPr/>
          <p:nvPr/>
        </p:nvGrpSpPr>
        <p:grpSpPr>
          <a:xfrm>
            <a:off x="6763837" y="1903378"/>
            <a:ext cx="670514" cy="321788"/>
            <a:chOff x="7228009" y="183514"/>
            <a:chExt cx="820200" cy="417852"/>
          </a:xfrm>
        </p:grpSpPr>
        <p:sp>
          <p:nvSpPr>
            <p:cNvPr id="1676" name="Google Shape;1676;p86"/>
            <p:cNvSpPr txBox="1"/>
            <p:nvPr/>
          </p:nvSpPr>
          <p:spPr>
            <a:xfrm>
              <a:off x="7228009" y="427065"/>
              <a:ext cx="820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SzPts val="1100"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Markedskartlegging/ konkurrentvurdering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SzPts val="1100"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77" name="Google Shape;167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8" name="Google Shape;1678;p86"/>
          <p:cNvGrpSpPr/>
          <p:nvPr/>
        </p:nvGrpSpPr>
        <p:grpSpPr>
          <a:xfrm>
            <a:off x="5333256" y="1802276"/>
            <a:ext cx="553774" cy="321795"/>
            <a:chOff x="7264900" y="183514"/>
            <a:chExt cx="677400" cy="417861"/>
          </a:xfrm>
        </p:grpSpPr>
        <p:sp>
          <p:nvSpPr>
            <p:cNvPr id="1679" name="Google Shape;1679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Endringer i roller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0" name="Google Shape;168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1" name="Google Shape;1681;p86"/>
          <p:cNvGrpSpPr/>
          <p:nvPr/>
        </p:nvGrpSpPr>
        <p:grpSpPr>
          <a:xfrm>
            <a:off x="6228191" y="2037373"/>
            <a:ext cx="553774" cy="321795"/>
            <a:chOff x="7264900" y="183514"/>
            <a:chExt cx="677400" cy="417861"/>
          </a:xfrm>
        </p:grpSpPr>
        <p:sp>
          <p:nvSpPr>
            <p:cNvPr id="1682" name="Google Shape;1682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Overtakelse av virksomhet fra andre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3" name="Google Shape;168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4" name="Google Shape;1684;p86"/>
          <p:cNvGrpSpPr/>
          <p:nvPr/>
        </p:nvGrpSpPr>
        <p:grpSpPr>
          <a:xfrm>
            <a:off x="7529940" y="2370610"/>
            <a:ext cx="553774" cy="321795"/>
            <a:chOff x="7264900" y="183514"/>
            <a:chExt cx="677400" cy="417861"/>
          </a:xfrm>
        </p:grpSpPr>
        <p:sp>
          <p:nvSpPr>
            <p:cNvPr id="1685" name="Google Shape;1685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Søk om patent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6" name="Google Shape;168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7" name="Google Shape;1687;p86"/>
          <p:cNvGrpSpPr/>
          <p:nvPr/>
        </p:nvGrpSpPr>
        <p:grpSpPr>
          <a:xfrm>
            <a:off x="4140951" y="3889316"/>
            <a:ext cx="553774" cy="321795"/>
            <a:chOff x="7264900" y="183514"/>
            <a:chExt cx="677400" cy="417861"/>
          </a:xfrm>
        </p:grpSpPr>
        <p:sp>
          <p:nvSpPr>
            <p:cNvPr id="1688" name="Google Shape;1688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Utdeling av utbytte til eiere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9" name="Google Shape;168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0" name="Google Shape;1690;p86"/>
          <p:cNvGrpSpPr/>
          <p:nvPr/>
        </p:nvGrpSpPr>
        <p:grpSpPr>
          <a:xfrm>
            <a:off x="2064002" y="4289351"/>
            <a:ext cx="553774" cy="321795"/>
            <a:chOff x="7264900" y="183514"/>
            <a:chExt cx="677400" cy="417861"/>
          </a:xfrm>
        </p:grpSpPr>
        <p:sp>
          <p:nvSpPr>
            <p:cNvPr id="1691" name="Google Shape;1691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Kjøp og salg av eierandeler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2" name="Google Shape;169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3" name="Google Shape;1693;p86"/>
          <p:cNvGrpSpPr/>
          <p:nvPr/>
        </p:nvGrpSpPr>
        <p:grpSpPr>
          <a:xfrm>
            <a:off x="4797324" y="3481742"/>
            <a:ext cx="553774" cy="321795"/>
            <a:chOff x="7264900" y="183514"/>
            <a:chExt cx="677400" cy="417861"/>
          </a:xfrm>
        </p:grpSpPr>
        <p:sp>
          <p:nvSpPr>
            <p:cNvPr id="1694" name="Google Shape;1694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Betale skatt forskuddsskatt for ENK</a:t>
              </a: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5" name="Google Shape;1695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6" name="Google Shape;1696;p86"/>
          <p:cNvGrpSpPr/>
          <p:nvPr/>
        </p:nvGrpSpPr>
        <p:grpSpPr>
          <a:xfrm>
            <a:off x="1423521" y="4413377"/>
            <a:ext cx="553774" cy="321795"/>
            <a:chOff x="7264900" y="183514"/>
            <a:chExt cx="677400" cy="417861"/>
          </a:xfrm>
        </p:grpSpPr>
        <p:sp>
          <p:nvSpPr>
            <p:cNvPr id="1697" name="Google Shape;1697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Aksjonærmelding 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8" name="Google Shape;169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9" name="Google Shape;1699;p86"/>
          <p:cNvGrpSpPr/>
          <p:nvPr/>
        </p:nvGrpSpPr>
        <p:grpSpPr>
          <a:xfrm>
            <a:off x="6267923" y="2598125"/>
            <a:ext cx="553775" cy="321795"/>
            <a:chOff x="7264900" y="183514"/>
            <a:chExt cx="677400" cy="417861"/>
          </a:xfrm>
        </p:grpSpPr>
        <p:sp>
          <p:nvSpPr>
            <p:cNvPr id="1700" name="Google Shape;1700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Generalforsamling/årsmøte/selskapsmøte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01" name="Google Shape;170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02" name="Google Shape;1702;p86"/>
          <p:cNvGrpSpPr/>
          <p:nvPr/>
        </p:nvGrpSpPr>
        <p:grpSpPr>
          <a:xfrm>
            <a:off x="3264408" y="4262870"/>
            <a:ext cx="553774" cy="321795"/>
            <a:chOff x="7264900" y="183514"/>
            <a:chExt cx="677400" cy="417861"/>
          </a:xfrm>
        </p:grpSpPr>
        <p:sp>
          <p:nvSpPr>
            <p:cNvPr id="1703" name="Google Shape;1703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SzPts val="1100"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Kjøp og salg av næringseiendom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SzPts val="1100"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04" name="Google Shape;170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05" name="Google Shape;1705;p86"/>
          <p:cNvCxnSpPr>
            <a:stCxn id="1649" idx="0"/>
            <a:endCxn id="1653" idx="1"/>
          </p:cNvCxnSpPr>
          <p:nvPr/>
        </p:nvCxnSpPr>
        <p:spPr>
          <a:xfrm rot="-5400000">
            <a:off x="8241933" y="263298"/>
            <a:ext cx="386700" cy="2982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6" name="Google Shape;1706;p86"/>
          <p:cNvCxnSpPr>
            <a:stCxn id="1653" idx="3"/>
            <a:endCxn id="1656" idx="0"/>
          </p:cNvCxnSpPr>
          <p:nvPr/>
        </p:nvCxnSpPr>
        <p:spPr>
          <a:xfrm>
            <a:off x="8796368" y="219063"/>
            <a:ext cx="24000" cy="6165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7" name="Google Shape;1707;p86"/>
          <p:cNvCxnSpPr>
            <a:stCxn id="1656" idx="3"/>
            <a:endCxn id="1659" idx="0"/>
          </p:cNvCxnSpPr>
          <p:nvPr/>
        </p:nvCxnSpPr>
        <p:spPr>
          <a:xfrm flipH="1">
            <a:off x="8690427" y="935325"/>
            <a:ext cx="235800" cy="494400"/>
          </a:xfrm>
          <a:prstGeom prst="curvedConnector4">
            <a:avLst>
              <a:gd name="adj1" fmla="val -100986"/>
              <a:gd name="adj2" fmla="val 6008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8" name="Google Shape;1708;p86"/>
          <p:cNvCxnSpPr>
            <a:stCxn id="1659" idx="1"/>
            <a:endCxn id="1668" idx="3"/>
          </p:cNvCxnSpPr>
          <p:nvPr/>
        </p:nvCxnSpPr>
        <p:spPr>
          <a:xfrm flipH="1">
            <a:off x="7936166" y="1529403"/>
            <a:ext cx="648300" cy="4779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9" name="Google Shape;1709;p86"/>
          <p:cNvCxnSpPr>
            <a:stCxn id="1668" idx="1"/>
            <a:endCxn id="1665" idx="3"/>
          </p:cNvCxnSpPr>
          <p:nvPr/>
        </p:nvCxnSpPr>
        <p:spPr>
          <a:xfrm rot="10800000">
            <a:off x="7411452" y="1609344"/>
            <a:ext cx="312900" cy="3981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0" name="Google Shape;1710;p86"/>
          <p:cNvCxnSpPr>
            <a:stCxn id="1665" idx="1"/>
            <a:endCxn id="1674" idx="3"/>
          </p:cNvCxnSpPr>
          <p:nvPr/>
        </p:nvCxnSpPr>
        <p:spPr>
          <a:xfrm rot="10800000">
            <a:off x="6829539" y="1514454"/>
            <a:ext cx="369900" cy="94800"/>
          </a:xfrm>
          <a:prstGeom prst="curvedConnector3">
            <a:avLst>
              <a:gd name="adj1" fmla="val 5001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1" name="Google Shape;1711;p86"/>
          <p:cNvCxnSpPr>
            <a:stCxn id="1674" idx="1"/>
            <a:endCxn id="1671" idx="3"/>
          </p:cNvCxnSpPr>
          <p:nvPr/>
        </p:nvCxnSpPr>
        <p:spPr>
          <a:xfrm flipH="1">
            <a:off x="6198411" y="1514434"/>
            <a:ext cx="419100" cy="62100"/>
          </a:xfrm>
          <a:prstGeom prst="curvedConnector3">
            <a:avLst>
              <a:gd name="adj1" fmla="val 4999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2" name="Google Shape;1712;p86"/>
          <p:cNvCxnSpPr>
            <a:stCxn id="1671" idx="1"/>
            <a:endCxn id="1680" idx="1"/>
          </p:cNvCxnSpPr>
          <p:nvPr/>
        </p:nvCxnSpPr>
        <p:spPr>
          <a:xfrm flipH="1">
            <a:off x="5508680" y="1576417"/>
            <a:ext cx="477900" cy="325800"/>
          </a:xfrm>
          <a:prstGeom prst="curvedConnector5">
            <a:avLst>
              <a:gd name="adj1" fmla="val 27828"/>
              <a:gd name="adj2" fmla="val -3765"/>
              <a:gd name="adj3" fmla="val 14982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3" name="Google Shape;1713;p86"/>
          <p:cNvCxnSpPr>
            <a:stCxn id="1680" idx="2"/>
            <a:endCxn id="1683" idx="1"/>
          </p:cNvCxnSpPr>
          <p:nvPr/>
        </p:nvCxnSpPr>
        <p:spPr>
          <a:xfrm rot="-5400000" flipH="1">
            <a:off x="5941500" y="1675035"/>
            <a:ext cx="135300" cy="7890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4" name="Google Shape;1714;p86"/>
          <p:cNvCxnSpPr>
            <a:stCxn id="1683" idx="3"/>
            <a:endCxn id="1677" idx="1"/>
          </p:cNvCxnSpPr>
          <p:nvPr/>
        </p:nvCxnSpPr>
        <p:spPr>
          <a:xfrm rot="10800000" flipH="1">
            <a:off x="6615531" y="2003077"/>
            <a:ext cx="354000" cy="134100"/>
          </a:xfrm>
          <a:prstGeom prst="curvedConnector3">
            <a:avLst>
              <a:gd name="adj1" fmla="val 4998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5" name="Google Shape;1715;p86"/>
          <p:cNvCxnSpPr>
            <a:stCxn id="1677" idx="3"/>
            <a:endCxn id="1686" idx="1"/>
          </p:cNvCxnSpPr>
          <p:nvPr/>
        </p:nvCxnSpPr>
        <p:spPr>
          <a:xfrm>
            <a:off x="7181337" y="2003183"/>
            <a:ext cx="524100" cy="4671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6" name="Google Shape;1716;p86"/>
          <p:cNvCxnSpPr>
            <a:stCxn id="1686" idx="3"/>
            <a:endCxn id="1662" idx="3"/>
          </p:cNvCxnSpPr>
          <p:nvPr/>
        </p:nvCxnSpPr>
        <p:spPr>
          <a:xfrm flipH="1">
            <a:off x="7257281" y="2470414"/>
            <a:ext cx="660000" cy="148800"/>
          </a:xfrm>
          <a:prstGeom prst="curvedConnector5">
            <a:avLst>
              <a:gd name="adj1" fmla="val -36080"/>
              <a:gd name="adj2" fmla="val 227103"/>
              <a:gd name="adj3" fmla="val 6606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7" name="Google Shape;1717;p86"/>
          <p:cNvCxnSpPr>
            <a:stCxn id="1662" idx="1"/>
            <a:endCxn id="1701" idx="3"/>
          </p:cNvCxnSpPr>
          <p:nvPr/>
        </p:nvCxnSpPr>
        <p:spPr>
          <a:xfrm flipH="1">
            <a:off x="6655270" y="2619105"/>
            <a:ext cx="390000" cy="78900"/>
          </a:xfrm>
          <a:prstGeom prst="curvedConnector3">
            <a:avLst>
              <a:gd name="adj1" fmla="val 5000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8" name="Google Shape;1718;p86"/>
          <p:cNvCxnSpPr>
            <a:stCxn id="1701" idx="2"/>
            <a:endCxn id="1689" idx="0"/>
          </p:cNvCxnSpPr>
          <p:nvPr/>
        </p:nvCxnSpPr>
        <p:spPr>
          <a:xfrm rot="5400000">
            <a:off x="4939966" y="2280085"/>
            <a:ext cx="1091700" cy="21270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9" name="Google Shape;1719;p86"/>
          <p:cNvCxnSpPr>
            <a:stCxn id="1689" idx="1"/>
            <a:endCxn id="1698" idx="0"/>
          </p:cNvCxnSpPr>
          <p:nvPr/>
        </p:nvCxnSpPr>
        <p:spPr>
          <a:xfrm flipH="1">
            <a:off x="1704897" y="3989120"/>
            <a:ext cx="2611500" cy="4242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0" name="Google Shape;1720;p86"/>
          <p:cNvCxnSpPr>
            <a:stCxn id="1698" idx="2"/>
            <a:endCxn id="1692" idx="1"/>
          </p:cNvCxnSpPr>
          <p:nvPr/>
        </p:nvCxnSpPr>
        <p:spPr>
          <a:xfrm rot="-5400000">
            <a:off x="1860315" y="4233786"/>
            <a:ext cx="223800" cy="534600"/>
          </a:xfrm>
          <a:prstGeom prst="curvedConnector4">
            <a:avLst>
              <a:gd name="adj1" fmla="val -106401"/>
              <a:gd name="adj2" fmla="val 5990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1" name="Google Shape;1721;p86"/>
          <p:cNvCxnSpPr>
            <a:stCxn id="1692" idx="3"/>
            <a:endCxn id="1704" idx="1"/>
          </p:cNvCxnSpPr>
          <p:nvPr/>
        </p:nvCxnSpPr>
        <p:spPr>
          <a:xfrm rot="10800000" flipH="1">
            <a:off x="2451343" y="4362755"/>
            <a:ext cx="988500" cy="26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2" name="Google Shape;1722;p86"/>
          <p:cNvCxnSpPr>
            <a:stCxn id="1704" idx="3"/>
            <a:endCxn id="1695" idx="2"/>
          </p:cNvCxnSpPr>
          <p:nvPr/>
        </p:nvCxnSpPr>
        <p:spPr>
          <a:xfrm rot="10800000" flipH="1">
            <a:off x="3651748" y="3681374"/>
            <a:ext cx="1427100" cy="6813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23" name="Google Shape;1723;p86"/>
          <p:cNvGrpSpPr/>
          <p:nvPr/>
        </p:nvGrpSpPr>
        <p:grpSpPr>
          <a:xfrm>
            <a:off x="6622799" y="3056104"/>
            <a:ext cx="553774" cy="321795"/>
            <a:chOff x="7264900" y="183514"/>
            <a:chExt cx="677400" cy="417861"/>
          </a:xfrm>
        </p:grpSpPr>
        <p:sp>
          <p:nvSpPr>
            <p:cNvPr id="1724" name="Google Shape;1724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Betale skatt AS/SA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5" name="Google Shape;1725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6" name="Google Shape;1726;p86"/>
          <p:cNvGrpSpPr/>
          <p:nvPr/>
        </p:nvGrpSpPr>
        <p:grpSpPr>
          <a:xfrm>
            <a:off x="7372037" y="2843395"/>
            <a:ext cx="553774" cy="355976"/>
            <a:chOff x="7264900" y="183514"/>
            <a:chExt cx="677400" cy="417861"/>
          </a:xfrm>
        </p:grpSpPr>
        <p:sp>
          <p:nvSpPr>
            <p:cNvPr id="1727" name="Google Shape;1727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Rapportere og betale mva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8" name="Google Shape;172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9" name="Google Shape;1729;p86"/>
          <p:cNvGrpSpPr/>
          <p:nvPr/>
        </p:nvGrpSpPr>
        <p:grpSpPr>
          <a:xfrm>
            <a:off x="7489173" y="3423657"/>
            <a:ext cx="553774" cy="355976"/>
            <a:chOff x="7264900" y="183514"/>
            <a:chExt cx="677400" cy="417861"/>
          </a:xfrm>
        </p:grpSpPr>
        <p:sp>
          <p:nvSpPr>
            <p:cNvPr id="1730" name="Google Shape;1730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Betale restskatt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31" name="Google Shape;173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32" name="Google Shape;1732;p86"/>
          <p:cNvCxnSpPr>
            <a:stCxn id="1695" idx="3"/>
            <a:endCxn id="1725" idx="1"/>
          </p:cNvCxnSpPr>
          <p:nvPr/>
        </p:nvCxnSpPr>
        <p:spPr>
          <a:xfrm rot="10800000" flipH="1">
            <a:off x="5184665" y="3155846"/>
            <a:ext cx="1613700" cy="425700"/>
          </a:xfrm>
          <a:prstGeom prst="curvedConnector3">
            <a:avLst>
              <a:gd name="adj1" fmla="val 4999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3" name="Google Shape;1733;p86"/>
          <p:cNvCxnSpPr>
            <a:stCxn id="1725" idx="3"/>
            <a:endCxn id="1728" idx="1"/>
          </p:cNvCxnSpPr>
          <p:nvPr/>
        </p:nvCxnSpPr>
        <p:spPr>
          <a:xfrm rot="10800000" flipH="1">
            <a:off x="7010140" y="2953708"/>
            <a:ext cx="537300" cy="202200"/>
          </a:xfrm>
          <a:prstGeom prst="curvedConnector3">
            <a:avLst>
              <a:gd name="adj1" fmla="val 500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4" name="Google Shape;1734;p86"/>
          <p:cNvCxnSpPr>
            <a:stCxn id="1728" idx="3"/>
            <a:endCxn id="1731" idx="1"/>
          </p:cNvCxnSpPr>
          <p:nvPr/>
        </p:nvCxnSpPr>
        <p:spPr>
          <a:xfrm flipH="1">
            <a:off x="7664577" y="2953800"/>
            <a:ext cx="94800" cy="580200"/>
          </a:xfrm>
          <a:prstGeom prst="curvedConnector5">
            <a:avLst>
              <a:gd name="adj1" fmla="val -251187"/>
              <a:gd name="adj2" fmla="val 50005"/>
              <a:gd name="adj3" fmla="val 3511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35" name="Google Shape;1735;p86"/>
          <p:cNvGrpSpPr/>
          <p:nvPr/>
        </p:nvGrpSpPr>
        <p:grpSpPr>
          <a:xfrm>
            <a:off x="6870036" y="3440419"/>
            <a:ext cx="553774" cy="355976"/>
            <a:chOff x="7264900" y="183514"/>
            <a:chExt cx="677400" cy="417861"/>
          </a:xfrm>
        </p:grpSpPr>
        <p:sp>
          <p:nvSpPr>
            <p:cNvPr id="1736" name="Google Shape;1736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Varetelling</a:t>
              </a: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37" name="Google Shape;173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38" name="Google Shape;1738;p86"/>
          <p:cNvGrpSpPr/>
          <p:nvPr/>
        </p:nvGrpSpPr>
        <p:grpSpPr>
          <a:xfrm>
            <a:off x="6234762" y="3311056"/>
            <a:ext cx="553774" cy="355976"/>
            <a:chOff x="7264900" y="183514"/>
            <a:chExt cx="677400" cy="417861"/>
          </a:xfrm>
        </p:grpSpPr>
        <p:sp>
          <p:nvSpPr>
            <p:cNvPr id="1739" name="Google Shape;1739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Avslutte og avstemme regnskapet</a:t>
              </a: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0" name="Google Shape;174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1" name="Google Shape;1741;p86"/>
          <p:cNvGrpSpPr/>
          <p:nvPr/>
        </p:nvGrpSpPr>
        <p:grpSpPr>
          <a:xfrm>
            <a:off x="5773761" y="3527482"/>
            <a:ext cx="553774" cy="355976"/>
            <a:chOff x="7264900" y="183514"/>
            <a:chExt cx="677400" cy="417861"/>
          </a:xfrm>
        </p:grpSpPr>
        <p:sp>
          <p:nvSpPr>
            <p:cNvPr id="1742" name="Google Shape;1742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Revisjon</a:t>
              </a:r>
              <a:endParaRPr sz="7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3" name="Google Shape;174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4" name="Google Shape;1744;p86"/>
          <p:cNvGrpSpPr/>
          <p:nvPr/>
        </p:nvGrpSpPr>
        <p:grpSpPr>
          <a:xfrm>
            <a:off x="5228286" y="3850170"/>
            <a:ext cx="553774" cy="355976"/>
            <a:chOff x="7264900" y="183514"/>
            <a:chExt cx="677400" cy="417861"/>
          </a:xfrm>
        </p:grpSpPr>
        <p:sp>
          <p:nvSpPr>
            <p:cNvPr id="1745" name="Google Shape;1745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Behandling av årsregnskap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6" name="Google Shape;174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47" name="Google Shape;1747;p86"/>
          <p:cNvCxnSpPr>
            <a:stCxn id="1731" idx="2"/>
            <a:endCxn id="1737" idx="3"/>
          </p:cNvCxnSpPr>
          <p:nvPr/>
        </p:nvCxnSpPr>
        <p:spPr>
          <a:xfrm rot="5400000" flipH="1">
            <a:off x="7467117" y="3341019"/>
            <a:ext cx="93600" cy="513300"/>
          </a:xfrm>
          <a:prstGeom prst="curvedConnector4">
            <a:avLst>
              <a:gd name="adj1" fmla="val -254407"/>
              <a:gd name="adj2" fmla="val 603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8" name="Google Shape;1748;p86"/>
          <p:cNvCxnSpPr>
            <a:stCxn id="1737" idx="1"/>
            <a:endCxn id="1740" idx="3"/>
          </p:cNvCxnSpPr>
          <p:nvPr/>
        </p:nvCxnSpPr>
        <p:spPr>
          <a:xfrm rot="10800000">
            <a:off x="6622181" y="3421525"/>
            <a:ext cx="423300" cy="129300"/>
          </a:xfrm>
          <a:prstGeom prst="curvedConnector3">
            <a:avLst>
              <a:gd name="adj1" fmla="val 500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9" name="Google Shape;1749;p86"/>
          <p:cNvCxnSpPr>
            <a:stCxn id="1740" idx="1"/>
            <a:endCxn id="1743" idx="3"/>
          </p:cNvCxnSpPr>
          <p:nvPr/>
        </p:nvCxnSpPr>
        <p:spPr>
          <a:xfrm flipH="1">
            <a:off x="6161206" y="3421462"/>
            <a:ext cx="249000" cy="216300"/>
          </a:xfrm>
          <a:prstGeom prst="curvedConnector3">
            <a:avLst>
              <a:gd name="adj1" fmla="val 5002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0" name="Google Shape;1750;p86"/>
          <p:cNvCxnSpPr>
            <a:stCxn id="1743" idx="1"/>
            <a:endCxn id="1746" idx="3"/>
          </p:cNvCxnSpPr>
          <p:nvPr/>
        </p:nvCxnSpPr>
        <p:spPr>
          <a:xfrm flipH="1">
            <a:off x="5615606" y="3637887"/>
            <a:ext cx="333600" cy="322800"/>
          </a:xfrm>
          <a:prstGeom prst="curvedConnector3">
            <a:avLst>
              <a:gd name="adj1" fmla="val 4999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51" name="Google Shape;1751;p86"/>
          <p:cNvGrpSpPr/>
          <p:nvPr/>
        </p:nvGrpSpPr>
        <p:grpSpPr>
          <a:xfrm>
            <a:off x="4648062" y="4131832"/>
            <a:ext cx="553774" cy="355976"/>
            <a:chOff x="7264900" y="183514"/>
            <a:chExt cx="677400" cy="417861"/>
          </a:xfrm>
        </p:grpSpPr>
        <p:sp>
          <p:nvSpPr>
            <p:cNvPr id="1752" name="Google Shape;1752;p86"/>
            <p:cNvSpPr txBox="1"/>
            <p:nvPr/>
          </p:nvSpPr>
          <p:spPr>
            <a:xfrm>
              <a:off x="7264900" y="427075"/>
              <a:ext cx="677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Innsendelse av årsregnskap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53" name="Google Shape;175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54" name="Google Shape;1754;p86"/>
          <p:cNvGrpSpPr/>
          <p:nvPr/>
        </p:nvGrpSpPr>
        <p:grpSpPr>
          <a:xfrm>
            <a:off x="2834663" y="4633769"/>
            <a:ext cx="569961" cy="355968"/>
            <a:chOff x="7264902" y="183514"/>
            <a:chExt cx="697200" cy="417851"/>
          </a:xfrm>
        </p:grpSpPr>
        <p:sp>
          <p:nvSpPr>
            <p:cNvPr id="1755" name="Google Shape;1755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SzPts val="1100"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Skattemelding (næringsoppgave)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SzPts val="1100"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56" name="Google Shape;175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57" name="Google Shape;1757;p86"/>
          <p:cNvCxnSpPr>
            <a:stCxn id="1746" idx="1"/>
            <a:endCxn id="1753" idx="0"/>
          </p:cNvCxnSpPr>
          <p:nvPr/>
        </p:nvCxnSpPr>
        <p:spPr>
          <a:xfrm flipH="1">
            <a:off x="4929431" y="3960575"/>
            <a:ext cx="474300" cy="1713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8" name="Google Shape;1758;p86"/>
          <p:cNvCxnSpPr>
            <a:stCxn id="1752" idx="2"/>
            <a:endCxn id="1756" idx="3"/>
          </p:cNvCxnSpPr>
          <p:nvPr/>
        </p:nvCxnSpPr>
        <p:spPr>
          <a:xfrm rot="5400000">
            <a:off x="3945298" y="3764657"/>
            <a:ext cx="256500" cy="1702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59" name="Google Shape;1759;p86"/>
          <p:cNvGrpSpPr/>
          <p:nvPr/>
        </p:nvGrpSpPr>
        <p:grpSpPr>
          <a:xfrm>
            <a:off x="1853651" y="4744169"/>
            <a:ext cx="569961" cy="355968"/>
            <a:chOff x="7264902" y="183514"/>
            <a:chExt cx="697200" cy="417851"/>
          </a:xfrm>
        </p:grpSpPr>
        <p:sp>
          <p:nvSpPr>
            <p:cNvPr id="1760" name="Google Shape;1760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Aksjonær-</a:t>
              </a:r>
              <a:b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registeroppgave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1" name="Google Shape;176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62" name="Google Shape;1762;p86"/>
          <p:cNvGrpSpPr/>
          <p:nvPr/>
        </p:nvGrpSpPr>
        <p:grpSpPr>
          <a:xfrm>
            <a:off x="3712426" y="4783231"/>
            <a:ext cx="569961" cy="355968"/>
            <a:chOff x="7264902" y="183514"/>
            <a:chExt cx="697200" cy="417851"/>
          </a:xfrm>
        </p:grpSpPr>
        <p:sp>
          <p:nvSpPr>
            <p:cNvPr id="1763" name="Google Shape;1763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Bærekraftsrapportering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4" name="Google Shape;176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65" name="Google Shape;1765;p86"/>
          <p:cNvGrpSpPr/>
          <p:nvPr/>
        </p:nvGrpSpPr>
        <p:grpSpPr>
          <a:xfrm>
            <a:off x="4431064" y="4774294"/>
            <a:ext cx="569961" cy="355968"/>
            <a:chOff x="7264902" y="183514"/>
            <a:chExt cx="697200" cy="417851"/>
          </a:xfrm>
        </p:grpSpPr>
        <p:sp>
          <p:nvSpPr>
            <p:cNvPr id="1766" name="Google Shape;1766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Rapporter basert på bransjer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7" name="Google Shape;176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68" name="Google Shape;1768;p86"/>
          <p:cNvCxnSpPr>
            <a:stCxn id="1756" idx="1"/>
            <a:endCxn id="1761" idx="3"/>
          </p:cNvCxnSpPr>
          <p:nvPr/>
        </p:nvCxnSpPr>
        <p:spPr>
          <a:xfrm flipH="1">
            <a:off x="2240906" y="4744175"/>
            <a:ext cx="769200" cy="1104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9" name="Google Shape;1769;p86"/>
          <p:cNvCxnSpPr>
            <a:stCxn id="1761" idx="2"/>
            <a:endCxn id="1764" idx="1"/>
          </p:cNvCxnSpPr>
          <p:nvPr/>
        </p:nvCxnSpPr>
        <p:spPr>
          <a:xfrm rot="-5400000">
            <a:off x="2975792" y="4052831"/>
            <a:ext cx="71400" cy="1752900"/>
          </a:xfrm>
          <a:prstGeom prst="curvedConnector4">
            <a:avLst>
              <a:gd name="adj1" fmla="val -210531"/>
              <a:gd name="adj2" fmla="val 8365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0" name="Google Shape;1770;p86"/>
          <p:cNvCxnSpPr>
            <a:stCxn id="1764" idx="3"/>
            <a:endCxn id="1767" idx="1"/>
          </p:cNvCxnSpPr>
          <p:nvPr/>
        </p:nvCxnSpPr>
        <p:spPr>
          <a:xfrm rot="10800000" flipH="1">
            <a:off x="4099765" y="4884637"/>
            <a:ext cx="506700" cy="9000"/>
          </a:xfrm>
          <a:prstGeom prst="curvedConnector3">
            <a:avLst>
              <a:gd name="adj1" fmla="val 500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71" name="Google Shape;1771;p86"/>
          <p:cNvGrpSpPr/>
          <p:nvPr/>
        </p:nvGrpSpPr>
        <p:grpSpPr>
          <a:xfrm>
            <a:off x="4843025" y="4509869"/>
            <a:ext cx="569961" cy="355968"/>
            <a:chOff x="7264902" y="183514"/>
            <a:chExt cx="697200" cy="417851"/>
          </a:xfrm>
        </p:grpSpPr>
        <p:sp>
          <p:nvSpPr>
            <p:cNvPr id="1772" name="Google Shape;1772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Tilsyn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3" name="Google Shape;177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74" name="Google Shape;1774;p86"/>
          <p:cNvCxnSpPr>
            <a:stCxn id="1767" idx="3"/>
            <a:endCxn id="1773" idx="1"/>
          </p:cNvCxnSpPr>
          <p:nvPr/>
        </p:nvCxnSpPr>
        <p:spPr>
          <a:xfrm rot="10800000" flipH="1">
            <a:off x="4818402" y="4620400"/>
            <a:ext cx="200100" cy="264300"/>
          </a:xfrm>
          <a:prstGeom prst="curvedConnector3">
            <a:avLst>
              <a:gd name="adj1" fmla="val 4999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75" name="Google Shape;1775;p86"/>
          <p:cNvGrpSpPr/>
          <p:nvPr/>
        </p:nvGrpSpPr>
        <p:grpSpPr>
          <a:xfrm>
            <a:off x="5240026" y="4284606"/>
            <a:ext cx="569961" cy="355968"/>
            <a:chOff x="7264902" y="183514"/>
            <a:chExt cx="697200" cy="417851"/>
          </a:xfrm>
        </p:grpSpPr>
        <p:sp>
          <p:nvSpPr>
            <p:cNvPr id="1776" name="Google Shape;1776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Bokettersyn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7" name="Google Shape;177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78" name="Google Shape;1778;p86"/>
          <p:cNvCxnSpPr>
            <a:endCxn id="1777" idx="2"/>
          </p:cNvCxnSpPr>
          <p:nvPr/>
        </p:nvCxnSpPr>
        <p:spPr>
          <a:xfrm>
            <a:off x="5048017" y="4499419"/>
            <a:ext cx="473400" cy="6000"/>
          </a:xfrm>
          <a:prstGeom prst="curvedConnector4">
            <a:avLst>
              <a:gd name="adj1" fmla="val 38810"/>
              <a:gd name="adj2" fmla="val 406875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79" name="Google Shape;1779;p86"/>
          <p:cNvGrpSpPr/>
          <p:nvPr/>
        </p:nvGrpSpPr>
        <p:grpSpPr>
          <a:xfrm>
            <a:off x="5785489" y="3947594"/>
            <a:ext cx="569961" cy="355968"/>
            <a:chOff x="7264902" y="183514"/>
            <a:chExt cx="697200" cy="417851"/>
          </a:xfrm>
        </p:grpSpPr>
        <p:sp>
          <p:nvSpPr>
            <p:cNvPr id="1780" name="Google Shape;1780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SzPts val="1100"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Utleggsforretning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SzPts val="1100"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1" name="Google Shape;178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2" name="Google Shape;1782;p86"/>
          <p:cNvGrpSpPr/>
          <p:nvPr/>
        </p:nvGrpSpPr>
        <p:grpSpPr>
          <a:xfrm>
            <a:off x="6395276" y="3943881"/>
            <a:ext cx="569961" cy="355968"/>
            <a:chOff x="7264902" y="183514"/>
            <a:chExt cx="697200" cy="417851"/>
          </a:xfrm>
        </p:grpSpPr>
        <p:sp>
          <p:nvSpPr>
            <p:cNvPr id="1783" name="Google Shape;1783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Innkreving - mva, særavgift, mv.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4" name="Google Shape;178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85" name="Google Shape;1785;p86"/>
          <p:cNvCxnSpPr>
            <a:stCxn id="1777" idx="3"/>
            <a:endCxn id="1781" idx="1"/>
          </p:cNvCxnSpPr>
          <p:nvPr/>
        </p:nvCxnSpPr>
        <p:spPr>
          <a:xfrm rot="10800000" flipH="1">
            <a:off x="5627365" y="4058112"/>
            <a:ext cx="333600" cy="3369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6" name="Google Shape;1786;p86"/>
          <p:cNvCxnSpPr>
            <a:stCxn id="1781" idx="3"/>
            <a:endCxn id="1784" idx="1"/>
          </p:cNvCxnSpPr>
          <p:nvPr/>
        </p:nvCxnSpPr>
        <p:spPr>
          <a:xfrm rot="10800000" flipH="1">
            <a:off x="6172827" y="4054400"/>
            <a:ext cx="397800" cy="3600"/>
          </a:xfrm>
          <a:prstGeom prst="curvedConnector3">
            <a:avLst>
              <a:gd name="adj1" fmla="val 5001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87" name="Google Shape;1787;p86"/>
          <p:cNvGrpSpPr/>
          <p:nvPr/>
        </p:nvGrpSpPr>
        <p:grpSpPr>
          <a:xfrm>
            <a:off x="6936613" y="3814894"/>
            <a:ext cx="613861" cy="355968"/>
            <a:chOff x="7264902" y="183514"/>
            <a:chExt cx="750900" cy="417851"/>
          </a:xfrm>
        </p:grpSpPr>
        <p:sp>
          <p:nvSpPr>
            <p:cNvPr id="1788" name="Google Shape;1788;p86"/>
            <p:cNvSpPr txBox="1"/>
            <p:nvPr/>
          </p:nvSpPr>
          <p:spPr>
            <a:xfrm>
              <a:off x="7264902" y="427065"/>
              <a:ext cx="7509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Økonomistyring i enkelpersonforetak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9" name="Google Shape;178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90" name="Google Shape;1790;p86"/>
          <p:cNvGrpSpPr/>
          <p:nvPr/>
        </p:nvGrpSpPr>
        <p:grpSpPr>
          <a:xfrm>
            <a:off x="7118489" y="4229625"/>
            <a:ext cx="569961" cy="355968"/>
            <a:chOff x="7264902" y="183514"/>
            <a:chExt cx="697200" cy="417851"/>
          </a:xfrm>
        </p:grpSpPr>
        <p:sp>
          <p:nvSpPr>
            <p:cNvPr id="1791" name="Google Shape;1791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Gjeldsforebygging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2" name="Google Shape;179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93" name="Google Shape;1793;p86"/>
          <p:cNvGrpSpPr/>
          <p:nvPr/>
        </p:nvGrpSpPr>
        <p:grpSpPr>
          <a:xfrm>
            <a:off x="6625351" y="4447319"/>
            <a:ext cx="569961" cy="355968"/>
            <a:chOff x="7264902" y="183514"/>
            <a:chExt cx="697200" cy="417851"/>
          </a:xfrm>
        </p:grpSpPr>
        <p:sp>
          <p:nvSpPr>
            <p:cNvPr id="1794" name="Google Shape;1794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Omstilling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5" name="Google Shape;1795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96" name="Google Shape;1796;p86"/>
          <p:cNvCxnSpPr>
            <a:stCxn id="1784" idx="3"/>
            <a:endCxn id="1789" idx="1"/>
          </p:cNvCxnSpPr>
          <p:nvPr/>
        </p:nvCxnSpPr>
        <p:spPr>
          <a:xfrm rot="10800000" flipH="1">
            <a:off x="6782615" y="3925287"/>
            <a:ext cx="329400" cy="129000"/>
          </a:xfrm>
          <a:prstGeom prst="curvedConnector3">
            <a:avLst>
              <a:gd name="adj1" fmla="val 500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7" name="Google Shape;1797;p86"/>
          <p:cNvCxnSpPr>
            <a:stCxn id="1789" idx="3"/>
            <a:endCxn id="1792" idx="3"/>
          </p:cNvCxnSpPr>
          <p:nvPr/>
        </p:nvCxnSpPr>
        <p:spPr>
          <a:xfrm>
            <a:off x="7323952" y="3925300"/>
            <a:ext cx="181800" cy="414600"/>
          </a:xfrm>
          <a:prstGeom prst="curvedConnector3">
            <a:avLst>
              <a:gd name="adj1" fmla="val 23102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98" name="Google Shape;1798;p86"/>
          <p:cNvGrpSpPr/>
          <p:nvPr/>
        </p:nvGrpSpPr>
        <p:grpSpPr>
          <a:xfrm>
            <a:off x="5825251" y="4358981"/>
            <a:ext cx="569961" cy="355968"/>
            <a:chOff x="7264902" y="183514"/>
            <a:chExt cx="697200" cy="417851"/>
          </a:xfrm>
        </p:grpSpPr>
        <p:sp>
          <p:nvSpPr>
            <p:cNvPr id="1799" name="Google Shape;1799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Effektivisering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00" name="Google Shape;180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1" name="Google Shape;1801;p86"/>
          <p:cNvGrpSpPr/>
          <p:nvPr/>
        </p:nvGrpSpPr>
        <p:grpSpPr>
          <a:xfrm>
            <a:off x="5367964" y="4730819"/>
            <a:ext cx="569961" cy="355968"/>
            <a:chOff x="7264902" y="183514"/>
            <a:chExt cx="697200" cy="417851"/>
          </a:xfrm>
        </p:grpSpPr>
        <p:sp>
          <p:nvSpPr>
            <p:cNvPr id="1802" name="Google Shape;1802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Forutse konkurs og nedbemanning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03" name="Google Shape;180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04" name="Google Shape;1804;p86"/>
          <p:cNvCxnSpPr>
            <a:stCxn id="1792" idx="1"/>
            <a:endCxn id="1795" idx="0"/>
          </p:cNvCxnSpPr>
          <p:nvPr/>
        </p:nvCxnSpPr>
        <p:spPr>
          <a:xfrm flipH="1">
            <a:off x="6906631" y="4340031"/>
            <a:ext cx="387300" cy="1074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5" name="Google Shape;1805;p86"/>
          <p:cNvCxnSpPr>
            <a:stCxn id="1795" idx="1"/>
            <a:endCxn id="1800" idx="3"/>
          </p:cNvCxnSpPr>
          <p:nvPr/>
        </p:nvCxnSpPr>
        <p:spPr>
          <a:xfrm rot="10800000">
            <a:off x="6212494" y="4469525"/>
            <a:ext cx="588300" cy="88200"/>
          </a:xfrm>
          <a:prstGeom prst="curvedConnector3">
            <a:avLst>
              <a:gd name="adj1" fmla="val 4999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6" name="Google Shape;1806;p86"/>
          <p:cNvCxnSpPr>
            <a:stCxn id="1800" idx="1"/>
            <a:endCxn id="1803" idx="0"/>
          </p:cNvCxnSpPr>
          <p:nvPr/>
        </p:nvCxnSpPr>
        <p:spPr>
          <a:xfrm flipH="1">
            <a:off x="5649394" y="4469387"/>
            <a:ext cx="351300" cy="2613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07" name="Google Shape;1807;p86"/>
          <p:cNvGrpSpPr/>
          <p:nvPr/>
        </p:nvGrpSpPr>
        <p:grpSpPr>
          <a:xfrm>
            <a:off x="6428101" y="4737469"/>
            <a:ext cx="569961" cy="355968"/>
            <a:chOff x="7264902" y="183514"/>
            <a:chExt cx="697200" cy="417851"/>
          </a:xfrm>
        </p:grpSpPr>
        <p:sp>
          <p:nvSpPr>
            <p:cNvPr id="1808" name="Google Shape;1808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Åpning av gjeldsforhandling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09" name="Google Shape;180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0" name="Google Shape;1810;p86"/>
          <p:cNvGrpSpPr/>
          <p:nvPr/>
        </p:nvGrpSpPr>
        <p:grpSpPr>
          <a:xfrm>
            <a:off x="7201651" y="4664369"/>
            <a:ext cx="569961" cy="355968"/>
            <a:chOff x="7264902" y="183514"/>
            <a:chExt cx="697200" cy="417851"/>
          </a:xfrm>
        </p:grpSpPr>
        <p:sp>
          <p:nvSpPr>
            <p:cNvPr id="1811" name="Google Shape;1811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Konvertering av gjeld til aksjekapital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12" name="Google Shape;181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13" name="Google Shape;1813;p86"/>
          <p:cNvCxnSpPr>
            <a:stCxn id="1803" idx="3"/>
            <a:endCxn id="1809" idx="1"/>
          </p:cNvCxnSpPr>
          <p:nvPr/>
        </p:nvCxnSpPr>
        <p:spPr>
          <a:xfrm>
            <a:off x="5755302" y="4841225"/>
            <a:ext cx="848100" cy="6600"/>
          </a:xfrm>
          <a:prstGeom prst="curvedConnector3">
            <a:avLst>
              <a:gd name="adj1" fmla="val 5000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4" name="Google Shape;1814;p86"/>
          <p:cNvCxnSpPr>
            <a:stCxn id="1809" idx="3"/>
            <a:endCxn id="1812" idx="1"/>
          </p:cNvCxnSpPr>
          <p:nvPr/>
        </p:nvCxnSpPr>
        <p:spPr>
          <a:xfrm rot="10800000" flipH="1">
            <a:off x="6815440" y="4774675"/>
            <a:ext cx="561600" cy="73200"/>
          </a:xfrm>
          <a:prstGeom prst="curvedConnector3">
            <a:avLst>
              <a:gd name="adj1" fmla="val 5000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15" name="Google Shape;1815;p86"/>
          <p:cNvGrpSpPr/>
          <p:nvPr/>
        </p:nvGrpSpPr>
        <p:grpSpPr>
          <a:xfrm>
            <a:off x="7730326" y="4467194"/>
            <a:ext cx="569961" cy="355968"/>
            <a:chOff x="7264902" y="183514"/>
            <a:chExt cx="697200" cy="417851"/>
          </a:xfrm>
        </p:grpSpPr>
        <p:sp>
          <p:nvSpPr>
            <p:cNvPr id="1816" name="Google Shape;1816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Beslutte oppløsning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17" name="Google Shape;181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8" name="Google Shape;1818;p86"/>
          <p:cNvGrpSpPr/>
          <p:nvPr/>
        </p:nvGrpSpPr>
        <p:grpSpPr>
          <a:xfrm>
            <a:off x="8021750" y="4157083"/>
            <a:ext cx="569961" cy="355968"/>
            <a:chOff x="7264902" y="183514"/>
            <a:chExt cx="697200" cy="417851"/>
          </a:xfrm>
        </p:grpSpPr>
        <p:sp>
          <p:nvSpPr>
            <p:cNvPr id="1819" name="Google Shape;1819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Melde opphør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0" name="Google Shape;182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1" name="Google Shape;1821;p86"/>
          <p:cNvGrpSpPr/>
          <p:nvPr/>
        </p:nvGrpSpPr>
        <p:grpSpPr>
          <a:xfrm>
            <a:off x="8001713" y="3675812"/>
            <a:ext cx="569961" cy="355968"/>
            <a:chOff x="7264902" y="183514"/>
            <a:chExt cx="697200" cy="417851"/>
          </a:xfrm>
        </p:grpSpPr>
        <p:sp>
          <p:nvSpPr>
            <p:cNvPr id="1822" name="Google Shape;1822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Kunngjøring av avvikling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3" name="Google Shape;1823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4" name="Google Shape;1824;p86"/>
          <p:cNvGrpSpPr/>
          <p:nvPr/>
        </p:nvGrpSpPr>
        <p:grpSpPr>
          <a:xfrm>
            <a:off x="7990426" y="3034378"/>
            <a:ext cx="569961" cy="355968"/>
            <a:chOff x="7264902" y="183514"/>
            <a:chExt cx="697200" cy="417851"/>
          </a:xfrm>
        </p:grpSpPr>
        <p:sp>
          <p:nvSpPr>
            <p:cNvPr id="1825" name="Google Shape;1825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Varsling av kreditorer og forpliktelser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6" name="Google Shape;182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7" name="Google Shape;1827;p86"/>
          <p:cNvGrpSpPr/>
          <p:nvPr/>
        </p:nvGrpSpPr>
        <p:grpSpPr>
          <a:xfrm>
            <a:off x="8161910" y="2534331"/>
            <a:ext cx="624897" cy="355980"/>
            <a:chOff x="7264902" y="183514"/>
            <a:chExt cx="764400" cy="417866"/>
          </a:xfrm>
        </p:grpSpPr>
        <p:sp>
          <p:nvSpPr>
            <p:cNvPr id="1828" name="Google Shape;1828;p86"/>
            <p:cNvSpPr txBox="1"/>
            <p:nvPr/>
          </p:nvSpPr>
          <p:spPr>
            <a:xfrm>
              <a:off x="7264902" y="427080"/>
              <a:ext cx="7644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Avviklingsregnskap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9" name="Google Shape;1829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0" name="Google Shape;1830;p86"/>
          <p:cNvGrpSpPr/>
          <p:nvPr/>
        </p:nvGrpSpPr>
        <p:grpSpPr>
          <a:xfrm>
            <a:off x="8427250" y="1969471"/>
            <a:ext cx="692096" cy="355968"/>
            <a:chOff x="7200681" y="183514"/>
            <a:chExt cx="846600" cy="417851"/>
          </a:xfrm>
        </p:grpSpPr>
        <p:sp>
          <p:nvSpPr>
            <p:cNvPr id="1831" name="Google Shape;1831;p86"/>
            <p:cNvSpPr txBox="1"/>
            <p:nvPr/>
          </p:nvSpPr>
          <p:spPr>
            <a:xfrm>
              <a:off x="7200681" y="427065"/>
              <a:ext cx="8466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Avslutte arbeidsforhold og lønnsgarantiordning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32" name="Google Shape;1832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3" name="Google Shape;1833;p86"/>
          <p:cNvGrpSpPr/>
          <p:nvPr/>
        </p:nvGrpSpPr>
        <p:grpSpPr>
          <a:xfrm>
            <a:off x="8560657" y="2742227"/>
            <a:ext cx="569961" cy="355968"/>
            <a:chOff x="7264902" y="183514"/>
            <a:chExt cx="697200" cy="417851"/>
          </a:xfrm>
        </p:grpSpPr>
        <p:sp>
          <p:nvSpPr>
            <p:cNvPr id="1834" name="Google Shape;1834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Avviklingsoppgjør og skatteplikt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35" name="Google Shape;1835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6" name="Google Shape;1836;p86"/>
          <p:cNvGrpSpPr/>
          <p:nvPr/>
        </p:nvGrpSpPr>
        <p:grpSpPr>
          <a:xfrm>
            <a:off x="8612626" y="3293803"/>
            <a:ext cx="569961" cy="355968"/>
            <a:chOff x="7264902" y="183514"/>
            <a:chExt cx="697200" cy="417851"/>
          </a:xfrm>
        </p:grpSpPr>
        <p:sp>
          <p:nvSpPr>
            <p:cNvPr id="1837" name="Google Shape;1837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Konkurs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38" name="Google Shape;1838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9" name="Google Shape;1839;p86"/>
          <p:cNvGrpSpPr/>
          <p:nvPr/>
        </p:nvGrpSpPr>
        <p:grpSpPr>
          <a:xfrm>
            <a:off x="8585851" y="3752466"/>
            <a:ext cx="569961" cy="355968"/>
            <a:chOff x="7264902" y="183514"/>
            <a:chExt cx="697200" cy="417851"/>
          </a:xfrm>
        </p:grpSpPr>
        <p:sp>
          <p:nvSpPr>
            <p:cNvPr id="1840" name="Google Shape;1840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tvangsavvikling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41" name="Google Shape;1841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2" name="Google Shape;1842;p86"/>
          <p:cNvGrpSpPr/>
          <p:nvPr/>
        </p:nvGrpSpPr>
        <p:grpSpPr>
          <a:xfrm>
            <a:off x="8496725" y="4193450"/>
            <a:ext cx="569961" cy="355968"/>
            <a:chOff x="7264902" y="183514"/>
            <a:chExt cx="697200" cy="417851"/>
          </a:xfrm>
        </p:grpSpPr>
        <p:sp>
          <p:nvSpPr>
            <p:cNvPr id="1843" name="Google Shape;1843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sletting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44" name="Google Shape;184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45" name="Google Shape;1845;p86"/>
          <p:cNvCxnSpPr>
            <a:stCxn id="1812" idx="3"/>
            <a:endCxn id="1817" idx="1"/>
          </p:cNvCxnSpPr>
          <p:nvPr/>
        </p:nvCxnSpPr>
        <p:spPr>
          <a:xfrm rot="10800000" flipH="1">
            <a:off x="7588990" y="4577675"/>
            <a:ext cx="316800" cy="197100"/>
          </a:xfrm>
          <a:prstGeom prst="curvedConnector3">
            <a:avLst>
              <a:gd name="adj1" fmla="val 4999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6" name="Google Shape;1846;p86"/>
          <p:cNvCxnSpPr>
            <a:stCxn id="1817" idx="3"/>
            <a:endCxn id="1820" idx="2"/>
          </p:cNvCxnSpPr>
          <p:nvPr/>
        </p:nvCxnSpPr>
        <p:spPr>
          <a:xfrm rot="10800000" flipH="1">
            <a:off x="8117665" y="4377800"/>
            <a:ext cx="185400" cy="199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7" name="Google Shape;1847;p86"/>
          <p:cNvCxnSpPr>
            <a:stCxn id="1820" idx="1"/>
            <a:endCxn id="1823" idx="1"/>
          </p:cNvCxnSpPr>
          <p:nvPr/>
        </p:nvCxnSpPr>
        <p:spPr>
          <a:xfrm rot="10800000">
            <a:off x="8177094" y="3786290"/>
            <a:ext cx="20100" cy="481200"/>
          </a:xfrm>
          <a:prstGeom prst="curvedConnector3">
            <a:avLst>
              <a:gd name="adj1" fmla="val 12843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8" name="Google Shape;1848;p86"/>
          <p:cNvCxnSpPr>
            <a:stCxn id="1823" idx="3"/>
            <a:endCxn id="1826" idx="3"/>
          </p:cNvCxnSpPr>
          <p:nvPr/>
        </p:nvCxnSpPr>
        <p:spPr>
          <a:xfrm rot="10800000">
            <a:off x="8377652" y="3144819"/>
            <a:ext cx="11400" cy="641400"/>
          </a:xfrm>
          <a:prstGeom prst="curvedConnector3">
            <a:avLst>
              <a:gd name="adj1" fmla="val -208881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9" name="Google Shape;1849;p86"/>
          <p:cNvCxnSpPr>
            <a:stCxn id="1826" idx="0"/>
            <a:endCxn id="1829" idx="2"/>
          </p:cNvCxnSpPr>
          <p:nvPr/>
        </p:nvCxnSpPr>
        <p:spPr>
          <a:xfrm rot="-5400000">
            <a:off x="8217967" y="2808928"/>
            <a:ext cx="279300" cy="1716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0" name="Google Shape;1850;p86"/>
          <p:cNvCxnSpPr>
            <a:stCxn id="1829" idx="1"/>
            <a:endCxn id="1832" idx="1"/>
          </p:cNvCxnSpPr>
          <p:nvPr/>
        </p:nvCxnSpPr>
        <p:spPr>
          <a:xfrm rot="10800000" flipH="1">
            <a:off x="8337354" y="2079837"/>
            <a:ext cx="317700" cy="564900"/>
          </a:xfrm>
          <a:prstGeom prst="curvedConnector3">
            <a:avLst>
              <a:gd name="adj1" fmla="val -7495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1" name="Google Shape;1851;p86"/>
          <p:cNvCxnSpPr>
            <a:stCxn id="1832" idx="3"/>
            <a:endCxn id="1835" idx="3"/>
          </p:cNvCxnSpPr>
          <p:nvPr/>
        </p:nvCxnSpPr>
        <p:spPr>
          <a:xfrm>
            <a:off x="8867090" y="2079877"/>
            <a:ext cx="81000" cy="772800"/>
          </a:xfrm>
          <a:prstGeom prst="curvedConnector3">
            <a:avLst>
              <a:gd name="adj1" fmla="val 39386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2" name="Google Shape;1852;p86"/>
          <p:cNvCxnSpPr>
            <a:stCxn id="1835" idx="1"/>
            <a:endCxn id="1838" idx="0"/>
          </p:cNvCxnSpPr>
          <p:nvPr/>
        </p:nvCxnSpPr>
        <p:spPr>
          <a:xfrm>
            <a:off x="8736100" y="2852633"/>
            <a:ext cx="157800" cy="441300"/>
          </a:xfrm>
          <a:prstGeom prst="curvedConnector4">
            <a:avLst>
              <a:gd name="adj1" fmla="val -150903"/>
              <a:gd name="adj2" fmla="val 624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3" name="Google Shape;1853;p86"/>
          <p:cNvCxnSpPr>
            <a:stCxn id="1838" idx="3"/>
            <a:endCxn id="1841" idx="0"/>
          </p:cNvCxnSpPr>
          <p:nvPr/>
        </p:nvCxnSpPr>
        <p:spPr>
          <a:xfrm flipH="1">
            <a:off x="8867365" y="3404209"/>
            <a:ext cx="132600" cy="348300"/>
          </a:xfrm>
          <a:prstGeom prst="curvedConnector4">
            <a:avLst>
              <a:gd name="adj1" fmla="val -179581"/>
              <a:gd name="adj2" fmla="val 658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4" name="Google Shape;1854;p86"/>
          <p:cNvCxnSpPr>
            <a:stCxn id="1841" idx="1"/>
            <a:endCxn id="1844" idx="3"/>
          </p:cNvCxnSpPr>
          <p:nvPr/>
        </p:nvCxnSpPr>
        <p:spPr>
          <a:xfrm>
            <a:off x="8761294" y="3862873"/>
            <a:ext cx="122700" cy="441000"/>
          </a:xfrm>
          <a:prstGeom prst="curvedConnector5">
            <a:avLst>
              <a:gd name="adj1" fmla="val -194071"/>
              <a:gd name="adj2" fmla="val 49998"/>
              <a:gd name="adj3" fmla="val 29412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55" name="Google Shape;1855;p86"/>
          <p:cNvGrpSpPr/>
          <p:nvPr/>
        </p:nvGrpSpPr>
        <p:grpSpPr>
          <a:xfrm>
            <a:off x="8690426" y="4577744"/>
            <a:ext cx="569961" cy="355968"/>
            <a:chOff x="7264902" y="183514"/>
            <a:chExt cx="697200" cy="417851"/>
          </a:xfrm>
        </p:grpSpPr>
        <p:sp>
          <p:nvSpPr>
            <p:cNvPr id="1856" name="Google Shape;1856;p86"/>
            <p:cNvSpPr txBox="1"/>
            <p:nvPr/>
          </p:nvSpPr>
          <p:spPr>
            <a:xfrm>
              <a:off x="7264902" y="427065"/>
              <a:ext cx="697200" cy="1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oppløsning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7" name="Google Shape;1857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513" y="183514"/>
              <a:ext cx="259200" cy="259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58" name="Google Shape;1858;p86"/>
          <p:cNvCxnSpPr>
            <a:stCxn id="1844" idx="2"/>
            <a:endCxn id="1857" idx="1"/>
          </p:cNvCxnSpPr>
          <p:nvPr/>
        </p:nvCxnSpPr>
        <p:spPr>
          <a:xfrm rot="-5400000" flipH="1">
            <a:off x="8685115" y="4507262"/>
            <a:ext cx="273900" cy="879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59" name="Google Shape;1859;p86"/>
          <p:cNvGrpSpPr/>
          <p:nvPr/>
        </p:nvGrpSpPr>
        <p:grpSpPr>
          <a:xfrm>
            <a:off x="2010278" y="2951818"/>
            <a:ext cx="726921" cy="662106"/>
            <a:chOff x="2267801" y="2700582"/>
            <a:chExt cx="726921" cy="662106"/>
          </a:xfrm>
        </p:grpSpPr>
        <p:grpSp>
          <p:nvGrpSpPr>
            <p:cNvPr id="1860" name="Google Shape;1860;p86"/>
            <p:cNvGrpSpPr/>
            <p:nvPr/>
          </p:nvGrpSpPr>
          <p:grpSpPr>
            <a:xfrm>
              <a:off x="2267801" y="2700582"/>
              <a:ext cx="726921" cy="376203"/>
              <a:chOff x="871838" y="4477202"/>
              <a:chExt cx="889200" cy="488512"/>
            </a:xfrm>
          </p:grpSpPr>
          <p:grpSp>
            <p:nvGrpSpPr>
              <p:cNvPr id="1861" name="Google Shape;1861;p86"/>
              <p:cNvGrpSpPr/>
              <p:nvPr/>
            </p:nvGrpSpPr>
            <p:grpSpPr>
              <a:xfrm>
                <a:off x="871838" y="4477202"/>
                <a:ext cx="889200" cy="406480"/>
                <a:chOff x="2615038" y="3242889"/>
                <a:chExt cx="889200" cy="406480"/>
              </a:xfrm>
            </p:grpSpPr>
            <p:sp>
              <p:nvSpPr>
                <p:cNvPr id="1862" name="Google Shape;1862;p86"/>
                <p:cNvSpPr txBox="1"/>
                <p:nvPr/>
              </p:nvSpPr>
              <p:spPr>
                <a:xfrm>
                  <a:off x="2615038" y="3427069"/>
                  <a:ext cx="889200" cy="222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algn="ctr" defTabSz="685800">
                    <a:buClrTx/>
                  </a:pPr>
                  <a:endParaRPr sz="700" kern="1200"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algn="ctr" defTabSz="685800">
                    <a:buClrTx/>
                  </a:pPr>
                  <a:endParaRPr sz="700" kern="12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512" name="Google Shape;1512;p8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930050" y="3242889"/>
                  <a:ext cx="259200" cy="259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863" name="Google Shape;1863;p86"/>
              <p:cNvSpPr txBox="1"/>
              <p:nvPr/>
            </p:nvSpPr>
            <p:spPr>
              <a:xfrm>
                <a:off x="939512" y="4828314"/>
                <a:ext cx="750900" cy="137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685800">
                  <a:spcBef>
                    <a:spcPts val="800"/>
                  </a:spcBef>
                  <a:spcAft>
                    <a:spcPts val="800"/>
                  </a:spcAft>
                  <a:buClrTx/>
                </a:pPr>
                <a:endParaRPr sz="600" kern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4" name="Google Shape;1864;p86"/>
            <p:cNvSpPr txBox="1"/>
            <p:nvPr/>
          </p:nvSpPr>
          <p:spPr>
            <a:xfrm>
              <a:off x="2375688" y="2933688"/>
              <a:ext cx="5700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685800">
                <a:buClrTx/>
              </a:pPr>
              <a:r>
                <a:rPr lang="no" sz="600" kern="1200">
                  <a:latin typeface="Calibri"/>
                  <a:ea typeface="Calibri"/>
                  <a:cs typeface="Calibri"/>
                  <a:sym typeface="Calibri"/>
                </a:rPr>
                <a:t>Forsikring sykepenger for selvstendig næringsdrivende</a:t>
              </a: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685800">
                <a:buClrTx/>
              </a:pPr>
              <a:endParaRPr sz="6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65" name="Google Shape;186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829" y="169591"/>
            <a:ext cx="211896" cy="1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60" y="163027"/>
            <a:ext cx="211896" cy="199610"/>
          </a:xfrm>
          <a:prstGeom prst="rect">
            <a:avLst/>
          </a:prstGeom>
          <a:noFill/>
          <a:ln>
            <a:noFill/>
          </a:ln>
        </p:spPr>
      </p:pic>
      <p:sp>
        <p:nvSpPr>
          <p:cNvPr id="1866" name="Google Shape;1866;p86"/>
          <p:cNvSpPr txBox="1"/>
          <p:nvPr/>
        </p:nvSpPr>
        <p:spPr>
          <a:xfrm>
            <a:off x="257724" y="-114307"/>
            <a:ext cx="8481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100" kern="1200">
                <a:latin typeface="Helvetica Neue Light"/>
                <a:ea typeface="Helvetica Neue Light"/>
                <a:cs typeface="Helvetica Neue Light"/>
                <a:sym typeface="Helvetica Neue Light"/>
              </a:rPr>
              <a:t>Idéfase</a:t>
            </a:r>
            <a:endParaRPr sz="1100" kern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67" name="Google Shape;1867;p86"/>
          <p:cNvSpPr txBox="1"/>
          <p:nvPr/>
        </p:nvSpPr>
        <p:spPr>
          <a:xfrm>
            <a:off x="1806379" y="-91888"/>
            <a:ext cx="12795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100" kern="1200">
                <a:latin typeface="Helvetica Neue Light"/>
                <a:ea typeface="Helvetica Neue Light"/>
                <a:cs typeface="Helvetica Neue Light"/>
                <a:sym typeface="Helvetica Neue Light"/>
              </a:rPr>
              <a:t>Etableringsfase</a:t>
            </a:r>
            <a:endParaRPr sz="1100" kern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68" name="Google Shape;1868;p86"/>
          <p:cNvSpPr txBox="1"/>
          <p:nvPr/>
        </p:nvSpPr>
        <p:spPr>
          <a:xfrm>
            <a:off x="6307579" y="-76047"/>
            <a:ext cx="12795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100" kern="1200">
                <a:latin typeface="Helvetica Neue Light"/>
                <a:ea typeface="Helvetica Neue Light"/>
                <a:cs typeface="Helvetica Neue Light"/>
                <a:sym typeface="Helvetica Neue Light"/>
              </a:rPr>
              <a:t>Drivefase</a:t>
            </a:r>
            <a:endParaRPr sz="1100" kern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69" name="Google Shape;1869;p86"/>
          <p:cNvSpPr txBox="1"/>
          <p:nvPr/>
        </p:nvSpPr>
        <p:spPr>
          <a:xfrm>
            <a:off x="7927729" y="4874578"/>
            <a:ext cx="12795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100" kern="1200">
                <a:latin typeface="Helvetica Neue Light"/>
                <a:ea typeface="Helvetica Neue Light"/>
                <a:cs typeface="Helvetica Neue Light"/>
                <a:sym typeface="Helvetica Neue Light"/>
              </a:rPr>
              <a:t>Avviklefase</a:t>
            </a:r>
            <a:endParaRPr sz="1100" kern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3644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85"/>
          <p:cNvSpPr/>
          <p:nvPr/>
        </p:nvSpPr>
        <p:spPr>
          <a:xfrm>
            <a:off x="6609177" y="3505120"/>
            <a:ext cx="18552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C19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Gjeldsforhandling og  restrukturering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85"/>
          <p:cNvSpPr/>
          <p:nvPr/>
        </p:nvSpPr>
        <p:spPr>
          <a:xfrm>
            <a:off x="1051600" y="244754"/>
            <a:ext cx="10551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A2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Forretningsplan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85"/>
          <p:cNvSpPr/>
          <p:nvPr/>
        </p:nvSpPr>
        <p:spPr>
          <a:xfrm>
            <a:off x="240713" y="2019728"/>
            <a:ext cx="7508400" cy="40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ea typeface="+mn-ea"/>
              <a:cs typeface="+mn-cs"/>
            </a:endParaRPr>
          </a:p>
        </p:txBody>
      </p:sp>
      <p:sp>
        <p:nvSpPr>
          <p:cNvPr id="1278" name="Google Shape;1278;p85"/>
          <p:cNvSpPr/>
          <p:nvPr/>
        </p:nvSpPr>
        <p:spPr>
          <a:xfrm>
            <a:off x="240725" y="1977286"/>
            <a:ext cx="8672100" cy="44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ea typeface="+mn-ea"/>
              <a:cs typeface="+mn-cs"/>
            </a:endParaRPr>
          </a:p>
        </p:txBody>
      </p:sp>
      <p:sp>
        <p:nvSpPr>
          <p:cNvPr id="1279" name="Google Shape;1279;p85"/>
          <p:cNvSpPr txBox="1"/>
          <p:nvPr/>
        </p:nvSpPr>
        <p:spPr>
          <a:xfrm>
            <a:off x="79925" y="456450"/>
            <a:ext cx="965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utvikle forretningside 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personlig og økonomisk avklaring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85"/>
          <p:cNvSpPr txBox="1"/>
          <p:nvPr/>
        </p:nvSpPr>
        <p:spPr>
          <a:xfrm>
            <a:off x="1027901" y="456450"/>
            <a:ext cx="10929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utvikle konsept / forretningsplan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valg av selskapsform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85"/>
          <p:cNvSpPr txBox="1"/>
          <p:nvPr/>
        </p:nvSpPr>
        <p:spPr>
          <a:xfrm>
            <a:off x="45525" y="2093225"/>
            <a:ext cx="10143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kjøpe og selge varer og tjenester (daglig)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fakturahåndtering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bokføring og regnskap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oppfølgning av kunder (purring, inkasso, utlegg)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85"/>
          <p:cNvSpPr txBox="1"/>
          <p:nvPr/>
        </p:nvSpPr>
        <p:spPr>
          <a:xfrm>
            <a:off x="1042224" y="2093225"/>
            <a:ext cx="11847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finne leverandører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dokumentasjonskrav ved offentlige anbud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registrere seg som selger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registerere kvalifikasjonskrav for anskaffelser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85"/>
          <p:cNvSpPr txBox="1"/>
          <p:nvPr/>
        </p:nvSpPr>
        <p:spPr>
          <a:xfrm>
            <a:off x="2213474" y="2093225"/>
            <a:ext cx="8499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synliggjøre kompetansebevis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utøve adgangskontroll (bransjeavhengig)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85"/>
          <p:cNvSpPr txBox="1"/>
          <p:nvPr/>
        </p:nvSpPr>
        <p:spPr>
          <a:xfrm>
            <a:off x="4143551" y="2093225"/>
            <a:ext cx="7260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stille bankgaranti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søknad om tollkreditt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85"/>
          <p:cNvSpPr txBox="1"/>
          <p:nvPr/>
        </p:nvSpPr>
        <p:spPr>
          <a:xfrm>
            <a:off x="4877725" y="2093225"/>
            <a:ext cx="1319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kapitalutvidelse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tinglysning ved behov for finansiering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lånefinansiering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søke informasjon om ulike støtteordninger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søke støtteordninger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85"/>
          <p:cNvSpPr txBox="1"/>
          <p:nvPr/>
        </p:nvSpPr>
        <p:spPr>
          <a:xfrm>
            <a:off x="1320725" y="2847975"/>
            <a:ext cx="11223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navneendring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endringer i organisasjonsform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endringer i roller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endre virksomhetsområde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overtakelse av virksomhet fra andre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markedskartlegging/konkurrentvurdering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søk om patent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85"/>
          <p:cNvSpPr txBox="1"/>
          <p:nvPr/>
        </p:nvSpPr>
        <p:spPr>
          <a:xfrm>
            <a:off x="6170250" y="2093225"/>
            <a:ext cx="14259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rekruttere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fast-/midlertidig ansettelse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innleie fra bemanningsbyrå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oppdragstaker (frilanser/selvstendig næringsdrivende/underlev.)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sikre kompetanse og fagkrav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hms-kort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85"/>
          <p:cNvSpPr txBox="1"/>
          <p:nvPr/>
        </p:nvSpPr>
        <p:spPr>
          <a:xfrm>
            <a:off x="7595975" y="2093225"/>
            <a:ext cx="1558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hente skattekort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utbetale lønn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betale arb.avg. og forskuddstrekk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feriepenger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levere a-melding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trekk i lønn for arb.giver for priv.personer med utleggstrekk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p85"/>
          <p:cNvSpPr txBox="1"/>
          <p:nvPr/>
        </p:nvSpPr>
        <p:spPr>
          <a:xfrm>
            <a:off x="2436219" y="2847975"/>
            <a:ext cx="1216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styrearbeid, formaliteter, styrets plikter og oppgaver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generalforsamling/årsmøte/</a:t>
            </a:r>
            <a:b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selskapsmøte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utdeling av utbytte tili eiere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aksjonærmelding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kjøp og salg av eierandeler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kjøp og salg av næringseiendom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defTabSz="685800">
              <a:buClrTx/>
            </a:pP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p85"/>
          <p:cNvSpPr txBox="1"/>
          <p:nvPr/>
        </p:nvSpPr>
        <p:spPr>
          <a:xfrm>
            <a:off x="3638732" y="2847975"/>
            <a:ext cx="1631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betale skatt og avgift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betale forskuddsskatt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rapportere og betale mva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betale restskatt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85"/>
          <p:cNvSpPr txBox="1"/>
          <p:nvPr/>
        </p:nvSpPr>
        <p:spPr>
          <a:xfrm>
            <a:off x="6103425" y="2847975"/>
            <a:ext cx="1319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varetelling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avsslutte og avstemme regnskapet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revisjon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behandling av årsregnskap (generalforsamling/årsmøte/selskapsmøte)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2" name="Google Shape;1292;p85"/>
          <p:cNvSpPr txBox="1"/>
          <p:nvPr/>
        </p:nvSpPr>
        <p:spPr>
          <a:xfrm>
            <a:off x="17875" y="3719175"/>
            <a:ext cx="1631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innsendelse av årsregnskap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skattemelding (næringsoppgaven)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aksjonærregisteroppgaven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bærekraftsrapportering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tilskuddsrapportering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rapportering basert på bransjer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p85"/>
          <p:cNvSpPr txBox="1"/>
          <p:nvPr/>
        </p:nvSpPr>
        <p:spPr>
          <a:xfrm>
            <a:off x="2368482" y="3739325"/>
            <a:ext cx="16077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Utleggsforetning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Innkreving mva, særavgift, oppdragsinnkreving, inntekts- og formuesskatt, trygdeavgift og arbeidsavgift, kommunale avgifter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defTabSz="685800">
              <a:buClrTx/>
            </a:pP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4" name="Google Shape;1294;p85"/>
          <p:cNvSpPr txBox="1"/>
          <p:nvPr/>
        </p:nvSpPr>
        <p:spPr>
          <a:xfrm>
            <a:off x="1557303" y="3754428"/>
            <a:ext cx="889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tilsyn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bokettersyn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85"/>
          <p:cNvSpPr txBox="1"/>
          <p:nvPr/>
        </p:nvSpPr>
        <p:spPr>
          <a:xfrm>
            <a:off x="3964044" y="3748975"/>
            <a:ext cx="16077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gjeldsrådgiving ENK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gjeldsforebygging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85"/>
          <p:cNvSpPr txBox="1"/>
          <p:nvPr/>
        </p:nvSpPr>
        <p:spPr>
          <a:xfrm>
            <a:off x="3080285" y="2093225"/>
            <a:ext cx="1055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melde/endre forskuddsskatt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melde mva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søke om årlig mva levering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85"/>
          <p:cNvSpPr txBox="1"/>
          <p:nvPr/>
        </p:nvSpPr>
        <p:spPr>
          <a:xfrm>
            <a:off x="5565974" y="3720275"/>
            <a:ext cx="1055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omstilling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effektivisering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forutse konkurs og nedbemanninger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85"/>
          <p:cNvSpPr txBox="1"/>
          <p:nvPr/>
        </p:nvSpPr>
        <p:spPr>
          <a:xfrm>
            <a:off x="43975" y="4559125"/>
            <a:ext cx="10143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beslutte oppløsing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melde opphør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kunngjøring av avvikling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varsle kreditorer og forpliktelser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avviklingsregnskap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avslutte arbeidsforhold og lønnsgarantiordning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avviklingsoppgjør og skatteplikt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p85"/>
          <p:cNvSpPr txBox="1"/>
          <p:nvPr/>
        </p:nvSpPr>
        <p:spPr>
          <a:xfrm>
            <a:off x="1009073" y="4559124"/>
            <a:ext cx="889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konkurs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85"/>
          <p:cNvSpPr txBox="1"/>
          <p:nvPr/>
        </p:nvSpPr>
        <p:spPr>
          <a:xfrm>
            <a:off x="39477" y="1163471"/>
            <a:ext cx="11847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innhenting av informasjon om å starte en bedrift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eGuider (serveringsbransjen, renholdsbransjen)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Informasjon omplikter og tillatelser med varsler og frister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p85"/>
          <p:cNvSpPr txBox="1"/>
          <p:nvPr/>
        </p:nvSpPr>
        <p:spPr>
          <a:xfrm>
            <a:off x="1275315" y="1163467"/>
            <a:ext cx="8499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skaffe kapital / investorer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søke informasjon om støtteordninger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85"/>
          <p:cNvSpPr txBox="1"/>
          <p:nvPr/>
        </p:nvSpPr>
        <p:spPr>
          <a:xfrm>
            <a:off x="2159854" y="1163471"/>
            <a:ext cx="8289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stifte bedrift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etablere vedtekter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bli kunde i bank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opprette aksjekapitalkonto og innbetaling av aksjekapital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søknad om d-nummer for utenlandske rolleinnhavere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åpningsbalanse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85"/>
          <p:cNvSpPr txBox="1"/>
          <p:nvPr/>
        </p:nvSpPr>
        <p:spPr>
          <a:xfrm>
            <a:off x="2970456" y="1188071"/>
            <a:ext cx="1289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registrere domenenavn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registrere varemerke og logo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foretaksnavn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85"/>
          <p:cNvSpPr txBox="1"/>
          <p:nvPr/>
        </p:nvSpPr>
        <p:spPr>
          <a:xfrm>
            <a:off x="4225023" y="1188067"/>
            <a:ext cx="889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registrere bedrift i enhetsregisteret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registering i foretaksregisteret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Aa registerering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registrering i VOF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Mva registrering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Motta organisasjonsnummer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motta firmaattest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85"/>
          <p:cNvSpPr txBox="1"/>
          <p:nvPr/>
        </p:nvSpPr>
        <p:spPr>
          <a:xfrm>
            <a:off x="5078137" y="1169917"/>
            <a:ext cx="11223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regnskapssystem og oppføring i ELMA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skaffe regnskapsfører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skaffe revisor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etablere aksjeeierbok og aksjebevis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angi reelle rettighetshavere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angi IPR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85"/>
          <p:cNvSpPr txBox="1"/>
          <p:nvPr/>
        </p:nvSpPr>
        <p:spPr>
          <a:xfrm>
            <a:off x="6185233" y="1184427"/>
            <a:ext cx="889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kunngjøre registrering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85"/>
          <p:cNvSpPr txBox="1"/>
          <p:nvPr/>
        </p:nvSpPr>
        <p:spPr>
          <a:xfrm>
            <a:off x="7066408" y="1158480"/>
            <a:ext cx="889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skaffe tillatelser/bransjekrav (bransjeavhengig)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skaffe næringslokale (bransjeavhengig)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85"/>
          <p:cNvSpPr txBox="1"/>
          <p:nvPr/>
        </p:nvSpPr>
        <p:spPr>
          <a:xfrm>
            <a:off x="8066656" y="1163467"/>
            <a:ext cx="10143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opprette skattetrekkskonto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tjenestepensjon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forsikring sykepenger for ENK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frivillig yrkesskadeforsikring for ENK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første innbetaling av forskuddsskatt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85"/>
          <p:cNvSpPr txBox="1"/>
          <p:nvPr/>
        </p:nvSpPr>
        <p:spPr>
          <a:xfrm>
            <a:off x="6649458" y="3720275"/>
            <a:ext cx="18123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åpning av gjeldsforhandling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konvertering  av gjeld til aksjekapital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85"/>
          <p:cNvSpPr txBox="1"/>
          <p:nvPr/>
        </p:nvSpPr>
        <p:spPr>
          <a:xfrm>
            <a:off x="7355200" y="453225"/>
            <a:ext cx="16077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defTabSz="685800">
              <a:lnSpc>
                <a:spcPct val="90000"/>
              </a:lnSpc>
              <a:buClrTx/>
            </a:pPr>
            <a:r>
              <a:rPr lang="no" sz="1000" kern="1200">
                <a:latin typeface="Georgia"/>
                <a:ea typeface="Georgia"/>
                <a:cs typeface="Georgia"/>
                <a:sym typeface="Georgia"/>
              </a:rPr>
              <a:t>ca. 130 aktiviteter</a:t>
            </a:r>
            <a:endParaRPr sz="100" kern="1200">
              <a:ea typeface="+mn-ea"/>
              <a:cs typeface="+mn-cs"/>
            </a:endParaRPr>
          </a:p>
        </p:txBody>
      </p:sp>
      <p:sp>
        <p:nvSpPr>
          <p:cNvPr id="1311" name="Google Shape;1311;p85"/>
          <p:cNvSpPr txBox="1">
            <a:spLocks noGrp="1"/>
          </p:cNvSpPr>
          <p:nvPr>
            <p:ph type="title"/>
          </p:nvPr>
        </p:nvSpPr>
        <p:spPr>
          <a:xfrm>
            <a:off x="7355200" y="72525"/>
            <a:ext cx="1658700" cy="50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no" sz="2400">
                <a:latin typeface="Helvetica Neue Light"/>
                <a:ea typeface="Helvetica Neue Light"/>
                <a:cs typeface="Helvetica Neue Light"/>
                <a:sym typeface="Helvetica Neue Light"/>
              </a:rPr>
              <a:t>Aktiviteter</a:t>
            </a:r>
            <a:endParaRPr sz="2700"/>
          </a:p>
        </p:txBody>
      </p:sp>
      <p:sp>
        <p:nvSpPr>
          <p:cNvPr id="1312" name="Google Shape;1312;p85"/>
          <p:cNvSpPr txBox="1"/>
          <p:nvPr/>
        </p:nvSpPr>
        <p:spPr>
          <a:xfrm>
            <a:off x="45575" y="2847975"/>
            <a:ext cx="1319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oppfølging av sykemeldte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søke refusjon sykepenger, omsorgspenger, foreldrepenger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tilrettelegging/inklud. av ans og søke støtte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permittering og dagpenger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hms/internkontroll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betale obligatorisk tjenestepensjon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kompetanseutvikling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avvikle arbeidsforhold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85"/>
          <p:cNvSpPr/>
          <p:nvPr/>
        </p:nvSpPr>
        <p:spPr>
          <a:xfrm>
            <a:off x="80650" y="244775"/>
            <a:ext cx="1014300" cy="213000"/>
          </a:xfrm>
          <a:prstGeom prst="homePlate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A1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Forretningsidé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85"/>
          <p:cNvSpPr/>
          <p:nvPr/>
        </p:nvSpPr>
        <p:spPr>
          <a:xfrm>
            <a:off x="53341" y="926092"/>
            <a:ext cx="1289400" cy="213000"/>
          </a:xfrm>
          <a:prstGeom prst="homePlate">
            <a:avLst>
              <a:gd name="adj" fmla="val 40199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B1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Innhenting  av informasjon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85"/>
          <p:cNvSpPr/>
          <p:nvPr/>
        </p:nvSpPr>
        <p:spPr>
          <a:xfrm>
            <a:off x="77575" y="1868200"/>
            <a:ext cx="908700" cy="213000"/>
          </a:xfrm>
          <a:prstGeom prst="homePlate">
            <a:avLst>
              <a:gd name="adj" fmla="val 3156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Kjøp og salg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85"/>
          <p:cNvSpPr/>
          <p:nvPr/>
        </p:nvSpPr>
        <p:spPr>
          <a:xfrm>
            <a:off x="83497" y="4335244"/>
            <a:ext cx="965400" cy="213000"/>
          </a:xfrm>
          <a:prstGeom prst="homePlate">
            <a:avLst>
              <a:gd name="adj" fmla="val 40199"/>
            </a:avLst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D1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Frivillig avvikling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85"/>
          <p:cNvSpPr/>
          <p:nvPr/>
        </p:nvSpPr>
        <p:spPr>
          <a:xfrm>
            <a:off x="1299866" y="928442"/>
            <a:ext cx="9621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B2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Skaffe kapital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85"/>
          <p:cNvSpPr/>
          <p:nvPr/>
        </p:nvSpPr>
        <p:spPr>
          <a:xfrm>
            <a:off x="2205030" y="928446"/>
            <a:ext cx="7920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B3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Stifte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85"/>
          <p:cNvSpPr/>
          <p:nvPr/>
        </p:nvSpPr>
        <p:spPr>
          <a:xfrm>
            <a:off x="2947981" y="923671"/>
            <a:ext cx="13677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B4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Immaterielle rettigheter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85"/>
          <p:cNvSpPr/>
          <p:nvPr/>
        </p:nvSpPr>
        <p:spPr>
          <a:xfrm>
            <a:off x="4259916" y="928342"/>
            <a:ext cx="8655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B5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Registrere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85"/>
          <p:cNvSpPr/>
          <p:nvPr/>
        </p:nvSpPr>
        <p:spPr>
          <a:xfrm>
            <a:off x="5078128" y="923667"/>
            <a:ext cx="11847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B6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Digital etterlevelse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85"/>
          <p:cNvSpPr/>
          <p:nvPr/>
        </p:nvSpPr>
        <p:spPr>
          <a:xfrm>
            <a:off x="6213902" y="923930"/>
            <a:ext cx="8322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B7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Oppstart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85"/>
          <p:cNvSpPr/>
          <p:nvPr/>
        </p:nvSpPr>
        <p:spPr>
          <a:xfrm>
            <a:off x="6973765" y="923930"/>
            <a:ext cx="1092900" cy="213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B7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Skaffe  tillatelser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4" name="Google Shape;1324;p85"/>
          <p:cNvGrpSpPr/>
          <p:nvPr/>
        </p:nvGrpSpPr>
        <p:grpSpPr>
          <a:xfrm>
            <a:off x="8011990" y="923405"/>
            <a:ext cx="1055100" cy="213525"/>
            <a:chOff x="4721825" y="2132350"/>
            <a:chExt cx="1055100" cy="213525"/>
          </a:xfrm>
        </p:grpSpPr>
        <p:sp>
          <p:nvSpPr>
            <p:cNvPr id="1325" name="Google Shape;1325;p85"/>
            <p:cNvSpPr/>
            <p:nvPr/>
          </p:nvSpPr>
          <p:spPr>
            <a:xfrm>
              <a:off x="5677000" y="2132350"/>
              <a:ext cx="99900" cy="2130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800" kern="1200">
                <a:ea typeface="+mn-ea"/>
                <a:cs typeface="+mn-cs"/>
              </a:endParaRPr>
            </a:p>
          </p:txBody>
        </p:sp>
        <p:sp>
          <p:nvSpPr>
            <p:cNvPr id="1326" name="Google Shape;1326;p85"/>
            <p:cNvSpPr/>
            <p:nvPr/>
          </p:nvSpPr>
          <p:spPr>
            <a:xfrm>
              <a:off x="4721825" y="2132875"/>
              <a:ext cx="1055100" cy="213000"/>
            </a:xfrm>
            <a:prstGeom prst="chevron">
              <a:avLst>
                <a:gd name="adj" fmla="val 50000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B7 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Skatt og avgifter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7" name="Google Shape;1327;p85"/>
          <p:cNvSpPr/>
          <p:nvPr/>
        </p:nvSpPr>
        <p:spPr>
          <a:xfrm>
            <a:off x="1994822" y="244779"/>
            <a:ext cx="114300" cy="21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ea typeface="+mn-ea"/>
              <a:cs typeface="+mn-cs"/>
            </a:endParaRPr>
          </a:p>
        </p:txBody>
      </p:sp>
      <p:sp>
        <p:nvSpPr>
          <p:cNvPr id="1328" name="Google Shape;1328;p85"/>
          <p:cNvSpPr/>
          <p:nvPr/>
        </p:nvSpPr>
        <p:spPr>
          <a:xfrm>
            <a:off x="989975" y="1868200"/>
            <a:ext cx="1277700" cy="213000"/>
          </a:xfrm>
          <a:prstGeom prst="chevron">
            <a:avLst>
              <a:gd name="adj" fmla="val 33474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C2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Kvalifikasjonskrav anbud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85"/>
          <p:cNvSpPr/>
          <p:nvPr/>
        </p:nvSpPr>
        <p:spPr>
          <a:xfrm>
            <a:off x="2220875" y="1864450"/>
            <a:ext cx="9087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C3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Tjenesteyting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p85"/>
          <p:cNvSpPr/>
          <p:nvPr/>
        </p:nvSpPr>
        <p:spPr>
          <a:xfrm>
            <a:off x="3079190" y="1862075"/>
            <a:ext cx="11847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C4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Melde skatt og avgift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85"/>
          <p:cNvSpPr/>
          <p:nvPr/>
        </p:nvSpPr>
        <p:spPr>
          <a:xfrm>
            <a:off x="4214826" y="1864900"/>
            <a:ext cx="6768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C5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Kreditt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85"/>
          <p:cNvSpPr/>
          <p:nvPr/>
        </p:nvSpPr>
        <p:spPr>
          <a:xfrm>
            <a:off x="4856875" y="1869400"/>
            <a:ext cx="13608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C6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Økt behov for finansiering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85"/>
          <p:cNvSpPr/>
          <p:nvPr/>
        </p:nvSpPr>
        <p:spPr>
          <a:xfrm>
            <a:off x="6174300" y="1867025"/>
            <a:ext cx="14859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C7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Bemanning (ansette)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p85"/>
          <p:cNvSpPr/>
          <p:nvPr/>
        </p:nvSpPr>
        <p:spPr>
          <a:xfrm>
            <a:off x="7620850" y="1874150"/>
            <a:ext cx="14259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C8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Utbetaling lønn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85"/>
          <p:cNvSpPr/>
          <p:nvPr/>
        </p:nvSpPr>
        <p:spPr>
          <a:xfrm>
            <a:off x="57399" y="2608400"/>
            <a:ext cx="12894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C9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Løpende arbeidsforhold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85"/>
          <p:cNvSpPr/>
          <p:nvPr/>
        </p:nvSpPr>
        <p:spPr>
          <a:xfrm>
            <a:off x="1335900" y="2616825"/>
            <a:ext cx="11223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C10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Endre virksomhet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85"/>
          <p:cNvSpPr/>
          <p:nvPr/>
        </p:nvSpPr>
        <p:spPr>
          <a:xfrm>
            <a:off x="2468075" y="2610325"/>
            <a:ext cx="12165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C11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Styre og  eierforhold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85"/>
          <p:cNvSpPr/>
          <p:nvPr/>
        </p:nvSpPr>
        <p:spPr>
          <a:xfrm>
            <a:off x="3631950" y="2614763"/>
            <a:ext cx="24885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C12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Betale skatt og avgifter for foretak  (løpende og  termin)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9" name="Google Shape;1339;p85"/>
          <p:cNvSpPr/>
          <p:nvPr/>
        </p:nvSpPr>
        <p:spPr>
          <a:xfrm>
            <a:off x="6091874" y="2614770"/>
            <a:ext cx="13533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C13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Regnskap årsavslutning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p85"/>
          <p:cNvSpPr/>
          <p:nvPr/>
        </p:nvSpPr>
        <p:spPr>
          <a:xfrm>
            <a:off x="36855" y="3506877"/>
            <a:ext cx="16311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C14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Offentlige rapporteringer (årlig)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85"/>
          <p:cNvSpPr/>
          <p:nvPr/>
        </p:nvSpPr>
        <p:spPr>
          <a:xfrm>
            <a:off x="1622057" y="3509700"/>
            <a:ext cx="7977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C15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Tilsyn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85"/>
          <p:cNvSpPr/>
          <p:nvPr/>
        </p:nvSpPr>
        <p:spPr>
          <a:xfrm>
            <a:off x="2379170" y="3509500"/>
            <a:ext cx="16311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C16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Betalingsvansker og innkreving 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85"/>
          <p:cNvSpPr/>
          <p:nvPr/>
        </p:nvSpPr>
        <p:spPr>
          <a:xfrm>
            <a:off x="3964050" y="3509492"/>
            <a:ext cx="17223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C17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Gjeldsrådgiving og forebygging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Google Shape;1344;p85"/>
          <p:cNvSpPr/>
          <p:nvPr/>
        </p:nvSpPr>
        <p:spPr>
          <a:xfrm>
            <a:off x="5617321" y="3503163"/>
            <a:ext cx="10551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C18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Nedbemanning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85"/>
          <p:cNvSpPr/>
          <p:nvPr/>
        </p:nvSpPr>
        <p:spPr>
          <a:xfrm>
            <a:off x="8286690" y="3507283"/>
            <a:ext cx="185700" cy="213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ea typeface="+mn-ea"/>
              <a:cs typeface="+mn-cs"/>
            </a:endParaRPr>
          </a:p>
        </p:txBody>
      </p:sp>
      <p:sp>
        <p:nvSpPr>
          <p:cNvPr id="1346" name="Google Shape;1346;p85"/>
          <p:cNvSpPr/>
          <p:nvPr/>
        </p:nvSpPr>
        <p:spPr>
          <a:xfrm>
            <a:off x="1007297" y="4344794"/>
            <a:ext cx="7977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D2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Konkurs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85"/>
          <p:cNvSpPr/>
          <p:nvPr/>
        </p:nvSpPr>
        <p:spPr>
          <a:xfrm>
            <a:off x="1757072" y="4335756"/>
            <a:ext cx="1617600" cy="213000"/>
          </a:xfrm>
          <a:prstGeom prst="chevron">
            <a:avLst>
              <a:gd name="adj" fmla="val 38298"/>
            </a:avLst>
          </a:prstGeom>
          <a:solidFill>
            <a:srgbClr val="0B5394"/>
          </a:solidFill>
          <a:ln>
            <a:noFill/>
          </a:ln>
        </p:spPr>
        <p:txBody>
          <a:bodyPr spcFirstLastPara="1" wrap="square" lIns="72000" tIns="91425" rIns="72000" bIns="91425" anchor="ctr" anchorCtr="0">
            <a:noAutofit/>
          </a:bodyPr>
          <a:lstStyle/>
          <a:p>
            <a:pPr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D3 </a:t>
            </a:r>
            <a:r>
              <a:rPr lang="no"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Tvangsavvikling og  -oppløsning</a:t>
            </a:r>
            <a:endParaRPr sz="7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8" name="Google Shape;1348;p85"/>
          <p:cNvGrpSpPr/>
          <p:nvPr/>
        </p:nvGrpSpPr>
        <p:grpSpPr>
          <a:xfrm>
            <a:off x="3324836" y="4331052"/>
            <a:ext cx="1485909" cy="213034"/>
            <a:chOff x="4721825" y="1879875"/>
            <a:chExt cx="1388700" cy="213013"/>
          </a:xfrm>
        </p:grpSpPr>
        <p:sp>
          <p:nvSpPr>
            <p:cNvPr id="1349" name="Google Shape;1349;p85"/>
            <p:cNvSpPr/>
            <p:nvPr/>
          </p:nvSpPr>
          <p:spPr>
            <a:xfrm>
              <a:off x="6007210" y="1879875"/>
              <a:ext cx="99900" cy="2130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</a:pPr>
              <a:endParaRPr sz="1800" kern="1200">
                <a:ea typeface="+mn-ea"/>
                <a:cs typeface="+mn-cs"/>
              </a:endParaRPr>
            </a:p>
          </p:txBody>
        </p:sp>
        <p:sp>
          <p:nvSpPr>
            <p:cNvPr id="1350" name="Google Shape;1350;p85"/>
            <p:cNvSpPr/>
            <p:nvPr/>
          </p:nvSpPr>
          <p:spPr>
            <a:xfrm>
              <a:off x="4721825" y="1879888"/>
              <a:ext cx="1388700" cy="213000"/>
            </a:xfrm>
            <a:prstGeom prst="chevron">
              <a:avLst>
                <a:gd name="adj" fmla="val 41736"/>
              </a:avLst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72000" tIns="91425" rIns="72000" bIns="91425" anchor="ctr" anchorCtr="0">
              <a:noAutofit/>
            </a:bodyPr>
            <a:lstStyle/>
            <a:p>
              <a:pPr defTabSz="685800">
                <a:buClrTx/>
              </a:pPr>
              <a:r>
                <a:rPr lang="no" sz="700" b="1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D4</a:t>
              </a:r>
              <a:r>
                <a:rPr lang="no" sz="700" kern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Sletting og/eller oppløsning</a:t>
              </a:r>
              <a:endParaRPr sz="7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1" name="Google Shape;1351;p85"/>
          <p:cNvSpPr txBox="1"/>
          <p:nvPr/>
        </p:nvSpPr>
        <p:spPr>
          <a:xfrm>
            <a:off x="-14925" y="-75346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100" b="1" kern="120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no" sz="1100" kern="1200">
                <a:latin typeface="Calibri"/>
                <a:ea typeface="Calibri"/>
                <a:cs typeface="Calibri"/>
                <a:sym typeface="Calibri"/>
              </a:rPr>
              <a:t>Idéfase</a:t>
            </a:r>
            <a:endParaRPr sz="11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85"/>
          <p:cNvSpPr txBox="1"/>
          <p:nvPr/>
        </p:nvSpPr>
        <p:spPr>
          <a:xfrm>
            <a:off x="2178" y="64127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100" b="1" kern="1200">
                <a:latin typeface="Calibri"/>
                <a:ea typeface="Calibri"/>
                <a:cs typeface="Calibri"/>
                <a:sym typeface="Calibri"/>
              </a:rPr>
              <a:t>B </a:t>
            </a:r>
            <a:r>
              <a:rPr lang="no" sz="1100" kern="1200">
                <a:latin typeface="Calibri"/>
                <a:ea typeface="Calibri"/>
                <a:cs typeface="Calibri"/>
                <a:sym typeface="Calibri"/>
              </a:rPr>
              <a:t>Etableringsfase</a:t>
            </a:r>
            <a:endParaRPr sz="11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85"/>
          <p:cNvSpPr txBox="1"/>
          <p:nvPr/>
        </p:nvSpPr>
        <p:spPr>
          <a:xfrm>
            <a:off x="4130" y="154123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100" b="1" kern="1200">
                <a:latin typeface="Calibri"/>
                <a:ea typeface="Calibri"/>
                <a:cs typeface="Calibri"/>
                <a:sym typeface="Calibri"/>
              </a:rPr>
              <a:t>C </a:t>
            </a:r>
            <a:r>
              <a:rPr lang="no" sz="1100" kern="1200">
                <a:latin typeface="Calibri"/>
                <a:ea typeface="Calibri"/>
                <a:cs typeface="Calibri"/>
                <a:sym typeface="Calibri"/>
              </a:rPr>
              <a:t>Drivefase</a:t>
            </a:r>
            <a:endParaRPr sz="11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85"/>
          <p:cNvSpPr txBox="1"/>
          <p:nvPr/>
        </p:nvSpPr>
        <p:spPr>
          <a:xfrm>
            <a:off x="36849" y="4056050"/>
            <a:ext cx="2063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100" b="1" kern="1200">
                <a:latin typeface="Calibri"/>
                <a:ea typeface="Calibri"/>
                <a:cs typeface="Calibri"/>
                <a:sym typeface="Calibri"/>
              </a:rPr>
              <a:t>D </a:t>
            </a:r>
            <a:r>
              <a:rPr lang="no" sz="1100" kern="1200">
                <a:latin typeface="Calibri"/>
                <a:ea typeface="Calibri"/>
                <a:cs typeface="Calibri"/>
                <a:sym typeface="Calibri"/>
              </a:rPr>
              <a:t>Avvikle-fase</a:t>
            </a:r>
            <a:endParaRPr sz="11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85"/>
          <p:cNvSpPr txBox="1"/>
          <p:nvPr/>
        </p:nvSpPr>
        <p:spPr>
          <a:xfrm>
            <a:off x="1746798" y="4532474"/>
            <a:ext cx="889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tvangsavvikling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tvangsoppløsning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p85"/>
          <p:cNvSpPr txBox="1"/>
          <p:nvPr/>
        </p:nvSpPr>
        <p:spPr>
          <a:xfrm>
            <a:off x="3324823" y="4559124"/>
            <a:ext cx="889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18000" rIns="0" bIns="18000" anchor="t" anchorCtr="0">
            <a:noAutofit/>
          </a:bodyPr>
          <a:lstStyle/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sletting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598" indent="-39374" defTabSz="685800">
              <a:buClr>
                <a:srgbClr val="0B5394"/>
              </a:buClr>
              <a:buSzPts val="450"/>
              <a:buFont typeface="Calibri"/>
              <a:buChar char="●"/>
            </a:pPr>
            <a:r>
              <a:rPr lang="no" sz="450" b="1" kern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oppløsning</a:t>
            </a:r>
            <a:endParaRPr sz="450" b="1" kern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180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87"/>
          <p:cNvSpPr txBox="1">
            <a:spLocks noGrp="1"/>
          </p:cNvSpPr>
          <p:nvPr>
            <p:ph type="title"/>
          </p:nvPr>
        </p:nvSpPr>
        <p:spPr>
          <a:xfrm>
            <a:off x="34800" y="56600"/>
            <a:ext cx="1261800" cy="969300"/>
          </a:xfrm>
          <a:prstGeom prst="rect">
            <a:avLst/>
          </a:prstGeom>
          <a:solidFill>
            <a:srgbClr val="073763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no" sz="2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Innsikt</a:t>
            </a:r>
            <a:endParaRPr sz="28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75" name="Google Shape;1875;p87"/>
          <p:cNvSpPr/>
          <p:nvPr/>
        </p:nvSpPr>
        <p:spPr>
          <a:xfrm>
            <a:off x="24361" y="1070297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Dialogen med det </a:t>
            </a:r>
            <a:b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offentlige oppleves ikke brukertilpasset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b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SKE innkreving KVU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6" name="Google Shape;1876;p87"/>
          <p:cNvSpPr/>
          <p:nvPr/>
        </p:nvSpPr>
        <p:spPr>
          <a:xfrm>
            <a:off x="1341571" y="1070297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Næringsdrivende opplever at det er vanskelig å forstå og ivareta sine rettigheter og plikter</a:t>
            </a:r>
            <a:b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SKE innkreving KVU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7" name="Google Shape;1877;p87"/>
          <p:cNvSpPr/>
          <p:nvPr/>
        </p:nvSpPr>
        <p:spPr>
          <a:xfrm>
            <a:off x="2652349" y="1070297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 offentlige har en fragmentert forebygging av betalingsutfordringer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b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SKE innkreving KVU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8" name="Google Shape;1878;p87"/>
          <p:cNvSpPr/>
          <p:nvPr/>
        </p:nvSpPr>
        <p:spPr>
          <a:xfrm>
            <a:off x="3953002" y="1070297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Seriøs næringsvirksomhet opplever at useriøse aktører truer deres virksomhet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SKE innkreving KVU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9" name="Google Shape;1879;p87"/>
          <p:cNvSpPr/>
          <p:nvPr/>
        </p:nvSpPr>
        <p:spPr>
          <a:xfrm>
            <a:off x="24364" y="2084752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SMB-er er redde for å gjøre feil ved bokføring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BR NSG Intervju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0" name="Google Shape;1880;p87"/>
          <p:cNvSpPr/>
          <p:nvPr/>
        </p:nvSpPr>
        <p:spPr>
          <a:xfrm>
            <a:off x="27722" y="3100467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Mangler oversikt over egen økonomiske situasjon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BR Gjeldsfloka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1" name="Google Shape;1881;p87"/>
          <p:cNvSpPr/>
          <p:nvPr/>
        </p:nvSpPr>
        <p:spPr>
          <a:xfrm>
            <a:off x="1338505" y="3100467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Starter enkeltperson-foretak med dårlige forutsetninger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BR Gjeldsforebygging ENK (KLOPP)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2" name="Google Shape;1882;p87"/>
          <p:cNvSpPr/>
          <p:nvPr/>
        </p:nvSpPr>
        <p:spPr>
          <a:xfrm>
            <a:off x="1338585" y="4137780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Næringsdrivende avvikler ikke virksomhet tidsnok/på korrekt vis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3" name="Google Shape;1883;p87"/>
          <p:cNvSpPr/>
          <p:nvPr/>
        </p:nvSpPr>
        <p:spPr>
          <a:xfrm>
            <a:off x="3953013" y="566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4" name="Google Shape;1884;p87"/>
          <p:cNvSpPr/>
          <p:nvPr/>
        </p:nvSpPr>
        <p:spPr>
          <a:xfrm>
            <a:off x="1338511" y="56600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Rekkefølge-</a:t>
            </a:r>
            <a:b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problematikk mellom stiftelse og registrering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br>
              <a:rPr lang="no" sz="5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o" sz="5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"Revisjonsrapport om bruken av digitale løsninger ved etablering av restaurant" til KMD</a:t>
            </a:r>
            <a:endParaRPr sz="5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5" name="Google Shape;1885;p87"/>
          <p:cNvSpPr/>
          <p:nvPr/>
        </p:nvSpPr>
        <p:spPr>
          <a:xfrm>
            <a:off x="2648655" y="56600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Behandlingstid fra stiftelse til organisasjonsnummer tar lang tid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b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DSOP konseptvalg digital selskapsetablering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6" name="Google Shape;1886;p87"/>
          <p:cNvSpPr/>
          <p:nvPr/>
        </p:nvSpPr>
        <p:spPr>
          <a:xfrm>
            <a:off x="27809" y="4137796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7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Oversikt eierstruktur og hvem som skal oppgi vandelsatttest ved behandling av sjenkebevilgning</a:t>
            </a:r>
            <a:endParaRPr sz="7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5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"Revisjonsrapport om bruken av digitale</a:t>
            </a:r>
            <a:endParaRPr sz="5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5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løsninger ved etablering av restaurant" til KMD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7" name="Google Shape;1887;p87"/>
          <p:cNvSpPr/>
          <p:nvPr/>
        </p:nvSpPr>
        <p:spPr>
          <a:xfrm>
            <a:off x="1341585" y="2083980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Ønsker innsikt i fakturagodkjenning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BR NSG Intervju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8" name="Google Shape;1888;p87"/>
          <p:cNvSpPr/>
          <p:nvPr/>
        </p:nvSpPr>
        <p:spPr>
          <a:xfrm>
            <a:off x="2653348" y="2083969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Papirkvitteringer skaper ekstraarbeid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BR NSG Intervju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87"/>
          <p:cNvSpPr/>
          <p:nvPr/>
        </p:nvSpPr>
        <p:spPr>
          <a:xfrm>
            <a:off x="2649295" y="3099687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Famler i blinde på tynn is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BR Gjeldsforebygging ENK (KLOPP)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Google Shape;1890;p87"/>
          <p:cNvSpPr/>
          <p:nvPr/>
        </p:nvSpPr>
        <p:spPr>
          <a:xfrm>
            <a:off x="3953009" y="3099687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Opplever byråkrati og straff, men trenger en hjelpende hånd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BR Gjeldsforebygging ENK (KLOPP)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87"/>
          <p:cNvSpPr/>
          <p:nvPr/>
        </p:nvSpPr>
        <p:spPr>
          <a:xfrm>
            <a:off x="5264423" y="3103912"/>
            <a:ext cx="1261800" cy="9693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r>
              <a:rPr lang="no" sz="8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Systemet er ikke bygget for å fange opp eller forebygge</a:t>
            </a: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endParaRPr sz="800" b="1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Tx/>
            </a:pPr>
            <a:r>
              <a:rPr lang="no" sz="6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Kilde: BR Gjeldsforebygging ENK (KLOPP)</a:t>
            </a:r>
            <a:endParaRPr sz="600"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2" name="Google Shape;1892;p87"/>
          <p:cNvSpPr/>
          <p:nvPr/>
        </p:nvSpPr>
        <p:spPr>
          <a:xfrm>
            <a:off x="5264438" y="566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3" name="Google Shape;1893;p87"/>
          <p:cNvSpPr/>
          <p:nvPr/>
        </p:nvSpPr>
        <p:spPr>
          <a:xfrm>
            <a:off x="6575863" y="566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4" name="Google Shape;1894;p87"/>
          <p:cNvSpPr/>
          <p:nvPr/>
        </p:nvSpPr>
        <p:spPr>
          <a:xfrm>
            <a:off x="5264438" y="10703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5" name="Google Shape;1895;p87"/>
          <p:cNvSpPr/>
          <p:nvPr/>
        </p:nvSpPr>
        <p:spPr>
          <a:xfrm>
            <a:off x="6575863" y="10703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6" name="Google Shape;1896;p87"/>
          <p:cNvSpPr/>
          <p:nvPr/>
        </p:nvSpPr>
        <p:spPr>
          <a:xfrm>
            <a:off x="3958063" y="20871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Google Shape;1897;p87"/>
          <p:cNvSpPr/>
          <p:nvPr/>
        </p:nvSpPr>
        <p:spPr>
          <a:xfrm>
            <a:off x="5269488" y="20871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8" name="Google Shape;1898;p87"/>
          <p:cNvSpPr/>
          <p:nvPr/>
        </p:nvSpPr>
        <p:spPr>
          <a:xfrm>
            <a:off x="6580913" y="20840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9" name="Google Shape;1899;p87"/>
          <p:cNvSpPr/>
          <p:nvPr/>
        </p:nvSpPr>
        <p:spPr>
          <a:xfrm>
            <a:off x="6575863" y="30977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0" name="Google Shape;1900;p87"/>
          <p:cNvSpPr/>
          <p:nvPr/>
        </p:nvSpPr>
        <p:spPr>
          <a:xfrm>
            <a:off x="2649363" y="41238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1" name="Google Shape;1901;p87"/>
          <p:cNvSpPr/>
          <p:nvPr/>
        </p:nvSpPr>
        <p:spPr>
          <a:xfrm>
            <a:off x="3939563" y="41238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2" name="Google Shape;1902;p87"/>
          <p:cNvSpPr/>
          <p:nvPr/>
        </p:nvSpPr>
        <p:spPr>
          <a:xfrm>
            <a:off x="5258063" y="41207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3" name="Google Shape;1903;p87"/>
          <p:cNvSpPr/>
          <p:nvPr/>
        </p:nvSpPr>
        <p:spPr>
          <a:xfrm>
            <a:off x="6568838" y="4111126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4" name="Google Shape;1904;p87"/>
          <p:cNvSpPr/>
          <p:nvPr/>
        </p:nvSpPr>
        <p:spPr>
          <a:xfrm>
            <a:off x="7887288" y="566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5" name="Google Shape;1905;p87"/>
          <p:cNvSpPr/>
          <p:nvPr/>
        </p:nvSpPr>
        <p:spPr>
          <a:xfrm>
            <a:off x="7887288" y="10703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6" name="Google Shape;1906;p87"/>
          <p:cNvSpPr/>
          <p:nvPr/>
        </p:nvSpPr>
        <p:spPr>
          <a:xfrm>
            <a:off x="7892338" y="20840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7" name="Google Shape;1907;p87"/>
          <p:cNvSpPr/>
          <p:nvPr/>
        </p:nvSpPr>
        <p:spPr>
          <a:xfrm>
            <a:off x="7887288" y="3097701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8" name="Google Shape;1908;p87"/>
          <p:cNvSpPr/>
          <p:nvPr/>
        </p:nvSpPr>
        <p:spPr>
          <a:xfrm>
            <a:off x="7879613" y="4111126"/>
            <a:ext cx="1261800" cy="96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buClrTx/>
            </a:pPr>
            <a:endParaRPr sz="600" kern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895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5"/>
          <p:cNvSpPr txBox="1">
            <a:spLocks noGrp="1"/>
          </p:cNvSpPr>
          <p:nvPr>
            <p:ph type="title"/>
          </p:nvPr>
        </p:nvSpPr>
        <p:spPr>
          <a:xfrm>
            <a:off x="472594" y="432050"/>
            <a:ext cx="3305400" cy="85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Etableringsfasen steg 03</a:t>
            </a:r>
            <a:br>
              <a:rPr lang="no" sz="1200">
                <a:latin typeface="Arial"/>
                <a:ea typeface="Arial"/>
                <a:cs typeface="Arial"/>
                <a:sym typeface="Arial"/>
              </a:rPr>
            </a:br>
            <a:r>
              <a:rPr lang="no" sz="1700" b="1">
                <a:latin typeface="Calibri"/>
                <a:ea typeface="Calibri"/>
                <a:cs typeface="Calibri"/>
                <a:sym typeface="Calibri"/>
              </a:rPr>
              <a:t>Stifte</a:t>
            </a:r>
            <a:endParaRPr sz="3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65"/>
          <p:cNvSpPr txBox="1">
            <a:spLocks noGrp="1"/>
          </p:cNvSpPr>
          <p:nvPr>
            <p:ph type="body" idx="1"/>
          </p:nvPr>
        </p:nvSpPr>
        <p:spPr>
          <a:xfrm>
            <a:off x="472600" y="1464925"/>
            <a:ext cx="3153000" cy="33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Innsikt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80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Rekkefølgeproblematikk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Lang behandlingstid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Aktiviteter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80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Stifte bedrift - BR, bank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Etablere vedtekter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Bli kunde i bank - bank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Opprette aksjekapitalkonto og innbetaling - bank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Søknad om d-nummer for utenlandske rolleinnehavere - BR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Fastsette åpningsbalanse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Tiltak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800"/>
              </a:spcBef>
              <a:buSzPts val="1100"/>
              <a:buFont typeface="Calibri"/>
              <a:buChar char="●"/>
            </a:pPr>
            <a:r>
              <a:rPr lang="no" sz="1100" u="sng">
                <a:latin typeface="Calibri"/>
                <a:ea typeface="Calibri"/>
                <a:cs typeface="Calibri"/>
                <a:sym typeface="Calibri"/>
              </a:rPr>
              <a:t>Digital selskapsetablering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0"/>
              </a:spcBef>
              <a:buSzPts val="1100"/>
              <a:buFont typeface="Calibri"/>
              <a:buChar char="●"/>
            </a:pPr>
            <a:r>
              <a:rPr lang="no" sz="1100" u="sng">
                <a:latin typeface="Calibri"/>
                <a:ea typeface="Calibri"/>
                <a:cs typeface="Calibri"/>
                <a:sym typeface="Calibri"/>
              </a:rPr>
              <a:t>Ny bonde</a:t>
            </a: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 (OPS Landbruk)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457189" indent="-298442">
              <a:spcBef>
                <a:spcPts val="0"/>
              </a:spcBef>
              <a:buSzPts val="1100"/>
              <a:buFont typeface="Calibri"/>
              <a:buChar char="●"/>
            </a:pPr>
            <a:r>
              <a:rPr lang="no" sz="1100">
                <a:latin typeface="Calibri"/>
                <a:ea typeface="Calibri"/>
                <a:cs typeface="Calibri"/>
                <a:sym typeface="Calibri"/>
              </a:rPr>
              <a:t>Born digital (NSG)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65"/>
          <p:cNvSpPr/>
          <p:nvPr/>
        </p:nvSpPr>
        <p:spPr>
          <a:xfrm>
            <a:off x="3821858" y="570825"/>
            <a:ext cx="5119200" cy="436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ea typeface="+mn-ea"/>
              <a:cs typeface="+mn-cs"/>
            </a:endParaRPr>
          </a:p>
        </p:txBody>
      </p:sp>
      <p:pic>
        <p:nvPicPr>
          <p:cNvPr id="591" name="Google Shape;591;p6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0676" y="583975"/>
            <a:ext cx="2441975" cy="431682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5"/>
          <p:cNvSpPr txBox="1"/>
          <p:nvPr/>
        </p:nvSpPr>
        <p:spPr>
          <a:xfrm>
            <a:off x="-14750" y="0"/>
            <a:ext cx="1442700" cy="386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>
              <a:buClrTx/>
            </a:pPr>
            <a:r>
              <a:rPr lang="no" sz="1800" kern="1200">
                <a:solidFill>
                  <a:srgbClr val="3D85C6"/>
                </a:solidFill>
                <a:latin typeface="Syncopate"/>
                <a:ea typeface="Syncopate"/>
                <a:cs typeface="Syncopate"/>
                <a:sym typeface="Syncopate"/>
              </a:rPr>
              <a:t>EKSEMPEL</a:t>
            </a:r>
            <a:endParaRPr sz="1800" kern="1200">
              <a:solidFill>
                <a:srgbClr val="3D85C6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</p:spTree>
    <p:extLst>
      <p:ext uri="{BB962C8B-B14F-4D97-AF65-F5344CB8AC3E}">
        <p14:creationId xmlns:p14="http://schemas.microsoft.com/office/powerpoint/2010/main" val="2147763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52400"/>
            <a:ext cx="3583254" cy="483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17" name="Google Shape;41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152400"/>
            <a:ext cx="3149057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3"/>
          <p:cNvSpPr txBox="1">
            <a:spLocks noGrp="1"/>
          </p:cNvSpPr>
          <p:nvPr>
            <p:ph type="title" idx="4294967295"/>
          </p:nvPr>
        </p:nvSpPr>
        <p:spPr>
          <a:xfrm>
            <a:off x="0" y="1397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i="1" dirty="0"/>
              <a:t>Ett</a:t>
            </a:r>
            <a:r>
              <a:rPr lang="no" dirty="0"/>
              <a:t> budskap</a:t>
            </a:r>
            <a:endParaRPr dirty="0"/>
          </a:p>
        </p:txBody>
      </p:sp>
      <p:pic>
        <p:nvPicPr>
          <p:cNvPr id="423" name="Google Shape;42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865325"/>
            <a:ext cx="3641319" cy="3820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24" name="Google Shape;424;p63"/>
          <p:cNvSpPr txBox="1"/>
          <p:nvPr/>
        </p:nvSpPr>
        <p:spPr>
          <a:xfrm>
            <a:off x="4572000" y="445025"/>
            <a:ext cx="3790800" cy="4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150" dirty="0">
                <a:solidFill>
                  <a:srgbClr val="1E2B3C"/>
                </a:solidFill>
                <a:highlight>
                  <a:srgbClr val="FFFFFF"/>
                </a:highlight>
              </a:rPr>
              <a:t>Men hvorfor deler vi ikke mer data allerede når vi kjenner disse gevinstene? </a:t>
            </a:r>
            <a:endParaRPr sz="1150" dirty="0">
              <a:solidFill>
                <a:srgbClr val="1E2B3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no" sz="1150" dirty="0">
                <a:solidFill>
                  <a:srgbClr val="1E2B3C"/>
                </a:solidFill>
                <a:highlight>
                  <a:srgbClr val="FFFFFF"/>
                </a:highlight>
              </a:rPr>
              <a:t>“Som så mye annet er datadeling enklere sagt enn gjort. Det kan være vanskelig å få overblikk over hvilke data man sitter på i en virksomhet eller sektor, og hvilken verdi disse kan ha for andre.”</a:t>
            </a:r>
            <a:endParaRPr sz="1150" dirty="0">
              <a:solidFill>
                <a:srgbClr val="1E2B3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no" sz="1150" dirty="0">
                <a:solidFill>
                  <a:srgbClr val="1E2B3C"/>
                </a:solidFill>
                <a:highlight>
                  <a:srgbClr val="FFFFFF"/>
                </a:highlight>
              </a:rPr>
              <a:t>“Hvilke data er persondata eller underlagt taushetsplikt og hvilke regler skal man forholde seg til i offentlighetsloven, forvaltningsloven eller særlovgivning i ulike sektorer?”</a:t>
            </a:r>
            <a:endParaRPr sz="1150" dirty="0">
              <a:solidFill>
                <a:srgbClr val="1E2B3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no" sz="1150" dirty="0">
                <a:solidFill>
                  <a:srgbClr val="1E2B3C"/>
                </a:solidFill>
                <a:highlight>
                  <a:srgbClr val="FFFFFF"/>
                </a:highlight>
              </a:rPr>
              <a:t>“Og de som forvalter de tekniske aspektene for deling av data snakker ikke alltid samme språk som de som har ansvaret for de juridiske aspektene.”</a:t>
            </a:r>
            <a:endParaRPr sz="1150" dirty="0">
              <a:solidFill>
                <a:srgbClr val="1E2B3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no" sz="1150" dirty="0">
                <a:solidFill>
                  <a:srgbClr val="1E2B3C"/>
                </a:solidFill>
                <a:highlight>
                  <a:srgbClr val="FFFFFF"/>
                </a:highlight>
              </a:rPr>
              <a:t>“Vi skal være et læremiljø og en kompetansebank. Vi skal gjøre det lettere å dele data – slik at vi kan få mest mulig ut av all informasjonen vi sitter på.”</a:t>
            </a:r>
            <a:endParaRPr sz="1150" dirty="0">
              <a:solidFill>
                <a:srgbClr val="1E2B3C"/>
              </a:solidFill>
              <a:highlight>
                <a:srgbClr val="FFFFFF"/>
              </a:highlight>
            </a:endParaRPr>
          </a:p>
        </p:txBody>
      </p:sp>
      <p:sp>
        <p:nvSpPr>
          <p:cNvPr id="425" name="Google Shape;425;p63"/>
          <p:cNvSpPr txBox="1"/>
          <p:nvPr/>
        </p:nvSpPr>
        <p:spPr>
          <a:xfrm rot="-1300398">
            <a:off x="4826789" y="2147168"/>
            <a:ext cx="3338625" cy="66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300">
                <a:solidFill>
                  <a:schemeClr val="dk1"/>
                </a:solidFill>
              </a:rPr>
              <a:t>Informasjonsforvaltning</a:t>
            </a:r>
            <a:endParaRPr sz="2600"/>
          </a:p>
        </p:txBody>
      </p:sp>
      <p:sp>
        <p:nvSpPr>
          <p:cNvPr id="2" name="Ellipse 1"/>
          <p:cNvSpPr/>
          <p:nvPr/>
        </p:nvSpPr>
        <p:spPr>
          <a:xfrm>
            <a:off x="2743200" y="2743200"/>
            <a:ext cx="1636507" cy="475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800" y="152400"/>
            <a:ext cx="3096219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38" name="Google Shape;43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3600" y="152400"/>
            <a:ext cx="3038846" cy="48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9" name="Google Shape;439;p65"/>
          <p:cNvSpPr txBox="1"/>
          <p:nvPr/>
        </p:nvSpPr>
        <p:spPr>
          <a:xfrm>
            <a:off x="219075" y="1371600"/>
            <a:ext cx="18573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i="1"/>
              <a:t>“Notatet er en delleveranse fra prosjektet Strategi for elektronisk datautveksling for offentlig sektor.”</a:t>
            </a:r>
            <a:endParaRPr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1061333" y="2202418"/>
            <a:ext cx="7021335" cy="738664"/>
          </a:xfrm>
        </p:spPr>
        <p:txBody>
          <a:bodyPr/>
          <a:lstStyle/>
          <a:p>
            <a:r>
              <a:rPr lang="no" sz="4800" dirty="0"/>
              <a:t>Selvsagtheter?</a:t>
            </a:r>
            <a:endParaRPr lang="nb-NO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Tja ...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4294967295"/>
          </p:nvPr>
        </p:nvSpPr>
        <p:spPr>
          <a:xfrm>
            <a:off x="415562" y="1152525"/>
            <a:ext cx="4721214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...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2001 - Døgnåpen forvaltning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2002 - eNorge 2005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2005 - eNorge 2009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2006 - Eit informasjonssamfunn for alle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2008 - Ei forvaltning for demokrati og fellesskap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2012 - På nett med innbyggeren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2013 - Digital Agenda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2016 - Digital Agenda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o" sz="1700" dirty="0"/>
              <a:t>2019 - En digital offentlig sektor</a:t>
            </a:r>
            <a:endParaRPr sz="1700" dirty="0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790" y="176875"/>
            <a:ext cx="2411569" cy="341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077" y="1711050"/>
            <a:ext cx="2192476" cy="3094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63" y="176213"/>
            <a:ext cx="6162675" cy="4791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1426" y="176875"/>
            <a:ext cx="1374575" cy="19473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4" name="Google Shape;104;p20"/>
          <p:cNvSpPr txBox="1"/>
          <p:nvPr/>
        </p:nvSpPr>
        <p:spPr>
          <a:xfrm>
            <a:off x="6728300" y="2236275"/>
            <a:ext cx="2278200" cy="27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i="1"/>
              <a:t>“Elektronisk samhandling og utvikling av elektroniske tenester aukar behovet for ein meir standardisert tilgang som både er av teknisk og omgrepsmessig karakter. </a:t>
            </a:r>
            <a:r>
              <a:rPr lang="no" sz="1200" i="1">
                <a:highlight>
                  <a:srgbClr val="FFFF00"/>
                </a:highlight>
              </a:rPr>
              <a:t>Standardiserte datadefinisjonar bør samlast og systematiserast på ein heilskapeleg måte.</a:t>
            </a:r>
            <a:r>
              <a:rPr lang="no" sz="1200" i="1"/>
              <a:t> Dette vil sikre betre kunnskap om og oversikt over kva opplysningar som finst og som eventuelt kan gjenbrukast.”</a:t>
            </a:r>
            <a:endParaRPr sz="1200" i="1"/>
          </a:p>
        </p:txBody>
      </p:sp>
      <p:sp>
        <p:nvSpPr>
          <p:cNvPr id="105" name="Google Shape;105;p20"/>
          <p:cNvSpPr txBox="1"/>
          <p:nvPr/>
        </p:nvSpPr>
        <p:spPr>
          <a:xfrm>
            <a:off x="76200" y="76200"/>
            <a:ext cx="3076500" cy="43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dk1"/>
                </a:solidFill>
              </a:rPr>
              <a:t>St.mld. nr 17 (2006-2007)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472591" y="261970"/>
            <a:ext cx="8196058" cy="852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700" dirty="0"/>
              <a:t>Hvilke andre ting fikk oppmerksomhet i perioden?</a:t>
            </a: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300" dirty="0"/>
              <a:t>(Mange gode formål, selvsagt …)</a:t>
            </a:r>
            <a:endParaRPr sz="2300" dirty="0"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472591" y="1064792"/>
            <a:ext cx="8196058" cy="34394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Min side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“Elektroniske tjenester” / “Skjema på nett” -- med måltall på hvor mange skjema som skulle digitaliseres</a:t>
            </a:r>
            <a:endParaRPr sz="15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no" sz="1100" dirty="0"/>
              <a:t>Digital Agenda (2013): «Tjenester med årlig innsendingsvolum over 5000 skal tilgjengeliggjøres innen 1. halvår 2014. Tjenester med årlig innsendingsvolum over 3000 skal tilgjengeliggjøres innen 1. halvår 2015»</a:t>
            </a:r>
            <a:endParaRPr sz="11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Sikker innlogging (ID-porten)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Informasjonssikkerhet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Felleskomponenter og arkitektur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Sikker digital post / Digitalt førstevalg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Offentlige anskaffelser (elektronisk faktura m.m.)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Dokumentutveksling med og i forvaltningen (eFormidling)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Prosjektveiviseren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Sosiale medier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dirty="0"/>
              <a:t>Organisering av arbeid med og ansvar for digitalisering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o" sz="1500" u="sng" dirty="0"/>
              <a:t>Viderebruk</a:t>
            </a:r>
            <a:r>
              <a:rPr lang="no" sz="1500" dirty="0"/>
              <a:t> av data (</a:t>
            </a:r>
            <a:r>
              <a:rPr lang="no" sz="1100" dirty="0"/>
              <a:t>Data som kan deles åpent, med alle, med formål verdiskapning i næringslivet - data.norge.no)</a:t>
            </a:r>
            <a:endParaRPr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ma">
  <a:themeElements>
    <a:clrScheme name="Brønnøysundreg">
      <a:dk1>
        <a:srgbClr val="000000"/>
      </a:dk1>
      <a:lt1>
        <a:srgbClr val="FFFFFF"/>
      </a:lt1>
      <a:dk2>
        <a:srgbClr val="0078CC"/>
      </a:dk2>
      <a:lt2>
        <a:srgbClr val="E7E6E6"/>
      </a:lt2>
      <a:accent1>
        <a:srgbClr val="00B8E6"/>
      </a:accent1>
      <a:accent2>
        <a:srgbClr val="009152"/>
      </a:accent2>
      <a:accent3>
        <a:srgbClr val="815EB4"/>
      </a:accent3>
      <a:accent4>
        <a:srgbClr val="FBAE16"/>
      </a:accent4>
      <a:accent5>
        <a:srgbClr val="EB5C31"/>
      </a:accent5>
      <a:accent6>
        <a:srgbClr val="A6AAA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5061</Words>
  <Application>Microsoft Office PowerPoint</Application>
  <PresentationFormat>Skjermfremvisning (16:9)</PresentationFormat>
  <Paragraphs>742</Paragraphs>
  <Slides>59</Slides>
  <Notes>58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59</vt:i4>
      </vt:variant>
    </vt:vector>
  </HeadingPairs>
  <TitlesOfParts>
    <vt:vector size="69" baseType="lpstr">
      <vt:lpstr>Georgia</vt:lpstr>
      <vt:lpstr>Helvetica Neue Light</vt:lpstr>
      <vt:lpstr>Arial</vt:lpstr>
      <vt:lpstr>Calibri</vt:lpstr>
      <vt:lpstr>Roboto</vt:lpstr>
      <vt:lpstr>Calibri Light</vt:lpstr>
      <vt:lpstr>Syncopate</vt:lpstr>
      <vt:lpstr>Simple Light</vt:lpstr>
      <vt:lpstr>1_Office-tema</vt:lpstr>
      <vt:lpstr>Office Theme</vt:lpstr>
      <vt:lpstr>Hvilken rolle spiller informasjonsforvaltning for å nå målet om En digital offentlig sektor?</vt:lpstr>
      <vt:lpstr>Innhold</vt:lpstr>
      <vt:lpstr>En digital offentlig sektor</vt:lpstr>
      <vt:lpstr>Fra “Økt deling av data og verdiskaping” (kap 3)</vt:lpstr>
      <vt:lpstr>Fra “Sammenhengende tjenester” (kap. 2)</vt:lpstr>
      <vt:lpstr>PowerPoint-presentasjon</vt:lpstr>
      <vt:lpstr>Tja ...</vt:lpstr>
      <vt:lpstr>PowerPoint-presentasjon</vt:lpstr>
      <vt:lpstr>Hvilke andre ting fikk oppmerksomhet i perioden? (Mange gode formål, selvsagt …)</vt:lpstr>
      <vt:lpstr>PowerPoint-presentasjon</vt:lpstr>
      <vt:lpstr>Metadata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Metadata nådde altså ikke opp ...</vt:lpstr>
      <vt:lpstr>2012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Mange ord, store verdier ...</vt:lpstr>
      <vt:lpstr>In a galaxy, far, far away … </vt:lpstr>
      <vt:lpstr>PowerPoint-presentasjon</vt:lpstr>
      <vt:lpstr>Oslo kommune ble medlem av Skate i 2012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Ringen sluttet ...</vt:lpstr>
      <vt:lpstr>PowerPoint-presentasjon</vt:lpstr>
      <vt:lpstr>Resultater</vt:lpstr>
      <vt:lpstr>Men: Innhold, innhold, innhold</vt:lpstr>
      <vt:lpstr>“En digital offentlig sektor” (kap 3)</vt:lpstr>
      <vt:lpstr>Erfaringer fra Brønnøysundregistrene</vt:lpstr>
      <vt:lpstr>Noen erfaringer</vt:lpstr>
      <vt:lpstr>Noen utfordringer jeg ser</vt:lpstr>
      <vt:lpstr>Muligheter</vt:lpstr>
      <vt:lpstr>OPPSUMMERING AV INNSIKT Det er gjennomført dybdeinnsikt for å avdekke problemstillinger knyttet til tre hovedområder i  brukerreisen</vt:lpstr>
      <vt:lpstr>PowerPoint-presentasjon</vt:lpstr>
      <vt:lpstr>PowerPoint-presentasjon</vt:lpstr>
      <vt:lpstr>Aktiviteter</vt:lpstr>
      <vt:lpstr>Innsikt</vt:lpstr>
      <vt:lpstr>Etableringsfasen steg 03 Stifte</vt:lpstr>
      <vt:lpstr>PowerPoint-presentasjon</vt:lpstr>
      <vt:lpstr>Ett budskap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Hvilken rolle spiller informasjonsforvaltning for å nå målet om En digital offentlig sektor?</dc:title>
  <dc:creator>Fröhlich, Christiane Andrea</dc:creator>
  <cp:lastModifiedBy>Fröhlich, Christiane Andrea</cp:lastModifiedBy>
  <cp:revision>10</cp:revision>
  <dcterms:modified xsi:type="dcterms:W3CDTF">2020-12-09T11:11:47Z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876794c-8cc1-4553-ade2-1b635d166220_Enabled">
    <vt:lpwstr>true</vt:lpwstr>
  </property>
  <property fmtid="{D5CDD505-2E9C-101B-9397-08002B2CF9AE}" pid="3" name="MSIP_Label_f876794c-8cc1-4553-ade2-1b635d166220_SetDate">
    <vt:lpwstr>2020-12-09T08:14:58Z</vt:lpwstr>
  </property>
  <property fmtid="{D5CDD505-2E9C-101B-9397-08002B2CF9AE}" pid="4" name="MSIP_Label_f876794c-8cc1-4553-ade2-1b635d166220_Method">
    <vt:lpwstr>Standard</vt:lpwstr>
  </property>
  <property fmtid="{D5CDD505-2E9C-101B-9397-08002B2CF9AE}" pid="5" name="MSIP_Label_f876794c-8cc1-4553-ade2-1b635d166220_Name">
    <vt:lpwstr>Åpen informasjon</vt:lpwstr>
  </property>
  <property fmtid="{D5CDD505-2E9C-101B-9397-08002B2CF9AE}" pid="6" name="MSIP_Label_f876794c-8cc1-4553-ade2-1b635d166220_SiteId">
    <vt:lpwstr>4e14915f-a3fe-45aa-92c3-9d87465eda00</vt:lpwstr>
  </property>
  <property fmtid="{D5CDD505-2E9C-101B-9397-08002B2CF9AE}" pid="7" name="MSIP_Label_f876794c-8cc1-4553-ade2-1b635d166220_ActionId">
    <vt:lpwstr>bd64252f-f2bd-4740-b3bc-a153b97583b5</vt:lpwstr>
  </property>
  <property fmtid="{D5CDD505-2E9C-101B-9397-08002B2CF9AE}" pid="8" name="MSIP_Label_f876794c-8cc1-4553-ade2-1b635d166220_ContentBits">
    <vt:lpwstr>0</vt:lpwstr>
  </property>
</Properties>
</file>