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m4v" ContentType="video/mp4"/>
  <Default Extension="xlsx" ContentType="application/vnd.openxmlformats-officedocument.spreadsheetml.sheet"/>
  <Default Extension="mp4" ContentType="video/mp4"/>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charts/chart5.xml" ContentType="application/vnd.openxmlformats-officedocument.drawingml.chart+xml"/>
  <Override PartName="/ppt/theme/themeOverride1.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0.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1.xml" ContentType="application/vnd.openxmlformats-officedocument.drawingml.chartshapes+xml"/>
  <Override PartName="/ppt/notesSlides/notesSlide14.xml" ContentType="application/vnd.openxmlformats-officedocument.presentationml.notesSlide+xml"/>
  <Override PartName="/ppt/charts/chart9.xml" ContentType="application/vnd.openxmlformats-officedocument.drawingml.chart+xml"/>
  <Override PartName="/ppt/theme/themeOverride2.xml" ContentType="application/vnd.openxmlformats-officedocument.themeOverride+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2.xml" ContentType="application/vnd.openxmlformats-officedocument.drawingml.chartshapes+xml"/>
  <Override PartName="/ppt/charts/chart11.xml" ContentType="application/vnd.openxmlformats-officedocument.drawingml.chart+xml"/>
  <Override PartName="/ppt/theme/themeOverride3.xml" ContentType="application/vnd.openxmlformats-officedocument.themeOverride+xml"/>
  <Override PartName="/ppt/notesSlides/notesSlide15.xml" ContentType="application/vnd.openxmlformats-officedocument.presentationml.notesSlide+xml"/>
  <Override PartName="/ppt/charts/chart12.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3.xml" ContentType="application/vnd.openxmlformats-officedocument.drawingml.chartshapes+xml"/>
  <Override PartName="/ppt/notesSlides/notesSlide16.xml" ContentType="application/vnd.openxmlformats-officedocument.presentationml.notesSlide+xml"/>
  <Override PartName="/ppt/charts/chart13.xml" ContentType="application/vnd.openxmlformats-officedocument.drawingml.chart+xml"/>
  <Override PartName="/ppt/theme/themeOverride4.xml" ContentType="application/vnd.openxmlformats-officedocument.themeOverride+xml"/>
  <Override PartName="/ppt/notesSlides/notesSlide17.xml" ContentType="application/vnd.openxmlformats-officedocument.presentationml.notesSlide+xml"/>
  <Override PartName="/ppt/charts/chart14.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4.xml" ContentType="application/vnd.openxmlformats-officedocument.drawingml.chartshapes+xml"/>
  <Override PartName="/ppt/notesSlides/notesSlide18.xml" ContentType="application/vnd.openxmlformats-officedocument.presentationml.notesSlide+xml"/>
  <Override PartName="/ppt/charts/chart15.xml" ContentType="application/vnd.openxmlformats-officedocument.drawingml.chart+xml"/>
  <Override PartName="/ppt/theme/themeOverride5.xml" ContentType="application/vnd.openxmlformats-officedocument.themeOverride+xml"/>
  <Override PartName="/ppt/notesSlides/notesSlide19.xml" ContentType="application/vnd.openxmlformats-officedocument.presentationml.notesSlide+xml"/>
  <Override PartName="/ppt/charts/chart16.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5.xml" ContentType="application/vnd.openxmlformats-officedocument.drawingml.chartshape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7.xml" ContentType="application/vnd.openxmlformats-officedocument.drawingml.chart+xml"/>
  <Override PartName="/ppt/theme/themeOverride6.xml" ContentType="application/vnd.openxmlformats-officedocument.themeOverride+xml"/>
  <Override PartName="/ppt/notesSlides/notesSlide22.xml" ContentType="application/vnd.openxmlformats-officedocument.presentationml.notesSlide+xml"/>
  <Override PartName="/ppt/charts/chart18.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6.xml" ContentType="application/vnd.openxmlformats-officedocument.drawingml.chartshapes+xml"/>
  <Override PartName="/ppt/charts/chart19.xml" ContentType="application/vnd.openxmlformats-officedocument.drawingml.chart+xml"/>
  <Override PartName="/ppt/theme/themeOverride7.xml" ContentType="application/vnd.openxmlformats-officedocument.themeOverride+xml"/>
  <Override PartName="/ppt/notesSlides/notesSlide23.xml" ContentType="application/vnd.openxmlformats-officedocument.presentationml.notesSlide+xml"/>
  <Override PartName="/ppt/charts/chart20.xml" ContentType="application/vnd.openxmlformats-officedocument.drawingml.chart+xml"/>
  <Override PartName="/ppt/charts/style13.xml" ContentType="application/vnd.ms-office.chartstyle+xml"/>
  <Override PartName="/ppt/charts/colors13.xml" ContentType="application/vnd.ms-office.chartcolorstyle+xml"/>
  <Override PartName="/ppt/drawings/drawing7.xml" ContentType="application/vnd.openxmlformats-officedocument.drawingml.chartshapes+xml"/>
  <Override PartName="/ppt/notesSlides/notesSlide24.xml" ContentType="application/vnd.openxmlformats-officedocument.presentationml.notesSlide+xml"/>
  <Override PartName="/ppt/charts/chart21.xml" ContentType="application/vnd.openxmlformats-officedocument.drawingml.chart+xml"/>
  <Override PartName="/ppt/theme/themeOverride8.xml" ContentType="application/vnd.openxmlformats-officedocument.themeOverr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93397" r:id="rId4"/>
    <p:sldMasterId id="2147493432" r:id="rId5"/>
  </p:sldMasterIdLst>
  <p:notesMasterIdLst>
    <p:notesMasterId r:id="rId42"/>
  </p:notesMasterIdLst>
  <p:handoutMasterIdLst>
    <p:handoutMasterId r:id="rId43"/>
  </p:handoutMasterIdLst>
  <p:sldIdLst>
    <p:sldId id="545" r:id="rId6"/>
    <p:sldId id="737" r:id="rId7"/>
    <p:sldId id="719" r:id="rId8"/>
    <p:sldId id="735" r:id="rId9"/>
    <p:sldId id="463" r:id="rId10"/>
    <p:sldId id="462" r:id="rId11"/>
    <p:sldId id="739" r:id="rId12"/>
    <p:sldId id="749" r:id="rId13"/>
    <p:sldId id="736" r:id="rId14"/>
    <p:sldId id="747" r:id="rId15"/>
    <p:sldId id="593" r:id="rId16"/>
    <p:sldId id="728" r:id="rId17"/>
    <p:sldId id="533" r:id="rId18"/>
    <p:sldId id="572" r:id="rId19"/>
    <p:sldId id="741" r:id="rId20"/>
    <p:sldId id="740" r:id="rId21"/>
    <p:sldId id="729" r:id="rId22"/>
    <p:sldId id="721" r:id="rId23"/>
    <p:sldId id="716" r:id="rId24"/>
    <p:sldId id="724" r:id="rId25"/>
    <p:sldId id="730" r:id="rId26"/>
    <p:sldId id="720" r:id="rId27"/>
    <p:sldId id="731" r:id="rId28"/>
    <p:sldId id="727" r:id="rId29"/>
    <p:sldId id="750" r:id="rId30"/>
    <p:sldId id="742" r:id="rId31"/>
    <p:sldId id="723" r:id="rId32"/>
    <p:sldId id="722" r:id="rId33"/>
    <p:sldId id="725" r:id="rId34"/>
    <p:sldId id="732" r:id="rId35"/>
    <p:sldId id="733" r:id="rId36"/>
    <p:sldId id="746" r:id="rId37"/>
    <p:sldId id="588" r:id="rId38"/>
    <p:sldId id="589" r:id="rId39"/>
    <p:sldId id="591" r:id="rId40"/>
    <p:sldId id="546" r:id="rId41"/>
  </p:sldIdLst>
  <p:sldSz cx="9144000" cy="5143500" type="screen16x9"/>
  <p:notesSz cx="7099300" cy="10234613"/>
  <p:defaultTextStyle>
    <a:defPPr>
      <a:defRPr lang="nb-NO"/>
    </a:defPPr>
    <a:lvl1pPr marL="0" algn="l" defTabSz="1149949" rtl="0" eaLnBrk="1" latinLnBrk="0" hangingPunct="1">
      <a:defRPr sz="2264" kern="1200">
        <a:solidFill>
          <a:schemeClr val="tx1"/>
        </a:solidFill>
        <a:latin typeface="+mn-lt"/>
        <a:ea typeface="+mn-ea"/>
        <a:cs typeface="+mn-cs"/>
      </a:defRPr>
    </a:lvl1pPr>
    <a:lvl2pPr marL="574975" algn="l" defTabSz="1149949" rtl="0" eaLnBrk="1" latinLnBrk="0" hangingPunct="1">
      <a:defRPr sz="2264" kern="1200">
        <a:solidFill>
          <a:schemeClr val="tx1"/>
        </a:solidFill>
        <a:latin typeface="+mn-lt"/>
        <a:ea typeface="+mn-ea"/>
        <a:cs typeface="+mn-cs"/>
      </a:defRPr>
    </a:lvl2pPr>
    <a:lvl3pPr marL="1149949" algn="l" defTabSz="1149949" rtl="0" eaLnBrk="1" latinLnBrk="0" hangingPunct="1">
      <a:defRPr sz="2264" kern="1200">
        <a:solidFill>
          <a:schemeClr val="tx1"/>
        </a:solidFill>
        <a:latin typeface="+mn-lt"/>
        <a:ea typeface="+mn-ea"/>
        <a:cs typeface="+mn-cs"/>
      </a:defRPr>
    </a:lvl3pPr>
    <a:lvl4pPr marL="1724924" algn="l" defTabSz="1149949" rtl="0" eaLnBrk="1" latinLnBrk="0" hangingPunct="1">
      <a:defRPr sz="2264" kern="1200">
        <a:solidFill>
          <a:schemeClr val="tx1"/>
        </a:solidFill>
        <a:latin typeface="+mn-lt"/>
        <a:ea typeface="+mn-ea"/>
        <a:cs typeface="+mn-cs"/>
      </a:defRPr>
    </a:lvl4pPr>
    <a:lvl5pPr marL="2299899" algn="l" defTabSz="1149949" rtl="0" eaLnBrk="1" latinLnBrk="0" hangingPunct="1">
      <a:defRPr sz="2264" kern="1200">
        <a:solidFill>
          <a:schemeClr val="tx1"/>
        </a:solidFill>
        <a:latin typeface="+mn-lt"/>
        <a:ea typeface="+mn-ea"/>
        <a:cs typeface="+mn-cs"/>
      </a:defRPr>
    </a:lvl5pPr>
    <a:lvl6pPr marL="2874874" algn="l" defTabSz="1149949" rtl="0" eaLnBrk="1" latinLnBrk="0" hangingPunct="1">
      <a:defRPr sz="2264" kern="1200">
        <a:solidFill>
          <a:schemeClr val="tx1"/>
        </a:solidFill>
        <a:latin typeface="+mn-lt"/>
        <a:ea typeface="+mn-ea"/>
        <a:cs typeface="+mn-cs"/>
      </a:defRPr>
    </a:lvl6pPr>
    <a:lvl7pPr marL="3449848" algn="l" defTabSz="1149949" rtl="0" eaLnBrk="1" latinLnBrk="0" hangingPunct="1">
      <a:defRPr sz="2264" kern="1200">
        <a:solidFill>
          <a:schemeClr val="tx1"/>
        </a:solidFill>
        <a:latin typeface="+mn-lt"/>
        <a:ea typeface="+mn-ea"/>
        <a:cs typeface="+mn-cs"/>
      </a:defRPr>
    </a:lvl7pPr>
    <a:lvl8pPr marL="4024823" algn="l" defTabSz="1149949" rtl="0" eaLnBrk="1" latinLnBrk="0" hangingPunct="1">
      <a:defRPr sz="2264" kern="1200">
        <a:solidFill>
          <a:schemeClr val="tx1"/>
        </a:solidFill>
        <a:latin typeface="+mn-lt"/>
        <a:ea typeface="+mn-ea"/>
        <a:cs typeface="+mn-cs"/>
      </a:defRPr>
    </a:lvl8pPr>
    <a:lvl9pPr marL="4599798" algn="l" defTabSz="1149949" rtl="0" eaLnBrk="1" latinLnBrk="0" hangingPunct="1">
      <a:defRPr sz="2264"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4534">
          <p15:clr>
            <a:srgbClr val="A4A3A4"/>
          </p15:clr>
        </p15:guide>
        <p15:guide id="4" orient="horz" pos="4286">
          <p15:clr>
            <a:srgbClr val="A4A3A4"/>
          </p15:clr>
        </p15:guide>
        <p15:guide id="5" pos="317" userDrawn="1">
          <p15:clr>
            <a:srgbClr val="A4A3A4"/>
          </p15:clr>
        </p15:guide>
        <p15:guide id="6" pos="68" userDrawn="1">
          <p15:clr>
            <a:srgbClr val="A4A3A4"/>
          </p15:clr>
        </p15:guide>
        <p15:guide id="7" pos="8229">
          <p15:clr>
            <a:srgbClr val="A4A3A4"/>
          </p15:clr>
        </p15:guide>
        <p15:guide id="9" pos="7517">
          <p15:clr>
            <a:srgbClr val="A4A3A4"/>
          </p15:clr>
        </p15:guide>
        <p15:guide id="10" orient="horz" pos="894" userDrawn="1">
          <p15:clr>
            <a:srgbClr val="A4A3A4"/>
          </p15:clr>
        </p15:guide>
        <p15:guide id="11" orient="horz" pos="123" userDrawn="1">
          <p15:clr>
            <a:srgbClr val="A4A3A4"/>
          </p15:clr>
        </p15:guide>
        <p15:guide id="12" orient="horz" pos="3208" userDrawn="1">
          <p15:clr>
            <a:srgbClr val="A4A3A4"/>
          </p15:clr>
        </p15:guide>
        <p15:guide id="14" orient="horz" pos="2595" userDrawn="1">
          <p15:clr>
            <a:srgbClr val="A4A3A4"/>
          </p15:clr>
        </p15:guide>
        <p15:guide id="16" orient="horz" pos="2414" userDrawn="1">
          <p15:clr>
            <a:srgbClr val="A4A3A4"/>
          </p15:clr>
        </p15:guide>
        <p15:guide id="17" orient="horz" pos="191" userDrawn="1">
          <p15:clr>
            <a:srgbClr val="A4A3A4"/>
          </p15:clr>
        </p15:guide>
        <p15:guide id="18" orient="horz" pos="373" userDrawn="1">
          <p15:clr>
            <a:srgbClr val="A4A3A4"/>
          </p15:clr>
        </p15:guide>
        <p15:guide id="20" orient="horz" pos="509" userDrawn="1">
          <p15:clr>
            <a:srgbClr val="A4A3A4"/>
          </p15:clr>
        </p15:guide>
        <p15:guide id="21" orient="horz" pos="1620" userDrawn="1">
          <p15:clr>
            <a:srgbClr val="F26B43"/>
          </p15:clr>
        </p15:guide>
        <p15:guide id="23" pos="3674" userDrawn="1">
          <p15:clr>
            <a:srgbClr val="A4A3A4"/>
          </p15:clr>
        </p15:guide>
        <p15:guide id="25" pos="2812" userDrawn="1">
          <p15:clr>
            <a:srgbClr val="A4A3A4"/>
          </p15:clr>
        </p15:guide>
        <p15:guide id="27" pos="2880" userDrawn="1">
          <p15:clr>
            <a:srgbClr val="F26B43"/>
          </p15:clr>
        </p15:guide>
        <p15:guide id="28" pos="5715" userDrawn="1">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nn Sørensen Holst" initials="LSH" lastIdx="1" clrIdx="0">
    <p:extLst>
      <p:ext uri="{19B8F6BF-5375-455C-9EA6-DF929625EA0E}">
        <p15:presenceInfo xmlns:p15="http://schemas.microsoft.com/office/powerpoint/2012/main" userId="S-1-5-21-3343930222-3471731563-1258133589-29971" providerId="AD"/>
      </p:ext>
    </p:extLst>
  </p:cmAuthor>
  <p:cmAuthor id="2" name="Daniel Hernes" initials="DH" lastIdx="7" clrIdx="1">
    <p:extLst>
      <p:ext uri="{19B8F6BF-5375-455C-9EA6-DF929625EA0E}">
        <p15:presenceInfo xmlns:p15="http://schemas.microsoft.com/office/powerpoint/2012/main" userId="S-1-5-21-3343930222-3471731563-1258133589-53897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344F"/>
    <a:srgbClr val="4B5461"/>
    <a:srgbClr val="00B050"/>
    <a:srgbClr val="1E3A6E"/>
    <a:srgbClr val="00CAFF"/>
    <a:srgbClr val="404040"/>
    <a:srgbClr val="185E88"/>
    <a:srgbClr val="743068"/>
    <a:srgbClr val="544F41"/>
    <a:srgbClr val="AAD1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852" autoAdjust="0"/>
    <p:restoredTop sz="95056" autoAdjust="0"/>
  </p:normalViewPr>
  <p:slideViewPr>
    <p:cSldViewPr snapToGrid="0" snapToObjects="1" showGuides="1">
      <p:cViewPr varScale="1">
        <p:scale>
          <a:sx n="105" d="100"/>
          <a:sy n="105" d="100"/>
        </p:scale>
        <p:origin x="240" y="90"/>
      </p:cViewPr>
      <p:guideLst>
        <p:guide orient="horz" pos="4534"/>
        <p:guide orient="horz" pos="4286"/>
        <p:guide pos="317"/>
        <p:guide pos="68"/>
        <p:guide pos="8229"/>
        <p:guide pos="7517"/>
        <p:guide orient="horz" pos="894"/>
        <p:guide orient="horz" pos="123"/>
        <p:guide orient="horz" pos="3208"/>
        <p:guide orient="horz" pos="2595"/>
        <p:guide orient="horz" pos="2414"/>
        <p:guide orient="horz" pos="191"/>
        <p:guide orient="horz" pos="373"/>
        <p:guide orient="horz" pos="509"/>
        <p:guide orient="horz" pos="1620"/>
        <p:guide pos="3674"/>
        <p:guide pos="2812"/>
        <p:guide pos="2880"/>
        <p:guide pos="5715"/>
      </p:guideLst>
    </p:cSldViewPr>
  </p:slideViewPr>
  <p:notesTextViewPr>
    <p:cViewPr>
      <p:scale>
        <a:sx n="1" d="1"/>
        <a:sy n="1" d="1"/>
      </p:scale>
      <p:origin x="0" y="0"/>
    </p:cViewPr>
  </p:notesTextViewPr>
  <p:sorterViewPr>
    <p:cViewPr>
      <p:scale>
        <a:sx n="75" d="100"/>
        <a:sy n="75" d="100"/>
      </p:scale>
      <p:origin x="0" y="0"/>
    </p:cViewPr>
  </p:sorterViewPr>
  <p:notesViewPr>
    <p:cSldViewPr snapToGrid="0" snapToObjects="1" showGuides="1">
      <p:cViewPr varScale="1">
        <p:scale>
          <a:sx n="76" d="100"/>
          <a:sy n="76" d="100"/>
        </p:scale>
        <p:origin x="-3966" y="-108"/>
      </p:cViewPr>
      <p:guideLst>
        <p:guide orient="horz" pos="3223"/>
        <p:guide pos="223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2.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3.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3.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4.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4.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5.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6.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6.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7.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chartUserShapes" Target="../drawings/drawing7.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8.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1.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1.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626470588235294"/>
          <c:y val="4.6852718128413337E-2"/>
          <c:w val="0.50373529411764706"/>
          <c:h val="0.79357571090699086"/>
        </c:manualLayout>
      </c:layout>
      <c:barChart>
        <c:barDir val="bar"/>
        <c:grouping val="percentStacked"/>
        <c:varyColors val="0"/>
        <c:ser>
          <c:idx val="0"/>
          <c:order val="0"/>
          <c:tx>
            <c:strRef>
              <c:f>Sheet1!$B$1</c:f>
              <c:strCache>
                <c:ptCount val="1"/>
                <c:pt idx="0">
                  <c:v>Helt enig</c:v>
                </c:pt>
              </c:strCache>
            </c:strRef>
          </c:tx>
          <c:spPr>
            <a:solidFill>
              <a:srgbClr val="1E3A6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Vårt departement legger til rette for at vår virksomhet kan benytte innovative arbeidsmåter for å oppnå våre mål (n=73)</c:v>
                </c:pt>
                <c:pt idx="1">
                  <c:v>Vi legger til rette for at våre underliggende virksomheter kan benytte innovative arbeidsmåter for å nå sine mål (n=7)</c:v>
                </c:pt>
              </c:strCache>
            </c:strRef>
          </c:cat>
          <c:val>
            <c:numRef>
              <c:f>Sheet1!$B$2:$B$3</c:f>
              <c:numCache>
                <c:formatCode>0%</c:formatCode>
                <c:ptCount val="2"/>
                <c:pt idx="0">
                  <c:v>0.150684931506849</c:v>
                </c:pt>
                <c:pt idx="1">
                  <c:v>0.14285714285714299</c:v>
                </c:pt>
              </c:numCache>
            </c:numRef>
          </c:val>
          <c:extLst>
            <c:ext xmlns:c16="http://schemas.microsoft.com/office/drawing/2014/chart" uri="{C3380CC4-5D6E-409C-BE32-E72D297353CC}">
              <c16:uniqueId val="{00000000-4A16-4D12-AB52-395AEEA553BC}"/>
            </c:ext>
          </c:extLst>
        </c:ser>
        <c:ser>
          <c:idx val="1"/>
          <c:order val="1"/>
          <c:tx>
            <c:strRef>
              <c:f>Sheet1!$C$1</c:f>
              <c:strCache>
                <c:ptCount val="1"/>
                <c:pt idx="0">
                  <c:v>Delvis enig</c:v>
                </c:pt>
              </c:strCache>
            </c:strRef>
          </c:tx>
          <c:spPr>
            <a:solidFill>
              <a:srgbClr val="AAD1D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Vårt departement legger til rette for at vår virksomhet kan benytte innovative arbeidsmåter for å oppnå våre mål (n=73)</c:v>
                </c:pt>
                <c:pt idx="1">
                  <c:v>Vi legger til rette for at våre underliggende virksomheter kan benytte innovative arbeidsmåter for å nå sine mål (n=7)</c:v>
                </c:pt>
              </c:strCache>
            </c:strRef>
          </c:cat>
          <c:val>
            <c:numRef>
              <c:f>Sheet1!$C$2:$C$3</c:f>
              <c:numCache>
                <c:formatCode>0%</c:formatCode>
                <c:ptCount val="2"/>
                <c:pt idx="0">
                  <c:v>0.47945205479452002</c:v>
                </c:pt>
                <c:pt idx="1">
                  <c:v>0.71428571428571397</c:v>
                </c:pt>
              </c:numCache>
            </c:numRef>
          </c:val>
          <c:extLst>
            <c:ext xmlns:c16="http://schemas.microsoft.com/office/drawing/2014/chart" uri="{C3380CC4-5D6E-409C-BE32-E72D297353CC}">
              <c16:uniqueId val="{00000001-4A16-4D12-AB52-395AEEA553BC}"/>
            </c:ext>
          </c:extLst>
        </c:ser>
        <c:ser>
          <c:idx val="2"/>
          <c:order val="2"/>
          <c:tx>
            <c:strRef>
              <c:f>Sheet1!$D$1</c:f>
              <c:strCache>
                <c:ptCount val="1"/>
                <c:pt idx="0">
                  <c:v>Delvis uenig</c:v>
                </c:pt>
              </c:strCache>
            </c:strRef>
          </c:tx>
          <c:spPr>
            <a:solidFill>
              <a:srgbClr val="F9E5B6"/>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8-4A16-4D12-AB52-395AEEA553BC}"/>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Vårt departement legger til rette for at vår virksomhet kan benytte innovative arbeidsmåter for å oppnå våre mål (n=73)</c:v>
                </c:pt>
                <c:pt idx="1">
                  <c:v>Vi legger til rette for at våre underliggende virksomheter kan benytte innovative arbeidsmåter for å nå sine mål (n=7)</c:v>
                </c:pt>
              </c:strCache>
            </c:strRef>
          </c:cat>
          <c:val>
            <c:numRef>
              <c:f>Sheet1!$D$2:$D$3</c:f>
              <c:numCache>
                <c:formatCode>0%</c:formatCode>
                <c:ptCount val="2"/>
                <c:pt idx="0">
                  <c:v>0.20547945205479501</c:v>
                </c:pt>
                <c:pt idx="1">
                  <c:v>0</c:v>
                </c:pt>
              </c:numCache>
            </c:numRef>
          </c:val>
          <c:extLst>
            <c:ext xmlns:c16="http://schemas.microsoft.com/office/drawing/2014/chart" uri="{C3380CC4-5D6E-409C-BE32-E72D297353CC}">
              <c16:uniqueId val="{00000002-4A16-4D12-AB52-395AEEA553BC}"/>
            </c:ext>
          </c:extLst>
        </c:ser>
        <c:ser>
          <c:idx val="3"/>
          <c:order val="3"/>
          <c:tx>
            <c:strRef>
              <c:f>Sheet1!$E$1</c:f>
              <c:strCache>
                <c:ptCount val="1"/>
                <c:pt idx="0">
                  <c:v>Helt uenig</c:v>
                </c:pt>
              </c:strCache>
            </c:strRef>
          </c:tx>
          <c:spPr>
            <a:solidFill>
              <a:srgbClr val="F1BE48"/>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7-4A16-4D12-AB52-395AEEA553BC}"/>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Vårt departement legger til rette for at vår virksomhet kan benytte innovative arbeidsmåter for å oppnå våre mål (n=73)</c:v>
                </c:pt>
                <c:pt idx="1">
                  <c:v>Vi legger til rette for at våre underliggende virksomheter kan benytte innovative arbeidsmåter for å nå sine mål (n=7)</c:v>
                </c:pt>
              </c:strCache>
            </c:strRef>
          </c:cat>
          <c:val>
            <c:numRef>
              <c:f>Sheet1!$E$2:$E$3</c:f>
              <c:numCache>
                <c:formatCode>0%</c:formatCode>
                <c:ptCount val="2"/>
                <c:pt idx="0">
                  <c:v>5.4794520547945202E-2</c:v>
                </c:pt>
                <c:pt idx="1">
                  <c:v>0</c:v>
                </c:pt>
              </c:numCache>
            </c:numRef>
          </c:val>
          <c:extLst>
            <c:ext xmlns:c16="http://schemas.microsoft.com/office/drawing/2014/chart" uri="{C3380CC4-5D6E-409C-BE32-E72D297353CC}">
              <c16:uniqueId val="{00000003-4A16-4D12-AB52-395AEEA553BC}"/>
            </c:ext>
          </c:extLst>
        </c:ser>
        <c:ser>
          <c:idx val="4"/>
          <c:order val="4"/>
          <c:tx>
            <c:strRef>
              <c:f>Sheet1!$F$1</c:f>
              <c:strCache>
                <c:ptCount val="1"/>
                <c:pt idx="0">
                  <c:v>Ikke relevant</c:v>
                </c:pt>
              </c:strCache>
            </c:strRef>
          </c:tx>
          <c:spPr>
            <a:solidFill>
              <a:srgbClr val="969894"/>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6-4A16-4D12-AB52-395AEEA553BC}"/>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Vårt departement legger til rette for at vår virksomhet kan benytte innovative arbeidsmåter for å oppnå våre mål (n=73)</c:v>
                </c:pt>
                <c:pt idx="1">
                  <c:v>Vi legger til rette for at våre underliggende virksomheter kan benytte innovative arbeidsmåter for å nå sine mål (n=7)</c:v>
                </c:pt>
              </c:strCache>
            </c:strRef>
          </c:cat>
          <c:val>
            <c:numRef>
              <c:f>Sheet1!$F$2:$F$3</c:f>
              <c:numCache>
                <c:formatCode>0%</c:formatCode>
                <c:ptCount val="2"/>
                <c:pt idx="0">
                  <c:v>5.4794520547945202E-2</c:v>
                </c:pt>
                <c:pt idx="1">
                  <c:v>0</c:v>
                </c:pt>
              </c:numCache>
            </c:numRef>
          </c:val>
          <c:extLst>
            <c:ext xmlns:c16="http://schemas.microsoft.com/office/drawing/2014/chart" uri="{C3380CC4-5D6E-409C-BE32-E72D297353CC}">
              <c16:uniqueId val="{00000004-4A16-4D12-AB52-395AEEA553BC}"/>
            </c:ext>
          </c:extLst>
        </c:ser>
        <c:ser>
          <c:idx val="5"/>
          <c:order val="5"/>
          <c:tx>
            <c:strRef>
              <c:f>Sheet1!$G$1</c:f>
              <c:strCache>
                <c:ptCount val="1"/>
                <c:pt idx="0">
                  <c:v>Vet ikke</c:v>
                </c:pt>
              </c:strCache>
            </c:strRef>
          </c:tx>
          <c:spPr>
            <a:solidFill>
              <a:srgbClr val="E6E6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Vårt departement legger til rette for at vår virksomhet kan benytte innovative arbeidsmåter for å oppnå våre mål (n=73)</c:v>
                </c:pt>
                <c:pt idx="1">
                  <c:v>Vi legger til rette for at våre underliggende virksomheter kan benytte innovative arbeidsmåter for å nå sine mål (n=7)</c:v>
                </c:pt>
              </c:strCache>
            </c:strRef>
          </c:cat>
          <c:val>
            <c:numRef>
              <c:f>Sheet1!$G$2:$G$3</c:f>
              <c:numCache>
                <c:formatCode>0%</c:formatCode>
                <c:ptCount val="2"/>
                <c:pt idx="0">
                  <c:v>5.4794520547945202E-2</c:v>
                </c:pt>
                <c:pt idx="1">
                  <c:v>0.14285714285714299</c:v>
                </c:pt>
              </c:numCache>
            </c:numRef>
          </c:val>
          <c:extLst>
            <c:ext xmlns:c16="http://schemas.microsoft.com/office/drawing/2014/chart" uri="{C3380CC4-5D6E-409C-BE32-E72D297353CC}">
              <c16:uniqueId val="{00000005-4A16-4D12-AB52-395AEEA553BC}"/>
            </c:ext>
          </c:extLst>
        </c:ser>
        <c:dLbls>
          <c:dLblPos val="ctr"/>
          <c:showLegendKey val="0"/>
          <c:showVal val="1"/>
          <c:showCatName val="0"/>
          <c:showSerName val="0"/>
          <c:showPercent val="0"/>
          <c:showBubbleSize val="0"/>
        </c:dLbls>
        <c:gapWidth val="182"/>
        <c:overlap val="100"/>
        <c:axId val="800080296"/>
        <c:axId val="800078000"/>
      </c:barChart>
      <c:catAx>
        <c:axId val="8000802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b-NO"/>
          </a:p>
        </c:txPr>
        <c:crossAx val="800078000"/>
        <c:crosses val="autoZero"/>
        <c:auto val="1"/>
        <c:lblAlgn val="ctr"/>
        <c:lblOffset val="100"/>
        <c:noMultiLvlLbl val="0"/>
      </c:catAx>
      <c:valAx>
        <c:axId val="800078000"/>
        <c:scaling>
          <c:orientation val="minMax"/>
        </c:scaling>
        <c:delete val="1"/>
        <c:axPos val="b"/>
        <c:numFmt formatCode="0%" sourceLinked="1"/>
        <c:majorTickMark val="none"/>
        <c:minorTickMark val="none"/>
        <c:tickLblPos val="nextTo"/>
        <c:crossAx val="8000802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4009658649039"/>
          <c:y val="3.9094102611245386E-2"/>
          <c:w val="0.51992421848961223"/>
          <c:h val="0.86461575142531166"/>
        </c:manualLayout>
      </c:layout>
      <c:barChart>
        <c:barDir val="col"/>
        <c:grouping val="stacked"/>
        <c:varyColors val="0"/>
        <c:ser>
          <c:idx val="0"/>
          <c:order val="0"/>
          <c:tx>
            <c:strRef>
              <c:f>Sheet1!$A$2</c:f>
              <c:strCache>
                <c:ptCount val="1"/>
                <c:pt idx="0">
                  <c:v>Helt/delvis enig i 0-5 utsagn</c:v>
                </c:pt>
              </c:strCache>
            </c:strRef>
          </c:tx>
          <c:spPr>
            <a:solidFill>
              <a:srgbClr val="1E3A6E"/>
            </a:solidFill>
            <a:ln>
              <a:noFill/>
            </a:ln>
            <a:effectLst/>
          </c:spPr>
          <c:invertIfNegative val="0"/>
          <c:dLbls>
            <c:dLbl>
              <c:idx val="0"/>
              <c:tx>
                <c:rich>
                  <a:bodyPr/>
                  <a:lstStyle/>
                  <a:p>
                    <a:fld id="{34CDCF0C-D5B4-4530-ACB9-9B41FA1D4B44}" type="VALUE">
                      <a:rPr lang="en-US" smtClean="0"/>
                      <a:pPr/>
                      <a:t>[VALUE]</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980-4FC6-97DC-C5F4E3AB4A36}"/>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Andel av arbeidsplassene</c:v>
                </c:pt>
              </c:strCache>
            </c:strRef>
          </c:cat>
          <c:val>
            <c:numRef>
              <c:f>Sheet1!$B$2</c:f>
              <c:numCache>
                <c:formatCode>0</c:formatCode>
                <c:ptCount val="1"/>
                <c:pt idx="0">
                  <c:v>22.27</c:v>
                </c:pt>
              </c:numCache>
            </c:numRef>
          </c:val>
          <c:extLst>
            <c:ext xmlns:c16="http://schemas.microsoft.com/office/drawing/2014/chart" uri="{C3380CC4-5D6E-409C-BE32-E72D297353CC}">
              <c16:uniqueId val="{00000001-F980-4FC6-97DC-C5F4E3AB4A36}"/>
            </c:ext>
          </c:extLst>
        </c:ser>
        <c:ser>
          <c:idx val="1"/>
          <c:order val="1"/>
          <c:tx>
            <c:strRef>
              <c:f>Sheet1!$A$3</c:f>
              <c:strCache>
                <c:ptCount val="1"/>
                <c:pt idx="0">
                  <c:v>Helt/delvis enig i 6-7 utsagn</c:v>
                </c:pt>
              </c:strCache>
            </c:strRef>
          </c:tx>
          <c:spPr>
            <a:solidFill>
              <a:srgbClr val="34BA9F"/>
            </a:solidFill>
            <a:ln>
              <a:noFill/>
            </a:ln>
            <a:effectLst/>
          </c:spPr>
          <c:invertIfNegative val="0"/>
          <c:dLbls>
            <c:dLbl>
              <c:idx val="0"/>
              <c:tx>
                <c:rich>
                  <a:bodyPr/>
                  <a:lstStyle/>
                  <a:p>
                    <a:fld id="{48951603-39E9-4FB4-A55F-3B231ECB92AA}" type="VALUE">
                      <a:rPr lang="en-US" smtClean="0"/>
                      <a:pPr/>
                      <a:t>[VALUE]</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980-4FC6-97DC-C5F4E3AB4A36}"/>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Andel av arbeidsplassene</c:v>
                </c:pt>
              </c:strCache>
            </c:strRef>
          </c:cat>
          <c:val>
            <c:numRef>
              <c:f>Sheet1!$B$3</c:f>
              <c:numCache>
                <c:formatCode>0</c:formatCode>
                <c:ptCount val="1"/>
                <c:pt idx="0">
                  <c:v>37.799999999999997</c:v>
                </c:pt>
              </c:numCache>
            </c:numRef>
          </c:val>
          <c:extLst>
            <c:ext xmlns:c16="http://schemas.microsoft.com/office/drawing/2014/chart" uri="{C3380CC4-5D6E-409C-BE32-E72D297353CC}">
              <c16:uniqueId val="{00000003-F980-4FC6-97DC-C5F4E3AB4A36}"/>
            </c:ext>
          </c:extLst>
        </c:ser>
        <c:ser>
          <c:idx val="2"/>
          <c:order val="2"/>
          <c:tx>
            <c:strRef>
              <c:f>Sheet1!$A$4</c:f>
              <c:strCache>
                <c:ptCount val="1"/>
                <c:pt idx="0">
                  <c:v>Helt/delvis enig i 8-9 utsagn</c:v>
                </c:pt>
              </c:strCache>
            </c:strRef>
          </c:tx>
          <c:spPr>
            <a:solidFill>
              <a:srgbClr val="1D9CD7"/>
            </a:solidFill>
            <a:ln>
              <a:noFill/>
            </a:ln>
            <a:effectLst/>
          </c:spPr>
          <c:invertIfNegative val="0"/>
          <c:dLbls>
            <c:dLbl>
              <c:idx val="0"/>
              <c:layout>
                <c:manualLayout>
                  <c:x val="0"/>
                  <c:y val="0"/>
                </c:manualLayout>
              </c:layout>
              <c:tx>
                <c:rich>
                  <a:bodyPr/>
                  <a:lstStyle/>
                  <a:p>
                    <a:fld id="{DB1236C5-5A98-4A8E-ACAE-0A35E864157B}" type="VALUE">
                      <a:rPr lang="en-US" smtClean="0">
                        <a:solidFill>
                          <a:schemeClr val="bg1"/>
                        </a:solidFill>
                      </a:rPr>
                      <a:pPr/>
                      <a:t>[VALUE]</a:t>
                    </a:fld>
                    <a:r>
                      <a:rPr lang="en-US" dirty="0">
                        <a:solidFill>
                          <a:schemeClr val="bg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F980-4FC6-97DC-C5F4E3AB4A36}"/>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1D9CD7"/>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Andel av arbeidsplassene</c:v>
                </c:pt>
              </c:strCache>
            </c:strRef>
          </c:cat>
          <c:val>
            <c:numRef>
              <c:f>Sheet1!$B$4</c:f>
              <c:numCache>
                <c:formatCode>0</c:formatCode>
                <c:ptCount val="1"/>
                <c:pt idx="0">
                  <c:v>39.24</c:v>
                </c:pt>
              </c:numCache>
            </c:numRef>
          </c:val>
          <c:extLst>
            <c:ext xmlns:c16="http://schemas.microsoft.com/office/drawing/2014/chart" uri="{C3380CC4-5D6E-409C-BE32-E72D297353CC}">
              <c16:uniqueId val="{00000005-F980-4FC6-97DC-C5F4E3AB4A36}"/>
            </c:ext>
          </c:extLst>
        </c:ser>
        <c:dLbls>
          <c:showLegendKey val="0"/>
          <c:showVal val="0"/>
          <c:showCatName val="0"/>
          <c:showSerName val="0"/>
          <c:showPercent val="0"/>
          <c:showBubbleSize val="0"/>
        </c:dLbls>
        <c:gapWidth val="200"/>
        <c:overlap val="100"/>
        <c:axId val="419641616"/>
        <c:axId val="419638992"/>
      </c:barChart>
      <c:catAx>
        <c:axId val="4196416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crossAx val="419638992"/>
        <c:crosses val="autoZero"/>
        <c:auto val="1"/>
        <c:lblAlgn val="ctr"/>
        <c:lblOffset val="100"/>
        <c:noMultiLvlLbl val="0"/>
      </c:catAx>
      <c:valAx>
        <c:axId val="419638992"/>
        <c:scaling>
          <c:orientation val="minMax"/>
          <c:max val="100"/>
        </c:scaling>
        <c:delete val="1"/>
        <c:axPos val="l"/>
        <c:numFmt formatCode="#,##0" sourceLinked="0"/>
        <c:majorTickMark val="out"/>
        <c:minorTickMark val="none"/>
        <c:tickLblPos val="nextTo"/>
        <c:crossAx val="419641616"/>
        <c:crosses val="autoZero"/>
        <c:crossBetween val="between"/>
      </c:valAx>
      <c:spPr>
        <a:noFill/>
        <a:ln>
          <a:noFill/>
        </a:ln>
        <a:effectLst/>
      </c:spPr>
    </c:plotArea>
    <c:legend>
      <c:legendPos val="r"/>
      <c:layout>
        <c:manualLayout>
          <c:xMode val="edge"/>
          <c:yMode val="edge"/>
          <c:x val="0.53115343954838357"/>
          <c:y val="0.35041972290480661"/>
          <c:w val="0.40566998632096435"/>
          <c:h val="0.27500700307743625"/>
        </c:manualLayout>
      </c:layout>
      <c:overlay val="0"/>
      <c:spPr>
        <a:noFill/>
        <a:ln>
          <a:noFill/>
        </a:ln>
        <a:effectLst/>
      </c:spPr>
      <c:txPr>
        <a:bodyPr rot="0" spcFirstLastPara="1" vertOverflow="ellipsis" vert="horz" wrap="square" anchor="ctr" anchorCtr="1"/>
        <a:lstStyle/>
        <a:p>
          <a:pPr>
            <a:defRPr sz="8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4891442172281659E-2"/>
          <c:y val="2.1022874305426788E-2"/>
          <c:w val="0.6308644284733671"/>
          <c:h val="0.79751113512640015"/>
        </c:manualLayout>
      </c:layout>
      <c:barChart>
        <c:barDir val="col"/>
        <c:grouping val="clustered"/>
        <c:varyColors val="0"/>
        <c:ser>
          <c:idx val="0"/>
          <c:order val="0"/>
          <c:tx>
            <c:strRef>
              <c:f>Sheet1!$B$1</c:f>
              <c:strCache>
                <c:ptCount val="1"/>
                <c:pt idx="0">
                  <c:v>Prosentandeler av arbeidsplassene som har innført innovasjon de siste to årene</c:v>
                </c:pt>
              </c:strCache>
            </c:strRef>
          </c:tx>
          <c:spPr>
            <a:solidFill>
              <a:srgbClr val="1E3A6E"/>
            </a:solidFill>
          </c:spPr>
          <c:invertIfNegative val="0"/>
          <c:dPt>
            <c:idx val="0"/>
            <c:invertIfNegative val="0"/>
            <c:bubble3D val="0"/>
            <c:extLst>
              <c:ext xmlns:c16="http://schemas.microsoft.com/office/drawing/2014/chart" uri="{C3380CC4-5D6E-409C-BE32-E72D297353CC}">
                <c16:uniqueId val="{00000000-4FEB-4A15-AF85-E6BEE5012E93}"/>
              </c:ext>
            </c:extLst>
          </c:dPt>
          <c:dPt>
            <c:idx val="1"/>
            <c:invertIfNegative val="0"/>
            <c:bubble3D val="0"/>
            <c:extLst>
              <c:ext xmlns:c16="http://schemas.microsoft.com/office/drawing/2014/chart" uri="{C3380CC4-5D6E-409C-BE32-E72D297353CC}">
                <c16:uniqueId val="{00000001-4FEB-4A15-AF85-E6BEE5012E93}"/>
              </c:ext>
            </c:extLst>
          </c:dPt>
          <c:dPt>
            <c:idx val="2"/>
            <c:invertIfNegative val="0"/>
            <c:bubble3D val="0"/>
            <c:extLst>
              <c:ext xmlns:c16="http://schemas.microsoft.com/office/drawing/2014/chart" uri="{C3380CC4-5D6E-409C-BE32-E72D297353CC}">
                <c16:uniqueId val="{00000002-4FEB-4A15-AF85-E6BEE5012E93}"/>
              </c:ext>
            </c:extLst>
          </c:dPt>
          <c:dPt>
            <c:idx val="3"/>
            <c:invertIfNegative val="0"/>
            <c:bubble3D val="0"/>
            <c:extLst>
              <c:ext xmlns:c16="http://schemas.microsoft.com/office/drawing/2014/chart" uri="{C3380CC4-5D6E-409C-BE32-E72D297353CC}">
                <c16:uniqueId val="{00000003-4FEB-4A15-AF85-E6BEE5012E93}"/>
              </c:ext>
            </c:extLst>
          </c:dPt>
          <c:dPt>
            <c:idx val="4"/>
            <c:invertIfNegative val="0"/>
            <c:bubble3D val="0"/>
            <c:extLst>
              <c:ext xmlns:c16="http://schemas.microsoft.com/office/drawing/2014/chart" uri="{C3380CC4-5D6E-409C-BE32-E72D297353CC}">
                <c16:uniqueId val="{00000004-4FEB-4A15-AF85-E6BEE5012E93}"/>
              </c:ext>
            </c:extLst>
          </c:dPt>
          <c:dPt>
            <c:idx val="5"/>
            <c:invertIfNegative val="0"/>
            <c:bubble3D val="0"/>
            <c:extLst>
              <c:ext xmlns:c16="http://schemas.microsoft.com/office/drawing/2014/chart" uri="{C3380CC4-5D6E-409C-BE32-E72D297353CC}">
                <c16:uniqueId val="{00000005-4FEB-4A15-AF85-E6BEE5012E93}"/>
              </c:ext>
            </c:extLst>
          </c:dPt>
          <c:dPt>
            <c:idx val="6"/>
            <c:invertIfNegative val="0"/>
            <c:bubble3D val="0"/>
            <c:extLst>
              <c:ext xmlns:c16="http://schemas.microsoft.com/office/drawing/2014/chart" uri="{C3380CC4-5D6E-409C-BE32-E72D297353CC}">
                <c16:uniqueId val="{00000006-4FEB-4A15-AF85-E6BEE5012E93}"/>
              </c:ext>
            </c:extLst>
          </c:dPt>
          <c:dLbls>
            <c:numFmt formatCode="#\%" sourceLinked="0"/>
            <c:spPr>
              <a:noFill/>
              <a:ln>
                <a:noFill/>
              </a:ln>
              <a:effectLst/>
            </c:spPr>
            <c:txPr>
              <a:bodyPr/>
              <a:lstStyle/>
              <a:p>
                <a:pPr>
                  <a:defRPr sz="1000" b="1">
                    <a:solidFill>
                      <a:schemeClr val="bg1"/>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Enig i 0-5 utsagn</c:v>
                </c:pt>
                <c:pt idx="1">
                  <c:v>Enig i 6-7 utsagn</c:v>
                </c:pt>
                <c:pt idx="2">
                  <c:v>Enig i 8-9 utsagn</c:v>
                </c:pt>
              </c:strCache>
            </c:strRef>
          </c:cat>
          <c:val>
            <c:numRef>
              <c:f>Sheet1!$B$2:$B$4</c:f>
              <c:numCache>
                <c:formatCode>###0.0</c:formatCode>
                <c:ptCount val="3"/>
                <c:pt idx="0">
                  <c:v>62.41</c:v>
                </c:pt>
                <c:pt idx="1">
                  <c:v>73.06</c:v>
                </c:pt>
                <c:pt idx="2">
                  <c:v>76.97</c:v>
                </c:pt>
              </c:numCache>
            </c:numRef>
          </c:val>
          <c:extLst>
            <c:ext xmlns:c16="http://schemas.microsoft.com/office/drawing/2014/chart" uri="{C3380CC4-5D6E-409C-BE32-E72D297353CC}">
              <c16:uniqueId val="{00000007-4FEB-4A15-AF85-E6BEE5012E93}"/>
            </c:ext>
          </c:extLst>
        </c:ser>
        <c:dLbls>
          <c:dLblPos val="outEnd"/>
          <c:showLegendKey val="0"/>
          <c:showVal val="1"/>
          <c:showCatName val="0"/>
          <c:showSerName val="0"/>
          <c:showPercent val="0"/>
          <c:showBubbleSize val="0"/>
        </c:dLbls>
        <c:gapWidth val="80"/>
        <c:axId val="497425024"/>
        <c:axId val="497463680"/>
      </c:barChart>
      <c:catAx>
        <c:axId val="497425024"/>
        <c:scaling>
          <c:orientation val="minMax"/>
        </c:scaling>
        <c:delete val="0"/>
        <c:axPos val="b"/>
        <c:numFmt formatCode="General" sourceLinked="1"/>
        <c:majorTickMark val="none"/>
        <c:minorTickMark val="none"/>
        <c:tickLblPos val="nextTo"/>
        <c:txPr>
          <a:bodyPr/>
          <a:lstStyle/>
          <a:p>
            <a:pPr>
              <a:defRPr sz="1000" b="1"/>
            </a:pPr>
            <a:endParaRPr lang="nb-NO"/>
          </a:p>
        </c:txPr>
        <c:crossAx val="497463680"/>
        <c:crosses val="autoZero"/>
        <c:auto val="1"/>
        <c:lblAlgn val="ctr"/>
        <c:lblOffset val="100"/>
        <c:noMultiLvlLbl val="0"/>
      </c:catAx>
      <c:valAx>
        <c:axId val="497463680"/>
        <c:scaling>
          <c:orientation val="minMax"/>
          <c:max val="100"/>
          <c:min val="0"/>
        </c:scaling>
        <c:delete val="1"/>
        <c:axPos val="l"/>
        <c:numFmt formatCode="#\%" sourceLinked="0"/>
        <c:majorTickMark val="out"/>
        <c:minorTickMark val="none"/>
        <c:tickLblPos val="nextTo"/>
        <c:crossAx val="497425024"/>
        <c:crosses val="autoZero"/>
        <c:crossBetween val="between"/>
        <c:majorUnit val="1"/>
      </c:valAx>
    </c:plotArea>
    <c:legend>
      <c:legendPos val="r"/>
      <c:legendEntry>
        <c:idx val="0"/>
        <c:txPr>
          <a:bodyPr/>
          <a:lstStyle/>
          <a:p>
            <a:pPr>
              <a:defRPr sz="800" b="1"/>
            </a:pPr>
            <a:endParaRPr lang="nb-NO"/>
          </a:p>
        </c:txPr>
      </c:legendEntry>
      <c:layout>
        <c:manualLayout>
          <c:xMode val="edge"/>
          <c:yMode val="edge"/>
          <c:x val="0.6843849103232289"/>
          <c:y val="0.45955449394511722"/>
          <c:w val="0.31357534049332891"/>
          <c:h val="0.25488127581783843"/>
        </c:manualLayout>
      </c:layout>
      <c:overlay val="0"/>
      <c:txPr>
        <a:bodyPr/>
        <a:lstStyle/>
        <a:p>
          <a:pPr>
            <a:defRPr sz="800"/>
          </a:pPr>
          <a:endParaRPr lang="nb-NO"/>
        </a:p>
      </c:txPr>
    </c:legend>
    <c:plotVisOnly val="1"/>
    <c:dispBlanksAs val="gap"/>
    <c:showDLblsOverMax val="0"/>
  </c:chart>
  <c:spPr>
    <a:ln>
      <a:noFill/>
    </a:ln>
  </c:spPr>
  <c:txPr>
    <a:bodyPr/>
    <a:lstStyle/>
    <a:p>
      <a:pPr>
        <a:defRPr sz="700">
          <a:latin typeface="Arial" panose="020B0604020202020204" pitchFamily="34" charset="0"/>
          <a:cs typeface="Arial" panose="020B0604020202020204" pitchFamily="34" charset="0"/>
        </a:defRPr>
      </a:pPr>
      <a:endParaRPr lang="nb-NO"/>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4009658649039"/>
          <c:y val="3.9094102611245386E-2"/>
          <c:w val="0.51992421848961223"/>
          <c:h val="0.86461575142531166"/>
        </c:manualLayout>
      </c:layout>
      <c:barChart>
        <c:barDir val="col"/>
        <c:grouping val="stacked"/>
        <c:varyColors val="0"/>
        <c:ser>
          <c:idx val="0"/>
          <c:order val="0"/>
          <c:tx>
            <c:strRef>
              <c:f>Sheet1!$A$2</c:f>
              <c:strCache>
                <c:ptCount val="1"/>
                <c:pt idx="0">
                  <c:v>Helt/delvis enig i 0-2 utsagn (n=55)</c:v>
                </c:pt>
              </c:strCache>
            </c:strRef>
          </c:tx>
          <c:spPr>
            <a:solidFill>
              <a:srgbClr val="1E3A6E"/>
            </a:solidFill>
            <a:ln>
              <a:noFill/>
            </a:ln>
            <a:effectLst/>
          </c:spPr>
          <c:invertIfNegative val="0"/>
          <c:dLbls>
            <c:dLbl>
              <c:idx val="0"/>
              <c:tx>
                <c:rich>
                  <a:bodyPr/>
                  <a:lstStyle/>
                  <a:p>
                    <a:fld id="{34CDCF0C-D5B4-4530-ACB9-9B41FA1D4B44}" type="VALUE">
                      <a:rPr lang="en-US" smtClean="0"/>
                      <a:pPr/>
                      <a:t>[VALUE]</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CD1-440F-887C-E2B792438216}"/>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Andel av arbeidsplassene</c:v>
                </c:pt>
              </c:strCache>
            </c:strRef>
          </c:cat>
          <c:val>
            <c:numRef>
              <c:f>Sheet1!$B$2</c:f>
              <c:numCache>
                <c:formatCode>0</c:formatCode>
                <c:ptCount val="1"/>
                <c:pt idx="0">
                  <c:v>7.2178477690288707</c:v>
                </c:pt>
              </c:numCache>
            </c:numRef>
          </c:val>
          <c:extLst>
            <c:ext xmlns:c16="http://schemas.microsoft.com/office/drawing/2014/chart" uri="{C3380CC4-5D6E-409C-BE32-E72D297353CC}">
              <c16:uniqueId val="{00000001-6CD1-440F-887C-E2B792438216}"/>
            </c:ext>
          </c:extLst>
        </c:ser>
        <c:ser>
          <c:idx val="1"/>
          <c:order val="1"/>
          <c:tx>
            <c:strRef>
              <c:f>Sheet1!$A$3</c:f>
              <c:strCache>
                <c:ptCount val="1"/>
                <c:pt idx="0">
                  <c:v>Helt/delvis enig i 3-4 utsagn (n=312)</c:v>
                </c:pt>
              </c:strCache>
            </c:strRef>
          </c:tx>
          <c:spPr>
            <a:solidFill>
              <a:srgbClr val="34BA9F"/>
            </a:solidFill>
            <a:ln>
              <a:noFill/>
            </a:ln>
            <a:effectLst/>
          </c:spPr>
          <c:invertIfNegative val="0"/>
          <c:dLbls>
            <c:dLbl>
              <c:idx val="0"/>
              <c:tx>
                <c:rich>
                  <a:bodyPr/>
                  <a:lstStyle/>
                  <a:p>
                    <a:fld id="{48951603-39E9-4FB4-A55F-3B231ECB92AA}" type="VALUE">
                      <a:rPr lang="en-US" smtClean="0"/>
                      <a:pPr/>
                      <a:t>[VALUE]</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CD1-440F-887C-E2B792438216}"/>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Andel av arbeidsplassene</c:v>
                </c:pt>
              </c:strCache>
            </c:strRef>
          </c:cat>
          <c:val>
            <c:numRef>
              <c:f>Sheet1!$B$3</c:f>
              <c:numCache>
                <c:formatCode>0</c:formatCode>
                <c:ptCount val="1"/>
                <c:pt idx="0">
                  <c:v>40.944881889763799</c:v>
                </c:pt>
              </c:numCache>
            </c:numRef>
          </c:val>
          <c:extLst>
            <c:ext xmlns:c16="http://schemas.microsoft.com/office/drawing/2014/chart" uri="{C3380CC4-5D6E-409C-BE32-E72D297353CC}">
              <c16:uniqueId val="{00000003-6CD1-440F-887C-E2B792438216}"/>
            </c:ext>
          </c:extLst>
        </c:ser>
        <c:ser>
          <c:idx val="2"/>
          <c:order val="2"/>
          <c:tx>
            <c:strRef>
              <c:f>Sheet1!$A$4</c:f>
              <c:strCache>
                <c:ptCount val="1"/>
                <c:pt idx="0">
                  <c:v>Helt/delvis enig i 5-6 utsagn (n=395)</c:v>
                </c:pt>
              </c:strCache>
            </c:strRef>
          </c:tx>
          <c:spPr>
            <a:solidFill>
              <a:srgbClr val="1D9CD7"/>
            </a:solidFill>
            <a:ln>
              <a:noFill/>
            </a:ln>
            <a:effectLst/>
          </c:spPr>
          <c:invertIfNegative val="0"/>
          <c:dLbls>
            <c:dLbl>
              <c:idx val="0"/>
              <c:layout>
                <c:manualLayout>
                  <c:x val="0"/>
                  <c:y val="0"/>
                </c:manualLayout>
              </c:layout>
              <c:tx>
                <c:rich>
                  <a:bodyPr/>
                  <a:lstStyle/>
                  <a:p>
                    <a:fld id="{DB1236C5-5A98-4A8E-ACAE-0A35E864157B}" type="VALUE">
                      <a:rPr lang="en-US" smtClean="0">
                        <a:solidFill>
                          <a:schemeClr val="bg1"/>
                        </a:solidFill>
                      </a:rPr>
                      <a:pPr/>
                      <a:t>[VALUE]</a:t>
                    </a:fld>
                    <a:r>
                      <a:rPr lang="en-US" dirty="0">
                        <a:solidFill>
                          <a:schemeClr val="bg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6CD1-440F-887C-E2B792438216}"/>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1D9CD7"/>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Andel av arbeidsplassene</c:v>
                </c:pt>
              </c:strCache>
            </c:strRef>
          </c:cat>
          <c:val>
            <c:numRef>
              <c:f>Sheet1!$B$4</c:f>
              <c:numCache>
                <c:formatCode>0</c:formatCode>
                <c:ptCount val="1"/>
                <c:pt idx="0">
                  <c:v>51.8372703412074</c:v>
                </c:pt>
              </c:numCache>
            </c:numRef>
          </c:val>
          <c:extLst>
            <c:ext xmlns:c16="http://schemas.microsoft.com/office/drawing/2014/chart" uri="{C3380CC4-5D6E-409C-BE32-E72D297353CC}">
              <c16:uniqueId val="{00000005-6CD1-440F-887C-E2B792438216}"/>
            </c:ext>
          </c:extLst>
        </c:ser>
        <c:dLbls>
          <c:showLegendKey val="0"/>
          <c:showVal val="0"/>
          <c:showCatName val="0"/>
          <c:showSerName val="0"/>
          <c:showPercent val="0"/>
          <c:showBubbleSize val="0"/>
        </c:dLbls>
        <c:gapWidth val="200"/>
        <c:overlap val="100"/>
        <c:axId val="419641616"/>
        <c:axId val="419638992"/>
      </c:barChart>
      <c:catAx>
        <c:axId val="4196416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crossAx val="419638992"/>
        <c:crosses val="autoZero"/>
        <c:auto val="1"/>
        <c:lblAlgn val="ctr"/>
        <c:lblOffset val="100"/>
        <c:noMultiLvlLbl val="0"/>
      </c:catAx>
      <c:valAx>
        <c:axId val="419638992"/>
        <c:scaling>
          <c:orientation val="minMax"/>
          <c:max val="100"/>
        </c:scaling>
        <c:delete val="1"/>
        <c:axPos val="l"/>
        <c:numFmt formatCode="#,##0" sourceLinked="0"/>
        <c:majorTickMark val="out"/>
        <c:minorTickMark val="none"/>
        <c:tickLblPos val="nextTo"/>
        <c:crossAx val="419641616"/>
        <c:crosses val="autoZero"/>
        <c:crossBetween val="between"/>
      </c:valAx>
      <c:spPr>
        <a:noFill/>
        <a:ln>
          <a:noFill/>
        </a:ln>
        <a:effectLst/>
      </c:spPr>
    </c:plotArea>
    <c:legend>
      <c:legendPos val="r"/>
      <c:layout>
        <c:manualLayout>
          <c:xMode val="edge"/>
          <c:yMode val="edge"/>
          <c:x val="0.53115343954838357"/>
          <c:y val="0.35041972290480661"/>
          <c:w val="0.40566998632096435"/>
          <c:h val="0.37704897334201604"/>
        </c:manualLayout>
      </c:layout>
      <c:overlay val="0"/>
      <c:spPr>
        <a:noFill/>
        <a:ln>
          <a:noFill/>
        </a:ln>
        <a:effectLst/>
      </c:spPr>
      <c:txPr>
        <a:bodyPr rot="0" spcFirstLastPara="1" vertOverflow="ellipsis" vert="horz" wrap="square" anchor="ctr" anchorCtr="1"/>
        <a:lstStyle/>
        <a:p>
          <a:pPr>
            <a:defRPr sz="8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4891442172281659E-2"/>
          <c:y val="2.1022874305426788E-2"/>
          <c:w val="0.60204222123710371"/>
          <c:h val="0.79751113512640015"/>
        </c:manualLayout>
      </c:layout>
      <c:barChart>
        <c:barDir val="col"/>
        <c:grouping val="clustered"/>
        <c:varyColors val="0"/>
        <c:ser>
          <c:idx val="0"/>
          <c:order val="0"/>
          <c:tx>
            <c:strRef>
              <c:f>Sheet1!$B$1</c:f>
              <c:strCache>
                <c:ptCount val="1"/>
                <c:pt idx="0">
                  <c:v>Prosentandeler av arbeidsplassene som har innført innovasjon de siste to årene</c:v>
                </c:pt>
              </c:strCache>
            </c:strRef>
          </c:tx>
          <c:spPr>
            <a:solidFill>
              <a:srgbClr val="1E3A6E"/>
            </a:solidFill>
          </c:spPr>
          <c:invertIfNegative val="0"/>
          <c:dPt>
            <c:idx val="0"/>
            <c:invertIfNegative val="0"/>
            <c:bubble3D val="0"/>
            <c:extLst>
              <c:ext xmlns:c16="http://schemas.microsoft.com/office/drawing/2014/chart" uri="{C3380CC4-5D6E-409C-BE32-E72D297353CC}">
                <c16:uniqueId val="{00000000-B738-4BC2-85CB-CECDEF05881A}"/>
              </c:ext>
            </c:extLst>
          </c:dPt>
          <c:dPt>
            <c:idx val="1"/>
            <c:invertIfNegative val="0"/>
            <c:bubble3D val="0"/>
            <c:extLst>
              <c:ext xmlns:c16="http://schemas.microsoft.com/office/drawing/2014/chart" uri="{C3380CC4-5D6E-409C-BE32-E72D297353CC}">
                <c16:uniqueId val="{00000001-B738-4BC2-85CB-CECDEF05881A}"/>
              </c:ext>
            </c:extLst>
          </c:dPt>
          <c:dPt>
            <c:idx val="2"/>
            <c:invertIfNegative val="0"/>
            <c:bubble3D val="0"/>
            <c:extLst>
              <c:ext xmlns:c16="http://schemas.microsoft.com/office/drawing/2014/chart" uri="{C3380CC4-5D6E-409C-BE32-E72D297353CC}">
                <c16:uniqueId val="{00000002-B738-4BC2-85CB-CECDEF05881A}"/>
              </c:ext>
            </c:extLst>
          </c:dPt>
          <c:dPt>
            <c:idx val="3"/>
            <c:invertIfNegative val="0"/>
            <c:bubble3D val="0"/>
            <c:extLst>
              <c:ext xmlns:c16="http://schemas.microsoft.com/office/drawing/2014/chart" uri="{C3380CC4-5D6E-409C-BE32-E72D297353CC}">
                <c16:uniqueId val="{00000004-B738-4BC2-85CB-CECDEF05881A}"/>
              </c:ext>
            </c:extLst>
          </c:dPt>
          <c:dPt>
            <c:idx val="4"/>
            <c:invertIfNegative val="0"/>
            <c:bubble3D val="0"/>
            <c:extLst>
              <c:ext xmlns:c16="http://schemas.microsoft.com/office/drawing/2014/chart" uri="{C3380CC4-5D6E-409C-BE32-E72D297353CC}">
                <c16:uniqueId val="{00000005-B738-4BC2-85CB-CECDEF05881A}"/>
              </c:ext>
            </c:extLst>
          </c:dPt>
          <c:dPt>
            <c:idx val="5"/>
            <c:invertIfNegative val="0"/>
            <c:bubble3D val="0"/>
            <c:extLst>
              <c:ext xmlns:c16="http://schemas.microsoft.com/office/drawing/2014/chart" uri="{C3380CC4-5D6E-409C-BE32-E72D297353CC}">
                <c16:uniqueId val="{00000006-B738-4BC2-85CB-CECDEF05881A}"/>
              </c:ext>
            </c:extLst>
          </c:dPt>
          <c:dLbls>
            <c:numFmt formatCode="#\%" sourceLinked="0"/>
            <c:spPr>
              <a:noFill/>
              <a:ln>
                <a:noFill/>
              </a:ln>
              <a:effectLst/>
            </c:spPr>
            <c:txPr>
              <a:bodyPr/>
              <a:lstStyle/>
              <a:p>
                <a:pPr>
                  <a:defRPr sz="1050" b="1">
                    <a:solidFill>
                      <a:schemeClr val="bg1"/>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3"/>
                <c:pt idx="0">
                  <c:v>Enig i 0-2 utsagn (n=55)</c:v>
                </c:pt>
                <c:pt idx="1">
                  <c:v>Enig i 3-4 utsagn (n=312)</c:v>
                </c:pt>
                <c:pt idx="2">
                  <c:v>Enig i 5-6 utsagn (n=395)</c:v>
                </c:pt>
              </c:strCache>
            </c:strRef>
          </c:cat>
          <c:val>
            <c:numRef>
              <c:f>Sheet1!$B$2:$B$5</c:f>
              <c:numCache>
                <c:formatCode>0</c:formatCode>
                <c:ptCount val="3"/>
                <c:pt idx="0">
                  <c:v>80</c:v>
                </c:pt>
                <c:pt idx="1">
                  <c:v>83.012820512820497</c:v>
                </c:pt>
                <c:pt idx="2">
                  <c:v>86.329113924050603</c:v>
                </c:pt>
              </c:numCache>
            </c:numRef>
          </c:val>
          <c:extLst>
            <c:ext xmlns:c16="http://schemas.microsoft.com/office/drawing/2014/chart" uri="{C3380CC4-5D6E-409C-BE32-E72D297353CC}">
              <c16:uniqueId val="{00000007-B738-4BC2-85CB-CECDEF05881A}"/>
            </c:ext>
          </c:extLst>
        </c:ser>
        <c:dLbls>
          <c:dLblPos val="outEnd"/>
          <c:showLegendKey val="0"/>
          <c:showVal val="1"/>
          <c:showCatName val="0"/>
          <c:showSerName val="0"/>
          <c:showPercent val="0"/>
          <c:showBubbleSize val="0"/>
        </c:dLbls>
        <c:gapWidth val="80"/>
        <c:axId val="497425024"/>
        <c:axId val="497463680"/>
      </c:barChart>
      <c:catAx>
        <c:axId val="497425024"/>
        <c:scaling>
          <c:orientation val="minMax"/>
        </c:scaling>
        <c:delete val="0"/>
        <c:axPos val="b"/>
        <c:numFmt formatCode="General" sourceLinked="1"/>
        <c:majorTickMark val="none"/>
        <c:minorTickMark val="none"/>
        <c:tickLblPos val="nextTo"/>
        <c:txPr>
          <a:bodyPr/>
          <a:lstStyle/>
          <a:p>
            <a:pPr>
              <a:defRPr sz="1000" b="1"/>
            </a:pPr>
            <a:endParaRPr lang="nb-NO"/>
          </a:p>
        </c:txPr>
        <c:crossAx val="497463680"/>
        <c:crosses val="autoZero"/>
        <c:auto val="1"/>
        <c:lblAlgn val="ctr"/>
        <c:lblOffset val="100"/>
        <c:noMultiLvlLbl val="0"/>
      </c:catAx>
      <c:valAx>
        <c:axId val="497463680"/>
        <c:scaling>
          <c:orientation val="minMax"/>
          <c:max val="100"/>
          <c:min val="0"/>
        </c:scaling>
        <c:delete val="1"/>
        <c:axPos val="l"/>
        <c:numFmt formatCode="#\%" sourceLinked="0"/>
        <c:majorTickMark val="out"/>
        <c:minorTickMark val="none"/>
        <c:tickLblPos val="nextTo"/>
        <c:crossAx val="497425024"/>
        <c:crosses val="autoZero"/>
        <c:crossBetween val="between"/>
        <c:majorUnit val="1"/>
      </c:valAx>
    </c:plotArea>
    <c:legend>
      <c:legendPos val="r"/>
      <c:legendEntry>
        <c:idx val="0"/>
        <c:txPr>
          <a:bodyPr/>
          <a:lstStyle/>
          <a:p>
            <a:pPr>
              <a:defRPr sz="800" b="1"/>
            </a:pPr>
            <a:endParaRPr lang="nb-NO"/>
          </a:p>
        </c:txPr>
      </c:legendEntry>
      <c:layout>
        <c:manualLayout>
          <c:xMode val="edge"/>
          <c:yMode val="edge"/>
          <c:x val="0.6843849103232289"/>
          <c:y val="0.45955449394511722"/>
          <c:w val="0.27450955201951299"/>
          <c:h val="0.30191325542953146"/>
        </c:manualLayout>
      </c:layout>
      <c:overlay val="0"/>
      <c:txPr>
        <a:bodyPr/>
        <a:lstStyle/>
        <a:p>
          <a:pPr>
            <a:defRPr sz="800" b="1"/>
          </a:pPr>
          <a:endParaRPr lang="nb-NO"/>
        </a:p>
      </c:txPr>
    </c:legend>
    <c:plotVisOnly val="1"/>
    <c:dispBlanksAs val="gap"/>
    <c:showDLblsOverMax val="0"/>
  </c:chart>
  <c:spPr>
    <a:ln>
      <a:noFill/>
    </a:ln>
  </c:spPr>
  <c:txPr>
    <a:bodyPr/>
    <a:lstStyle/>
    <a:p>
      <a:pPr>
        <a:defRPr sz="700">
          <a:latin typeface="Arial" panose="020B0604020202020204" pitchFamily="34" charset="0"/>
          <a:cs typeface="Arial" panose="020B0604020202020204" pitchFamily="34" charset="0"/>
        </a:defRPr>
      </a:pPr>
      <a:endParaRPr lang="nb-NO"/>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4009658649039"/>
          <c:y val="3.9094102611245386E-2"/>
          <c:w val="0.51992421848961223"/>
          <c:h val="0.86461575142531166"/>
        </c:manualLayout>
      </c:layout>
      <c:barChart>
        <c:barDir val="col"/>
        <c:grouping val="stacked"/>
        <c:varyColors val="0"/>
        <c:ser>
          <c:idx val="0"/>
          <c:order val="0"/>
          <c:tx>
            <c:strRef>
              <c:f>Sheet1!$A$2</c:f>
              <c:strCache>
                <c:ptCount val="1"/>
                <c:pt idx="0">
                  <c:v>Helt/delvis enig i 0-7 utsagn (n=71)</c:v>
                </c:pt>
              </c:strCache>
            </c:strRef>
          </c:tx>
          <c:spPr>
            <a:solidFill>
              <a:srgbClr val="1E3A6E"/>
            </a:solidFill>
            <a:ln>
              <a:noFill/>
            </a:ln>
            <a:effectLst/>
          </c:spPr>
          <c:invertIfNegative val="0"/>
          <c:dLbls>
            <c:dLbl>
              <c:idx val="0"/>
              <c:tx>
                <c:rich>
                  <a:bodyPr/>
                  <a:lstStyle/>
                  <a:p>
                    <a:fld id="{34CDCF0C-D5B4-4530-ACB9-9B41FA1D4B44}" type="VALUE">
                      <a:rPr lang="en-US" smtClean="0"/>
                      <a:pPr/>
                      <a:t>[VALUE]</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CD1-440F-887C-E2B792438216}"/>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Andel av arbeidsplassene</c:v>
                </c:pt>
              </c:strCache>
            </c:strRef>
          </c:cat>
          <c:val>
            <c:numRef>
              <c:f>Sheet1!$B$2</c:f>
              <c:numCache>
                <c:formatCode>0</c:formatCode>
                <c:ptCount val="1"/>
                <c:pt idx="0">
                  <c:v>9.3175853018372692</c:v>
                </c:pt>
              </c:numCache>
            </c:numRef>
          </c:val>
          <c:extLst>
            <c:ext xmlns:c16="http://schemas.microsoft.com/office/drawing/2014/chart" uri="{C3380CC4-5D6E-409C-BE32-E72D297353CC}">
              <c16:uniqueId val="{00000001-6CD1-440F-887C-E2B792438216}"/>
            </c:ext>
          </c:extLst>
        </c:ser>
        <c:ser>
          <c:idx val="1"/>
          <c:order val="1"/>
          <c:tx>
            <c:strRef>
              <c:f>Sheet1!$A$3</c:f>
              <c:strCache>
                <c:ptCount val="1"/>
                <c:pt idx="0">
                  <c:v>Helt/delvis enig i 8-10 utsagn (n=278)</c:v>
                </c:pt>
              </c:strCache>
            </c:strRef>
          </c:tx>
          <c:spPr>
            <a:solidFill>
              <a:srgbClr val="34BA9F"/>
            </a:solidFill>
            <a:ln>
              <a:noFill/>
            </a:ln>
            <a:effectLst/>
          </c:spPr>
          <c:invertIfNegative val="0"/>
          <c:dLbls>
            <c:dLbl>
              <c:idx val="0"/>
              <c:tx>
                <c:rich>
                  <a:bodyPr/>
                  <a:lstStyle/>
                  <a:p>
                    <a:fld id="{48951603-39E9-4FB4-A55F-3B231ECB92AA}" type="VALUE">
                      <a:rPr lang="en-US" smtClean="0"/>
                      <a:pPr/>
                      <a:t>[VALUE]</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CD1-440F-887C-E2B792438216}"/>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Andel av arbeidsplassene</c:v>
                </c:pt>
              </c:strCache>
            </c:strRef>
          </c:cat>
          <c:val>
            <c:numRef>
              <c:f>Sheet1!$B$3</c:f>
              <c:numCache>
                <c:formatCode>0</c:formatCode>
                <c:ptCount val="1"/>
                <c:pt idx="0">
                  <c:v>36.4829396325459</c:v>
                </c:pt>
              </c:numCache>
            </c:numRef>
          </c:val>
          <c:extLst>
            <c:ext xmlns:c16="http://schemas.microsoft.com/office/drawing/2014/chart" uri="{C3380CC4-5D6E-409C-BE32-E72D297353CC}">
              <c16:uniqueId val="{00000003-6CD1-440F-887C-E2B792438216}"/>
            </c:ext>
          </c:extLst>
        </c:ser>
        <c:ser>
          <c:idx val="2"/>
          <c:order val="2"/>
          <c:tx>
            <c:strRef>
              <c:f>Sheet1!$A$4</c:f>
              <c:strCache>
                <c:ptCount val="1"/>
                <c:pt idx="0">
                  <c:v>Helt/delvis enig i 11-13 utsagn (n=413)</c:v>
                </c:pt>
              </c:strCache>
            </c:strRef>
          </c:tx>
          <c:spPr>
            <a:solidFill>
              <a:srgbClr val="1D9CD7"/>
            </a:solidFill>
            <a:ln>
              <a:noFill/>
            </a:ln>
            <a:effectLst/>
          </c:spPr>
          <c:invertIfNegative val="0"/>
          <c:dLbls>
            <c:dLbl>
              <c:idx val="0"/>
              <c:layout>
                <c:manualLayout>
                  <c:x val="0"/>
                  <c:y val="0"/>
                </c:manualLayout>
              </c:layout>
              <c:tx>
                <c:rich>
                  <a:bodyPr/>
                  <a:lstStyle/>
                  <a:p>
                    <a:fld id="{DB1236C5-5A98-4A8E-ACAE-0A35E864157B}" type="VALUE">
                      <a:rPr lang="en-US" smtClean="0">
                        <a:solidFill>
                          <a:schemeClr val="bg1"/>
                        </a:solidFill>
                      </a:rPr>
                      <a:pPr/>
                      <a:t>[VALUE]</a:t>
                    </a:fld>
                    <a:r>
                      <a:rPr lang="en-US" dirty="0">
                        <a:solidFill>
                          <a:schemeClr val="bg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6CD1-440F-887C-E2B792438216}"/>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1D9CD7"/>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Andel av arbeidsplassene</c:v>
                </c:pt>
              </c:strCache>
            </c:strRef>
          </c:cat>
          <c:val>
            <c:numRef>
              <c:f>Sheet1!$B$4</c:f>
              <c:numCache>
                <c:formatCode>0</c:formatCode>
                <c:ptCount val="1"/>
                <c:pt idx="0">
                  <c:v>54.199475065616795</c:v>
                </c:pt>
              </c:numCache>
            </c:numRef>
          </c:val>
          <c:extLst>
            <c:ext xmlns:c16="http://schemas.microsoft.com/office/drawing/2014/chart" uri="{C3380CC4-5D6E-409C-BE32-E72D297353CC}">
              <c16:uniqueId val="{00000005-6CD1-440F-887C-E2B792438216}"/>
            </c:ext>
          </c:extLst>
        </c:ser>
        <c:dLbls>
          <c:showLegendKey val="0"/>
          <c:showVal val="0"/>
          <c:showCatName val="0"/>
          <c:showSerName val="0"/>
          <c:showPercent val="0"/>
          <c:showBubbleSize val="0"/>
        </c:dLbls>
        <c:gapWidth val="200"/>
        <c:overlap val="100"/>
        <c:axId val="419641616"/>
        <c:axId val="419638992"/>
      </c:barChart>
      <c:catAx>
        <c:axId val="4196416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crossAx val="419638992"/>
        <c:crosses val="autoZero"/>
        <c:auto val="1"/>
        <c:lblAlgn val="ctr"/>
        <c:lblOffset val="100"/>
        <c:noMultiLvlLbl val="0"/>
      </c:catAx>
      <c:valAx>
        <c:axId val="419638992"/>
        <c:scaling>
          <c:orientation val="minMax"/>
          <c:max val="100"/>
        </c:scaling>
        <c:delete val="1"/>
        <c:axPos val="l"/>
        <c:numFmt formatCode="#,##0" sourceLinked="0"/>
        <c:majorTickMark val="out"/>
        <c:minorTickMark val="none"/>
        <c:tickLblPos val="nextTo"/>
        <c:crossAx val="419641616"/>
        <c:crosses val="autoZero"/>
        <c:crossBetween val="between"/>
      </c:valAx>
      <c:spPr>
        <a:noFill/>
        <a:ln>
          <a:noFill/>
        </a:ln>
        <a:effectLst/>
      </c:spPr>
    </c:plotArea>
    <c:legend>
      <c:legendPos val="r"/>
      <c:layout>
        <c:manualLayout>
          <c:xMode val="edge"/>
          <c:yMode val="edge"/>
          <c:x val="0.53115343954838357"/>
          <c:y val="0.35041972290480661"/>
          <c:w val="0.40566998632096435"/>
          <c:h val="0.37704897334201604"/>
        </c:manualLayout>
      </c:layout>
      <c:overlay val="0"/>
      <c:spPr>
        <a:noFill/>
        <a:ln>
          <a:noFill/>
        </a:ln>
        <a:effectLst/>
      </c:spPr>
      <c:txPr>
        <a:bodyPr rot="0" spcFirstLastPara="1" vertOverflow="ellipsis" vert="horz" wrap="square" anchor="ctr" anchorCtr="1"/>
        <a:lstStyle/>
        <a:p>
          <a:pPr>
            <a:defRPr sz="8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userShapes r:id="rId4"/>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4891442172281659E-2"/>
          <c:y val="2.1022874305426788E-2"/>
          <c:w val="0.60204222123710371"/>
          <c:h val="0.79751113512640015"/>
        </c:manualLayout>
      </c:layout>
      <c:barChart>
        <c:barDir val="col"/>
        <c:grouping val="clustered"/>
        <c:varyColors val="0"/>
        <c:ser>
          <c:idx val="0"/>
          <c:order val="0"/>
          <c:tx>
            <c:strRef>
              <c:f>Sheet1!$B$1</c:f>
              <c:strCache>
                <c:ptCount val="1"/>
                <c:pt idx="0">
                  <c:v>Prosentandeler av arbeidsplassene som har innført innovasjon de siste to årene</c:v>
                </c:pt>
              </c:strCache>
            </c:strRef>
          </c:tx>
          <c:spPr>
            <a:solidFill>
              <a:srgbClr val="1E3A6E"/>
            </a:solidFill>
          </c:spPr>
          <c:invertIfNegative val="0"/>
          <c:dPt>
            <c:idx val="0"/>
            <c:invertIfNegative val="0"/>
            <c:bubble3D val="0"/>
            <c:extLst>
              <c:ext xmlns:c16="http://schemas.microsoft.com/office/drawing/2014/chart" uri="{C3380CC4-5D6E-409C-BE32-E72D297353CC}">
                <c16:uniqueId val="{00000000-B738-4BC2-85CB-CECDEF05881A}"/>
              </c:ext>
            </c:extLst>
          </c:dPt>
          <c:dPt>
            <c:idx val="1"/>
            <c:invertIfNegative val="0"/>
            <c:bubble3D val="0"/>
            <c:extLst>
              <c:ext xmlns:c16="http://schemas.microsoft.com/office/drawing/2014/chart" uri="{C3380CC4-5D6E-409C-BE32-E72D297353CC}">
                <c16:uniqueId val="{00000001-B738-4BC2-85CB-CECDEF05881A}"/>
              </c:ext>
            </c:extLst>
          </c:dPt>
          <c:dPt>
            <c:idx val="2"/>
            <c:invertIfNegative val="0"/>
            <c:bubble3D val="0"/>
            <c:extLst>
              <c:ext xmlns:c16="http://schemas.microsoft.com/office/drawing/2014/chart" uri="{C3380CC4-5D6E-409C-BE32-E72D297353CC}">
                <c16:uniqueId val="{00000002-B738-4BC2-85CB-CECDEF05881A}"/>
              </c:ext>
            </c:extLst>
          </c:dPt>
          <c:dPt>
            <c:idx val="3"/>
            <c:invertIfNegative val="0"/>
            <c:bubble3D val="0"/>
            <c:extLst>
              <c:ext xmlns:c16="http://schemas.microsoft.com/office/drawing/2014/chart" uri="{C3380CC4-5D6E-409C-BE32-E72D297353CC}">
                <c16:uniqueId val="{00000004-B738-4BC2-85CB-CECDEF05881A}"/>
              </c:ext>
            </c:extLst>
          </c:dPt>
          <c:dPt>
            <c:idx val="4"/>
            <c:invertIfNegative val="0"/>
            <c:bubble3D val="0"/>
            <c:extLst>
              <c:ext xmlns:c16="http://schemas.microsoft.com/office/drawing/2014/chart" uri="{C3380CC4-5D6E-409C-BE32-E72D297353CC}">
                <c16:uniqueId val="{00000005-B738-4BC2-85CB-CECDEF05881A}"/>
              </c:ext>
            </c:extLst>
          </c:dPt>
          <c:dPt>
            <c:idx val="5"/>
            <c:invertIfNegative val="0"/>
            <c:bubble3D val="0"/>
            <c:extLst>
              <c:ext xmlns:c16="http://schemas.microsoft.com/office/drawing/2014/chart" uri="{C3380CC4-5D6E-409C-BE32-E72D297353CC}">
                <c16:uniqueId val="{00000006-B738-4BC2-85CB-CECDEF05881A}"/>
              </c:ext>
            </c:extLst>
          </c:dPt>
          <c:dLbls>
            <c:numFmt formatCode="#\%" sourceLinked="0"/>
            <c:spPr>
              <a:noFill/>
              <a:ln>
                <a:noFill/>
              </a:ln>
              <a:effectLst/>
            </c:spPr>
            <c:txPr>
              <a:bodyPr/>
              <a:lstStyle/>
              <a:p>
                <a:pPr>
                  <a:defRPr sz="1000" b="1">
                    <a:solidFill>
                      <a:schemeClr val="bg1"/>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3"/>
                <c:pt idx="0">
                  <c:v>Enig i 0-7 utsagn (n=71)</c:v>
                </c:pt>
                <c:pt idx="1">
                  <c:v>Enig i 8-10 utsagn (n=278)</c:v>
                </c:pt>
                <c:pt idx="2">
                  <c:v>Enig i 11-13 utsagn (n=413)</c:v>
                </c:pt>
              </c:strCache>
            </c:strRef>
          </c:cat>
          <c:val>
            <c:numRef>
              <c:f>Sheet1!$B$2:$B$5</c:f>
              <c:numCache>
                <c:formatCode>0</c:formatCode>
                <c:ptCount val="3"/>
                <c:pt idx="0">
                  <c:v>73.239436619718305</c:v>
                </c:pt>
                <c:pt idx="1">
                  <c:v>83.812949640287798</c:v>
                </c:pt>
                <c:pt idx="2">
                  <c:v>86.924939467312399</c:v>
                </c:pt>
              </c:numCache>
            </c:numRef>
          </c:val>
          <c:extLst>
            <c:ext xmlns:c16="http://schemas.microsoft.com/office/drawing/2014/chart" uri="{C3380CC4-5D6E-409C-BE32-E72D297353CC}">
              <c16:uniqueId val="{00000007-B738-4BC2-85CB-CECDEF05881A}"/>
            </c:ext>
          </c:extLst>
        </c:ser>
        <c:dLbls>
          <c:dLblPos val="outEnd"/>
          <c:showLegendKey val="0"/>
          <c:showVal val="1"/>
          <c:showCatName val="0"/>
          <c:showSerName val="0"/>
          <c:showPercent val="0"/>
          <c:showBubbleSize val="0"/>
        </c:dLbls>
        <c:gapWidth val="80"/>
        <c:axId val="497425024"/>
        <c:axId val="497463680"/>
      </c:barChart>
      <c:catAx>
        <c:axId val="497425024"/>
        <c:scaling>
          <c:orientation val="minMax"/>
        </c:scaling>
        <c:delete val="0"/>
        <c:axPos val="b"/>
        <c:numFmt formatCode="General" sourceLinked="1"/>
        <c:majorTickMark val="none"/>
        <c:minorTickMark val="none"/>
        <c:tickLblPos val="nextTo"/>
        <c:txPr>
          <a:bodyPr/>
          <a:lstStyle/>
          <a:p>
            <a:pPr>
              <a:defRPr sz="1000" b="1"/>
            </a:pPr>
            <a:endParaRPr lang="nb-NO"/>
          </a:p>
        </c:txPr>
        <c:crossAx val="497463680"/>
        <c:crosses val="autoZero"/>
        <c:auto val="1"/>
        <c:lblAlgn val="ctr"/>
        <c:lblOffset val="100"/>
        <c:noMultiLvlLbl val="0"/>
      </c:catAx>
      <c:valAx>
        <c:axId val="497463680"/>
        <c:scaling>
          <c:orientation val="minMax"/>
          <c:max val="100"/>
          <c:min val="0"/>
        </c:scaling>
        <c:delete val="1"/>
        <c:axPos val="l"/>
        <c:numFmt formatCode="#\%" sourceLinked="0"/>
        <c:majorTickMark val="out"/>
        <c:minorTickMark val="none"/>
        <c:tickLblPos val="nextTo"/>
        <c:crossAx val="497425024"/>
        <c:crosses val="autoZero"/>
        <c:crossBetween val="between"/>
        <c:majorUnit val="1"/>
      </c:valAx>
    </c:plotArea>
    <c:legend>
      <c:legendPos val="r"/>
      <c:legendEntry>
        <c:idx val="0"/>
        <c:txPr>
          <a:bodyPr/>
          <a:lstStyle/>
          <a:p>
            <a:pPr>
              <a:defRPr sz="800" b="1"/>
            </a:pPr>
            <a:endParaRPr lang="nb-NO"/>
          </a:p>
        </c:txPr>
      </c:legendEntry>
      <c:layout>
        <c:manualLayout>
          <c:xMode val="edge"/>
          <c:yMode val="edge"/>
          <c:x val="0.6843849103232289"/>
          <c:y val="0.45955449394511722"/>
          <c:w val="0.31357534049332891"/>
          <c:h val="0.30191325542953146"/>
        </c:manualLayout>
      </c:layout>
      <c:overlay val="0"/>
      <c:txPr>
        <a:bodyPr/>
        <a:lstStyle/>
        <a:p>
          <a:pPr>
            <a:defRPr sz="800" b="1"/>
          </a:pPr>
          <a:endParaRPr lang="nb-NO"/>
        </a:p>
      </c:txPr>
    </c:legend>
    <c:plotVisOnly val="1"/>
    <c:dispBlanksAs val="gap"/>
    <c:showDLblsOverMax val="0"/>
  </c:chart>
  <c:spPr>
    <a:ln>
      <a:noFill/>
    </a:ln>
  </c:spPr>
  <c:txPr>
    <a:bodyPr/>
    <a:lstStyle/>
    <a:p>
      <a:pPr>
        <a:defRPr sz="700">
          <a:latin typeface="Arial" panose="020B0604020202020204" pitchFamily="34" charset="0"/>
          <a:cs typeface="Arial" panose="020B0604020202020204" pitchFamily="34" charset="0"/>
        </a:defRPr>
      </a:pPr>
      <a:endParaRPr lang="nb-NO"/>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786051026067676"/>
          <c:y val="3.9094642897313223E-2"/>
          <c:w val="0.35770394250323534"/>
          <c:h val="0.85794697478265292"/>
        </c:manualLayout>
      </c:layout>
      <c:barChart>
        <c:barDir val="bar"/>
        <c:grouping val="stacked"/>
        <c:varyColors val="0"/>
        <c:ser>
          <c:idx val="1"/>
          <c:order val="0"/>
          <c:tx>
            <c:strRef>
              <c:f>Sheet1!$C$1</c:f>
              <c:strCache>
                <c:ptCount val="1"/>
                <c:pt idx="0">
                  <c:v>Fremmer</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(Sheet1!$A$2:$B$4,Sheet1!$A$5:$B$7,Sheet1!$A$8:$B$10,Sheet1!$A$11:$B$13)</c:f>
              <c:multiLvlStrCache>
                <c:ptCount val="12"/>
                <c:lvl>
                  <c:pt idx="0">
                    <c:v>0-7 helt eller delvis enig</c:v>
                  </c:pt>
                  <c:pt idx="1">
                    <c:v>8-10 helt eller delvis enig</c:v>
                  </c:pt>
                  <c:pt idx="2">
                    <c:v>11-13 helt eller delvis enig</c:v>
                  </c:pt>
                  <c:pt idx="3">
                    <c:v>0-7 helt eller delvis enig</c:v>
                  </c:pt>
                  <c:pt idx="4">
                    <c:v>8-10 helt eller delvis enig</c:v>
                  </c:pt>
                  <c:pt idx="5">
                    <c:v>11-13 helt eller delvis enig</c:v>
                  </c:pt>
                  <c:pt idx="6">
                    <c:v>0-7 helt eller delvis enig</c:v>
                  </c:pt>
                  <c:pt idx="7">
                    <c:v>8-10 helt eller delvis enig</c:v>
                  </c:pt>
                  <c:pt idx="8">
                    <c:v>11-13 helt eller delvis enig</c:v>
                  </c:pt>
                  <c:pt idx="9">
                    <c:v>0-7 helt eller delvis enig</c:v>
                  </c:pt>
                  <c:pt idx="10">
                    <c:v>8-10 helt eller delvis enig</c:v>
                  </c:pt>
                  <c:pt idx="11">
                    <c:v>11-13 helt eller delvis enig</c:v>
                  </c:pt>
                </c:lvl>
                <c:lvl>
                  <c:pt idx="0">
                    <c:v>Vårt fokus på forsvarlig drift</c:v>
                  </c:pt>
                  <c:pt idx="3">
                    <c:v>Måten vi håndterer feil på</c:v>
                  </c:pt>
                  <c:pt idx="6">
                    <c:v>Måten vi samarbeider på tvers av sektorene på</c:v>
                  </c:pt>
                  <c:pt idx="9">
                    <c:v>Medarbeidernes deltakelse</c:v>
                  </c:pt>
                </c:lvl>
              </c:multiLvlStrCache>
            </c:multiLvlStrRef>
          </c:cat>
          <c:val>
            <c:numRef>
              <c:f>Sheet1!$C$2:$C$13</c:f>
              <c:numCache>
                <c:formatCode>0</c:formatCode>
                <c:ptCount val="12"/>
                <c:pt idx="0">
                  <c:v>50</c:v>
                </c:pt>
                <c:pt idx="1">
                  <c:v>60.08583690987129</c:v>
                </c:pt>
                <c:pt idx="2">
                  <c:v>69.91643454039</c:v>
                </c:pt>
                <c:pt idx="3">
                  <c:v>28.846153846153801</c:v>
                </c:pt>
                <c:pt idx="4">
                  <c:v>36.909871244635198</c:v>
                </c:pt>
                <c:pt idx="5">
                  <c:v>54.038997214484709</c:v>
                </c:pt>
                <c:pt idx="6">
                  <c:v>42.307692307692299</c:v>
                </c:pt>
                <c:pt idx="7">
                  <c:v>52.3605150214592</c:v>
                </c:pt>
                <c:pt idx="8">
                  <c:v>63.509749303621199</c:v>
                </c:pt>
                <c:pt idx="9">
                  <c:v>57.692307692307701</c:v>
                </c:pt>
                <c:pt idx="10">
                  <c:v>78.540772532188896</c:v>
                </c:pt>
                <c:pt idx="11">
                  <c:v>89.136490250696397</c:v>
                </c:pt>
              </c:numCache>
            </c:numRef>
          </c:val>
          <c:extLst>
            <c:ext xmlns:c16="http://schemas.microsoft.com/office/drawing/2014/chart" uri="{C3380CC4-5D6E-409C-BE32-E72D297353CC}">
              <c16:uniqueId val="{00000001-3D99-4F8E-BB53-49030FF19278}"/>
            </c:ext>
          </c:extLst>
        </c:ser>
        <c:ser>
          <c:idx val="2"/>
          <c:order val="1"/>
          <c:tx>
            <c:strRef>
              <c:f>Sheet1!$D$1</c:f>
              <c:strCache>
                <c:ptCount val="1"/>
                <c:pt idx="0">
                  <c:v>Hemmer</c:v>
                </c:pt>
              </c:strCache>
            </c:strRef>
          </c:tx>
          <c:spPr>
            <a:solidFill>
              <a:srgbClr val="C00000"/>
            </a:solidFill>
            <a:ln>
              <a:noFill/>
            </a:ln>
            <a:effectLst/>
          </c:spPr>
          <c:invertIfNegative val="0"/>
          <c:dLbls>
            <c:dLbl>
              <c:idx val="0"/>
              <c:tx>
                <c:rich>
                  <a:bodyPr/>
                  <a:lstStyle/>
                  <a:p>
                    <a:r>
                      <a:rPr lang="en-US"/>
                      <a:t>31</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5D8-4251-8931-328BACFC7D96}"/>
                </c:ext>
              </c:extLst>
            </c:dLbl>
            <c:dLbl>
              <c:idx val="1"/>
              <c:tx>
                <c:rich>
                  <a:bodyPr/>
                  <a:lstStyle/>
                  <a:p>
                    <a:r>
                      <a:rPr lang="en-US"/>
                      <a:t>16</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5D8-4251-8931-328BACFC7D96}"/>
                </c:ext>
              </c:extLst>
            </c:dLbl>
            <c:dLbl>
              <c:idx val="2"/>
              <c:tx>
                <c:rich>
                  <a:bodyPr/>
                  <a:lstStyle/>
                  <a:p>
                    <a:r>
                      <a:rPr lang="en-US"/>
                      <a:t>13</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5D8-4251-8931-328BACFC7D96}"/>
                </c:ext>
              </c:extLst>
            </c:dLbl>
            <c:dLbl>
              <c:idx val="3"/>
              <c:tx>
                <c:rich>
                  <a:bodyPr/>
                  <a:lstStyle/>
                  <a:p>
                    <a:r>
                      <a:rPr lang="en-US"/>
                      <a:t>19</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5D8-4251-8931-328BACFC7D96}"/>
                </c:ext>
              </c:extLst>
            </c:dLbl>
            <c:dLbl>
              <c:idx val="4"/>
              <c:tx>
                <c:rich>
                  <a:bodyPr/>
                  <a:lstStyle/>
                  <a:p>
                    <a:r>
                      <a:rPr lang="en-US"/>
                      <a:t>8</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5D8-4251-8931-328BACFC7D96}"/>
                </c:ext>
              </c:extLst>
            </c:dLbl>
            <c:dLbl>
              <c:idx val="5"/>
              <c:tx>
                <c:rich>
                  <a:bodyPr/>
                  <a:lstStyle/>
                  <a:p>
                    <a:r>
                      <a:rPr lang="en-US"/>
                      <a:t>6</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5D8-4251-8931-328BACFC7D96}"/>
                </c:ext>
              </c:extLst>
            </c:dLbl>
            <c:dLbl>
              <c:idx val="6"/>
              <c:tx>
                <c:rich>
                  <a:bodyPr/>
                  <a:lstStyle/>
                  <a:p>
                    <a:r>
                      <a:rPr lang="en-US"/>
                      <a:t>15</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5D8-4251-8931-328BACFC7D96}"/>
                </c:ext>
              </c:extLst>
            </c:dLbl>
            <c:dLbl>
              <c:idx val="7"/>
              <c:tx>
                <c:rich>
                  <a:bodyPr/>
                  <a:lstStyle/>
                  <a:p>
                    <a:r>
                      <a:rPr lang="en-US"/>
                      <a:t>7</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5D8-4251-8931-328BACFC7D96}"/>
                </c:ext>
              </c:extLst>
            </c:dLbl>
            <c:dLbl>
              <c:idx val="8"/>
              <c:tx>
                <c:rich>
                  <a:bodyPr/>
                  <a:lstStyle/>
                  <a:p>
                    <a:r>
                      <a:rPr lang="en-US"/>
                      <a:t>8</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5D8-4251-8931-328BACFC7D96}"/>
                </c:ext>
              </c:extLst>
            </c:dLbl>
            <c:dLbl>
              <c:idx val="9"/>
              <c:tx>
                <c:rich>
                  <a:bodyPr/>
                  <a:lstStyle/>
                  <a:p>
                    <a:r>
                      <a:rPr lang="en-US"/>
                      <a:t>27</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5D8-4251-8931-328BACFC7D96}"/>
                </c:ext>
              </c:extLst>
            </c:dLbl>
            <c:dLbl>
              <c:idx val="10"/>
              <c:tx>
                <c:rich>
                  <a:bodyPr/>
                  <a:lstStyle/>
                  <a:p>
                    <a:r>
                      <a:rPr lang="en-US"/>
                      <a:t>10</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5D8-4251-8931-328BACFC7D96}"/>
                </c:ext>
              </c:extLst>
            </c:dLbl>
            <c:dLbl>
              <c:idx val="11"/>
              <c:tx>
                <c:rich>
                  <a:bodyPr/>
                  <a:lstStyle/>
                  <a:p>
                    <a:r>
                      <a:rPr lang="en-US"/>
                      <a:t>5</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5D8-4251-8931-328BACFC7D96}"/>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(Sheet1!$A$2:$B$4,Sheet1!$A$5:$B$7,Sheet1!$A$8:$B$10,Sheet1!$A$11:$B$13)</c:f>
              <c:multiLvlStrCache>
                <c:ptCount val="12"/>
                <c:lvl>
                  <c:pt idx="0">
                    <c:v>0-7 helt eller delvis enig</c:v>
                  </c:pt>
                  <c:pt idx="1">
                    <c:v>8-10 helt eller delvis enig</c:v>
                  </c:pt>
                  <c:pt idx="2">
                    <c:v>11-13 helt eller delvis enig</c:v>
                  </c:pt>
                  <c:pt idx="3">
                    <c:v>0-7 helt eller delvis enig</c:v>
                  </c:pt>
                  <c:pt idx="4">
                    <c:v>8-10 helt eller delvis enig</c:v>
                  </c:pt>
                  <c:pt idx="5">
                    <c:v>11-13 helt eller delvis enig</c:v>
                  </c:pt>
                  <c:pt idx="6">
                    <c:v>0-7 helt eller delvis enig</c:v>
                  </c:pt>
                  <c:pt idx="7">
                    <c:v>8-10 helt eller delvis enig</c:v>
                  </c:pt>
                  <c:pt idx="8">
                    <c:v>11-13 helt eller delvis enig</c:v>
                  </c:pt>
                  <c:pt idx="9">
                    <c:v>0-7 helt eller delvis enig</c:v>
                  </c:pt>
                  <c:pt idx="10">
                    <c:v>8-10 helt eller delvis enig</c:v>
                  </c:pt>
                  <c:pt idx="11">
                    <c:v>11-13 helt eller delvis enig</c:v>
                  </c:pt>
                </c:lvl>
                <c:lvl>
                  <c:pt idx="0">
                    <c:v>Vårt fokus på forsvarlig drift</c:v>
                  </c:pt>
                  <c:pt idx="3">
                    <c:v>Måten vi håndterer feil på</c:v>
                  </c:pt>
                  <c:pt idx="6">
                    <c:v>Måten vi samarbeider på tvers av sektorene på</c:v>
                  </c:pt>
                  <c:pt idx="9">
                    <c:v>Medarbeidernes deltakelse</c:v>
                  </c:pt>
                </c:lvl>
              </c:multiLvlStrCache>
            </c:multiLvlStrRef>
          </c:cat>
          <c:val>
            <c:numRef>
              <c:f>Sheet1!$D$2:$D$13</c:f>
              <c:numCache>
                <c:formatCode>0</c:formatCode>
                <c:ptCount val="12"/>
                <c:pt idx="0">
                  <c:v>-30.769230769230798</c:v>
                </c:pt>
                <c:pt idx="1">
                  <c:v>-15.8798283261803</c:v>
                </c:pt>
                <c:pt idx="2">
                  <c:v>-12.5348189415042</c:v>
                </c:pt>
                <c:pt idx="3">
                  <c:v>-19.230769230769202</c:v>
                </c:pt>
                <c:pt idx="4">
                  <c:v>-8.1545064377682408</c:v>
                </c:pt>
                <c:pt idx="5">
                  <c:v>-5.5710306406685204</c:v>
                </c:pt>
                <c:pt idx="6">
                  <c:v>-15.384615384615399</c:v>
                </c:pt>
                <c:pt idx="7">
                  <c:v>-7.2961373390557904</c:v>
                </c:pt>
                <c:pt idx="8">
                  <c:v>-7.7994428969359308</c:v>
                </c:pt>
                <c:pt idx="9">
                  <c:v>-26.923076923076898</c:v>
                </c:pt>
                <c:pt idx="10">
                  <c:v>-10.300429184549399</c:v>
                </c:pt>
                <c:pt idx="11">
                  <c:v>-5.2924791086351002</c:v>
                </c:pt>
              </c:numCache>
            </c:numRef>
          </c:val>
          <c:extLst>
            <c:ext xmlns:c16="http://schemas.microsoft.com/office/drawing/2014/chart" uri="{C3380CC4-5D6E-409C-BE32-E72D297353CC}">
              <c16:uniqueId val="{00000003-3D99-4F8E-BB53-49030FF19278}"/>
            </c:ext>
          </c:extLst>
        </c:ser>
        <c:dLbls>
          <c:showLegendKey val="0"/>
          <c:showVal val="0"/>
          <c:showCatName val="0"/>
          <c:showSerName val="0"/>
          <c:showPercent val="0"/>
          <c:showBubbleSize val="0"/>
        </c:dLbls>
        <c:gapWidth val="80"/>
        <c:overlap val="100"/>
        <c:axId val="972130504"/>
        <c:axId val="972131816"/>
      </c:barChart>
      <c:catAx>
        <c:axId val="972130504"/>
        <c:scaling>
          <c:orientation val="maxMin"/>
        </c:scaling>
        <c:delete val="1"/>
        <c:axPos val="l"/>
        <c:numFmt formatCode="General" sourceLinked="0"/>
        <c:majorTickMark val="out"/>
        <c:minorTickMark val="out"/>
        <c:tickLblPos val="nextTo"/>
        <c:crossAx val="972131816"/>
        <c:crosses val="autoZero"/>
        <c:auto val="1"/>
        <c:lblAlgn val="ctr"/>
        <c:lblOffset val="1000"/>
        <c:noMultiLvlLbl val="0"/>
      </c:catAx>
      <c:valAx>
        <c:axId val="972131816"/>
        <c:scaling>
          <c:orientation val="minMax"/>
        </c:scaling>
        <c:delete val="1"/>
        <c:axPos val="t"/>
        <c:numFmt formatCode="0" sourceLinked="1"/>
        <c:majorTickMark val="none"/>
        <c:minorTickMark val="none"/>
        <c:tickLblPos val="nextTo"/>
        <c:crossAx val="9721305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userShapes r:id="rId4"/>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4891442172281659E-2"/>
          <c:y val="2.1022874305426788E-2"/>
          <c:w val="0.60204222123710371"/>
          <c:h val="0.79751113512640015"/>
        </c:manualLayout>
      </c:layout>
      <c:barChart>
        <c:barDir val="col"/>
        <c:grouping val="clustered"/>
        <c:varyColors val="0"/>
        <c:ser>
          <c:idx val="0"/>
          <c:order val="0"/>
          <c:tx>
            <c:strRef>
              <c:f>Sheet1!$B$1</c:f>
              <c:strCache>
                <c:ptCount val="1"/>
                <c:pt idx="0">
                  <c:v>Prosentandelen av offentlige innovasjoner hvor medarbeiderne har spilt en nøkkelrolle. </c:v>
                </c:pt>
              </c:strCache>
            </c:strRef>
          </c:tx>
          <c:spPr>
            <a:solidFill>
              <a:srgbClr val="1E3A6E"/>
            </a:solidFill>
          </c:spPr>
          <c:invertIfNegative val="0"/>
          <c:dPt>
            <c:idx val="0"/>
            <c:invertIfNegative val="0"/>
            <c:bubble3D val="0"/>
            <c:extLst>
              <c:ext xmlns:c16="http://schemas.microsoft.com/office/drawing/2014/chart" uri="{C3380CC4-5D6E-409C-BE32-E72D297353CC}">
                <c16:uniqueId val="{00000000-B738-4BC2-85CB-CECDEF05881A}"/>
              </c:ext>
            </c:extLst>
          </c:dPt>
          <c:dPt>
            <c:idx val="1"/>
            <c:invertIfNegative val="0"/>
            <c:bubble3D val="0"/>
            <c:extLst>
              <c:ext xmlns:c16="http://schemas.microsoft.com/office/drawing/2014/chart" uri="{C3380CC4-5D6E-409C-BE32-E72D297353CC}">
                <c16:uniqueId val="{00000001-B738-4BC2-85CB-CECDEF05881A}"/>
              </c:ext>
            </c:extLst>
          </c:dPt>
          <c:dPt>
            <c:idx val="2"/>
            <c:invertIfNegative val="0"/>
            <c:bubble3D val="0"/>
            <c:extLst>
              <c:ext xmlns:c16="http://schemas.microsoft.com/office/drawing/2014/chart" uri="{C3380CC4-5D6E-409C-BE32-E72D297353CC}">
                <c16:uniqueId val="{00000002-B738-4BC2-85CB-CECDEF05881A}"/>
              </c:ext>
            </c:extLst>
          </c:dPt>
          <c:dPt>
            <c:idx val="3"/>
            <c:invertIfNegative val="0"/>
            <c:bubble3D val="0"/>
            <c:extLst>
              <c:ext xmlns:c16="http://schemas.microsoft.com/office/drawing/2014/chart" uri="{C3380CC4-5D6E-409C-BE32-E72D297353CC}">
                <c16:uniqueId val="{00000004-B738-4BC2-85CB-CECDEF05881A}"/>
              </c:ext>
            </c:extLst>
          </c:dPt>
          <c:dPt>
            <c:idx val="4"/>
            <c:invertIfNegative val="0"/>
            <c:bubble3D val="0"/>
            <c:extLst>
              <c:ext xmlns:c16="http://schemas.microsoft.com/office/drawing/2014/chart" uri="{C3380CC4-5D6E-409C-BE32-E72D297353CC}">
                <c16:uniqueId val="{00000005-B738-4BC2-85CB-CECDEF05881A}"/>
              </c:ext>
            </c:extLst>
          </c:dPt>
          <c:dPt>
            <c:idx val="5"/>
            <c:invertIfNegative val="0"/>
            <c:bubble3D val="0"/>
            <c:extLst>
              <c:ext xmlns:c16="http://schemas.microsoft.com/office/drawing/2014/chart" uri="{C3380CC4-5D6E-409C-BE32-E72D297353CC}">
                <c16:uniqueId val="{00000006-B738-4BC2-85CB-CECDEF05881A}"/>
              </c:ext>
            </c:extLst>
          </c:dPt>
          <c:dLbls>
            <c:numFmt formatCode="#\%" sourceLinked="0"/>
            <c:spPr>
              <a:noFill/>
              <a:ln>
                <a:noFill/>
              </a:ln>
              <a:effectLst/>
            </c:spPr>
            <c:txPr>
              <a:bodyPr/>
              <a:lstStyle/>
              <a:p>
                <a:pPr>
                  <a:defRPr sz="1000" b="1">
                    <a:solidFill>
                      <a:schemeClr val="bg1"/>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Enig i 0-2 utsagn</c:v>
                </c:pt>
                <c:pt idx="1">
                  <c:v>Enig i 3-4 utsagn</c:v>
                </c:pt>
                <c:pt idx="2">
                  <c:v>Enig i 5-6 utsagn</c:v>
                </c:pt>
              </c:strCache>
            </c:strRef>
          </c:cat>
          <c:val>
            <c:numRef>
              <c:f>Sheet1!$B$2:$B$4</c:f>
              <c:numCache>
                <c:formatCode>0</c:formatCode>
                <c:ptCount val="3"/>
                <c:pt idx="0">
                  <c:v>73</c:v>
                </c:pt>
                <c:pt idx="1">
                  <c:v>90</c:v>
                </c:pt>
                <c:pt idx="2">
                  <c:v>94</c:v>
                </c:pt>
              </c:numCache>
            </c:numRef>
          </c:val>
          <c:extLst>
            <c:ext xmlns:c16="http://schemas.microsoft.com/office/drawing/2014/chart" uri="{C3380CC4-5D6E-409C-BE32-E72D297353CC}">
              <c16:uniqueId val="{00000007-B738-4BC2-85CB-CECDEF05881A}"/>
            </c:ext>
          </c:extLst>
        </c:ser>
        <c:dLbls>
          <c:dLblPos val="outEnd"/>
          <c:showLegendKey val="0"/>
          <c:showVal val="1"/>
          <c:showCatName val="0"/>
          <c:showSerName val="0"/>
          <c:showPercent val="0"/>
          <c:showBubbleSize val="0"/>
        </c:dLbls>
        <c:gapWidth val="80"/>
        <c:axId val="497425024"/>
        <c:axId val="497463680"/>
      </c:barChart>
      <c:catAx>
        <c:axId val="497425024"/>
        <c:scaling>
          <c:orientation val="minMax"/>
        </c:scaling>
        <c:delete val="0"/>
        <c:axPos val="b"/>
        <c:numFmt formatCode="General" sourceLinked="1"/>
        <c:majorTickMark val="none"/>
        <c:minorTickMark val="none"/>
        <c:tickLblPos val="nextTo"/>
        <c:txPr>
          <a:bodyPr/>
          <a:lstStyle/>
          <a:p>
            <a:pPr>
              <a:defRPr sz="1100" b="1"/>
            </a:pPr>
            <a:endParaRPr lang="nb-NO"/>
          </a:p>
        </c:txPr>
        <c:crossAx val="497463680"/>
        <c:crosses val="autoZero"/>
        <c:auto val="1"/>
        <c:lblAlgn val="ctr"/>
        <c:lblOffset val="100"/>
        <c:noMultiLvlLbl val="0"/>
      </c:catAx>
      <c:valAx>
        <c:axId val="497463680"/>
        <c:scaling>
          <c:orientation val="minMax"/>
          <c:max val="100"/>
          <c:min val="0"/>
        </c:scaling>
        <c:delete val="1"/>
        <c:axPos val="l"/>
        <c:numFmt formatCode="#\%" sourceLinked="0"/>
        <c:majorTickMark val="out"/>
        <c:minorTickMark val="none"/>
        <c:tickLblPos val="nextTo"/>
        <c:crossAx val="497425024"/>
        <c:crosses val="autoZero"/>
        <c:crossBetween val="between"/>
        <c:majorUnit val="1"/>
      </c:valAx>
    </c:plotArea>
    <c:legend>
      <c:legendPos val="r"/>
      <c:legendEntry>
        <c:idx val="0"/>
        <c:txPr>
          <a:bodyPr/>
          <a:lstStyle/>
          <a:p>
            <a:pPr>
              <a:defRPr sz="800" b="1"/>
            </a:pPr>
            <a:endParaRPr lang="nb-NO"/>
          </a:p>
        </c:txPr>
      </c:legendEntry>
      <c:layout>
        <c:manualLayout>
          <c:xMode val="edge"/>
          <c:yMode val="edge"/>
          <c:x val="0.6843849103232289"/>
          <c:y val="0.45955449394511722"/>
          <c:w val="0.31357534049332891"/>
          <c:h val="0.30191325542953146"/>
        </c:manualLayout>
      </c:layout>
      <c:overlay val="0"/>
      <c:txPr>
        <a:bodyPr/>
        <a:lstStyle/>
        <a:p>
          <a:pPr>
            <a:defRPr sz="800" b="1"/>
          </a:pPr>
          <a:endParaRPr lang="nb-NO"/>
        </a:p>
      </c:txPr>
    </c:legend>
    <c:plotVisOnly val="1"/>
    <c:dispBlanksAs val="gap"/>
    <c:showDLblsOverMax val="0"/>
  </c:chart>
  <c:spPr>
    <a:ln>
      <a:noFill/>
    </a:ln>
  </c:spPr>
  <c:txPr>
    <a:bodyPr/>
    <a:lstStyle/>
    <a:p>
      <a:pPr>
        <a:defRPr sz="700">
          <a:latin typeface="Arial" panose="020B0604020202020204" pitchFamily="34" charset="0"/>
          <a:cs typeface="Arial" panose="020B0604020202020204" pitchFamily="34" charset="0"/>
        </a:defRPr>
      </a:pPr>
      <a:endParaRPr lang="nb-NO"/>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4009658649039"/>
          <c:y val="3.9094102611245386E-2"/>
          <c:w val="0.51992421848961223"/>
          <c:h val="0.86461575142531166"/>
        </c:manualLayout>
      </c:layout>
      <c:barChart>
        <c:barDir val="col"/>
        <c:grouping val="stacked"/>
        <c:varyColors val="0"/>
        <c:ser>
          <c:idx val="0"/>
          <c:order val="0"/>
          <c:tx>
            <c:strRef>
              <c:f>Sheet1!$A$2</c:f>
              <c:strCache>
                <c:ptCount val="1"/>
                <c:pt idx="0">
                  <c:v>Helt/delvis enig i 0-2 utsagn</c:v>
                </c:pt>
              </c:strCache>
            </c:strRef>
          </c:tx>
          <c:spPr>
            <a:solidFill>
              <a:srgbClr val="1E3A6E"/>
            </a:solidFill>
            <a:ln>
              <a:noFill/>
            </a:ln>
            <a:effectLst/>
          </c:spPr>
          <c:invertIfNegative val="0"/>
          <c:dLbls>
            <c:dLbl>
              <c:idx val="0"/>
              <c:tx>
                <c:rich>
                  <a:bodyPr/>
                  <a:lstStyle/>
                  <a:p>
                    <a:fld id="{34CDCF0C-D5B4-4530-ACB9-9B41FA1D4B44}" type="VALUE">
                      <a:rPr lang="en-US" smtClean="0"/>
                      <a:pPr/>
                      <a:t>[VALUE]</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CD1-440F-887C-E2B792438216}"/>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Andel av arbeidsplassene</c:v>
                </c:pt>
              </c:strCache>
            </c:strRef>
          </c:cat>
          <c:val>
            <c:numRef>
              <c:f>Sheet1!$B$2</c:f>
              <c:numCache>
                <c:formatCode>0</c:formatCode>
                <c:ptCount val="1"/>
                <c:pt idx="0">
                  <c:v>7.2178477690288707</c:v>
                </c:pt>
              </c:numCache>
            </c:numRef>
          </c:val>
          <c:extLst>
            <c:ext xmlns:c16="http://schemas.microsoft.com/office/drawing/2014/chart" uri="{C3380CC4-5D6E-409C-BE32-E72D297353CC}">
              <c16:uniqueId val="{00000001-6CD1-440F-887C-E2B792438216}"/>
            </c:ext>
          </c:extLst>
        </c:ser>
        <c:ser>
          <c:idx val="1"/>
          <c:order val="1"/>
          <c:tx>
            <c:strRef>
              <c:f>Sheet1!$A$3</c:f>
              <c:strCache>
                <c:ptCount val="1"/>
                <c:pt idx="0">
                  <c:v>Helt/delvis enig i 3-4 utsagn</c:v>
                </c:pt>
              </c:strCache>
            </c:strRef>
          </c:tx>
          <c:spPr>
            <a:solidFill>
              <a:srgbClr val="34BA9F"/>
            </a:solidFill>
            <a:ln>
              <a:noFill/>
            </a:ln>
            <a:effectLst/>
          </c:spPr>
          <c:invertIfNegative val="0"/>
          <c:dLbls>
            <c:dLbl>
              <c:idx val="0"/>
              <c:tx>
                <c:rich>
                  <a:bodyPr/>
                  <a:lstStyle/>
                  <a:p>
                    <a:fld id="{48951603-39E9-4FB4-A55F-3B231ECB92AA}" type="VALUE">
                      <a:rPr lang="en-US" smtClean="0"/>
                      <a:pPr/>
                      <a:t>[VALUE]</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CD1-440F-887C-E2B792438216}"/>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Andel av arbeidsplassene</c:v>
                </c:pt>
              </c:strCache>
            </c:strRef>
          </c:cat>
          <c:val>
            <c:numRef>
              <c:f>Sheet1!$B$3</c:f>
              <c:numCache>
                <c:formatCode>0</c:formatCode>
                <c:ptCount val="1"/>
                <c:pt idx="0">
                  <c:v>40.944881889763799</c:v>
                </c:pt>
              </c:numCache>
            </c:numRef>
          </c:val>
          <c:extLst>
            <c:ext xmlns:c16="http://schemas.microsoft.com/office/drawing/2014/chart" uri="{C3380CC4-5D6E-409C-BE32-E72D297353CC}">
              <c16:uniqueId val="{00000003-6CD1-440F-887C-E2B792438216}"/>
            </c:ext>
          </c:extLst>
        </c:ser>
        <c:ser>
          <c:idx val="2"/>
          <c:order val="2"/>
          <c:tx>
            <c:strRef>
              <c:f>Sheet1!$A$4</c:f>
              <c:strCache>
                <c:ptCount val="1"/>
                <c:pt idx="0">
                  <c:v>Helt/delvis enig i 5-6 utsagn</c:v>
                </c:pt>
              </c:strCache>
            </c:strRef>
          </c:tx>
          <c:spPr>
            <a:solidFill>
              <a:srgbClr val="1D9CD7"/>
            </a:solidFill>
            <a:ln>
              <a:noFill/>
            </a:ln>
            <a:effectLst/>
          </c:spPr>
          <c:invertIfNegative val="0"/>
          <c:dLbls>
            <c:dLbl>
              <c:idx val="0"/>
              <c:layout>
                <c:manualLayout>
                  <c:x val="0"/>
                  <c:y val="0"/>
                </c:manualLayout>
              </c:layout>
              <c:tx>
                <c:rich>
                  <a:bodyPr/>
                  <a:lstStyle/>
                  <a:p>
                    <a:fld id="{DB1236C5-5A98-4A8E-ACAE-0A35E864157B}" type="VALUE">
                      <a:rPr lang="en-US" smtClean="0">
                        <a:solidFill>
                          <a:schemeClr val="bg1"/>
                        </a:solidFill>
                      </a:rPr>
                      <a:pPr/>
                      <a:t>[VALUE]</a:t>
                    </a:fld>
                    <a:r>
                      <a:rPr lang="en-US" dirty="0">
                        <a:solidFill>
                          <a:schemeClr val="bg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6CD1-440F-887C-E2B792438216}"/>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1D9CD7"/>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Andel av arbeidsplassene</c:v>
                </c:pt>
              </c:strCache>
            </c:strRef>
          </c:cat>
          <c:val>
            <c:numRef>
              <c:f>Sheet1!$B$4</c:f>
              <c:numCache>
                <c:formatCode>0</c:formatCode>
                <c:ptCount val="1"/>
                <c:pt idx="0">
                  <c:v>51.8372703412074</c:v>
                </c:pt>
              </c:numCache>
            </c:numRef>
          </c:val>
          <c:extLst>
            <c:ext xmlns:c16="http://schemas.microsoft.com/office/drawing/2014/chart" uri="{C3380CC4-5D6E-409C-BE32-E72D297353CC}">
              <c16:uniqueId val="{00000005-6CD1-440F-887C-E2B792438216}"/>
            </c:ext>
          </c:extLst>
        </c:ser>
        <c:dLbls>
          <c:showLegendKey val="0"/>
          <c:showVal val="0"/>
          <c:showCatName val="0"/>
          <c:showSerName val="0"/>
          <c:showPercent val="0"/>
          <c:showBubbleSize val="0"/>
        </c:dLbls>
        <c:gapWidth val="200"/>
        <c:overlap val="100"/>
        <c:axId val="419641616"/>
        <c:axId val="419638992"/>
      </c:barChart>
      <c:catAx>
        <c:axId val="4196416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crossAx val="419638992"/>
        <c:crosses val="autoZero"/>
        <c:auto val="1"/>
        <c:lblAlgn val="ctr"/>
        <c:lblOffset val="100"/>
        <c:noMultiLvlLbl val="0"/>
      </c:catAx>
      <c:valAx>
        <c:axId val="419638992"/>
        <c:scaling>
          <c:orientation val="minMax"/>
          <c:max val="100"/>
        </c:scaling>
        <c:delete val="1"/>
        <c:axPos val="l"/>
        <c:numFmt formatCode="#,##0" sourceLinked="0"/>
        <c:majorTickMark val="out"/>
        <c:minorTickMark val="none"/>
        <c:tickLblPos val="nextTo"/>
        <c:crossAx val="419641616"/>
        <c:crosses val="autoZero"/>
        <c:crossBetween val="between"/>
      </c:valAx>
      <c:spPr>
        <a:noFill/>
        <a:ln>
          <a:noFill/>
        </a:ln>
        <a:effectLst/>
      </c:spPr>
    </c:plotArea>
    <c:legend>
      <c:legendPos val="r"/>
      <c:layout>
        <c:manualLayout>
          <c:xMode val="edge"/>
          <c:yMode val="edge"/>
          <c:x val="0.53115343954838357"/>
          <c:y val="0.35041972290480661"/>
          <c:w val="0.40566998632096435"/>
          <c:h val="0.37704897334201604"/>
        </c:manualLayout>
      </c:layout>
      <c:overlay val="0"/>
      <c:spPr>
        <a:noFill/>
        <a:ln>
          <a:noFill/>
        </a:ln>
        <a:effectLst/>
      </c:spPr>
      <c:txPr>
        <a:bodyPr rot="0" spcFirstLastPara="1" vertOverflow="ellipsis" vert="horz" wrap="square" anchor="ctr" anchorCtr="1"/>
        <a:lstStyle/>
        <a:p>
          <a:pPr>
            <a:defRPr sz="8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userShapes r:id="rId4"/>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4891442172281659E-2"/>
          <c:y val="2.1022874305426788E-2"/>
          <c:w val="0.60204222123710371"/>
          <c:h val="0.79751113512640015"/>
        </c:manualLayout>
      </c:layout>
      <c:barChart>
        <c:barDir val="col"/>
        <c:grouping val="clustered"/>
        <c:varyColors val="0"/>
        <c:ser>
          <c:idx val="0"/>
          <c:order val="0"/>
          <c:tx>
            <c:strRef>
              <c:f>Sheet1!$B$1</c:f>
              <c:strCache>
                <c:ptCount val="1"/>
                <c:pt idx="0">
                  <c:v>Medearbeiderne spiller en nøkkelrolle i innovasjonsprosessen</c:v>
                </c:pt>
              </c:strCache>
            </c:strRef>
          </c:tx>
          <c:spPr>
            <a:solidFill>
              <a:srgbClr val="1E3A6E"/>
            </a:solidFill>
          </c:spPr>
          <c:invertIfNegative val="0"/>
          <c:dPt>
            <c:idx val="0"/>
            <c:invertIfNegative val="0"/>
            <c:bubble3D val="0"/>
            <c:extLst>
              <c:ext xmlns:c16="http://schemas.microsoft.com/office/drawing/2014/chart" uri="{C3380CC4-5D6E-409C-BE32-E72D297353CC}">
                <c16:uniqueId val="{00000000-B738-4BC2-85CB-CECDEF05881A}"/>
              </c:ext>
            </c:extLst>
          </c:dPt>
          <c:dPt>
            <c:idx val="1"/>
            <c:invertIfNegative val="0"/>
            <c:bubble3D val="0"/>
            <c:extLst>
              <c:ext xmlns:c16="http://schemas.microsoft.com/office/drawing/2014/chart" uri="{C3380CC4-5D6E-409C-BE32-E72D297353CC}">
                <c16:uniqueId val="{00000001-B738-4BC2-85CB-CECDEF05881A}"/>
              </c:ext>
            </c:extLst>
          </c:dPt>
          <c:dPt>
            <c:idx val="2"/>
            <c:invertIfNegative val="0"/>
            <c:bubble3D val="0"/>
            <c:extLst>
              <c:ext xmlns:c16="http://schemas.microsoft.com/office/drawing/2014/chart" uri="{C3380CC4-5D6E-409C-BE32-E72D297353CC}">
                <c16:uniqueId val="{00000002-B738-4BC2-85CB-CECDEF05881A}"/>
              </c:ext>
            </c:extLst>
          </c:dPt>
          <c:dPt>
            <c:idx val="3"/>
            <c:invertIfNegative val="0"/>
            <c:bubble3D val="0"/>
            <c:extLst>
              <c:ext xmlns:c16="http://schemas.microsoft.com/office/drawing/2014/chart" uri="{C3380CC4-5D6E-409C-BE32-E72D297353CC}">
                <c16:uniqueId val="{00000004-B738-4BC2-85CB-CECDEF05881A}"/>
              </c:ext>
            </c:extLst>
          </c:dPt>
          <c:dPt>
            <c:idx val="4"/>
            <c:invertIfNegative val="0"/>
            <c:bubble3D val="0"/>
            <c:extLst>
              <c:ext xmlns:c16="http://schemas.microsoft.com/office/drawing/2014/chart" uri="{C3380CC4-5D6E-409C-BE32-E72D297353CC}">
                <c16:uniqueId val="{00000005-B738-4BC2-85CB-CECDEF05881A}"/>
              </c:ext>
            </c:extLst>
          </c:dPt>
          <c:dPt>
            <c:idx val="5"/>
            <c:invertIfNegative val="0"/>
            <c:bubble3D val="0"/>
            <c:extLst>
              <c:ext xmlns:c16="http://schemas.microsoft.com/office/drawing/2014/chart" uri="{C3380CC4-5D6E-409C-BE32-E72D297353CC}">
                <c16:uniqueId val="{00000006-B738-4BC2-85CB-CECDEF05881A}"/>
              </c:ext>
            </c:extLst>
          </c:dPt>
          <c:dLbls>
            <c:numFmt formatCode="#\%" sourceLinked="0"/>
            <c:spPr>
              <a:noFill/>
              <a:ln>
                <a:noFill/>
              </a:ln>
              <a:effectLst/>
            </c:spPr>
            <c:txPr>
              <a:bodyPr/>
              <a:lstStyle/>
              <a:p>
                <a:pPr>
                  <a:defRPr sz="1000" b="1">
                    <a:solidFill>
                      <a:schemeClr val="bg1"/>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3"/>
                <c:pt idx="0">
                  <c:v>Enig i 0-2 utsagn (n=44)</c:v>
                </c:pt>
                <c:pt idx="1">
                  <c:v>Enig i 3-4 utsagn (n=259)</c:v>
                </c:pt>
                <c:pt idx="2">
                  <c:v>Enig i 5-6 utsagn (n=341)</c:v>
                </c:pt>
              </c:strCache>
            </c:strRef>
          </c:cat>
          <c:val>
            <c:numRef>
              <c:f>Sheet1!$B$2:$B$5</c:f>
              <c:numCache>
                <c:formatCode>0</c:formatCode>
                <c:ptCount val="3"/>
                <c:pt idx="0">
                  <c:v>73</c:v>
                </c:pt>
                <c:pt idx="1">
                  <c:v>79</c:v>
                </c:pt>
                <c:pt idx="2">
                  <c:v>91</c:v>
                </c:pt>
              </c:numCache>
            </c:numRef>
          </c:val>
          <c:extLst>
            <c:ext xmlns:c16="http://schemas.microsoft.com/office/drawing/2014/chart" uri="{C3380CC4-5D6E-409C-BE32-E72D297353CC}">
              <c16:uniqueId val="{00000007-B738-4BC2-85CB-CECDEF05881A}"/>
            </c:ext>
          </c:extLst>
        </c:ser>
        <c:dLbls>
          <c:dLblPos val="outEnd"/>
          <c:showLegendKey val="0"/>
          <c:showVal val="1"/>
          <c:showCatName val="0"/>
          <c:showSerName val="0"/>
          <c:showPercent val="0"/>
          <c:showBubbleSize val="0"/>
        </c:dLbls>
        <c:gapWidth val="80"/>
        <c:axId val="497425024"/>
        <c:axId val="497463680"/>
      </c:barChart>
      <c:catAx>
        <c:axId val="497425024"/>
        <c:scaling>
          <c:orientation val="minMax"/>
        </c:scaling>
        <c:delete val="0"/>
        <c:axPos val="b"/>
        <c:numFmt formatCode="General" sourceLinked="1"/>
        <c:majorTickMark val="none"/>
        <c:minorTickMark val="none"/>
        <c:tickLblPos val="nextTo"/>
        <c:txPr>
          <a:bodyPr/>
          <a:lstStyle/>
          <a:p>
            <a:pPr>
              <a:defRPr sz="1000" b="1"/>
            </a:pPr>
            <a:endParaRPr lang="nb-NO"/>
          </a:p>
        </c:txPr>
        <c:crossAx val="497463680"/>
        <c:crosses val="autoZero"/>
        <c:auto val="1"/>
        <c:lblAlgn val="ctr"/>
        <c:lblOffset val="100"/>
        <c:noMultiLvlLbl val="0"/>
      </c:catAx>
      <c:valAx>
        <c:axId val="497463680"/>
        <c:scaling>
          <c:orientation val="minMax"/>
          <c:max val="100"/>
          <c:min val="0"/>
        </c:scaling>
        <c:delete val="1"/>
        <c:axPos val="l"/>
        <c:numFmt formatCode="#\%" sourceLinked="0"/>
        <c:majorTickMark val="out"/>
        <c:minorTickMark val="none"/>
        <c:tickLblPos val="nextTo"/>
        <c:crossAx val="497425024"/>
        <c:crosses val="autoZero"/>
        <c:crossBetween val="between"/>
        <c:majorUnit val="1"/>
      </c:valAx>
    </c:plotArea>
    <c:legend>
      <c:legendPos val="r"/>
      <c:legendEntry>
        <c:idx val="0"/>
        <c:txPr>
          <a:bodyPr/>
          <a:lstStyle/>
          <a:p>
            <a:pPr>
              <a:defRPr sz="800" b="1"/>
            </a:pPr>
            <a:endParaRPr lang="nb-NO"/>
          </a:p>
        </c:txPr>
      </c:legendEntry>
      <c:layout>
        <c:manualLayout>
          <c:xMode val="edge"/>
          <c:yMode val="edge"/>
          <c:x val="0.6843849103232289"/>
          <c:y val="0.45955449394511722"/>
          <c:w val="0.31357534049332891"/>
          <c:h val="0.30191325542953146"/>
        </c:manualLayout>
      </c:layout>
      <c:overlay val="0"/>
      <c:txPr>
        <a:bodyPr/>
        <a:lstStyle/>
        <a:p>
          <a:pPr>
            <a:defRPr sz="800" b="1"/>
          </a:pPr>
          <a:endParaRPr lang="nb-NO"/>
        </a:p>
      </c:txPr>
    </c:legend>
    <c:plotVisOnly val="1"/>
    <c:dispBlanksAs val="gap"/>
    <c:showDLblsOverMax val="0"/>
  </c:chart>
  <c:spPr>
    <a:ln>
      <a:noFill/>
    </a:ln>
  </c:spPr>
  <c:txPr>
    <a:bodyPr/>
    <a:lstStyle/>
    <a:p>
      <a:pPr>
        <a:defRPr sz="700">
          <a:latin typeface="Arial" panose="020B0604020202020204" pitchFamily="34" charset="0"/>
          <a:cs typeface="Arial" panose="020B0604020202020204" pitchFamily="34" charset="0"/>
        </a:defRPr>
      </a:pPr>
      <a:endParaRPr lang="nb-NO"/>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05429692034781"/>
          <c:y val="4.5381247961579593E-2"/>
          <c:w val="0.50565322755323028"/>
          <c:h val="0.80005873249557236"/>
        </c:manualLayout>
      </c:layout>
      <c:barChart>
        <c:barDir val="bar"/>
        <c:grouping val="percentStacked"/>
        <c:varyColors val="0"/>
        <c:ser>
          <c:idx val="0"/>
          <c:order val="0"/>
          <c:tx>
            <c:strRef>
              <c:f>Sheet1!$B$1</c:f>
              <c:strCache>
                <c:ptCount val="1"/>
                <c:pt idx="0">
                  <c:v>Helt enig</c:v>
                </c:pt>
              </c:strCache>
            </c:strRef>
          </c:tx>
          <c:spPr>
            <a:solidFill>
              <a:srgbClr val="1E3A6E"/>
            </a:solidFill>
            <a:ln>
              <a:noFill/>
            </a:ln>
            <a:effectLst/>
          </c:spPr>
          <c:invertIfNegative val="0"/>
          <c:dLbls>
            <c:dLbl>
              <c:idx val="0"/>
              <c:layout>
                <c:manualLayout>
                  <c:x val="7.438688513528577E-3"/>
                  <c:y val="-7.5634539532644489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2DB-4902-B30F-D767A05E4D86}"/>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 vår virksomhet er det vanskelig å arbeide innovativt fordi vi møter motstand mot å jobbe med innovative arbeidsmetoder</c:v>
                </c:pt>
                <c:pt idx="1">
                  <c:v>I vår virksomhet er det vanskelig å arbeide innovativt fordi vi mangler kunnskap om innovative arbeidsmetoder</c:v>
                </c:pt>
                <c:pt idx="2">
                  <c:v>I vår ledergruppe legger vi til rette for at våre ledere kan benytte innovative arbeidsmåter for å oppnå våre mål</c:v>
                </c:pt>
              </c:strCache>
            </c:strRef>
          </c:cat>
          <c:val>
            <c:numRef>
              <c:f>Sheet1!$B$2:$B$4</c:f>
              <c:numCache>
                <c:formatCode>0%</c:formatCode>
                <c:ptCount val="3"/>
                <c:pt idx="0">
                  <c:v>2.5000000000000001E-2</c:v>
                </c:pt>
                <c:pt idx="1">
                  <c:v>0.05</c:v>
                </c:pt>
                <c:pt idx="2">
                  <c:v>0.35</c:v>
                </c:pt>
              </c:numCache>
            </c:numRef>
          </c:val>
          <c:extLst>
            <c:ext xmlns:c16="http://schemas.microsoft.com/office/drawing/2014/chart" uri="{C3380CC4-5D6E-409C-BE32-E72D297353CC}">
              <c16:uniqueId val="{00000000-E27B-4407-99D6-5E035F2169D3}"/>
            </c:ext>
          </c:extLst>
        </c:ser>
        <c:ser>
          <c:idx val="1"/>
          <c:order val="1"/>
          <c:tx>
            <c:strRef>
              <c:f>Sheet1!$C$1</c:f>
              <c:strCache>
                <c:ptCount val="1"/>
                <c:pt idx="0">
                  <c:v>Delvis enig</c:v>
                </c:pt>
              </c:strCache>
            </c:strRef>
          </c:tx>
          <c:spPr>
            <a:solidFill>
              <a:srgbClr val="AAD1D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 vår virksomhet er det vanskelig å arbeide innovativt fordi vi møter motstand mot å jobbe med innovative arbeidsmetoder</c:v>
                </c:pt>
                <c:pt idx="1">
                  <c:v>I vår virksomhet er det vanskelig å arbeide innovativt fordi vi mangler kunnskap om innovative arbeidsmetoder</c:v>
                </c:pt>
                <c:pt idx="2">
                  <c:v>I vår ledergruppe legger vi til rette for at våre ledere kan benytte innovative arbeidsmåter for å oppnå våre mål</c:v>
                </c:pt>
              </c:strCache>
            </c:strRef>
          </c:cat>
          <c:val>
            <c:numRef>
              <c:f>Sheet1!$C$2:$C$4</c:f>
              <c:numCache>
                <c:formatCode>0%</c:formatCode>
                <c:ptCount val="3"/>
                <c:pt idx="0">
                  <c:v>0.3</c:v>
                </c:pt>
                <c:pt idx="1">
                  <c:v>0.41249999999999998</c:v>
                </c:pt>
                <c:pt idx="2">
                  <c:v>0.58750000000000002</c:v>
                </c:pt>
              </c:numCache>
            </c:numRef>
          </c:val>
          <c:extLst>
            <c:ext xmlns:c16="http://schemas.microsoft.com/office/drawing/2014/chart" uri="{C3380CC4-5D6E-409C-BE32-E72D297353CC}">
              <c16:uniqueId val="{00000001-E27B-4407-99D6-5E035F2169D3}"/>
            </c:ext>
          </c:extLst>
        </c:ser>
        <c:ser>
          <c:idx val="2"/>
          <c:order val="2"/>
          <c:tx>
            <c:strRef>
              <c:f>Sheet1!$D$1</c:f>
              <c:strCache>
                <c:ptCount val="1"/>
                <c:pt idx="0">
                  <c:v>Delvis uenig</c:v>
                </c:pt>
              </c:strCache>
            </c:strRef>
          </c:tx>
          <c:spPr>
            <a:solidFill>
              <a:srgbClr val="F9E5B6"/>
            </a:solidFill>
            <a:ln>
              <a:noFill/>
            </a:ln>
            <a:effectLst/>
          </c:spPr>
          <c:invertIfNegative val="0"/>
          <c:dLbls>
            <c:dLbl>
              <c:idx val="2"/>
              <c:layout>
                <c:manualLayout>
                  <c:x val="-1.0414163918940084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AB7-45C9-975E-1A1181FC13A6}"/>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 vår virksomhet er det vanskelig å arbeide innovativt fordi vi møter motstand mot å jobbe med innovative arbeidsmetoder</c:v>
                </c:pt>
                <c:pt idx="1">
                  <c:v>I vår virksomhet er det vanskelig å arbeide innovativt fordi vi mangler kunnskap om innovative arbeidsmetoder</c:v>
                </c:pt>
                <c:pt idx="2">
                  <c:v>I vår ledergruppe legger vi til rette for at våre ledere kan benytte innovative arbeidsmåter for å oppnå våre mål</c:v>
                </c:pt>
              </c:strCache>
            </c:strRef>
          </c:cat>
          <c:val>
            <c:numRef>
              <c:f>Sheet1!$D$2:$D$4</c:f>
              <c:numCache>
                <c:formatCode>0%</c:formatCode>
                <c:ptCount val="3"/>
                <c:pt idx="0">
                  <c:v>0.36249999999999999</c:v>
                </c:pt>
                <c:pt idx="1">
                  <c:v>0.3125</c:v>
                </c:pt>
                <c:pt idx="2">
                  <c:v>2.5000000000000001E-2</c:v>
                </c:pt>
              </c:numCache>
            </c:numRef>
          </c:val>
          <c:extLst>
            <c:ext xmlns:c16="http://schemas.microsoft.com/office/drawing/2014/chart" uri="{C3380CC4-5D6E-409C-BE32-E72D297353CC}">
              <c16:uniqueId val="{00000001-5AB7-45C9-975E-1A1181FC13A6}"/>
            </c:ext>
          </c:extLst>
        </c:ser>
        <c:ser>
          <c:idx val="3"/>
          <c:order val="3"/>
          <c:tx>
            <c:strRef>
              <c:f>Sheet1!$E$1</c:f>
              <c:strCache>
                <c:ptCount val="1"/>
                <c:pt idx="0">
                  <c:v>Helt uenig</c:v>
                </c:pt>
              </c:strCache>
            </c:strRef>
          </c:tx>
          <c:spPr>
            <a:solidFill>
              <a:srgbClr val="F1BE48"/>
            </a:solidFill>
            <a:ln>
              <a:noFill/>
            </a:ln>
            <a:effectLst/>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AB7-45C9-975E-1A1181FC13A6}"/>
                </c:ext>
              </c:extLst>
            </c:dLbl>
            <c:dLbl>
              <c:idx val="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AB7-45C9-975E-1A1181FC13A6}"/>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nb-NO"/>
              </a:p>
            </c:txPr>
            <c:dLblPos val="ct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 vår virksomhet er det vanskelig å arbeide innovativt fordi vi møter motstand mot å jobbe med innovative arbeidsmetoder</c:v>
                </c:pt>
                <c:pt idx="1">
                  <c:v>I vår virksomhet er det vanskelig å arbeide innovativt fordi vi mangler kunnskap om innovative arbeidsmetoder</c:v>
                </c:pt>
                <c:pt idx="2">
                  <c:v>I vår ledergruppe legger vi til rette for at våre ledere kan benytte innovative arbeidsmåter for å oppnå våre mål</c:v>
                </c:pt>
              </c:strCache>
            </c:strRef>
          </c:cat>
          <c:val>
            <c:numRef>
              <c:f>Sheet1!$E$2:$E$4</c:f>
              <c:numCache>
                <c:formatCode>0%</c:formatCode>
                <c:ptCount val="3"/>
                <c:pt idx="0">
                  <c:v>0.26250000000000001</c:v>
                </c:pt>
                <c:pt idx="1">
                  <c:v>0.17499999999999999</c:v>
                </c:pt>
                <c:pt idx="2">
                  <c:v>0</c:v>
                </c:pt>
              </c:numCache>
            </c:numRef>
          </c:val>
          <c:extLst>
            <c:ext xmlns:c16="http://schemas.microsoft.com/office/drawing/2014/chart" uri="{C3380CC4-5D6E-409C-BE32-E72D297353CC}">
              <c16:uniqueId val="{00000002-5AB7-45C9-975E-1A1181FC13A6}"/>
            </c:ext>
          </c:extLst>
        </c:ser>
        <c:ser>
          <c:idx val="4"/>
          <c:order val="4"/>
          <c:tx>
            <c:strRef>
              <c:f>Sheet1!$F$1</c:f>
              <c:strCache>
                <c:ptCount val="1"/>
                <c:pt idx="0">
                  <c:v>Ikke relevant</c:v>
                </c:pt>
              </c:strCache>
            </c:strRef>
          </c:tx>
          <c:spPr>
            <a:solidFill>
              <a:srgbClr val="969894"/>
            </a:solidFill>
            <a:ln>
              <a:noFill/>
            </a:ln>
            <a:effectLst/>
          </c:spPr>
          <c:invertIfNegative val="0"/>
          <c:dLbls>
            <c:dLbl>
              <c:idx val="2"/>
              <c:layout>
                <c:manualLayout>
                  <c:x val="4.463213108117179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2DB-4902-B30F-D767A05E4D86}"/>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 vår virksomhet er det vanskelig å arbeide innovativt fordi vi møter motstand mot å jobbe med innovative arbeidsmetoder</c:v>
                </c:pt>
                <c:pt idx="1">
                  <c:v>I vår virksomhet er det vanskelig å arbeide innovativt fordi vi mangler kunnskap om innovative arbeidsmetoder</c:v>
                </c:pt>
                <c:pt idx="2">
                  <c:v>I vår ledergruppe legger vi til rette for at våre ledere kan benytte innovative arbeidsmåter for å oppnå våre mål</c:v>
                </c:pt>
              </c:strCache>
            </c:strRef>
          </c:cat>
          <c:val>
            <c:numRef>
              <c:f>Sheet1!$F$2:$F$4</c:f>
              <c:numCache>
                <c:formatCode>0%</c:formatCode>
                <c:ptCount val="3"/>
                <c:pt idx="0">
                  <c:v>2.5000000000000001E-2</c:v>
                </c:pt>
                <c:pt idx="1">
                  <c:v>0.05</c:v>
                </c:pt>
                <c:pt idx="2">
                  <c:v>2.5000000000000001E-2</c:v>
                </c:pt>
              </c:numCache>
            </c:numRef>
          </c:val>
          <c:extLst>
            <c:ext xmlns:c16="http://schemas.microsoft.com/office/drawing/2014/chart" uri="{C3380CC4-5D6E-409C-BE32-E72D297353CC}">
              <c16:uniqueId val="{00000003-5AB7-45C9-975E-1A1181FC13A6}"/>
            </c:ext>
          </c:extLst>
        </c:ser>
        <c:ser>
          <c:idx val="5"/>
          <c:order val="5"/>
          <c:tx>
            <c:strRef>
              <c:f>Sheet1!$G$1</c:f>
              <c:strCache>
                <c:ptCount val="1"/>
                <c:pt idx="0">
                  <c:v>Vet ikke</c:v>
                </c:pt>
              </c:strCache>
            </c:strRef>
          </c:tx>
          <c:spPr>
            <a:solidFill>
              <a:schemeClr val="bg1">
                <a:lumMod val="95000"/>
              </a:schemeClr>
            </a:solidFill>
            <a:ln>
              <a:noFill/>
            </a:ln>
            <a:effectLst/>
          </c:spPr>
          <c:invertIfNegative val="0"/>
          <c:dLbls>
            <c:delete val="1"/>
          </c:dLbls>
          <c:cat>
            <c:strRef>
              <c:f>Sheet1!$A$2:$A$4</c:f>
              <c:strCache>
                <c:ptCount val="3"/>
                <c:pt idx="0">
                  <c:v>I vår virksomhet er det vanskelig å arbeide innovativt fordi vi møter motstand mot å jobbe med innovative arbeidsmetoder</c:v>
                </c:pt>
                <c:pt idx="1">
                  <c:v>I vår virksomhet er det vanskelig å arbeide innovativt fordi vi mangler kunnskap om innovative arbeidsmetoder</c:v>
                </c:pt>
                <c:pt idx="2">
                  <c:v>I vår ledergruppe legger vi til rette for at våre ledere kan benytte innovative arbeidsmåter for å oppnå våre mål</c:v>
                </c:pt>
              </c:strCache>
            </c:strRef>
          </c:cat>
          <c:val>
            <c:numRef>
              <c:f>Sheet1!$G$2:$G$4</c:f>
              <c:numCache>
                <c:formatCode>0%</c:formatCode>
                <c:ptCount val="3"/>
                <c:pt idx="0">
                  <c:v>2.5000000000000001E-2</c:v>
                </c:pt>
                <c:pt idx="1">
                  <c:v>0</c:v>
                </c:pt>
                <c:pt idx="2">
                  <c:v>1.2500000000000001E-2</c:v>
                </c:pt>
              </c:numCache>
            </c:numRef>
          </c:val>
          <c:extLst>
            <c:ext xmlns:c16="http://schemas.microsoft.com/office/drawing/2014/chart" uri="{C3380CC4-5D6E-409C-BE32-E72D297353CC}">
              <c16:uniqueId val="{00000004-5AB7-45C9-975E-1A1181FC13A6}"/>
            </c:ext>
          </c:extLst>
        </c:ser>
        <c:dLbls>
          <c:dLblPos val="ctr"/>
          <c:showLegendKey val="0"/>
          <c:showVal val="1"/>
          <c:showCatName val="0"/>
          <c:showSerName val="0"/>
          <c:showPercent val="0"/>
          <c:showBubbleSize val="0"/>
        </c:dLbls>
        <c:gapWidth val="182"/>
        <c:overlap val="100"/>
        <c:axId val="973446568"/>
        <c:axId val="973449848"/>
      </c:barChart>
      <c:catAx>
        <c:axId val="9734465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b-NO"/>
          </a:p>
        </c:txPr>
        <c:crossAx val="973449848"/>
        <c:crosses val="autoZero"/>
        <c:auto val="1"/>
        <c:lblAlgn val="ctr"/>
        <c:lblOffset val="100"/>
        <c:noMultiLvlLbl val="0"/>
      </c:catAx>
      <c:valAx>
        <c:axId val="973449848"/>
        <c:scaling>
          <c:orientation val="minMax"/>
        </c:scaling>
        <c:delete val="1"/>
        <c:axPos val="b"/>
        <c:numFmt formatCode="0%" sourceLinked="1"/>
        <c:majorTickMark val="none"/>
        <c:minorTickMark val="none"/>
        <c:tickLblPos val="nextTo"/>
        <c:crossAx val="9734465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4009658649039"/>
          <c:y val="3.9094102611245386E-2"/>
          <c:w val="0.51992421848961223"/>
          <c:h val="0.86461575142531166"/>
        </c:manualLayout>
      </c:layout>
      <c:barChart>
        <c:barDir val="col"/>
        <c:grouping val="stacked"/>
        <c:varyColors val="0"/>
        <c:ser>
          <c:idx val="0"/>
          <c:order val="0"/>
          <c:tx>
            <c:strRef>
              <c:f>Sheet1!$A$2</c:f>
              <c:strCache>
                <c:ptCount val="1"/>
                <c:pt idx="0">
                  <c:v>Helt/delvis enig i 0-7 utsagn (n=52)</c:v>
                </c:pt>
              </c:strCache>
            </c:strRef>
          </c:tx>
          <c:spPr>
            <a:solidFill>
              <a:srgbClr val="1E3A6E"/>
            </a:solidFill>
            <a:ln>
              <a:noFill/>
            </a:ln>
            <a:effectLst/>
          </c:spPr>
          <c:invertIfNegative val="0"/>
          <c:dLbls>
            <c:dLbl>
              <c:idx val="0"/>
              <c:tx>
                <c:rich>
                  <a:bodyPr/>
                  <a:lstStyle/>
                  <a:p>
                    <a:fld id="{34CDCF0C-D5B4-4530-ACB9-9B41FA1D4B44}" type="VALUE">
                      <a:rPr lang="en-US" smtClean="0"/>
                      <a:pPr/>
                      <a:t>[VALUE]</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E60-4101-8880-655C094F53EF}"/>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Andel av arbeidsplassene</c:v>
                </c:pt>
              </c:strCache>
            </c:strRef>
          </c:cat>
          <c:val>
            <c:numRef>
              <c:f>Sheet1!$B$2</c:f>
              <c:numCache>
                <c:formatCode>0</c:formatCode>
                <c:ptCount val="1"/>
                <c:pt idx="0">
                  <c:v>9.3175853018372692</c:v>
                </c:pt>
              </c:numCache>
            </c:numRef>
          </c:val>
          <c:extLst>
            <c:ext xmlns:c16="http://schemas.microsoft.com/office/drawing/2014/chart" uri="{C3380CC4-5D6E-409C-BE32-E72D297353CC}">
              <c16:uniqueId val="{00000001-5E60-4101-8880-655C094F53EF}"/>
            </c:ext>
          </c:extLst>
        </c:ser>
        <c:ser>
          <c:idx val="1"/>
          <c:order val="1"/>
          <c:tx>
            <c:strRef>
              <c:f>Sheet1!$A$3</c:f>
              <c:strCache>
                <c:ptCount val="1"/>
                <c:pt idx="0">
                  <c:v>Helt/delvis enig i 8-10 utsagn (n=233)</c:v>
                </c:pt>
              </c:strCache>
            </c:strRef>
          </c:tx>
          <c:spPr>
            <a:solidFill>
              <a:srgbClr val="34BA9F"/>
            </a:solidFill>
            <a:ln>
              <a:noFill/>
            </a:ln>
            <a:effectLst/>
          </c:spPr>
          <c:invertIfNegative val="0"/>
          <c:dLbls>
            <c:dLbl>
              <c:idx val="0"/>
              <c:tx>
                <c:rich>
                  <a:bodyPr/>
                  <a:lstStyle/>
                  <a:p>
                    <a:fld id="{48951603-39E9-4FB4-A55F-3B231ECB92AA}" type="VALUE">
                      <a:rPr lang="en-US" smtClean="0"/>
                      <a:pPr/>
                      <a:t>[VALUE]</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E60-4101-8880-655C094F53EF}"/>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Andel av arbeidsplassene</c:v>
                </c:pt>
              </c:strCache>
            </c:strRef>
          </c:cat>
          <c:val>
            <c:numRef>
              <c:f>Sheet1!$B$3</c:f>
              <c:numCache>
                <c:formatCode>0</c:formatCode>
                <c:ptCount val="1"/>
                <c:pt idx="0">
                  <c:v>36.4829396325459</c:v>
                </c:pt>
              </c:numCache>
            </c:numRef>
          </c:val>
          <c:extLst>
            <c:ext xmlns:c16="http://schemas.microsoft.com/office/drawing/2014/chart" uri="{C3380CC4-5D6E-409C-BE32-E72D297353CC}">
              <c16:uniqueId val="{00000003-5E60-4101-8880-655C094F53EF}"/>
            </c:ext>
          </c:extLst>
        </c:ser>
        <c:ser>
          <c:idx val="2"/>
          <c:order val="2"/>
          <c:tx>
            <c:strRef>
              <c:f>Sheet1!$A$4</c:f>
              <c:strCache>
                <c:ptCount val="1"/>
                <c:pt idx="0">
                  <c:v>Helt/delvis enig i 11-13 utsagn (n=359)</c:v>
                </c:pt>
              </c:strCache>
            </c:strRef>
          </c:tx>
          <c:spPr>
            <a:solidFill>
              <a:srgbClr val="1D9CD7"/>
            </a:solidFill>
            <a:ln>
              <a:noFill/>
            </a:ln>
            <a:effectLst/>
          </c:spPr>
          <c:invertIfNegative val="0"/>
          <c:dLbls>
            <c:dLbl>
              <c:idx val="0"/>
              <c:layout>
                <c:manualLayout>
                  <c:x val="0"/>
                  <c:y val="0"/>
                </c:manualLayout>
              </c:layout>
              <c:tx>
                <c:rich>
                  <a:bodyPr/>
                  <a:lstStyle/>
                  <a:p>
                    <a:fld id="{DB1236C5-5A98-4A8E-ACAE-0A35E864157B}" type="VALUE">
                      <a:rPr lang="en-US" smtClean="0">
                        <a:solidFill>
                          <a:schemeClr val="bg1"/>
                        </a:solidFill>
                      </a:rPr>
                      <a:pPr/>
                      <a:t>[VALUE]</a:t>
                    </a:fld>
                    <a:r>
                      <a:rPr lang="en-US" dirty="0">
                        <a:solidFill>
                          <a:schemeClr val="bg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5E60-4101-8880-655C094F53EF}"/>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1D9CD7"/>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Andel av arbeidsplassene</c:v>
                </c:pt>
              </c:strCache>
            </c:strRef>
          </c:cat>
          <c:val>
            <c:numRef>
              <c:f>Sheet1!$B$4</c:f>
              <c:numCache>
                <c:formatCode>0</c:formatCode>
                <c:ptCount val="1"/>
                <c:pt idx="0">
                  <c:v>54.199475065616795</c:v>
                </c:pt>
              </c:numCache>
            </c:numRef>
          </c:val>
          <c:extLst>
            <c:ext xmlns:c16="http://schemas.microsoft.com/office/drawing/2014/chart" uri="{C3380CC4-5D6E-409C-BE32-E72D297353CC}">
              <c16:uniqueId val="{00000005-5E60-4101-8880-655C094F53EF}"/>
            </c:ext>
          </c:extLst>
        </c:ser>
        <c:dLbls>
          <c:showLegendKey val="0"/>
          <c:showVal val="0"/>
          <c:showCatName val="0"/>
          <c:showSerName val="0"/>
          <c:showPercent val="0"/>
          <c:showBubbleSize val="0"/>
        </c:dLbls>
        <c:gapWidth val="200"/>
        <c:overlap val="100"/>
        <c:axId val="419641616"/>
        <c:axId val="419638992"/>
      </c:barChart>
      <c:catAx>
        <c:axId val="4196416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crossAx val="419638992"/>
        <c:crosses val="autoZero"/>
        <c:auto val="1"/>
        <c:lblAlgn val="ctr"/>
        <c:lblOffset val="100"/>
        <c:noMultiLvlLbl val="0"/>
      </c:catAx>
      <c:valAx>
        <c:axId val="419638992"/>
        <c:scaling>
          <c:orientation val="minMax"/>
          <c:max val="100"/>
        </c:scaling>
        <c:delete val="1"/>
        <c:axPos val="l"/>
        <c:numFmt formatCode="#,##0" sourceLinked="0"/>
        <c:majorTickMark val="out"/>
        <c:minorTickMark val="none"/>
        <c:tickLblPos val="nextTo"/>
        <c:crossAx val="419641616"/>
        <c:crosses val="autoZero"/>
        <c:crossBetween val="between"/>
      </c:valAx>
      <c:spPr>
        <a:noFill/>
        <a:ln>
          <a:noFill/>
        </a:ln>
        <a:effectLst/>
      </c:spPr>
    </c:plotArea>
    <c:legend>
      <c:legendPos val="r"/>
      <c:layout>
        <c:manualLayout>
          <c:xMode val="edge"/>
          <c:yMode val="edge"/>
          <c:x val="0.53115343954838357"/>
          <c:y val="0.35041972290480661"/>
          <c:w val="0.40566998632096435"/>
          <c:h val="0.37704897334201604"/>
        </c:manualLayout>
      </c:layout>
      <c:overlay val="0"/>
      <c:spPr>
        <a:noFill/>
        <a:ln>
          <a:noFill/>
        </a:ln>
        <a:effectLst/>
      </c:spPr>
      <c:txPr>
        <a:bodyPr rot="0" spcFirstLastPara="1" vertOverflow="ellipsis" vert="horz" wrap="square" anchor="ctr" anchorCtr="1"/>
        <a:lstStyle/>
        <a:p>
          <a:pPr>
            <a:defRPr sz="8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userShapes r:id="rId4"/>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4891442172281659E-2"/>
          <c:y val="2.1022874305426788E-2"/>
          <c:w val="0.60204222123710371"/>
          <c:h val="0.79751113512640015"/>
        </c:manualLayout>
      </c:layout>
      <c:barChart>
        <c:barDir val="col"/>
        <c:grouping val="clustered"/>
        <c:varyColors val="0"/>
        <c:ser>
          <c:idx val="0"/>
          <c:order val="0"/>
          <c:tx>
            <c:strRef>
              <c:f>Sheet1!$B$1</c:f>
              <c:strCache>
                <c:ptCount val="1"/>
                <c:pt idx="0">
                  <c:v>Medearbeiderne spiller en nøkkelrolle i innovasjonsprosessen</c:v>
                </c:pt>
              </c:strCache>
            </c:strRef>
          </c:tx>
          <c:spPr>
            <a:solidFill>
              <a:srgbClr val="1E3A6E"/>
            </a:solidFill>
          </c:spPr>
          <c:invertIfNegative val="0"/>
          <c:dPt>
            <c:idx val="0"/>
            <c:invertIfNegative val="0"/>
            <c:bubble3D val="0"/>
            <c:extLst>
              <c:ext xmlns:c16="http://schemas.microsoft.com/office/drawing/2014/chart" uri="{C3380CC4-5D6E-409C-BE32-E72D297353CC}">
                <c16:uniqueId val="{00000000-B738-4BC2-85CB-CECDEF05881A}"/>
              </c:ext>
            </c:extLst>
          </c:dPt>
          <c:dPt>
            <c:idx val="1"/>
            <c:invertIfNegative val="0"/>
            <c:bubble3D val="0"/>
            <c:extLst>
              <c:ext xmlns:c16="http://schemas.microsoft.com/office/drawing/2014/chart" uri="{C3380CC4-5D6E-409C-BE32-E72D297353CC}">
                <c16:uniqueId val="{00000001-B738-4BC2-85CB-CECDEF05881A}"/>
              </c:ext>
            </c:extLst>
          </c:dPt>
          <c:dPt>
            <c:idx val="2"/>
            <c:invertIfNegative val="0"/>
            <c:bubble3D val="0"/>
            <c:extLst>
              <c:ext xmlns:c16="http://schemas.microsoft.com/office/drawing/2014/chart" uri="{C3380CC4-5D6E-409C-BE32-E72D297353CC}">
                <c16:uniqueId val="{00000002-B738-4BC2-85CB-CECDEF05881A}"/>
              </c:ext>
            </c:extLst>
          </c:dPt>
          <c:dPt>
            <c:idx val="3"/>
            <c:invertIfNegative val="0"/>
            <c:bubble3D val="0"/>
            <c:extLst>
              <c:ext xmlns:c16="http://schemas.microsoft.com/office/drawing/2014/chart" uri="{C3380CC4-5D6E-409C-BE32-E72D297353CC}">
                <c16:uniqueId val="{00000004-B738-4BC2-85CB-CECDEF05881A}"/>
              </c:ext>
            </c:extLst>
          </c:dPt>
          <c:dPt>
            <c:idx val="4"/>
            <c:invertIfNegative val="0"/>
            <c:bubble3D val="0"/>
            <c:extLst>
              <c:ext xmlns:c16="http://schemas.microsoft.com/office/drawing/2014/chart" uri="{C3380CC4-5D6E-409C-BE32-E72D297353CC}">
                <c16:uniqueId val="{00000005-B738-4BC2-85CB-CECDEF05881A}"/>
              </c:ext>
            </c:extLst>
          </c:dPt>
          <c:dPt>
            <c:idx val="5"/>
            <c:invertIfNegative val="0"/>
            <c:bubble3D val="0"/>
            <c:extLst>
              <c:ext xmlns:c16="http://schemas.microsoft.com/office/drawing/2014/chart" uri="{C3380CC4-5D6E-409C-BE32-E72D297353CC}">
                <c16:uniqueId val="{00000006-B738-4BC2-85CB-CECDEF05881A}"/>
              </c:ext>
            </c:extLst>
          </c:dPt>
          <c:dLbls>
            <c:numFmt formatCode="#\%" sourceLinked="0"/>
            <c:spPr>
              <a:noFill/>
              <a:ln>
                <a:noFill/>
              </a:ln>
              <a:effectLst/>
            </c:spPr>
            <c:txPr>
              <a:bodyPr/>
              <a:lstStyle/>
              <a:p>
                <a:pPr>
                  <a:defRPr sz="1000" b="1">
                    <a:solidFill>
                      <a:schemeClr val="bg1"/>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3"/>
                <c:pt idx="0">
                  <c:v>Enig i 0-7 utsagn (n=52)</c:v>
                </c:pt>
                <c:pt idx="1">
                  <c:v>Enig i 8-10 utsagn (n=233)</c:v>
                </c:pt>
                <c:pt idx="2">
                  <c:v>Enig i 11-13 utsagn (n=359)</c:v>
                </c:pt>
              </c:strCache>
            </c:strRef>
          </c:cat>
          <c:val>
            <c:numRef>
              <c:f>Sheet1!$B$2:$B$5</c:f>
              <c:numCache>
                <c:formatCode>0</c:formatCode>
                <c:ptCount val="3"/>
                <c:pt idx="0">
                  <c:v>60</c:v>
                </c:pt>
                <c:pt idx="1">
                  <c:v>82</c:v>
                </c:pt>
                <c:pt idx="2">
                  <c:v>90</c:v>
                </c:pt>
              </c:numCache>
            </c:numRef>
          </c:val>
          <c:extLst>
            <c:ext xmlns:c16="http://schemas.microsoft.com/office/drawing/2014/chart" uri="{C3380CC4-5D6E-409C-BE32-E72D297353CC}">
              <c16:uniqueId val="{00000007-B738-4BC2-85CB-CECDEF05881A}"/>
            </c:ext>
          </c:extLst>
        </c:ser>
        <c:dLbls>
          <c:dLblPos val="outEnd"/>
          <c:showLegendKey val="0"/>
          <c:showVal val="1"/>
          <c:showCatName val="0"/>
          <c:showSerName val="0"/>
          <c:showPercent val="0"/>
          <c:showBubbleSize val="0"/>
        </c:dLbls>
        <c:gapWidth val="80"/>
        <c:axId val="497425024"/>
        <c:axId val="497463680"/>
      </c:barChart>
      <c:catAx>
        <c:axId val="497425024"/>
        <c:scaling>
          <c:orientation val="minMax"/>
        </c:scaling>
        <c:delete val="0"/>
        <c:axPos val="b"/>
        <c:numFmt formatCode="General" sourceLinked="1"/>
        <c:majorTickMark val="none"/>
        <c:minorTickMark val="none"/>
        <c:tickLblPos val="nextTo"/>
        <c:txPr>
          <a:bodyPr/>
          <a:lstStyle/>
          <a:p>
            <a:pPr>
              <a:defRPr sz="900" b="1"/>
            </a:pPr>
            <a:endParaRPr lang="nb-NO"/>
          </a:p>
        </c:txPr>
        <c:crossAx val="497463680"/>
        <c:crosses val="autoZero"/>
        <c:auto val="1"/>
        <c:lblAlgn val="ctr"/>
        <c:lblOffset val="100"/>
        <c:noMultiLvlLbl val="0"/>
      </c:catAx>
      <c:valAx>
        <c:axId val="497463680"/>
        <c:scaling>
          <c:orientation val="minMax"/>
          <c:max val="100"/>
          <c:min val="0"/>
        </c:scaling>
        <c:delete val="1"/>
        <c:axPos val="l"/>
        <c:numFmt formatCode="#\%" sourceLinked="0"/>
        <c:majorTickMark val="out"/>
        <c:minorTickMark val="none"/>
        <c:tickLblPos val="nextTo"/>
        <c:crossAx val="497425024"/>
        <c:crosses val="autoZero"/>
        <c:crossBetween val="between"/>
        <c:majorUnit val="1"/>
      </c:valAx>
    </c:plotArea>
    <c:legend>
      <c:legendPos val="r"/>
      <c:legendEntry>
        <c:idx val="0"/>
        <c:txPr>
          <a:bodyPr/>
          <a:lstStyle/>
          <a:p>
            <a:pPr>
              <a:defRPr sz="800" b="1"/>
            </a:pPr>
            <a:endParaRPr lang="nb-NO"/>
          </a:p>
        </c:txPr>
      </c:legendEntry>
      <c:layout>
        <c:manualLayout>
          <c:xMode val="edge"/>
          <c:yMode val="edge"/>
          <c:x val="0.6843849103232289"/>
          <c:y val="0.45955449394511722"/>
          <c:w val="0.31357534049332891"/>
          <c:h val="0.30191325542953146"/>
        </c:manualLayout>
      </c:layout>
      <c:overlay val="0"/>
      <c:txPr>
        <a:bodyPr/>
        <a:lstStyle/>
        <a:p>
          <a:pPr>
            <a:defRPr sz="800" b="1"/>
          </a:pPr>
          <a:endParaRPr lang="nb-NO"/>
        </a:p>
      </c:txPr>
    </c:legend>
    <c:plotVisOnly val="1"/>
    <c:dispBlanksAs val="gap"/>
    <c:showDLblsOverMax val="0"/>
  </c:chart>
  <c:spPr>
    <a:ln>
      <a:noFill/>
    </a:ln>
  </c:spPr>
  <c:txPr>
    <a:bodyPr/>
    <a:lstStyle/>
    <a:p>
      <a:pPr>
        <a:defRPr sz="700">
          <a:latin typeface="Arial" panose="020B0604020202020204" pitchFamily="34" charset="0"/>
          <a:cs typeface="Arial" panose="020B0604020202020204" pitchFamily="34" charset="0"/>
        </a:defRPr>
      </a:pPr>
      <a:endParaRPr lang="nb-NO"/>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Fremmer</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4"/>
                <c:pt idx="0">
                  <c:v>Vårt fokus på forsvarlig drift</c:v>
                </c:pt>
                <c:pt idx="1">
                  <c:v>Måten vi håndterer feil på</c:v>
                </c:pt>
                <c:pt idx="2">
                  <c:v>Måten vi samarbeider på tvers av sektorene på</c:v>
                </c:pt>
                <c:pt idx="3">
                  <c:v>Medarbeidernes deltakelse</c:v>
                </c:pt>
              </c:strCache>
            </c:strRef>
          </c:cat>
          <c:val>
            <c:numRef>
              <c:f>Sheet1!$B$2:$B$14</c:f>
              <c:numCache>
                <c:formatCode>0%</c:formatCode>
                <c:ptCount val="4"/>
                <c:pt idx="0">
                  <c:v>0.46377000000000002</c:v>
                </c:pt>
                <c:pt idx="1">
                  <c:v>0.46377000000000002</c:v>
                </c:pt>
                <c:pt idx="2">
                  <c:v>0.62319000000000002</c:v>
                </c:pt>
                <c:pt idx="3">
                  <c:v>0.81159000000000003</c:v>
                </c:pt>
              </c:numCache>
            </c:numRef>
          </c:val>
          <c:extLst>
            <c:ext xmlns:c16="http://schemas.microsoft.com/office/drawing/2014/chart" uri="{C3380CC4-5D6E-409C-BE32-E72D297353CC}">
              <c16:uniqueId val="{00000000-1E6E-4DA5-BA36-28DD283B63D8}"/>
            </c:ext>
          </c:extLst>
        </c:ser>
        <c:ser>
          <c:idx val="1"/>
          <c:order val="1"/>
          <c:tx>
            <c:strRef>
              <c:f>Sheet1!$C$1</c:f>
              <c:strCache>
                <c:ptCount val="1"/>
                <c:pt idx="0">
                  <c:v>Hemmer</c:v>
                </c:pt>
              </c:strCache>
            </c:strRef>
          </c:tx>
          <c:spPr>
            <a:solidFill>
              <a:srgbClr val="C00000"/>
            </a:solidFill>
            <a:ln>
              <a:noFill/>
            </a:ln>
            <a:effectLst/>
          </c:spPr>
          <c:invertIfNegative val="0"/>
          <c:dLbls>
            <c:dLbl>
              <c:idx val="0"/>
              <c:tx>
                <c:rich>
                  <a:bodyPr/>
                  <a:lstStyle/>
                  <a:p>
                    <a:r>
                      <a:rPr lang="en-US"/>
                      <a:t>38 %</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E6E-4DA5-BA36-28DD283B63D8}"/>
                </c:ext>
              </c:extLst>
            </c:dLbl>
            <c:dLbl>
              <c:idx val="1"/>
              <c:tx>
                <c:rich>
                  <a:bodyPr/>
                  <a:lstStyle/>
                  <a:p>
                    <a:r>
                      <a:rPr lang="en-US"/>
                      <a:t>17</a:t>
                    </a:r>
                    <a:r>
                      <a:rPr lang="en-US" baseline="0"/>
                      <a:t> %</a:t>
                    </a:r>
                    <a:endParaRPr lang="en-US"/>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E6E-4DA5-BA36-28DD283B63D8}"/>
                </c:ext>
              </c:extLst>
            </c:dLbl>
            <c:dLbl>
              <c:idx val="2"/>
              <c:tx>
                <c:rich>
                  <a:bodyPr/>
                  <a:lstStyle/>
                  <a:p>
                    <a:r>
                      <a:rPr lang="en-US"/>
                      <a:t>22 %</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E6E-4DA5-BA36-28DD283B63D8}"/>
                </c:ext>
              </c:extLst>
            </c:dLbl>
            <c:dLbl>
              <c:idx val="3"/>
              <c:tx>
                <c:rich>
                  <a:bodyPr/>
                  <a:lstStyle/>
                  <a:p>
                    <a:r>
                      <a:rPr lang="en-US"/>
                      <a:t>13 %</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E6E-4DA5-BA36-28DD283B63D8}"/>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4"/>
                <c:pt idx="0">
                  <c:v>Vårt fokus på forsvarlig drift</c:v>
                </c:pt>
                <c:pt idx="1">
                  <c:v>Måten vi håndterer feil på</c:v>
                </c:pt>
                <c:pt idx="2">
                  <c:v>Måten vi samarbeider på tvers av sektorene på</c:v>
                </c:pt>
                <c:pt idx="3">
                  <c:v>Medarbeidernes deltakelse</c:v>
                </c:pt>
              </c:strCache>
            </c:strRef>
          </c:cat>
          <c:val>
            <c:numRef>
              <c:f>Sheet1!$C$2:$C$14</c:f>
              <c:numCache>
                <c:formatCode>0%</c:formatCode>
                <c:ptCount val="4"/>
                <c:pt idx="0">
                  <c:v>-0.37680999999999998</c:v>
                </c:pt>
                <c:pt idx="1">
                  <c:v>-0.17391000000000001</c:v>
                </c:pt>
                <c:pt idx="2">
                  <c:v>-0.21739</c:v>
                </c:pt>
                <c:pt idx="3">
                  <c:v>-0.13042999999999999</c:v>
                </c:pt>
              </c:numCache>
            </c:numRef>
          </c:val>
          <c:extLst>
            <c:ext xmlns:c16="http://schemas.microsoft.com/office/drawing/2014/chart" uri="{C3380CC4-5D6E-409C-BE32-E72D297353CC}">
              <c16:uniqueId val="{00000001-1E6E-4DA5-BA36-28DD283B63D8}"/>
            </c:ext>
          </c:extLst>
        </c:ser>
        <c:dLbls>
          <c:dLblPos val="ctr"/>
          <c:showLegendKey val="0"/>
          <c:showVal val="1"/>
          <c:showCatName val="0"/>
          <c:showSerName val="0"/>
          <c:showPercent val="0"/>
          <c:showBubbleSize val="0"/>
        </c:dLbls>
        <c:gapWidth val="150"/>
        <c:overlap val="100"/>
        <c:axId val="784961632"/>
        <c:axId val="784959664"/>
      </c:barChart>
      <c:catAx>
        <c:axId val="784961632"/>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b-NO"/>
          </a:p>
        </c:txPr>
        <c:crossAx val="784959664"/>
        <c:crosses val="autoZero"/>
        <c:auto val="1"/>
        <c:lblAlgn val="ctr"/>
        <c:lblOffset val="1000"/>
        <c:noMultiLvlLbl val="0"/>
      </c:catAx>
      <c:valAx>
        <c:axId val="784959664"/>
        <c:scaling>
          <c:orientation val="minMax"/>
        </c:scaling>
        <c:delete val="1"/>
        <c:axPos val="b"/>
        <c:numFmt formatCode="0%" sourceLinked="1"/>
        <c:majorTickMark val="none"/>
        <c:minorTickMark val="none"/>
        <c:tickLblPos val="nextTo"/>
        <c:crossAx val="7849616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053310942164727"/>
          <c:y val="0.10095617422622127"/>
          <c:w val="0.4072859644482909"/>
          <c:h val="0.81786648359811465"/>
        </c:manualLayout>
      </c:layout>
      <c:barChart>
        <c:barDir val="bar"/>
        <c:grouping val="clustered"/>
        <c:varyColors val="0"/>
        <c:ser>
          <c:idx val="0"/>
          <c:order val="0"/>
          <c:tx>
            <c:strRef>
              <c:f>Sheet1!$D$1</c:f>
              <c:strCache>
                <c:ptCount val="1"/>
                <c:pt idx="0">
                  <c:v>Enig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Vi arbeider systematisk med å hente inn innbyggernes og/eller bedriftenes perspektiver og synspunkter</c:v>
                </c:pt>
                <c:pt idx="1">
                  <c:v>Vi går gjerne nye veier, selv om det er en risiko for at det er feil vei</c:v>
                </c:pt>
                <c:pt idx="2">
                  <c:v>Vi arbeider systematisk med å finne og gjenbruke andres nye løsninger</c:v>
                </c:pt>
                <c:pt idx="3">
                  <c:v>Det er lett for oss å gjenbruke løsninger fra andre arbeidsplasser</c:v>
                </c:pt>
                <c:pt idx="4">
                  <c:v>Vi undersøker systematisk om våre løsninger virker</c:v>
                </c:pt>
                <c:pt idx="5">
                  <c:v>Vi opplever ingen problemer med å samarbeide internt på arbeidsplassen</c:v>
                </c:pt>
                <c:pt idx="6">
                  <c:v>Vi arbeider alltid systematisk med å lære av våre feil</c:v>
                </c:pt>
                <c:pt idx="7">
                  <c:v>Vi har gode muligheter til å lære nye ting på jobben, både i arbeidshverdagen og  videreutdannings- og kurstilbud</c:v>
                </c:pt>
                <c:pt idx="8">
                  <c:v>Når vi tar nye løsninger i bruk, gjør vi det som må til for å implementere dem i driften</c:v>
                </c:pt>
                <c:pt idx="9">
                  <c:v>Medarbeidere som ikke leverer følges opp av sine ledere</c:v>
                </c:pt>
                <c:pt idx="10">
                  <c:v>Vi verdsetter personer som kommer opp med nye ideer, selv om de ikke kan brukes</c:v>
                </c:pt>
                <c:pt idx="11">
                  <c:v>Medarbeidere får konstruktive og ærlige tilbakemeldinger fra sine ledere</c:v>
                </c:pt>
                <c:pt idx="12">
                  <c:v>Hos oss verdsettes medarbeidere som tar initiativ til å forbedre tjenester og prosesser</c:v>
                </c:pt>
              </c:strCache>
            </c:strRef>
          </c:cat>
          <c:val>
            <c:numRef>
              <c:f>Sheet1!$D$2:$D$14</c:f>
              <c:numCache>
                <c:formatCode>0%</c:formatCode>
                <c:ptCount val="13"/>
                <c:pt idx="0">
                  <c:v>0.54</c:v>
                </c:pt>
                <c:pt idx="1">
                  <c:v>0.57999999999999996</c:v>
                </c:pt>
                <c:pt idx="2">
                  <c:v>0.6</c:v>
                </c:pt>
                <c:pt idx="3">
                  <c:v>0.67999999999999994</c:v>
                </c:pt>
                <c:pt idx="4">
                  <c:v>0.76</c:v>
                </c:pt>
                <c:pt idx="5">
                  <c:v>0.81</c:v>
                </c:pt>
                <c:pt idx="6">
                  <c:v>0.89</c:v>
                </c:pt>
                <c:pt idx="7">
                  <c:v>0.9</c:v>
                </c:pt>
                <c:pt idx="8">
                  <c:v>0.91</c:v>
                </c:pt>
                <c:pt idx="9">
                  <c:v>0.91</c:v>
                </c:pt>
                <c:pt idx="10">
                  <c:v>0.91999999999999993</c:v>
                </c:pt>
                <c:pt idx="11">
                  <c:v>0.95</c:v>
                </c:pt>
                <c:pt idx="12">
                  <c:v>0.97</c:v>
                </c:pt>
              </c:numCache>
            </c:numRef>
          </c:val>
          <c:extLst>
            <c:ext xmlns:c16="http://schemas.microsoft.com/office/drawing/2014/chart" uri="{C3380CC4-5D6E-409C-BE32-E72D297353CC}">
              <c16:uniqueId val="{00000000-F9B7-40FA-90C9-21DC16504C31}"/>
            </c:ext>
          </c:extLst>
        </c:ser>
        <c:ser>
          <c:idx val="1"/>
          <c:order val="1"/>
          <c:tx>
            <c:strRef>
              <c:f>Sheet1!$G$1</c:f>
              <c:strCache>
                <c:ptCount val="1"/>
                <c:pt idx="0">
                  <c:v>Uenig</c:v>
                </c:pt>
              </c:strCache>
            </c:strRef>
          </c:tx>
          <c:spPr>
            <a:solidFill>
              <a:srgbClr val="C00000"/>
            </a:solidFill>
            <a:ln>
              <a:noFill/>
            </a:ln>
            <a:effectLst/>
          </c:spPr>
          <c:invertIfNegative val="0"/>
          <c:dLbls>
            <c:dLbl>
              <c:idx val="0"/>
              <c:tx>
                <c:rich>
                  <a:bodyPr/>
                  <a:lstStyle/>
                  <a:p>
                    <a:r>
                      <a:rPr lang="en-US">
                        <a:solidFill>
                          <a:schemeClr val="tx1"/>
                        </a:solidFill>
                      </a:rPr>
                      <a:t>30 %</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F9B7-40FA-90C9-21DC16504C31}"/>
                </c:ext>
              </c:extLst>
            </c:dLbl>
            <c:dLbl>
              <c:idx val="1"/>
              <c:tx>
                <c:rich>
                  <a:bodyPr/>
                  <a:lstStyle/>
                  <a:p>
                    <a:r>
                      <a:rPr lang="en-US">
                        <a:solidFill>
                          <a:schemeClr val="tx1"/>
                        </a:solidFill>
                      </a:rPr>
                      <a:t>36 %</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F9B7-40FA-90C9-21DC16504C31}"/>
                </c:ext>
              </c:extLst>
            </c:dLbl>
            <c:dLbl>
              <c:idx val="2"/>
              <c:tx>
                <c:rich>
                  <a:bodyPr/>
                  <a:lstStyle/>
                  <a:p>
                    <a:r>
                      <a:rPr lang="en-US">
                        <a:solidFill>
                          <a:schemeClr val="tx1"/>
                        </a:solidFill>
                      </a:rPr>
                      <a:t>28 %</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F9B7-40FA-90C9-21DC16504C31}"/>
                </c:ext>
              </c:extLst>
            </c:dLbl>
            <c:dLbl>
              <c:idx val="3"/>
              <c:tx>
                <c:rich>
                  <a:bodyPr/>
                  <a:lstStyle/>
                  <a:p>
                    <a:r>
                      <a:rPr lang="en-US">
                        <a:solidFill>
                          <a:schemeClr val="tx1"/>
                        </a:solidFill>
                      </a:rPr>
                      <a:t>23 %</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F9B7-40FA-90C9-21DC16504C31}"/>
                </c:ext>
              </c:extLst>
            </c:dLbl>
            <c:dLbl>
              <c:idx val="4"/>
              <c:tx>
                <c:rich>
                  <a:bodyPr/>
                  <a:lstStyle/>
                  <a:p>
                    <a:r>
                      <a:rPr lang="en-US">
                        <a:solidFill>
                          <a:schemeClr val="tx1"/>
                        </a:solidFill>
                      </a:rPr>
                      <a:t>19 %</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F9B7-40FA-90C9-21DC16504C31}"/>
                </c:ext>
              </c:extLst>
            </c:dLbl>
            <c:dLbl>
              <c:idx val="5"/>
              <c:tx>
                <c:rich>
                  <a:bodyPr/>
                  <a:lstStyle/>
                  <a:p>
                    <a:r>
                      <a:rPr lang="en-US">
                        <a:solidFill>
                          <a:schemeClr val="tx1"/>
                        </a:solidFill>
                      </a:rPr>
                      <a:t>18 %</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F9B7-40FA-90C9-21DC16504C31}"/>
                </c:ext>
              </c:extLst>
            </c:dLbl>
            <c:dLbl>
              <c:idx val="6"/>
              <c:tx>
                <c:rich>
                  <a:bodyPr/>
                  <a:lstStyle/>
                  <a:p>
                    <a:r>
                      <a:rPr lang="en-US">
                        <a:solidFill>
                          <a:schemeClr val="tx1"/>
                        </a:solidFill>
                      </a:rPr>
                      <a:t>11 %</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F9B7-40FA-90C9-21DC16504C31}"/>
                </c:ext>
              </c:extLst>
            </c:dLbl>
            <c:dLbl>
              <c:idx val="7"/>
              <c:tx>
                <c:rich>
                  <a:bodyPr/>
                  <a:lstStyle/>
                  <a:p>
                    <a:r>
                      <a:rPr lang="en-US"/>
                      <a:t>9 %</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F9B7-40FA-90C9-21DC16504C31}"/>
                </c:ext>
              </c:extLst>
            </c:dLbl>
            <c:dLbl>
              <c:idx val="8"/>
              <c:tx>
                <c:rich>
                  <a:bodyPr/>
                  <a:lstStyle/>
                  <a:p>
                    <a:r>
                      <a:rPr lang="en-US"/>
                      <a:t>7</a:t>
                    </a:r>
                    <a:r>
                      <a:rPr lang="en-US" baseline="0"/>
                      <a:t> %</a:t>
                    </a:r>
                    <a:endParaRPr lang="en-US"/>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9B7-40FA-90C9-21DC16504C31}"/>
                </c:ext>
              </c:extLst>
            </c:dLbl>
            <c:dLbl>
              <c:idx val="9"/>
              <c:tx>
                <c:rich>
                  <a:bodyPr/>
                  <a:lstStyle/>
                  <a:p>
                    <a:r>
                      <a:rPr lang="en-US"/>
                      <a:t>7 %</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F9B7-40FA-90C9-21DC16504C31}"/>
                </c:ext>
              </c:extLst>
            </c:dLbl>
            <c:dLbl>
              <c:idx val="10"/>
              <c:tx>
                <c:rich>
                  <a:bodyPr/>
                  <a:lstStyle/>
                  <a:p>
                    <a:r>
                      <a:rPr lang="en-US"/>
                      <a:t>6 %</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9B7-40FA-90C9-21DC16504C31}"/>
                </c:ext>
              </c:extLst>
            </c:dLbl>
            <c:dLbl>
              <c:idx val="11"/>
              <c:tx>
                <c:rich>
                  <a:bodyPr/>
                  <a:lstStyle/>
                  <a:p>
                    <a:r>
                      <a:rPr lang="en-US"/>
                      <a:t>3 %</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9B7-40FA-90C9-21DC16504C31}"/>
                </c:ext>
              </c:extLst>
            </c:dLbl>
            <c:dLbl>
              <c:idx val="12"/>
              <c:tx>
                <c:rich>
                  <a:bodyPr/>
                  <a:lstStyle/>
                  <a:p>
                    <a:r>
                      <a:rPr lang="en-US" dirty="0"/>
                      <a:t>2 %</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9B7-40FA-90C9-21DC16504C31}"/>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Vi arbeider systematisk med å hente inn innbyggernes og/eller bedriftenes perspektiver og synspunkter</c:v>
                </c:pt>
                <c:pt idx="1">
                  <c:v>Vi går gjerne nye veier, selv om det er en risiko for at det er feil vei</c:v>
                </c:pt>
                <c:pt idx="2">
                  <c:v>Vi arbeider systematisk med å finne og gjenbruke andres nye løsninger</c:v>
                </c:pt>
                <c:pt idx="3">
                  <c:v>Det er lett for oss å gjenbruke løsninger fra andre arbeidsplasser</c:v>
                </c:pt>
                <c:pt idx="4">
                  <c:v>Vi undersøker systematisk om våre løsninger virker</c:v>
                </c:pt>
                <c:pt idx="5">
                  <c:v>Vi opplever ingen problemer med å samarbeide internt på arbeidsplassen</c:v>
                </c:pt>
                <c:pt idx="6">
                  <c:v>Vi arbeider alltid systematisk med å lære av våre feil</c:v>
                </c:pt>
                <c:pt idx="7">
                  <c:v>Vi har gode muligheter til å lære nye ting på jobben, både i arbeidshverdagen og  videreutdannings- og kurstilbud</c:v>
                </c:pt>
                <c:pt idx="8">
                  <c:v>Når vi tar nye løsninger i bruk, gjør vi det som må til for å implementere dem i driften</c:v>
                </c:pt>
                <c:pt idx="9">
                  <c:v>Medarbeidere som ikke leverer følges opp av sine ledere</c:v>
                </c:pt>
                <c:pt idx="10">
                  <c:v>Vi verdsetter personer som kommer opp med nye ideer, selv om de ikke kan brukes</c:v>
                </c:pt>
                <c:pt idx="11">
                  <c:v>Medarbeidere får konstruktive og ærlige tilbakemeldinger fra sine ledere</c:v>
                </c:pt>
                <c:pt idx="12">
                  <c:v>Hos oss verdsettes medarbeidere som tar initiativ til å forbedre tjenester og prosesser</c:v>
                </c:pt>
              </c:strCache>
            </c:strRef>
          </c:cat>
          <c:val>
            <c:numRef>
              <c:f>Sheet1!$G$2:$G$14</c:f>
              <c:numCache>
                <c:formatCode>0%</c:formatCode>
                <c:ptCount val="13"/>
                <c:pt idx="0">
                  <c:v>-0.3</c:v>
                </c:pt>
                <c:pt idx="1">
                  <c:v>-0.36</c:v>
                </c:pt>
                <c:pt idx="2">
                  <c:v>-0.28000000000000003</c:v>
                </c:pt>
                <c:pt idx="3">
                  <c:v>-0.23</c:v>
                </c:pt>
                <c:pt idx="4">
                  <c:v>-0.19</c:v>
                </c:pt>
                <c:pt idx="5">
                  <c:v>-0.18</c:v>
                </c:pt>
                <c:pt idx="6">
                  <c:v>-0.11</c:v>
                </c:pt>
                <c:pt idx="7">
                  <c:v>-0.09</c:v>
                </c:pt>
                <c:pt idx="8">
                  <c:v>-7.0000000000000007E-2</c:v>
                </c:pt>
                <c:pt idx="9">
                  <c:v>-7.0000000000000007E-2</c:v>
                </c:pt>
                <c:pt idx="10">
                  <c:v>-0.06</c:v>
                </c:pt>
                <c:pt idx="11">
                  <c:v>-0.03</c:v>
                </c:pt>
                <c:pt idx="12">
                  <c:v>-0.02</c:v>
                </c:pt>
              </c:numCache>
            </c:numRef>
          </c:val>
          <c:extLst>
            <c:ext xmlns:c16="http://schemas.microsoft.com/office/drawing/2014/chart" uri="{C3380CC4-5D6E-409C-BE32-E72D297353CC}">
              <c16:uniqueId val="{00000008-F9B7-40FA-90C9-21DC16504C31}"/>
            </c:ext>
          </c:extLst>
        </c:ser>
        <c:dLbls>
          <c:dLblPos val="ctr"/>
          <c:showLegendKey val="0"/>
          <c:showVal val="1"/>
          <c:showCatName val="0"/>
          <c:showSerName val="0"/>
          <c:showPercent val="0"/>
          <c:showBubbleSize val="0"/>
        </c:dLbls>
        <c:gapWidth val="84"/>
        <c:overlap val="100"/>
        <c:axId val="404876136"/>
        <c:axId val="404876792"/>
      </c:barChart>
      <c:catAx>
        <c:axId val="404876136"/>
        <c:scaling>
          <c:orientation val="minMax"/>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nb-NO"/>
          </a:p>
        </c:txPr>
        <c:crossAx val="404876792"/>
        <c:crosses val="autoZero"/>
        <c:auto val="1"/>
        <c:lblAlgn val="ctr"/>
        <c:lblOffset val="1000"/>
        <c:noMultiLvlLbl val="0"/>
      </c:catAx>
      <c:valAx>
        <c:axId val="404876792"/>
        <c:scaling>
          <c:orientation val="minMax"/>
          <c:max val="1"/>
          <c:min val="-0.4"/>
        </c:scaling>
        <c:delete val="1"/>
        <c:axPos val="b"/>
        <c:numFmt formatCode="0%" sourceLinked="1"/>
        <c:majorTickMark val="none"/>
        <c:minorTickMark val="none"/>
        <c:tickLblPos val="nextTo"/>
        <c:crossAx val="4048761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4267126183510474E-2"/>
          <c:y val="1.4415847378460297E-2"/>
          <c:w val="0.97256882722907334"/>
          <c:h val="0.88104487492764627"/>
        </c:manualLayout>
      </c:layout>
      <c:barChart>
        <c:barDir val="bar"/>
        <c:grouping val="stacked"/>
        <c:varyColors val="0"/>
        <c:ser>
          <c:idx val="0"/>
          <c:order val="0"/>
          <c:tx>
            <c:strRef>
              <c:f>'Ark1'!$B$1</c:f>
              <c:strCache>
                <c:ptCount val="1"/>
                <c:pt idx="0">
                  <c:v>Uenig</c:v>
                </c:pt>
              </c:strCache>
            </c:strRef>
          </c:tx>
          <c:spPr>
            <a:solidFill>
              <a:srgbClr val="C00000"/>
            </a:solidFill>
            <a:effectLst/>
          </c:spPr>
          <c:invertIfNegative val="0"/>
          <c:dPt>
            <c:idx val="0"/>
            <c:invertIfNegative val="0"/>
            <c:bubble3D val="0"/>
            <c:extLst>
              <c:ext xmlns:c16="http://schemas.microsoft.com/office/drawing/2014/chart" uri="{C3380CC4-5D6E-409C-BE32-E72D297353CC}">
                <c16:uniqueId val="{00000000-A6AB-4315-ABB2-0F4B586DAF37}"/>
              </c:ext>
            </c:extLst>
          </c:dPt>
          <c:dPt>
            <c:idx val="1"/>
            <c:invertIfNegative val="0"/>
            <c:bubble3D val="0"/>
            <c:extLst>
              <c:ext xmlns:c16="http://schemas.microsoft.com/office/drawing/2014/chart" uri="{C3380CC4-5D6E-409C-BE32-E72D297353CC}">
                <c16:uniqueId val="{00000001-A6AB-4315-ABB2-0F4B586DAF37}"/>
              </c:ext>
            </c:extLst>
          </c:dPt>
          <c:dPt>
            <c:idx val="2"/>
            <c:invertIfNegative val="0"/>
            <c:bubble3D val="0"/>
            <c:extLst>
              <c:ext xmlns:c16="http://schemas.microsoft.com/office/drawing/2014/chart" uri="{C3380CC4-5D6E-409C-BE32-E72D297353CC}">
                <c16:uniqueId val="{00000002-A6AB-4315-ABB2-0F4B586DAF37}"/>
              </c:ext>
            </c:extLst>
          </c:dPt>
          <c:dPt>
            <c:idx val="3"/>
            <c:invertIfNegative val="0"/>
            <c:bubble3D val="0"/>
            <c:extLst>
              <c:ext xmlns:c16="http://schemas.microsoft.com/office/drawing/2014/chart" uri="{C3380CC4-5D6E-409C-BE32-E72D297353CC}">
                <c16:uniqueId val="{00000003-A6AB-4315-ABB2-0F4B586DAF37}"/>
              </c:ext>
            </c:extLst>
          </c:dPt>
          <c:dPt>
            <c:idx val="4"/>
            <c:invertIfNegative val="0"/>
            <c:bubble3D val="0"/>
            <c:extLst>
              <c:ext xmlns:c16="http://schemas.microsoft.com/office/drawing/2014/chart" uri="{C3380CC4-5D6E-409C-BE32-E72D297353CC}">
                <c16:uniqueId val="{00000004-A6AB-4315-ABB2-0F4B586DAF37}"/>
              </c:ext>
            </c:extLst>
          </c:dPt>
          <c:dPt>
            <c:idx val="5"/>
            <c:invertIfNegative val="0"/>
            <c:bubble3D val="0"/>
            <c:extLst>
              <c:ext xmlns:c16="http://schemas.microsoft.com/office/drawing/2014/chart" uri="{C3380CC4-5D6E-409C-BE32-E72D297353CC}">
                <c16:uniqueId val="{00000005-A6AB-4315-ABB2-0F4B586DAF37}"/>
              </c:ext>
            </c:extLst>
          </c:dPt>
          <c:dLbls>
            <c:dLbl>
              <c:idx val="0"/>
              <c:tx>
                <c:rich>
                  <a:bodyPr/>
                  <a:lstStyle/>
                  <a:p>
                    <a:r>
                      <a:rPr lang="en-US" dirty="0"/>
                      <a:t>38</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6AB-4315-ABB2-0F4B586DAF37}"/>
                </c:ext>
              </c:extLst>
            </c:dLbl>
            <c:dLbl>
              <c:idx val="1"/>
              <c:tx>
                <c:rich>
                  <a:bodyPr/>
                  <a:lstStyle/>
                  <a:p>
                    <a:r>
                      <a:rPr lang="en-US" dirty="0"/>
                      <a:t>24</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6AB-4315-ABB2-0F4B586DAF37}"/>
                </c:ext>
              </c:extLst>
            </c:dLbl>
            <c:dLbl>
              <c:idx val="2"/>
              <c:tx>
                <c:rich>
                  <a:bodyPr/>
                  <a:lstStyle/>
                  <a:p>
                    <a:r>
                      <a:rPr lang="en-US" dirty="0"/>
                      <a:t>27</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6AB-4315-ABB2-0F4B586DAF37}"/>
                </c:ext>
              </c:extLst>
            </c:dLbl>
            <c:dLbl>
              <c:idx val="3"/>
              <c:tx>
                <c:rich>
                  <a:bodyPr/>
                  <a:lstStyle/>
                  <a:p>
                    <a:r>
                      <a:rPr lang="en-US" dirty="0"/>
                      <a:t>26</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6AB-4315-ABB2-0F4B586DAF37}"/>
                </c:ext>
              </c:extLst>
            </c:dLbl>
            <c:dLbl>
              <c:idx val="4"/>
              <c:tx>
                <c:rich>
                  <a:bodyPr/>
                  <a:lstStyle/>
                  <a:p>
                    <a:r>
                      <a:rPr lang="en-US" dirty="0"/>
                      <a:t>21</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6AB-4315-ABB2-0F4B586DAF37}"/>
                </c:ext>
              </c:extLst>
            </c:dLbl>
            <c:dLbl>
              <c:idx val="5"/>
              <c:tx>
                <c:rich>
                  <a:bodyPr/>
                  <a:lstStyle/>
                  <a:p>
                    <a:r>
                      <a:rPr lang="en-US" dirty="0"/>
                      <a:t>18</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6AB-4315-ABB2-0F4B586DAF37}"/>
                </c:ext>
              </c:extLst>
            </c:dLbl>
            <c:dLbl>
              <c:idx val="6"/>
              <c:tx>
                <c:rich>
                  <a:bodyPr/>
                  <a:lstStyle/>
                  <a:p>
                    <a:r>
                      <a:rPr lang="en-US" dirty="0"/>
                      <a:t>13</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6AB-4315-ABB2-0F4B586DAF37}"/>
                </c:ext>
              </c:extLst>
            </c:dLbl>
            <c:dLbl>
              <c:idx val="7"/>
              <c:tx>
                <c:rich>
                  <a:bodyPr/>
                  <a:lstStyle/>
                  <a:p>
                    <a:r>
                      <a:rPr lang="en-US" dirty="0"/>
                      <a:t>9</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6AB-4315-ABB2-0F4B586DAF37}"/>
                </c:ext>
              </c:extLst>
            </c:dLbl>
            <c:dLbl>
              <c:idx val="8"/>
              <c:layout>
                <c:manualLayout>
                  <c:x val="1.048992925492593E-2"/>
                  <c:y val="-1.4903664851010294E-2"/>
                </c:manualLayout>
              </c:layout>
              <c:tx>
                <c:rich>
                  <a:bodyPr/>
                  <a:lstStyle/>
                  <a:p>
                    <a:r>
                      <a:rPr lang="en-US" dirty="0"/>
                      <a:t>3</a:t>
                    </a:r>
                  </a:p>
                  <a:p>
                    <a:endParaRPr lang="en-US" dirty="0"/>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6AB-4315-ABB2-0F4B586DAF37}"/>
                </c:ext>
              </c:extLst>
            </c:dLbl>
            <c:spPr>
              <a:noFill/>
              <a:ln>
                <a:noFill/>
              </a:ln>
              <a:effectLst/>
            </c:spPr>
            <c:txPr>
              <a:bodyPr wrap="square" lIns="38100" tIns="19050" rIns="38100" bIns="19050" anchor="ctr">
                <a:spAutoFit/>
              </a:bodyPr>
              <a:lstStyle/>
              <a:p>
                <a:pPr>
                  <a:defRPr sz="1200" b="1">
                    <a:solidFill>
                      <a:schemeClr val="bg1"/>
                    </a:solidFill>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'Ark1'!$A$2:$A$10</c:f>
              <c:strCache>
                <c:ptCount val="9"/>
                <c:pt idx="0">
                  <c:v>Det er lett for oss å ta pilotprosjekter ut i vanlig drift</c:v>
                </c:pt>
                <c:pt idx="1">
                  <c:v>Vi arbeider systematisk med å hente inn innbyggernes og/eller bedriftenes perspektiver og synspunkter</c:v>
                </c:pt>
                <c:pt idx="2">
                  <c:v>Vi arbeider systematisk med å finne og gjenbruke andres løsninger</c:v>
                </c:pt>
                <c:pt idx="3">
                  <c:v>Vi går gjerne nye veier, selv om det er en risiko for at det er feil vei</c:v>
                </c:pt>
                <c:pt idx="4">
                  <c:v>Vi undersøker systematisk om våre løsninger virker</c:v>
                </c:pt>
                <c:pt idx="5">
                  <c:v>Vi opplever ingen problemer med å samarbeide internt på arbedsplassen</c:v>
                </c:pt>
                <c:pt idx="6">
                  <c:v>Det er lett for oss å gjenbruke løsninger fra andre arbeidsplasser</c:v>
                </c:pt>
                <c:pt idx="7">
                  <c:v>Vi arbeider alltid systematisk med å lære av våre feil</c:v>
                </c:pt>
                <c:pt idx="8">
                  <c:v>Vi verdsetter personer som kommer opp med nye idéer, selv om de ikke kan brukes</c:v>
                </c:pt>
              </c:strCache>
            </c:strRef>
          </c:cat>
          <c:val>
            <c:numRef>
              <c:f>'Ark1'!$B$2:$B$10</c:f>
              <c:numCache>
                <c:formatCode>###0.0</c:formatCode>
                <c:ptCount val="9"/>
                <c:pt idx="0">
                  <c:v>-38</c:v>
                </c:pt>
                <c:pt idx="1">
                  <c:v>-24</c:v>
                </c:pt>
                <c:pt idx="2">
                  <c:v>-27</c:v>
                </c:pt>
                <c:pt idx="3">
                  <c:v>-26</c:v>
                </c:pt>
                <c:pt idx="4">
                  <c:v>-21</c:v>
                </c:pt>
                <c:pt idx="5">
                  <c:v>-18</c:v>
                </c:pt>
                <c:pt idx="6">
                  <c:v>-13</c:v>
                </c:pt>
                <c:pt idx="7">
                  <c:v>-9</c:v>
                </c:pt>
                <c:pt idx="8">
                  <c:v>-3</c:v>
                </c:pt>
              </c:numCache>
            </c:numRef>
          </c:val>
          <c:extLst>
            <c:ext xmlns:c16="http://schemas.microsoft.com/office/drawing/2014/chart" uri="{C3380CC4-5D6E-409C-BE32-E72D297353CC}">
              <c16:uniqueId val="{00000009-A6AB-4315-ABB2-0F4B586DAF37}"/>
            </c:ext>
          </c:extLst>
        </c:ser>
        <c:ser>
          <c:idx val="1"/>
          <c:order val="1"/>
          <c:tx>
            <c:strRef>
              <c:f>'Ark1'!$C$1</c:f>
              <c:strCache>
                <c:ptCount val="1"/>
                <c:pt idx="0">
                  <c:v>Enig</c:v>
                </c:pt>
              </c:strCache>
            </c:strRef>
          </c:tx>
          <c:spPr>
            <a:solidFill>
              <a:schemeClr val="accent6"/>
            </a:solidFill>
          </c:spPr>
          <c:invertIfNegative val="0"/>
          <c:dLbls>
            <c:numFmt formatCode="#,##0" sourceLinked="0"/>
            <c:spPr>
              <a:noFill/>
              <a:ln>
                <a:noFill/>
              </a:ln>
              <a:effectLst/>
            </c:spPr>
            <c:txPr>
              <a:bodyPr/>
              <a:lstStyle/>
              <a:p>
                <a:pPr algn="ctr">
                  <a:defRPr lang="nb-NO" sz="1200" b="1" i="0" u="none" strike="noStrike" kern="1200" baseline="0">
                    <a:solidFill>
                      <a:prstClr val="white"/>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'Ark1'!$A$2:$A$10</c:f>
              <c:strCache>
                <c:ptCount val="9"/>
                <c:pt idx="0">
                  <c:v>Det er lett for oss å ta pilotprosjekter ut i vanlig drift</c:v>
                </c:pt>
                <c:pt idx="1">
                  <c:v>Vi arbeider systematisk med å hente inn innbyggernes og/eller bedriftenes perspektiver og synspunkter</c:v>
                </c:pt>
                <c:pt idx="2">
                  <c:v>Vi arbeider systematisk med å finne og gjenbruke andres løsninger</c:v>
                </c:pt>
                <c:pt idx="3">
                  <c:v>Vi går gjerne nye veier, selv om det er en risiko for at det er feil vei</c:v>
                </c:pt>
                <c:pt idx="4">
                  <c:v>Vi undersøker systematisk om våre løsninger virker</c:v>
                </c:pt>
                <c:pt idx="5">
                  <c:v>Vi opplever ingen problemer med å samarbeide internt på arbedsplassen</c:v>
                </c:pt>
                <c:pt idx="6">
                  <c:v>Det er lett for oss å gjenbruke løsninger fra andre arbeidsplasser</c:v>
                </c:pt>
                <c:pt idx="7">
                  <c:v>Vi arbeider alltid systematisk med å lære av våre feil</c:v>
                </c:pt>
                <c:pt idx="8">
                  <c:v>Vi verdsetter personer som kommer opp med nye idéer, selv om de ikke kan brukes</c:v>
                </c:pt>
              </c:strCache>
            </c:strRef>
          </c:cat>
          <c:val>
            <c:numRef>
              <c:f>'Ark1'!$C$2:$C$10</c:f>
              <c:numCache>
                <c:formatCode>###0.0</c:formatCode>
                <c:ptCount val="9"/>
                <c:pt idx="0">
                  <c:v>48</c:v>
                </c:pt>
                <c:pt idx="1">
                  <c:v>63</c:v>
                </c:pt>
                <c:pt idx="2">
                  <c:v>66</c:v>
                </c:pt>
                <c:pt idx="3">
                  <c:v>71</c:v>
                </c:pt>
                <c:pt idx="4">
                  <c:v>75</c:v>
                </c:pt>
                <c:pt idx="5">
                  <c:v>81</c:v>
                </c:pt>
                <c:pt idx="6">
                  <c:v>83</c:v>
                </c:pt>
                <c:pt idx="7">
                  <c:v>90</c:v>
                </c:pt>
                <c:pt idx="8">
                  <c:v>96</c:v>
                </c:pt>
              </c:numCache>
            </c:numRef>
          </c:val>
          <c:extLst>
            <c:ext xmlns:c16="http://schemas.microsoft.com/office/drawing/2014/chart" uri="{C3380CC4-5D6E-409C-BE32-E72D297353CC}">
              <c16:uniqueId val="{0000000A-A6AB-4315-ABB2-0F4B586DAF37}"/>
            </c:ext>
          </c:extLst>
        </c:ser>
        <c:dLbls>
          <c:dLblPos val="ctr"/>
          <c:showLegendKey val="0"/>
          <c:showVal val="1"/>
          <c:showCatName val="0"/>
          <c:showSerName val="0"/>
          <c:showPercent val="0"/>
          <c:showBubbleSize val="0"/>
        </c:dLbls>
        <c:gapWidth val="146"/>
        <c:overlap val="100"/>
        <c:axId val="183388416"/>
        <c:axId val="183386880"/>
      </c:barChart>
      <c:valAx>
        <c:axId val="183386880"/>
        <c:scaling>
          <c:orientation val="minMax"/>
          <c:max val="85"/>
          <c:min val="-35"/>
        </c:scaling>
        <c:delete val="1"/>
        <c:axPos val="b"/>
        <c:numFmt formatCode="#\%" sourceLinked="0"/>
        <c:majorTickMark val="out"/>
        <c:minorTickMark val="none"/>
        <c:tickLblPos val="nextTo"/>
        <c:crossAx val="183388416"/>
        <c:crosses val="autoZero"/>
        <c:crossBetween val="between"/>
        <c:majorUnit val="20"/>
      </c:valAx>
      <c:catAx>
        <c:axId val="183388416"/>
        <c:scaling>
          <c:orientation val="minMax"/>
        </c:scaling>
        <c:delete val="0"/>
        <c:axPos val="l"/>
        <c:numFmt formatCode="General" sourceLinked="0"/>
        <c:majorTickMark val="none"/>
        <c:minorTickMark val="none"/>
        <c:tickLblPos val="none"/>
        <c:txPr>
          <a:bodyPr/>
          <a:lstStyle/>
          <a:p>
            <a:pPr>
              <a:defRPr sz="1600"/>
            </a:pPr>
            <a:endParaRPr lang="nb-NO"/>
          </a:p>
        </c:txPr>
        <c:crossAx val="183386880"/>
        <c:crosses val="autoZero"/>
        <c:auto val="1"/>
        <c:lblAlgn val="ctr"/>
        <c:lblOffset val="100"/>
        <c:noMultiLvlLbl val="0"/>
      </c:catAx>
    </c:plotArea>
    <c:legend>
      <c:legendPos val="b"/>
      <c:layout>
        <c:manualLayout>
          <c:xMode val="edge"/>
          <c:yMode val="edge"/>
          <c:x val="0.11538922180418523"/>
          <c:y val="0.90148219055472711"/>
          <c:w val="0.36866677404389525"/>
          <c:h val="5.6932445690697907E-2"/>
        </c:manualLayout>
      </c:layout>
      <c:overlay val="0"/>
      <c:txPr>
        <a:bodyPr/>
        <a:lstStyle/>
        <a:p>
          <a:pPr>
            <a:defRPr sz="1400"/>
          </a:pPr>
          <a:endParaRPr lang="nb-NO"/>
        </a:p>
      </c:txPr>
    </c:legend>
    <c:plotVisOnly val="1"/>
    <c:dispBlanksAs val="gap"/>
    <c:showDLblsOverMax val="0"/>
  </c:chart>
  <c:txPr>
    <a:bodyPr/>
    <a:lstStyle/>
    <a:p>
      <a:pPr>
        <a:defRPr sz="1800"/>
      </a:pPr>
      <a:endParaRPr lang="nb-NO"/>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Fremmet</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4"/>
                <c:pt idx="0">
                  <c:v>Måten vi håndterer feil på</c:v>
                </c:pt>
                <c:pt idx="1">
                  <c:v>Måten vi samarbeider på tvers av sektorene på</c:v>
                </c:pt>
                <c:pt idx="2">
                  <c:v>Vårt fokus på forsvarlig drift</c:v>
                </c:pt>
                <c:pt idx="3">
                  <c:v>Medarbeidernes deltakelse</c:v>
                </c:pt>
              </c:strCache>
            </c:strRef>
          </c:cat>
          <c:val>
            <c:numRef>
              <c:f>Sheet1!$B$2:$B$16</c:f>
              <c:numCache>
                <c:formatCode>0%</c:formatCode>
                <c:ptCount val="4"/>
                <c:pt idx="0">
                  <c:v>0.45807453416149102</c:v>
                </c:pt>
                <c:pt idx="1">
                  <c:v>0.57763975155279501</c:v>
                </c:pt>
                <c:pt idx="2">
                  <c:v>0.64751552795030998</c:v>
                </c:pt>
                <c:pt idx="3">
                  <c:v>0.82763975155279501</c:v>
                </c:pt>
              </c:numCache>
            </c:numRef>
          </c:val>
          <c:extLst>
            <c:ext xmlns:c16="http://schemas.microsoft.com/office/drawing/2014/chart" uri="{C3380CC4-5D6E-409C-BE32-E72D297353CC}">
              <c16:uniqueId val="{00000000-1642-4426-9049-CB3C79D05FF7}"/>
            </c:ext>
          </c:extLst>
        </c:ser>
        <c:ser>
          <c:idx val="1"/>
          <c:order val="1"/>
          <c:tx>
            <c:strRef>
              <c:f>Sheet1!$C$1</c:f>
              <c:strCache>
                <c:ptCount val="1"/>
                <c:pt idx="0">
                  <c:v>Hemmet</c:v>
                </c:pt>
              </c:strCache>
            </c:strRef>
          </c:tx>
          <c:spPr>
            <a:solidFill>
              <a:srgbClr val="C00000"/>
            </a:solidFill>
            <a:ln>
              <a:noFill/>
            </a:ln>
            <a:effectLst/>
          </c:spPr>
          <c:invertIfNegative val="0"/>
          <c:dLbls>
            <c:dLbl>
              <c:idx val="0"/>
              <c:tx>
                <c:rich>
                  <a:bodyPr/>
                  <a:lstStyle/>
                  <a:p>
                    <a:r>
                      <a:rPr lang="en-US"/>
                      <a:t>8 %</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642-4426-9049-CB3C79D05FF7}"/>
                </c:ext>
              </c:extLst>
            </c:dLbl>
            <c:dLbl>
              <c:idx val="1"/>
              <c:tx>
                <c:rich>
                  <a:bodyPr/>
                  <a:lstStyle/>
                  <a:p>
                    <a:r>
                      <a:rPr lang="en-US"/>
                      <a:t>8 %</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642-4426-9049-CB3C79D05FF7}"/>
                </c:ext>
              </c:extLst>
            </c:dLbl>
            <c:dLbl>
              <c:idx val="2"/>
              <c:tx>
                <c:rich>
                  <a:bodyPr/>
                  <a:lstStyle/>
                  <a:p>
                    <a:r>
                      <a:rPr lang="en-US"/>
                      <a:t>15 %</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642-4426-9049-CB3C79D05FF7}"/>
                </c:ext>
              </c:extLst>
            </c:dLbl>
            <c:dLbl>
              <c:idx val="3"/>
              <c:tx>
                <c:rich>
                  <a:bodyPr/>
                  <a:lstStyle/>
                  <a:p>
                    <a:r>
                      <a:rPr lang="en-US"/>
                      <a:t>9 %</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642-4426-9049-CB3C79D05FF7}"/>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4"/>
                <c:pt idx="0">
                  <c:v>Måten vi håndterer feil på</c:v>
                </c:pt>
                <c:pt idx="1">
                  <c:v>Måten vi samarbeider på tvers av sektorene på</c:v>
                </c:pt>
                <c:pt idx="2">
                  <c:v>Vårt fokus på forsvarlig drift</c:v>
                </c:pt>
                <c:pt idx="3">
                  <c:v>Medarbeidernes deltakelse</c:v>
                </c:pt>
              </c:strCache>
            </c:strRef>
          </c:cat>
          <c:val>
            <c:numRef>
              <c:f>Sheet1!$C$2:$C$16</c:f>
              <c:numCache>
                <c:formatCode>0%</c:formatCode>
                <c:ptCount val="4"/>
                <c:pt idx="0">
                  <c:v>-7.6086956521739094E-2</c:v>
                </c:pt>
                <c:pt idx="1">
                  <c:v>-8.2298136645962694E-2</c:v>
                </c:pt>
                <c:pt idx="2">
                  <c:v>-0.15217391304347799</c:v>
                </c:pt>
                <c:pt idx="3">
                  <c:v>-8.8509316770186294E-2</c:v>
                </c:pt>
              </c:numCache>
            </c:numRef>
          </c:val>
          <c:extLst>
            <c:ext xmlns:c16="http://schemas.microsoft.com/office/drawing/2014/chart" uri="{C3380CC4-5D6E-409C-BE32-E72D297353CC}">
              <c16:uniqueId val="{00000005-1642-4426-9049-CB3C79D05FF7}"/>
            </c:ext>
          </c:extLst>
        </c:ser>
        <c:dLbls>
          <c:dLblPos val="ctr"/>
          <c:showLegendKey val="0"/>
          <c:showVal val="1"/>
          <c:showCatName val="0"/>
          <c:showSerName val="0"/>
          <c:showPercent val="0"/>
          <c:showBubbleSize val="0"/>
        </c:dLbls>
        <c:gapWidth val="150"/>
        <c:overlap val="100"/>
        <c:axId val="784961632"/>
        <c:axId val="784959664"/>
      </c:barChart>
      <c:catAx>
        <c:axId val="784961632"/>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nb-NO"/>
          </a:p>
        </c:txPr>
        <c:crossAx val="784959664"/>
        <c:crosses val="autoZero"/>
        <c:auto val="1"/>
        <c:lblAlgn val="ctr"/>
        <c:lblOffset val="1000"/>
        <c:noMultiLvlLbl val="0"/>
      </c:catAx>
      <c:valAx>
        <c:axId val="784959664"/>
        <c:scaling>
          <c:orientation val="minMax"/>
        </c:scaling>
        <c:delete val="1"/>
        <c:axPos val="b"/>
        <c:numFmt formatCode="0%" sourceLinked="1"/>
        <c:majorTickMark val="none"/>
        <c:minorTickMark val="none"/>
        <c:tickLblPos val="nextTo"/>
        <c:crossAx val="7849616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Hemmet</c:v>
                </c:pt>
              </c:strCache>
            </c:strRef>
          </c:tx>
          <c:spPr>
            <a:solidFill>
              <a:srgbClr val="C00000"/>
            </a:solidFill>
            <a:ln>
              <a:noFill/>
            </a:ln>
            <a:effectLst/>
          </c:spPr>
          <c:invertIfNegative val="0"/>
          <c:dLbls>
            <c:dLbl>
              <c:idx val="0"/>
              <c:layout>
                <c:manualLayout>
                  <c:x val="-2.887608434846807E-2"/>
                  <c:y val="0"/>
                </c:manualLayout>
              </c:layout>
              <c:tx>
                <c:rich>
                  <a:bodyPr/>
                  <a:lstStyle/>
                  <a:p>
                    <a:r>
                      <a:rPr lang="en-US"/>
                      <a:t>6 %</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244-43C9-B363-D10334BD874D}"/>
                </c:ext>
              </c:extLst>
            </c:dLbl>
            <c:dLbl>
              <c:idx val="1"/>
              <c:layout>
                <c:manualLayout>
                  <c:x val="-3.5002883905500187E-2"/>
                  <c:y val="6.2208059012360527E-17"/>
                </c:manualLayout>
              </c:layout>
              <c:tx>
                <c:rich>
                  <a:bodyPr/>
                  <a:lstStyle/>
                  <a:p>
                    <a:r>
                      <a:rPr lang="en-US"/>
                      <a:t>8 %</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244-43C9-B363-D10334BD874D}"/>
                </c:ext>
              </c:extLst>
            </c:dLbl>
            <c:dLbl>
              <c:idx val="2"/>
              <c:layout>
                <c:manualLayout>
                  <c:x val="-3.0018456995201181E-2"/>
                  <c:y val="6.2208059012360527E-17"/>
                </c:manualLayout>
              </c:layout>
              <c:tx>
                <c:rich>
                  <a:bodyPr/>
                  <a:lstStyle/>
                  <a:p>
                    <a:r>
                      <a:rPr lang="en-US"/>
                      <a:t>5 %</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244-43C9-B363-D10334BD874D}"/>
                </c:ext>
              </c:extLst>
            </c:dLbl>
            <c:dLbl>
              <c:idx val="3"/>
              <c:layout>
                <c:manualLayout>
                  <c:x val="-3.3215208564045771E-2"/>
                  <c:y val="0"/>
                </c:manualLayout>
              </c:layout>
              <c:tx>
                <c:rich>
                  <a:bodyPr/>
                  <a:lstStyle/>
                  <a:p>
                    <a:r>
                      <a:rPr lang="en-US"/>
                      <a:t>7 %</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244-43C9-B363-D10334BD874D}"/>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4"/>
                <c:pt idx="0">
                  <c:v>Måten vi håndterer feil på</c:v>
                </c:pt>
                <c:pt idx="1">
                  <c:v>Vårt fokus på forsvarlig drift</c:v>
                </c:pt>
                <c:pt idx="2">
                  <c:v>Måten vi samarbeider på internt på arbeidsplassen</c:v>
                </c:pt>
                <c:pt idx="3">
                  <c:v>Medarbeidernes medvirkning</c:v>
                </c:pt>
              </c:strCache>
            </c:strRef>
          </c:cat>
          <c:val>
            <c:numRef>
              <c:f>Sheet1!$B$2:$B$16</c:f>
              <c:numCache>
                <c:formatCode>0%</c:formatCode>
                <c:ptCount val="4"/>
                <c:pt idx="0">
                  <c:v>-5.7999999999999996E-2</c:v>
                </c:pt>
                <c:pt idx="1">
                  <c:v>-7.6999999999999999E-2</c:v>
                </c:pt>
                <c:pt idx="2">
                  <c:v>-4.5999999999999999E-2</c:v>
                </c:pt>
                <c:pt idx="3">
                  <c:v>-6.5000000000000002E-2</c:v>
                </c:pt>
              </c:numCache>
            </c:numRef>
          </c:val>
          <c:extLst>
            <c:ext xmlns:c16="http://schemas.microsoft.com/office/drawing/2014/chart" uri="{C3380CC4-5D6E-409C-BE32-E72D297353CC}">
              <c16:uniqueId val="{00000000-CF6A-4AF9-A316-6E905F366F42}"/>
            </c:ext>
          </c:extLst>
        </c:ser>
        <c:ser>
          <c:idx val="1"/>
          <c:order val="1"/>
          <c:tx>
            <c:strRef>
              <c:f>Sheet1!$C$1</c:f>
              <c:strCache>
                <c:ptCount val="1"/>
                <c:pt idx="0">
                  <c:v>Fremmet</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4"/>
                <c:pt idx="0">
                  <c:v>Måten vi håndterer feil på</c:v>
                </c:pt>
                <c:pt idx="1">
                  <c:v>Vårt fokus på forsvarlig drift</c:v>
                </c:pt>
                <c:pt idx="2">
                  <c:v>Måten vi samarbeider på internt på arbeidsplassen</c:v>
                </c:pt>
                <c:pt idx="3">
                  <c:v>Medarbeidernes medvirkning</c:v>
                </c:pt>
              </c:strCache>
            </c:strRef>
          </c:cat>
          <c:val>
            <c:numRef>
              <c:f>Sheet1!$C$2:$C$16</c:f>
              <c:numCache>
                <c:formatCode>0%</c:formatCode>
                <c:ptCount val="4"/>
                <c:pt idx="0">
                  <c:v>0.47</c:v>
                </c:pt>
                <c:pt idx="1">
                  <c:v>0.66599999999999993</c:v>
                </c:pt>
                <c:pt idx="2">
                  <c:v>0.84599999999999997</c:v>
                </c:pt>
                <c:pt idx="3">
                  <c:v>0.84799999999999998</c:v>
                </c:pt>
              </c:numCache>
            </c:numRef>
          </c:val>
          <c:extLst>
            <c:ext xmlns:c16="http://schemas.microsoft.com/office/drawing/2014/chart" uri="{C3380CC4-5D6E-409C-BE32-E72D297353CC}">
              <c16:uniqueId val="{00000005-CF6A-4AF9-A316-6E905F366F42}"/>
            </c:ext>
          </c:extLst>
        </c:ser>
        <c:dLbls>
          <c:dLblPos val="ctr"/>
          <c:showLegendKey val="0"/>
          <c:showVal val="1"/>
          <c:showCatName val="0"/>
          <c:showSerName val="0"/>
          <c:showPercent val="0"/>
          <c:showBubbleSize val="0"/>
        </c:dLbls>
        <c:gapWidth val="150"/>
        <c:overlap val="100"/>
        <c:axId val="784961632"/>
        <c:axId val="784959664"/>
      </c:barChart>
      <c:catAx>
        <c:axId val="784961632"/>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nb-NO"/>
          </a:p>
        </c:txPr>
        <c:crossAx val="784959664"/>
        <c:crosses val="autoZero"/>
        <c:auto val="1"/>
        <c:lblAlgn val="ctr"/>
        <c:lblOffset val="1000"/>
        <c:noMultiLvlLbl val="0"/>
      </c:catAx>
      <c:valAx>
        <c:axId val="784959664"/>
        <c:scaling>
          <c:orientation val="minMax"/>
        </c:scaling>
        <c:delete val="1"/>
        <c:axPos val="b"/>
        <c:numFmt formatCode="0%" sourceLinked="1"/>
        <c:majorTickMark val="none"/>
        <c:minorTickMark val="none"/>
        <c:tickLblPos val="nextTo"/>
        <c:crossAx val="7849616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4009658649039"/>
          <c:y val="3.9094102611245386E-2"/>
          <c:w val="0.51992421848961223"/>
          <c:h val="0.86461575142531166"/>
        </c:manualLayout>
      </c:layout>
      <c:barChart>
        <c:barDir val="col"/>
        <c:grouping val="stacked"/>
        <c:varyColors val="0"/>
        <c:ser>
          <c:idx val="0"/>
          <c:order val="0"/>
          <c:tx>
            <c:strRef>
              <c:f>Sheet1!$A$2</c:f>
              <c:strCache>
                <c:ptCount val="1"/>
                <c:pt idx="0">
                  <c:v>Helt/delvis enig i 0-2 utsagn</c:v>
                </c:pt>
              </c:strCache>
            </c:strRef>
          </c:tx>
          <c:spPr>
            <a:solidFill>
              <a:srgbClr val="1E3A6E"/>
            </a:solidFill>
            <a:ln>
              <a:noFill/>
            </a:ln>
            <a:effectLst/>
          </c:spPr>
          <c:invertIfNegative val="0"/>
          <c:dLbls>
            <c:dLbl>
              <c:idx val="0"/>
              <c:layout>
                <c:manualLayout>
                  <c:x val="-6.7362493187640505E-17"/>
                  <c:y val="-4.8591497023676936E-3"/>
                </c:manualLayout>
              </c:layout>
              <c:tx>
                <c:rich>
                  <a:bodyPr/>
                  <a:lstStyle/>
                  <a:p>
                    <a:fld id="{34CDCF0C-D5B4-4530-ACB9-9B41FA1D4B44}" type="VALUE">
                      <a:rPr lang="en-US" smtClean="0"/>
                      <a:pPr/>
                      <a:t>[VALUE]</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CD1-440F-887C-E2B792438216}"/>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Andel av arbeidsplassene</c:v>
                </c:pt>
              </c:strCache>
            </c:strRef>
          </c:cat>
          <c:val>
            <c:numRef>
              <c:f>Sheet1!$B$2</c:f>
              <c:numCache>
                <c:formatCode>0</c:formatCode>
                <c:ptCount val="1"/>
                <c:pt idx="0">
                  <c:v>2</c:v>
                </c:pt>
              </c:numCache>
            </c:numRef>
          </c:val>
          <c:extLst>
            <c:ext xmlns:c16="http://schemas.microsoft.com/office/drawing/2014/chart" uri="{C3380CC4-5D6E-409C-BE32-E72D297353CC}">
              <c16:uniqueId val="{00000001-6CD1-440F-887C-E2B792438216}"/>
            </c:ext>
          </c:extLst>
        </c:ser>
        <c:ser>
          <c:idx val="1"/>
          <c:order val="1"/>
          <c:tx>
            <c:strRef>
              <c:f>Sheet1!$A$3</c:f>
              <c:strCache>
                <c:ptCount val="1"/>
                <c:pt idx="0">
                  <c:v>Helt/delvis enig i 3-4 utsagn</c:v>
                </c:pt>
              </c:strCache>
            </c:strRef>
          </c:tx>
          <c:spPr>
            <a:solidFill>
              <a:srgbClr val="34BA9F"/>
            </a:solidFill>
            <a:ln>
              <a:noFill/>
            </a:ln>
            <a:effectLst/>
          </c:spPr>
          <c:invertIfNegative val="0"/>
          <c:dLbls>
            <c:dLbl>
              <c:idx val="0"/>
              <c:tx>
                <c:rich>
                  <a:bodyPr/>
                  <a:lstStyle/>
                  <a:p>
                    <a:fld id="{48951603-39E9-4FB4-A55F-3B231ECB92AA}" type="VALUE">
                      <a:rPr lang="en-US" smtClean="0"/>
                      <a:pPr/>
                      <a:t>[VALUE]</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CD1-440F-887C-E2B792438216}"/>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Andel av arbeidsplassene</c:v>
                </c:pt>
              </c:strCache>
            </c:strRef>
          </c:cat>
          <c:val>
            <c:numRef>
              <c:f>Sheet1!$B$3</c:f>
              <c:numCache>
                <c:formatCode>0</c:formatCode>
                <c:ptCount val="1"/>
                <c:pt idx="0">
                  <c:v>27</c:v>
                </c:pt>
              </c:numCache>
            </c:numRef>
          </c:val>
          <c:extLst>
            <c:ext xmlns:c16="http://schemas.microsoft.com/office/drawing/2014/chart" uri="{C3380CC4-5D6E-409C-BE32-E72D297353CC}">
              <c16:uniqueId val="{00000003-6CD1-440F-887C-E2B792438216}"/>
            </c:ext>
          </c:extLst>
        </c:ser>
        <c:ser>
          <c:idx val="2"/>
          <c:order val="2"/>
          <c:tx>
            <c:strRef>
              <c:f>Sheet1!$A$4</c:f>
              <c:strCache>
                <c:ptCount val="1"/>
                <c:pt idx="0">
                  <c:v>Helt/delvis enig i 5-7 utsagn</c:v>
                </c:pt>
              </c:strCache>
            </c:strRef>
          </c:tx>
          <c:spPr>
            <a:solidFill>
              <a:srgbClr val="1D9CD7"/>
            </a:solidFill>
            <a:ln>
              <a:noFill/>
            </a:ln>
            <a:effectLst/>
          </c:spPr>
          <c:invertIfNegative val="0"/>
          <c:dLbls>
            <c:dLbl>
              <c:idx val="0"/>
              <c:layout>
                <c:manualLayout>
                  <c:x val="0"/>
                  <c:y val="0"/>
                </c:manualLayout>
              </c:layout>
              <c:tx>
                <c:rich>
                  <a:bodyPr/>
                  <a:lstStyle/>
                  <a:p>
                    <a:fld id="{DB1236C5-5A98-4A8E-ACAE-0A35E864157B}" type="VALUE">
                      <a:rPr lang="en-US" smtClean="0">
                        <a:solidFill>
                          <a:schemeClr val="bg1"/>
                        </a:solidFill>
                      </a:rPr>
                      <a:pPr/>
                      <a:t>[VALUE]</a:t>
                    </a:fld>
                    <a:r>
                      <a:rPr lang="en-US" dirty="0">
                        <a:solidFill>
                          <a:schemeClr val="bg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6CD1-440F-887C-E2B792438216}"/>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1D9CD7"/>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Andel av arbeidsplassene</c:v>
                </c:pt>
              </c:strCache>
            </c:strRef>
          </c:cat>
          <c:val>
            <c:numRef>
              <c:f>Sheet1!$B$4</c:f>
              <c:numCache>
                <c:formatCode>0</c:formatCode>
                <c:ptCount val="1"/>
                <c:pt idx="0">
                  <c:v>71</c:v>
                </c:pt>
              </c:numCache>
            </c:numRef>
          </c:val>
          <c:extLst>
            <c:ext xmlns:c16="http://schemas.microsoft.com/office/drawing/2014/chart" uri="{C3380CC4-5D6E-409C-BE32-E72D297353CC}">
              <c16:uniqueId val="{00000005-6CD1-440F-887C-E2B792438216}"/>
            </c:ext>
          </c:extLst>
        </c:ser>
        <c:dLbls>
          <c:showLegendKey val="0"/>
          <c:showVal val="0"/>
          <c:showCatName val="0"/>
          <c:showSerName val="0"/>
          <c:showPercent val="0"/>
          <c:showBubbleSize val="0"/>
        </c:dLbls>
        <c:gapWidth val="200"/>
        <c:overlap val="100"/>
        <c:axId val="419641616"/>
        <c:axId val="419638992"/>
      </c:barChart>
      <c:catAx>
        <c:axId val="4196416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crossAx val="419638992"/>
        <c:crosses val="autoZero"/>
        <c:auto val="1"/>
        <c:lblAlgn val="ctr"/>
        <c:lblOffset val="100"/>
        <c:noMultiLvlLbl val="0"/>
      </c:catAx>
      <c:valAx>
        <c:axId val="419638992"/>
        <c:scaling>
          <c:orientation val="minMax"/>
          <c:max val="100"/>
        </c:scaling>
        <c:delete val="1"/>
        <c:axPos val="l"/>
        <c:numFmt formatCode="#,##0" sourceLinked="0"/>
        <c:majorTickMark val="out"/>
        <c:minorTickMark val="none"/>
        <c:tickLblPos val="nextTo"/>
        <c:crossAx val="419641616"/>
        <c:crosses val="autoZero"/>
        <c:crossBetween val="between"/>
      </c:valAx>
      <c:spPr>
        <a:noFill/>
        <a:ln>
          <a:noFill/>
        </a:ln>
        <a:effectLst/>
      </c:spPr>
    </c:plotArea>
    <c:legend>
      <c:legendPos val="r"/>
      <c:layout>
        <c:manualLayout>
          <c:xMode val="edge"/>
          <c:yMode val="edge"/>
          <c:x val="0.5458508082435285"/>
          <c:y val="0.35041968514240368"/>
          <c:w val="0.40566998632096435"/>
          <c:h val="0.37704897334201604"/>
        </c:manualLayout>
      </c:layout>
      <c:overlay val="0"/>
      <c:spPr>
        <a:noFill/>
        <a:ln>
          <a:noFill/>
        </a:ln>
        <a:effectLst/>
      </c:spPr>
      <c:txPr>
        <a:bodyPr rot="0" spcFirstLastPara="1" vertOverflow="ellipsis" vert="horz" wrap="square" anchor="ctr" anchorCtr="1"/>
        <a:lstStyle/>
        <a:p>
          <a:pPr>
            <a:defRPr sz="8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4891442172281659E-2"/>
          <c:y val="2.1022874305426788E-2"/>
          <c:w val="0.60204222123710371"/>
          <c:h val="0.79751113512640015"/>
        </c:manualLayout>
      </c:layout>
      <c:barChart>
        <c:barDir val="col"/>
        <c:grouping val="clustered"/>
        <c:varyColors val="0"/>
        <c:ser>
          <c:idx val="0"/>
          <c:order val="0"/>
          <c:tx>
            <c:strRef>
              <c:f>Sheet1!$B$1</c:f>
              <c:strCache>
                <c:ptCount val="1"/>
                <c:pt idx="0">
                  <c:v>Prosentandeler av arbeidsplassene som har innført innovasjon de siste to årene</c:v>
                </c:pt>
              </c:strCache>
            </c:strRef>
          </c:tx>
          <c:spPr>
            <a:solidFill>
              <a:srgbClr val="1E3A6E"/>
            </a:solidFill>
          </c:spPr>
          <c:invertIfNegative val="0"/>
          <c:dPt>
            <c:idx val="0"/>
            <c:invertIfNegative val="0"/>
            <c:bubble3D val="0"/>
            <c:extLst>
              <c:ext xmlns:c16="http://schemas.microsoft.com/office/drawing/2014/chart" uri="{C3380CC4-5D6E-409C-BE32-E72D297353CC}">
                <c16:uniqueId val="{00000000-B738-4BC2-85CB-CECDEF05881A}"/>
              </c:ext>
            </c:extLst>
          </c:dPt>
          <c:dPt>
            <c:idx val="1"/>
            <c:invertIfNegative val="0"/>
            <c:bubble3D val="0"/>
            <c:extLst>
              <c:ext xmlns:c16="http://schemas.microsoft.com/office/drawing/2014/chart" uri="{C3380CC4-5D6E-409C-BE32-E72D297353CC}">
                <c16:uniqueId val="{00000001-B738-4BC2-85CB-CECDEF05881A}"/>
              </c:ext>
            </c:extLst>
          </c:dPt>
          <c:dPt>
            <c:idx val="2"/>
            <c:invertIfNegative val="0"/>
            <c:bubble3D val="0"/>
            <c:extLst>
              <c:ext xmlns:c16="http://schemas.microsoft.com/office/drawing/2014/chart" uri="{C3380CC4-5D6E-409C-BE32-E72D297353CC}">
                <c16:uniqueId val="{00000002-B738-4BC2-85CB-CECDEF05881A}"/>
              </c:ext>
            </c:extLst>
          </c:dPt>
          <c:dPt>
            <c:idx val="3"/>
            <c:invertIfNegative val="0"/>
            <c:bubble3D val="0"/>
            <c:extLst>
              <c:ext xmlns:c16="http://schemas.microsoft.com/office/drawing/2014/chart" uri="{C3380CC4-5D6E-409C-BE32-E72D297353CC}">
                <c16:uniqueId val="{00000004-B738-4BC2-85CB-CECDEF05881A}"/>
              </c:ext>
            </c:extLst>
          </c:dPt>
          <c:dPt>
            <c:idx val="4"/>
            <c:invertIfNegative val="0"/>
            <c:bubble3D val="0"/>
            <c:extLst>
              <c:ext xmlns:c16="http://schemas.microsoft.com/office/drawing/2014/chart" uri="{C3380CC4-5D6E-409C-BE32-E72D297353CC}">
                <c16:uniqueId val="{00000005-B738-4BC2-85CB-CECDEF05881A}"/>
              </c:ext>
            </c:extLst>
          </c:dPt>
          <c:dPt>
            <c:idx val="5"/>
            <c:invertIfNegative val="0"/>
            <c:bubble3D val="0"/>
            <c:extLst>
              <c:ext xmlns:c16="http://schemas.microsoft.com/office/drawing/2014/chart" uri="{C3380CC4-5D6E-409C-BE32-E72D297353CC}">
                <c16:uniqueId val="{00000006-B738-4BC2-85CB-CECDEF05881A}"/>
              </c:ext>
            </c:extLst>
          </c:dPt>
          <c:dLbls>
            <c:numFmt formatCode="#\%" sourceLinked="0"/>
            <c:spPr>
              <a:noFill/>
              <a:ln>
                <a:noFill/>
              </a:ln>
              <a:effectLst/>
            </c:spPr>
            <c:txPr>
              <a:bodyPr/>
              <a:lstStyle/>
              <a:p>
                <a:pPr>
                  <a:defRPr sz="1000" b="1">
                    <a:solidFill>
                      <a:schemeClr val="bg1"/>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3"/>
                <c:pt idx="0">
                  <c:v>Enig i 0-2 utsagn</c:v>
                </c:pt>
                <c:pt idx="1">
                  <c:v>Enig i 3-4 utsagn</c:v>
                </c:pt>
                <c:pt idx="2">
                  <c:v>Enig i 5-7 utsagn</c:v>
                </c:pt>
              </c:strCache>
            </c:strRef>
          </c:cat>
          <c:val>
            <c:numRef>
              <c:f>Sheet1!$B$2:$B$5</c:f>
              <c:numCache>
                <c:formatCode>0</c:formatCode>
                <c:ptCount val="3"/>
                <c:pt idx="0">
                  <c:v>74</c:v>
                </c:pt>
                <c:pt idx="1">
                  <c:v>83</c:v>
                </c:pt>
                <c:pt idx="2">
                  <c:v>88</c:v>
                </c:pt>
              </c:numCache>
            </c:numRef>
          </c:val>
          <c:extLst>
            <c:ext xmlns:c16="http://schemas.microsoft.com/office/drawing/2014/chart" uri="{C3380CC4-5D6E-409C-BE32-E72D297353CC}">
              <c16:uniqueId val="{00000007-B738-4BC2-85CB-CECDEF05881A}"/>
            </c:ext>
          </c:extLst>
        </c:ser>
        <c:dLbls>
          <c:dLblPos val="outEnd"/>
          <c:showLegendKey val="0"/>
          <c:showVal val="1"/>
          <c:showCatName val="0"/>
          <c:showSerName val="0"/>
          <c:showPercent val="0"/>
          <c:showBubbleSize val="0"/>
        </c:dLbls>
        <c:gapWidth val="80"/>
        <c:axId val="497425024"/>
        <c:axId val="497463680"/>
      </c:barChart>
      <c:catAx>
        <c:axId val="497425024"/>
        <c:scaling>
          <c:orientation val="minMax"/>
        </c:scaling>
        <c:delete val="0"/>
        <c:axPos val="b"/>
        <c:numFmt formatCode="General" sourceLinked="1"/>
        <c:majorTickMark val="none"/>
        <c:minorTickMark val="none"/>
        <c:tickLblPos val="nextTo"/>
        <c:txPr>
          <a:bodyPr/>
          <a:lstStyle/>
          <a:p>
            <a:pPr>
              <a:defRPr sz="1100" b="1"/>
            </a:pPr>
            <a:endParaRPr lang="nb-NO"/>
          </a:p>
        </c:txPr>
        <c:crossAx val="497463680"/>
        <c:crosses val="autoZero"/>
        <c:auto val="1"/>
        <c:lblAlgn val="ctr"/>
        <c:lblOffset val="100"/>
        <c:noMultiLvlLbl val="0"/>
      </c:catAx>
      <c:valAx>
        <c:axId val="497463680"/>
        <c:scaling>
          <c:orientation val="minMax"/>
          <c:max val="100"/>
          <c:min val="0"/>
        </c:scaling>
        <c:delete val="1"/>
        <c:axPos val="l"/>
        <c:numFmt formatCode="#\%" sourceLinked="0"/>
        <c:majorTickMark val="out"/>
        <c:minorTickMark val="none"/>
        <c:tickLblPos val="nextTo"/>
        <c:crossAx val="497425024"/>
        <c:crosses val="autoZero"/>
        <c:crossBetween val="between"/>
        <c:majorUnit val="1"/>
      </c:valAx>
    </c:plotArea>
    <c:legend>
      <c:legendPos val="r"/>
      <c:legendEntry>
        <c:idx val="0"/>
        <c:txPr>
          <a:bodyPr/>
          <a:lstStyle/>
          <a:p>
            <a:pPr>
              <a:defRPr sz="800" b="1"/>
            </a:pPr>
            <a:endParaRPr lang="nb-NO"/>
          </a:p>
        </c:txPr>
      </c:legendEntry>
      <c:layout>
        <c:manualLayout>
          <c:xMode val="edge"/>
          <c:yMode val="edge"/>
          <c:x val="0.6843849103232289"/>
          <c:y val="0.45955449394511722"/>
          <c:w val="0.31357534049332891"/>
          <c:h val="0.30191325542953146"/>
        </c:manualLayout>
      </c:layout>
      <c:overlay val="0"/>
      <c:txPr>
        <a:bodyPr/>
        <a:lstStyle/>
        <a:p>
          <a:pPr>
            <a:defRPr sz="800" b="1"/>
          </a:pPr>
          <a:endParaRPr lang="nb-NO"/>
        </a:p>
      </c:txPr>
    </c:legend>
    <c:plotVisOnly val="1"/>
    <c:dispBlanksAs val="gap"/>
    <c:showDLblsOverMax val="0"/>
  </c:chart>
  <c:spPr>
    <a:ln>
      <a:noFill/>
    </a:ln>
  </c:spPr>
  <c:txPr>
    <a:bodyPr/>
    <a:lstStyle/>
    <a:p>
      <a:pPr>
        <a:defRPr sz="700">
          <a:latin typeface="Arial" panose="020B0604020202020204" pitchFamily="34" charset="0"/>
          <a:cs typeface="Arial" panose="020B0604020202020204" pitchFamily="34" charset="0"/>
        </a:defRPr>
      </a:pPr>
      <a:endParaRPr lang="nb-NO"/>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drawing5.xml.rels><?xml version="1.0" encoding="UTF-8" standalone="yes"?>
<Relationships xmlns="http://schemas.openxmlformats.org/package/2006/relationships"><Relationship Id="rId1" Type="http://schemas.openxmlformats.org/officeDocument/2006/relationships/image" Target="../media/image30.png"/></Relationships>
</file>

<file path=ppt/drawings/drawing1.xml><?xml version="1.0" encoding="utf-8"?>
<c:userShapes xmlns:c="http://schemas.openxmlformats.org/drawingml/2006/chart">
  <cdr:relSizeAnchor xmlns:cdr="http://schemas.openxmlformats.org/drawingml/2006/chartDrawing">
    <cdr:from>
      <cdr:x>0.29688</cdr:x>
      <cdr:y>0.55342</cdr:y>
    </cdr:from>
    <cdr:to>
      <cdr:x>0.45313</cdr:x>
      <cdr:y>0.62698</cdr:y>
    </cdr:to>
    <cdr:sp macro="" textlink="">
      <cdr:nvSpPr>
        <cdr:cNvPr id="2" name="TextBox 1">
          <a:extLst xmlns:a="http://schemas.openxmlformats.org/drawingml/2006/main">
            <a:ext uri="{FF2B5EF4-FFF2-40B4-BE49-F238E27FC236}">
              <a16:creationId xmlns:a16="http://schemas.microsoft.com/office/drawing/2014/main" id="{F64A1E7C-BEEE-4652-8ABA-FF6F70391066}"/>
            </a:ext>
          </a:extLst>
        </cdr:cNvPr>
        <cdr:cNvSpPr txBox="1"/>
      </cdr:nvSpPr>
      <cdr:spPr>
        <a:xfrm xmlns:a="http://schemas.openxmlformats.org/drawingml/2006/main">
          <a:off x="1368152" y="1977595"/>
          <a:ext cx="720080" cy="26288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nb-NO" sz="1400" b="1" dirty="0">
            <a:latin typeface="Arial" panose="020B0604020202020204" pitchFamily="34" charset="0"/>
            <a:cs typeface="Arial" panose="020B060402020202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0.29688</cdr:x>
      <cdr:y>0.55342</cdr:y>
    </cdr:from>
    <cdr:to>
      <cdr:x>0.45313</cdr:x>
      <cdr:y>0.62698</cdr:y>
    </cdr:to>
    <cdr:sp macro="" textlink="">
      <cdr:nvSpPr>
        <cdr:cNvPr id="2" name="TextBox 1">
          <a:extLst xmlns:a="http://schemas.openxmlformats.org/drawingml/2006/main">
            <a:ext uri="{FF2B5EF4-FFF2-40B4-BE49-F238E27FC236}">
              <a16:creationId xmlns:a16="http://schemas.microsoft.com/office/drawing/2014/main" id="{F64A1E7C-BEEE-4652-8ABA-FF6F70391066}"/>
            </a:ext>
          </a:extLst>
        </cdr:cNvPr>
        <cdr:cNvSpPr txBox="1"/>
      </cdr:nvSpPr>
      <cdr:spPr>
        <a:xfrm xmlns:a="http://schemas.openxmlformats.org/drawingml/2006/main">
          <a:off x="1368152" y="1977595"/>
          <a:ext cx="720080" cy="26288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nb-NO" sz="1400" b="1" dirty="0">
            <a:latin typeface="Arial" panose="020B0604020202020204" pitchFamily="34" charset="0"/>
            <a:cs typeface="Arial" panose="020B060402020202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0.29688</cdr:x>
      <cdr:y>0.55342</cdr:y>
    </cdr:from>
    <cdr:to>
      <cdr:x>0.45313</cdr:x>
      <cdr:y>0.62698</cdr:y>
    </cdr:to>
    <cdr:sp macro="" textlink="">
      <cdr:nvSpPr>
        <cdr:cNvPr id="2" name="TextBox 1">
          <a:extLst xmlns:a="http://schemas.openxmlformats.org/drawingml/2006/main">
            <a:ext uri="{FF2B5EF4-FFF2-40B4-BE49-F238E27FC236}">
              <a16:creationId xmlns:a16="http://schemas.microsoft.com/office/drawing/2014/main" id="{F64A1E7C-BEEE-4652-8ABA-FF6F70391066}"/>
            </a:ext>
          </a:extLst>
        </cdr:cNvPr>
        <cdr:cNvSpPr txBox="1"/>
      </cdr:nvSpPr>
      <cdr:spPr>
        <a:xfrm xmlns:a="http://schemas.openxmlformats.org/drawingml/2006/main">
          <a:off x="1368152" y="1977595"/>
          <a:ext cx="720080" cy="26288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nb-NO" sz="1400" b="1" dirty="0">
            <a:latin typeface="Arial" panose="020B0604020202020204" pitchFamily="34" charset="0"/>
            <a:cs typeface="Arial" panose="020B0604020202020204"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0.29688</cdr:x>
      <cdr:y>0.55342</cdr:y>
    </cdr:from>
    <cdr:to>
      <cdr:x>0.45313</cdr:x>
      <cdr:y>0.62698</cdr:y>
    </cdr:to>
    <cdr:sp macro="" textlink="">
      <cdr:nvSpPr>
        <cdr:cNvPr id="2" name="TextBox 1">
          <a:extLst xmlns:a="http://schemas.openxmlformats.org/drawingml/2006/main">
            <a:ext uri="{FF2B5EF4-FFF2-40B4-BE49-F238E27FC236}">
              <a16:creationId xmlns:a16="http://schemas.microsoft.com/office/drawing/2014/main" id="{F64A1E7C-BEEE-4652-8ABA-FF6F70391066}"/>
            </a:ext>
          </a:extLst>
        </cdr:cNvPr>
        <cdr:cNvSpPr txBox="1"/>
      </cdr:nvSpPr>
      <cdr:spPr>
        <a:xfrm xmlns:a="http://schemas.openxmlformats.org/drawingml/2006/main">
          <a:off x="1368152" y="1977595"/>
          <a:ext cx="720080" cy="26288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nb-NO" sz="1400" b="1" dirty="0">
            <a:latin typeface="Arial" panose="020B0604020202020204" pitchFamily="34" charset="0"/>
            <a:cs typeface="Arial" panose="020B0604020202020204" pitchFamily="34"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0.14975</cdr:x>
      <cdr:y>0.01705</cdr:y>
    </cdr:from>
    <cdr:to>
      <cdr:x>0.49834</cdr:x>
      <cdr:y>0.89951</cdr:y>
    </cdr:to>
    <cdr:pic>
      <cdr:nvPicPr>
        <cdr:cNvPr id="2" name="chart">
          <a:extLst xmlns:a="http://schemas.openxmlformats.org/drawingml/2006/main">
            <a:ext uri="{FF2B5EF4-FFF2-40B4-BE49-F238E27FC236}">
              <a16:creationId xmlns:a16="http://schemas.microsoft.com/office/drawing/2014/main" id="{21B3BA03-9762-40C0-8B08-7EBE57D307A1}"/>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1296000" y="65728"/>
          <a:ext cx="3016834" cy="3401913"/>
        </a:xfrm>
        <a:prstGeom xmlns:a="http://schemas.openxmlformats.org/drawingml/2006/main" prst="rect">
          <a:avLst/>
        </a:prstGeom>
      </cdr:spPr>
    </cdr:pic>
  </cdr:relSizeAnchor>
</c:userShapes>
</file>

<file path=ppt/drawings/drawing6.xml><?xml version="1.0" encoding="utf-8"?>
<c:userShapes xmlns:c="http://schemas.openxmlformats.org/drawingml/2006/chart">
  <cdr:relSizeAnchor xmlns:cdr="http://schemas.openxmlformats.org/drawingml/2006/chartDrawing">
    <cdr:from>
      <cdr:x>0.29688</cdr:x>
      <cdr:y>0.55342</cdr:y>
    </cdr:from>
    <cdr:to>
      <cdr:x>0.45313</cdr:x>
      <cdr:y>0.62698</cdr:y>
    </cdr:to>
    <cdr:sp macro="" textlink="">
      <cdr:nvSpPr>
        <cdr:cNvPr id="2" name="TextBox 1">
          <a:extLst xmlns:a="http://schemas.openxmlformats.org/drawingml/2006/main">
            <a:ext uri="{FF2B5EF4-FFF2-40B4-BE49-F238E27FC236}">
              <a16:creationId xmlns:a16="http://schemas.microsoft.com/office/drawing/2014/main" id="{F64A1E7C-BEEE-4652-8ABA-FF6F70391066}"/>
            </a:ext>
          </a:extLst>
        </cdr:cNvPr>
        <cdr:cNvSpPr txBox="1"/>
      </cdr:nvSpPr>
      <cdr:spPr>
        <a:xfrm xmlns:a="http://schemas.openxmlformats.org/drawingml/2006/main">
          <a:off x="1368152" y="1977595"/>
          <a:ext cx="720080" cy="26288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nb-NO" sz="1400" b="1" dirty="0">
            <a:latin typeface="Arial" panose="020B0604020202020204" pitchFamily="34" charset="0"/>
            <a:cs typeface="Arial" panose="020B0604020202020204" pitchFamily="34" charset="0"/>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0.29688</cdr:x>
      <cdr:y>0.55342</cdr:y>
    </cdr:from>
    <cdr:to>
      <cdr:x>0.45313</cdr:x>
      <cdr:y>0.62698</cdr:y>
    </cdr:to>
    <cdr:sp macro="" textlink="">
      <cdr:nvSpPr>
        <cdr:cNvPr id="2" name="TextBox 1">
          <a:extLst xmlns:a="http://schemas.openxmlformats.org/drawingml/2006/main">
            <a:ext uri="{FF2B5EF4-FFF2-40B4-BE49-F238E27FC236}">
              <a16:creationId xmlns:a16="http://schemas.microsoft.com/office/drawing/2014/main" id="{F64A1E7C-BEEE-4652-8ABA-FF6F70391066}"/>
            </a:ext>
          </a:extLst>
        </cdr:cNvPr>
        <cdr:cNvSpPr txBox="1"/>
      </cdr:nvSpPr>
      <cdr:spPr>
        <a:xfrm xmlns:a="http://schemas.openxmlformats.org/drawingml/2006/main">
          <a:off x="1368152" y="1977595"/>
          <a:ext cx="720080" cy="26288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nb-NO" sz="1400" b="1" dirty="0">
            <a:latin typeface="Arial" panose="020B0604020202020204" pitchFamily="34" charset="0"/>
            <a:cs typeface="Arial" panose="020B060402020202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fld id="{11059CDB-72EA-483D-9A34-D50D3267644F}" type="datetimeFigureOut">
              <a:rPr lang="en-GB" smtClean="0"/>
              <a:t>06/05/2019</a:t>
            </a:fld>
            <a:endParaRPr lang="en-GB" dirty="0"/>
          </a:p>
        </p:txBody>
      </p:sp>
      <p:sp>
        <p:nvSpPr>
          <p:cNvPr id="4" name="Footer Placeholder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r>
              <a:rPr lang="da-DK"/>
              <a:t>Bech Lykkebo, Ole (2016) Innovationsbarometeret - højere effektivitet og kvalitet i den offentlige sektor gennem innovation. Jurist- og Økonomiforbundets Forlag: København</a:t>
            </a:r>
            <a:endParaRPr lang="en-GB" dirty="0"/>
          </a:p>
        </p:txBody>
      </p:sp>
      <p:sp>
        <p:nvSpPr>
          <p:cNvPr id="5" name="Slide Number Placeholder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fld id="{82556AC4-8048-47C4-97D0-565009C72CFD}" type="slidenum">
              <a:rPr lang="en-GB" smtClean="0"/>
              <a:t>‹#›</a:t>
            </a:fld>
            <a:endParaRPr lang="en-GB" dirty="0"/>
          </a:p>
        </p:txBody>
      </p:sp>
    </p:spTree>
    <p:extLst>
      <p:ext uri="{BB962C8B-B14F-4D97-AF65-F5344CB8AC3E}">
        <p14:creationId xmlns:p14="http://schemas.microsoft.com/office/powerpoint/2010/main" val="326824160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GB" dirty="0"/>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2D6798F8-BDA6-46C0-A11F-B16041C3620C}" type="datetimeFigureOut">
              <a:rPr lang="en-GB" smtClean="0"/>
              <a:t>06/05/2019</a:t>
            </a:fld>
            <a:endParaRPr lang="en-GB" dirty="0"/>
          </a:p>
        </p:txBody>
      </p:sp>
      <p:sp>
        <p:nvSpPr>
          <p:cNvPr id="4" name="Slide Image Placeholder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9048" tIns="49524" rIns="99048" bIns="49524" rtlCol="0" anchor="ctr"/>
          <a:lstStyle/>
          <a:p>
            <a:endParaRPr lang="en-GB" dirty="0"/>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r>
              <a:rPr lang="da-DK"/>
              <a:t>Bech Lykkebo, Ole (2016) Innovationsbarometeret - højere effektivitet og kvalitet i den offentlige sektor gennem innovation. Jurist- og Økonomiforbundets Forlag: København</a:t>
            </a:r>
            <a:endParaRPr lang="en-GB" dirty="0"/>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628DE85F-A49F-4D4C-8D78-799212E249B2}" type="slidenum">
              <a:rPr lang="en-GB" smtClean="0"/>
              <a:t>‹#›</a:t>
            </a:fld>
            <a:endParaRPr lang="en-GB" dirty="0"/>
          </a:p>
        </p:txBody>
      </p:sp>
    </p:spTree>
    <p:extLst>
      <p:ext uri="{BB962C8B-B14F-4D97-AF65-F5344CB8AC3E}">
        <p14:creationId xmlns:p14="http://schemas.microsoft.com/office/powerpoint/2010/main" val="410335867"/>
      </p:ext>
    </p:extLst>
  </p:cSld>
  <p:clrMap bg1="lt1" tx1="dk1" bg2="lt2" tx2="dk2" accent1="accent1" accent2="accent2" accent3="accent3" accent4="accent4" accent5="accent5" accent6="accent6" hlink="hlink" folHlink="folHlink"/>
  <p:hf hdr="0" dt="0"/>
  <p:notesStyle>
    <a:lvl1pPr marL="0" algn="l" defTabSz="924282" rtl="0" eaLnBrk="1" latinLnBrk="0" hangingPunct="1">
      <a:defRPr sz="1200" kern="1200">
        <a:solidFill>
          <a:schemeClr val="tx1"/>
        </a:solidFill>
        <a:latin typeface="+mn-lt"/>
        <a:ea typeface="+mn-ea"/>
        <a:cs typeface="+mn-cs"/>
      </a:defRPr>
    </a:lvl1pPr>
    <a:lvl2pPr marL="462140" algn="l" defTabSz="924282" rtl="0" eaLnBrk="1" latinLnBrk="0" hangingPunct="1">
      <a:defRPr sz="1200" kern="1200">
        <a:solidFill>
          <a:schemeClr val="tx1"/>
        </a:solidFill>
        <a:latin typeface="+mn-lt"/>
        <a:ea typeface="+mn-ea"/>
        <a:cs typeface="+mn-cs"/>
      </a:defRPr>
    </a:lvl2pPr>
    <a:lvl3pPr marL="924282" algn="l" defTabSz="924282" rtl="0" eaLnBrk="1" latinLnBrk="0" hangingPunct="1">
      <a:defRPr sz="1200" kern="1200">
        <a:solidFill>
          <a:schemeClr val="tx1"/>
        </a:solidFill>
        <a:latin typeface="+mn-lt"/>
        <a:ea typeface="+mn-ea"/>
        <a:cs typeface="+mn-cs"/>
      </a:defRPr>
    </a:lvl3pPr>
    <a:lvl4pPr marL="1386422" algn="l" defTabSz="924282" rtl="0" eaLnBrk="1" latinLnBrk="0" hangingPunct="1">
      <a:defRPr sz="1200" kern="1200">
        <a:solidFill>
          <a:schemeClr val="tx1"/>
        </a:solidFill>
        <a:latin typeface="+mn-lt"/>
        <a:ea typeface="+mn-ea"/>
        <a:cs typeface="+mn-cs"/>
      </a:defRPr>
    </a:lvl4pPr>
    <a:lvl5pPr marL="1848564" algn="l" defTabSz="924282" rtl="0" eaLnBrk="1" latinLnBrk="0" hangingPunct="1">
      <a:defRPr sz="1200" kern="1200">
        <a:solidFill>
          <a:schemeClr val="tx1"/>
        </a:solidFill>
        <a:latin typeface="+mn-lt"/>
        <a:ea typeface="+mn-ea"/>
        <a:cs typeface="+mn-cs"/>
      </a:defRPr>
    </a:lvl5pPr>
    <a:lvl6pPr marL="2310704" algn="l" defTabSz="924282" rtl="0" eaLnBrk="1" latinLnBrk="0" hangingPunct="1">
      <a:defRPr sz="1200" kern="1200">
        <a:solidFill>
          <a:schemeClr val="tx1"/>
        </a:solidFill>
        <a:latin typeface="+mn-lt"/>
        <a:ea typeface="+mn-ea"/>
        <a:cs typeface="+mn-cs"/>
      </a:defRPr>
    </a:lvl6pPr>
    <a:lvl7pPr marL="2772846" algn="l" defTabSz="924282" rtl="0" eaLnBrk="1" latinLnBrk="0" hangingPunct="1">
      <a:defRPr sz="1200" kern="1200">
        <a:solidFill>
          <a:schemeClr val="tx1"/>
        </a:solidFill>
        <a:latin typeface="+mn-lt"/>
        <a:ea typeface="+mn-ea"/>
        <a:cs typeface="+mn-cs"/>
      </a:defRPr>
    </a:lvl7pPr>
    <a:lvl8pPr marL="3234986" algn="l" defTabSz="924282" rtl="0" eaLnBrk="1" latinLnBrk="0" hangingPunct="1">
      <a:defRPr sz="1200" kern="1200">
        <a:solidFill>
          <a:schemeClr val="tx1"/>
        </a:solidFill>
        <a:latin typeface="+mn-lt"/>
        <a:ea typeface="+mn-ea"/>
        <a:cs typeface="+mn-cs"/>
      </a:defRPr>
    </a:lvl8pPr>
    <a:lvl9pPr marL="3697126" algn="l" defTabSz="92428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3</a:t>
            </a:fld>
            <a:endParaRPr lang="en-GB" dirty="0"/>
          </a:p>
        </p:txBody>
      </p:sp>
      <p:sp>
        <p:nvSpPr>
          <p:cNvPr id="5" name="Footer Placeholder 4">
            <a:extLst>
              <a:ext uri="{FF2B5EF4-FFF2-40B4-BE49-F238E27FC236}">
                <a16:creationId xmlns:a16="http://schemas.microsoft.com/office/drawing/2014/main" id="{765685E5-5AD3-4672-ACF3-93E92D6A4026}"/>
              </a:ext>
            </a:extLst>
          </p:cNvPr>
          <p:cNvSpPr>
            <a:spLocks noGrp="1"/>
          </p:cNvSpPr>
          <p:nvPr>
            <p:ph type="ftr" sz="quarter" idx="4"/>
          </p:nvPr>
        </p:nvSpPr>
        <p:spPr/>
        <p:txBody>
          <a:bodyPr/>
          <a:lstStyle/>
          <a:p>
            <a:r>
              <a:rPr lang="da-DK"/>
              <a:t>Bech Lykkebo, Ole (2016) Innovationsbarometeret - højere effektivitet og kvalitet i den offentlige sektor gennem innovation. Jurist- og Økonomiforbundets Forlag: København</a:t>
            </a:r>
            <a:endParaRPr lang="en-GB" dirty="0"/>
          </a:p>
        </p:txBody>
      </p:sp>
    </p:spTree>
    <p:extLst>
      <p:ext uri="{BB962C8B-B14F-4D97-AF65-F5344CB8AC3E}">
        <p14:creationId xmlns:p14="http://schemas.microsoft.com/office/powerpoint/2010/main" val="1641059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600"/>
              </a:spcBef>
            </a:pPr>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13</a:t>
            </a:fld>
            <a:endParaRPr lang="en-GB" dirty="0"/>
          </a:p>
        </p:txBody>
      </p:sp>
      <p:sp>
        <p:nvSpPr>
          <p:cNvPr id="5" name="Footer Placeholder 4">
            <a:extLst>
              <a:ext uri="{FF2B5EF4-FFF2-40B4-BE49-F238E27FC236}">
                <a16:creationId xmlns:a16="http://schemas.microsoft.com/office/drawing/2014/main" id="{48EE0A77-E31B-4DC9-AA1D-529BB093544B}"/>
              </a:ext>
            </a:extLst>
          </p:cNvPr>
          <p:cNvSpPr>
            <a:spLocks noGrp="1"/>
          </p:cNvSpPr>
          <p:nvPr>
            <p:ph type="ftr" sz="quarter" idx="4"/>
          </p:nvPr>
        </p:nvSpPr>
        <p:spPr/>
        <p:txBody>
          <a:bodyPr/>
          <a:lstStyle/>
          <a:p>
            <a:r>
              <a:rPr lang="da-DK"/>
              <a:t>Bech Lykkebo, Ole (2016) Innovationsbarometeret - højere effektivitet og kvalitet i den offentlige sektor gennem innovation. Jurist- og Økonomiforbundets Forlag: København</a:t>
            </a:r>
            <a:endParaRPr lang="en-GB" dirty="0"/>
          </a:p>
        </p:txBody>
      </p:sp>
    </p:spTree>
    <p:extLst>
      <p:ext uri="{BB962C8B-B14F-4D97-AF65-F5344CB8AC3E}">
        <p14:creationId xmlns:p14="http://schemas.microsoft.com/office/powerpoint/2010/main" val="24803055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15</a:t>
            </a:fld>
            <a:endParaRPr lang="en-GB" dirty="0"/>
          </a:p>
        </p:txBody>
      </p:sp>
      <p:sp>
        <p:nvSpPr>
          <p:cNvPr id="5" name="Footer Placeholder 4">
            <a:extLst>
              <a:ext uri="{FF2B5EF4-FFF2-40B4-BE49-F238E27FC236}">
                <a16:creationId xmlns:a16="http://schemas.microsoft.com/office/drawing/2014/main" id="{5547C8BE-B0C3-4B2D-BF7F-BFDB442634C4}"/>
              </a:ext>
            </a:extLst>
          </p:cNvPr>
          <p:cNvSpPr>
            <a:spLocks noGrp="1"/>
          </p:cNvSpPr>
          <p:nvPr>
            <p:ph type="ftr" sz="quarter" idx="4"/>
          </p:nvPr>
        </p:nvSpPr>
        <p:spPr/>
        <p:txBody>
          <a:bodyPr/>
          <a:lstStyle/>
          <a:p>
            <a:r>
              <a:rPr lang="da-DK"/>
              <a:t>Bech Lykkebo, Ole (2016) Innovationsbarometeret - højere effektivitet og kvalitet i den offentlige sektor gennem innovation. Jurist- og Økonomiforbundets Forlag: København</a:t>
            </a:r>
            <a:endParaRPr lang="en-GB" dirty="0"/>
          </a:p>
        </p:txBody>
      </p:sp>
    </p:spTree>
    <p:extLst>
      <p:ext uri="{BB962C8B-B14F-4D97-AF65-F5344CB8AC3E}">
        <p14:creationId xmlns:p14="http://schemas.microsoft.com/office/powerpoint/2010/main" val="24772592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16</a:t>
            </a:fld>
            <a:endParaRPr lang="en-GB" dirty="0"/>
          </a:p>
        </p:txBody>
      </p:sp>
      <p:sp>
        <p:nvSpPr>
          <p:cNvPr id="5" name="Footer Placeholder 4">
            <a:extLst>
              <a:ext uri="{FF2B5EF4-FFF2-40B4-BE49-F238E27FC236}">
                <a16:creationId xmlns:a16="http://schemas.microsoft.com/office/drawing/2014/main" id="{C4B18748-1869-4361-8412-1BD1F26E8A86}"/>
              </a:ext>
            </a:extLst>
          </p:cNvPr>
          <p:cNvSpPr>
            <a:spLocks noGrp="1"/>
          </p:cNvSpPr>
          <p:nvPr>
            <p:ph type="ftr" sz="quarter" idx="4"/>
          </p:nvPr>
        </p:nvSpPr>
        <p:spPr/>
        <p:txBody>
          <a:bodyPr/>
          <a:lstStyle/>
          <a:p>
            <a:r>
              <a:rPr lang="da-DK"/>
              <a:t>Bech Lykkebo, Ole (2016) Innovationsbarometeret - højere effektivitet og kvalitet i den offentlige sektor gennem innovation. Jurist- og Økonomiforbundets Forlag: København</a:t>
            </a:r>
            <a:endParaRPr lang="en-GB" dirty="0"/>
          </a:p>
        </p:txBody>
      </p:sp>
    </p:spTree>
    <p:extLst>
      <p:ext uri="{BB962C8B-B14F-4D97-AF65-F5344CB8AC3E}">
        <p14:creationId xmlns:p14="http://schemas.microsoft.com/office/powerpoint/2010/main" val="25282950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17</a:t>
            </a:fld>
            <a:endParaRPr lang="en-GB" dirty="0"/>
          </a:p>
        </p:txBody>
      </p:sp>
      <p:sp>
        <p:nvSpPr>
          <p:cNvPr id="5" name="Footer Placeholder 4">
            <a:extLst>
              <a:ext uri="{FF2B5EF4-FFF2-40B4-BE49-F238E27FC236}">
                <a16:creationId xmlns:a16="http://schemas.microsoft.com/office/drawing/2014/main" id="{7A2EC62F-EB77-46B9-B89F-DF6D67C06603}"/>
              </a:ext>
            </a:extLst>
          </p:cNvPr>
          <p:cNvSpPr>
            <a:spLocks noGrp="1"/>
          </p:cNvSpPr>
          <p:nvPr>
            <p:ph type="ftr" sz="quarter" idx="4"/>
          </p:nvPr>
        </p:nvSpPr>
        <p:spPr/>
        <p:txBody>
          <a:bodyPr/>
          <a:lstStyle/>
          <a:p>
            <a:r>
              <a:rPr lang="da-DK"/>
              <a:t>Bech Lykkebo, Ole (2016) Innovationsbarometeret - højere effektivitet og kvalitet i den offentlige sektor gennem innovation. Jurist- og Økonomiforbundets Forlag: København</a:t>
            </a:r>
            <a:endParaRPr lang="en-GB" dirty="0"/>
          </a:p>
        </p:txBody>
      </p:sp>
    </p:spTree>
    <p:extLst>
      <p:ext uri="{BB962C8B-B14F-4D97-AF65-F5344CB8AC3E}">
        <p14:creationId xmlns:p14="http://schemas.microsoft.com/office/powerpoint/2010/main" val="19889693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18</a:t>
            </a:fld>
            <a:endParaRPr lang="en-GB" dirty="0"/>
          </a:p>
        </p:txBody>
      </p:sp>
      <p:sp>
        <p:nvSpPr>
          <p:cNvPr id="5" name="Footer Placeholder 4">
            <a:extLst>
              <a:ext uri="{FF2B5EF4-FFF2-40B4-BE49-F238E27FC236}">
                <a16:creationId xmlns:a16="http://schemas.microsoft.com/office/drawing/2014/main" id="{D253E90E-77F6-40C9-9028-0DB79C39B348}"/>
              </a:ext>
            </a:extLst>
          </p:cNvPr>
          <p:cNvSpPr>
            <a:spLocks noGrp="1"/>
          </p:cNvSpPr>
          <p:nvPr>
            <p:ph type="ftr" sz="quarter" idx="4"/>
          </p:nvPr>
        </p:nvSpPr>
        <p:spPr/>
        <p:txBody>
          <a:bodyPr/>
          <a:lstStyle/>
          <a:p>
            <a:r>
              <a:rPr lang="da-DK"/>
              <a:t>Bech Lykkebo, Ole (2016) Innovationsbarometeret - højere effektivitet og kvalitet i den offentlige sektor gennem innovation. Jurist- og Økonomiforbundets Forlag: København</a:t>
            </a:r>
            <a:endParaRPr lang="en-GB" dirty="0"/>
          </a:p>
        </p:txBody>
      </p:sp>
    </p:spTree>
    <p:extLst>
      <p:ext uri="{BB962C8B-B14F-4D97-AF65-F5344CB8AC3E}">
        <p14:creationId xmlns:p14="http://schemas.microsoft.com/office/powerpoint/2010/main" val="22733248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20</a:t>
            </a:fld>
            <a:endParaRPr lang="en-GB" dirty="0"/>
          </a:p>
        </p:txBody>
      </p:sp>
      <p:sp>
        <p:nvSpPr>
          <p:cNvPr id="5" name="Footer Placeholder 4">
            <a:extLst>
              <a:ext uri="{FF2B5EF4-FFF2-40B4-BE49-F238E27FC236}">
                <a16:creationId xmlns:a16="http://schemas.microsoft.com/office/drawing/2014/main" id="{82AFA21A-8CD1-47B6-8AC0-1A3910EBC874}"/>
              </a:ext>
            </a:extLst>
          </p:cNvPr>
          <p:cNvSpPr>
            <a:spLocks noGrp="1"/>
          </p:cNvSpPr>
          <p:nvPr>
            <p:ph type="ftr" sz="quarter" idx="4"/>
          </p:nvPr>
        </p:nvSpPr>
        <p:spPr/>
        <p:txBody>
          <a:bodyPr/>
          <a:lstStyle/>
          <a:p>
            <a:r>
              <a:rPr lang="da-DK"/>
              <a:t>Bech Lykkebo, Ole (2016) Innovationsbarometeret - højere effektivitet og kvalitet i den offentlige sektor gennem innovation. Jurist- og Økonomiforbundets Forlag: København</a:t>
            </a:r>
            <a:endParaRPr lang="en-GB" dirty="0"/>
          </a:p>
        </p:txBody>
      </p:sp>
    </p:spTree>
    <p:extLst>
      <p:ext uri="{BB962C8B-B14F-4D97-AF65-F5344CB8AC3E}">
        <p14:creationId xmlns:p14="http://schemas.microsoft.com/office/powerpoint/2010/main" val="4103675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21</a:t>
            </a:fld>
            <a:endParaRPr lang="en-GB" dirty="0"/>
          </a:p>
        </p:txBody>
      </p:sp>
      <p:sp>
        <p:nvSpPr>
          <p:cNvPr id="5" name="Footer Placeholder 4">
            <a:extLst>
              <a:ext uri="{FF2B5EF4-FFF2-40B4-BE49-F238E27FC236}">
                <a16:creationId xmlns:a16="http://schemas.microsoft.com/office/drawing/2014/main" id="{CA7AD99D-0515-43EB-8070-B23200C930FC}"/>
              </a:ext>
            </a:extLst>
          </p:cNvPr>
          <p:cNvSpPr>
            <a:spLocks noGrp="1"/>
          </p:cNvSpPr>
          <p:nvPr>
            <p:ph type="ftr" sz="quarter" idx="4"/>
          </p:nvPr>
        </p:nvSpPr>
        <p:spPr/>
        <p:txBody>
          <a:bodyPr/>
          <a:lstStyle/>
          <a:p>
            <a:r>
              <a:rPr lang="da-DK"/>
              <a:t>Bech Lykkebo, Ole (2016) Innovationsbarometeret - højere effektivitet og kvalitet i den offentlige sektor gennem innovation. Jurist- og Økonomiforbundets Forlag: København</a:t>
            </a:r>
            <a:endParaRPr lang="en-GB" dirty="0"/>
          </a:p>
        </p:txBody>
      </p:sp>
    </p:spTree>
    <p:extLst>
      <p:ext uri="{BB962C8B-B14F-4D97-AF65-F5344CB8AC3E}">
        <p14:creationId xmlns:p14="http://schemas.microsoft.com/office/powerpoint/2010/main" val="40146306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22</a:t>
            </a:fld>
            <a:endParaRPr lang="en-GB" dirty="0"/>
          </a:p>
        </p:txBody>
      </p:sp>
      <p:sp>
        <p:nvSpPr>
          <p:cNvPr id="5" name="Footer Placeholder 4">
            <a:extLst>
              <a:ext uri="{FF2B5EF4-FFF2-40B4-BE49-F238E27FC236}">
                <a16:creationId xmlns:a16="http://schemas.microsoft.com/office/drawing/2014/main" id="{39A55261-2879-4F81-8E0B-50FE9778C491}"/>
              </a:ext>
            </a:extLst>
          </p:cNvPr>
          <p:cNvSpPr>
            <a:spLocks noGrp="1"/>
          </p:cNvSpPr>
          <p:nvPr>
            <p:ph type="ftr" sz="quarter" idx="4"/>
          </p:nvPr>
        </p:nvSpPr>
        <p:spPr/>
        <p:txBody>
          <a:bodyPr/>
          <a:lstStyle/>
          <a:p>
            <a:r>
              <a:rPr lang="da-DK"/>
              <a:t>Bech Lykkebo, Ole (2016) Innovationsbarometeret - højere effektivitet og kvalitet i den offentlige sektor gennem innovation. Jurist- og Økonomiforbundets Forlag: København</a:t>
            </a:r>
            <a:endParaRPr lang="en-GB" dirty="0"/>
          </a:p>
        </p:txBody>
      </p:sp>
    </p:spTree>
    <p:extLst>
      <p:ext uri="{BB962C8B-B14F-4D97-AF65-F5344CB8AC3E}">
        <p14:creationId xmlns:p14="http://schemas.microsoft.com/office/powerpoint/2010/main" val="4103675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23</a:t>
            </a:fld>
            <a:endParaRPr lang="en-GB" dirty="0"/>
          </a:p>
        </p:txBody>
      </p:sp>
      <p:sp>
        <p:nvSpPr>
          <p:cNvPr id="5" name="Footer Placeholder 4">
            <a:extLst>
              <a:ext uri="{FF2B5EF4-FFF2-40B4-BE49-F238E27FC236}">
                <a16:creationId xmlns:a16="http://schemas.microsoft.com/office/drawing/2014/main" id="{F1E040F0-6DCC-4495-8E0A-E5D01E5D0F01}"/>
              </a:ext>
            </a:extLst>
          </p:cNvPr>
          <p:cNvSpPr>
            <a:spLocks noGrp="1"/>
          </p:cNvSpPr>
          <p:nvPr>
            <p:ph type="ftr" sz="quarter" idx="4"/>
          </p:nvPr>
        </p:nvSpPr>
        <p:spPr/>
        <p:txBody>
          <a:bodyPr/>
          <a:lstStyle/>
          <a:p>
            <a:r>
              <a:rPr lang="da-DK"/>
              <a:t>Bech Lykkebo, Ole (2016) Innovationsbarometeret - højere effektivitet og kvalitet i den offentlige sektor gennem innovation. Jurist- og Økonomiforbundets Forlag: København</a:t>
            </a:r>
            <a:endParaRPr lang="en-GB" dirty="0"/>
          </a:p>
        </p:txBody>
      </p:sp>
    </p:spTree>
    <p:extLst>
      <p:ext uri="{BB962C8B-B14F-4D97-AF65-F5344CB8AC3E}">
        <p14:creationId xmlns:p14="http://schemas.microsoft.com/office/powerpoint/2010/main" val="32956989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24</a:t>
            </a:fld>
            <a:endParaRPr lang="en-GB" dirty="0"/>
          </a:p>
        </p:txBody>
      </p:sp>
      <p:sp>
        <p:nvSpPr>
          <p:cNvPr id="5" name="Footer Placeholder 4">
            <a:extLst>
              <a:ext uri="{FF2B5EF4-FFF2-40B4-BE49-F238E27FC236}">
                <a16:creationId xmlns:a16="http://schemas.microsoft.com/office/drawing/2014/main" id="{BACB30F5-4727-4290-9B69-3037091E5B04}"/>
              </a:ext>
            </a:extLst>
          </p:cNvPr>
          <p:cNvSpPr>
            <a:spLocks noGrp="1"/>
          </p:cNvSpPr>
          <p:nvPr>
            <p:ph type="ftr" sz="quarter" idx="4"/>
          </p:nvPr>
        </p:nvSpPr>
        <p:spPr/>
        <p:txBody>
          <a:bodyPr/>
          <a:lstStyle/>
          <a:p>
            <a:r>
              <a:rPr lang="da-DK"/>
              <a:t>Bech Lykkebo, Ole (2016) Innovationsbarometeret - højere effektivitet og kvalitet i den offentlige sektor gennem innovation. Jurist- og Økonomiforbundets Forlag: København</a:t>
            </a:r>
            <a:endParaRPr lang="en-GB" dirty="0"/>
          </a:p>
        </p:txBody>
      </p:sp>
    </p:spTree>
    <p:extLst>
      <p:ext uri="{BB962C8B-B14F-4D97-AF65-F5344CB8AC3E}">
        <p14:creationId xmlns:p14="http://schemas.microsoft.com/office/powerpoint/2010/main" val="3608656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628DE85F-A49F-4D4C-8D78-799212E249B2}" type="slidenum">
              <a:rPr lang="en-GB" smtClean="0"/>
              <a:t>4</a:t>
            </a:fld>
            <a:endParaRPr lang="en-GB" dirty="0"/>
          </a:p>
        </p:txBody>
      </p:sp>
      <p:sp>
        <p:nvSpPr>
          <p:cNvPr id="5" name="Footer Placeholder 4">
            <a:extLst>
              <a:ext uri="{FF2B5EF4-FFF2-40B4-BE49-F238E27FC236}">
                <a16:creationId xmlns:a16="http://schemas.microsoft.com/office/drawing/2014/main" id="{5A04FDB0-2013-4EB5-ADCD-5271EEA93B48}"/>
              </a:ext>
            </a:extLst>
          </p:cNvPr>
          <p:cNvSpPr>
            <a:spLocks noGrp="1"/>
          </p:cNvSpPr>
          <p:nvPr>
            <p:ph type="ftr" sz="quarter" idx="4"/>
          </p:nvPr>
        </p:nvSpPr>
        <p:spPr/>
        <p:txBody>
          <a:bodyPr/>
          <a:lstStyle/>
          <a:p>
            <a:r>
              <a:rPr lang="da-DK"/>
              <a:t>Bech Lykkebo, Ole (2016) Innovationsbarometeret - højere effektivitet og kvalitet i den offentlige sektor gennem innovation. Jurist- og Økonomiforbundets Forlag: København</a:t>
            </a:r>
            <a:endParaRPr lang="en-GB" dirty="0"/>
          </a:p>
        </p:txBody>
      </p:sp>
    </p:spTree>
    <p:extLst>
      <p:ext uri="{BB962C8B-B14F-4D97-AF65-F5344CB8AC3E}">
        <p14:creationId xmlns:p14="http://schemas.microsoft.com/office/powerpoint/2010/main" val="13280174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26</a:t>
            </a:fld>
            <a:endParaRPr lang="en-GB" dirty="0"/>
          </a:p>
        </p:txBody>
      </p:sp>
      <p:sp>
        <p:nvSpPr>
          <p:cNvPr id="5" name="Footer Placeholder 4">
            <a:extLst>
              <a:ext uri="{FF2B5EF4-FFF2-40B4-BE49-F238E27FC236}">
                <a16:creationId xmlns:a16="http://schemas.microsoft.com/office/drawing/2014/main" id="{BA2E2BF5-A632-4FEA-B708-C58BE74D0D84}"/>
              </a:ext>
            </a:extLst>
          </p:cNvPr>
          <p:cNvSpPr>
            <a:spLocks noGrp="1"/>
          </p:cNvSpPr>
          <p:nvPr>
            <p:ph type="ftr" sz="quarter" idx="4"/>
          </p:nvPr>
        </p:nvSpPr>
        <p:spPr/>
        <p:txBody>
          <a:bodyPr/>
          <a:lstStyle/>
          <a:p>
            <a:r>
              <a:rPr lang="da-DK"/>
              <a:t>Bech Lykkebo, Ole (2016) Innovationsbarometeret - højere effektivitet og kvalitet i den offentlige sektor gennem innovation. Jurist- og Økonomiforbundets Forlag: København</a:t>
            </a:r>
            <a:endParaRPr lang="en-GB" dirty="0"/>
          </a:p>
        </p:txBody>
      </p:sp>
    </p:spTree>
    <p:extLst>
      <p:ext uri="{BB962C8B-B14F-4D97-AF65-F5344CB8AC3E}">
        <p14:creationId xmlns:p14="http://schemas.microsoft.com/office/powerpoint/2010/main" val="13921780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27</a:t>
            </a:fld>
            <a:endParaRPr lang="en-GB" dirty="0"/>
          </a:p>
        </p:txBody>
      </p:sp>
      <p:sp>
        <p:nvSpPr>
          <p:cNvPr id="5" name="Footer Placeholder 4">
            <a:extLst>
              <a:ext uri="{FF2B5EF4-FFF2-40B4-BE49-F238E27FC236}">
                <a16:creationId xmlns:a16="http://schemas.microsoft.com/office/drawing/2014/main" id="{7EFD436D-E433-4F57-BBBE-4A7FEE378B1F}"/>
              </a:ext>
            </a:extLst>
          </p:cNvPr>
          <p:cNvSpPr>
            <a:spLocks noGrp="1"/>
          </p:cNvSpPr>
          <p:nvPr>
            <p:ph type="ftr" sz="quarter" idx="4"/>
          </p:nvPr>
        </p:nvSpPr>
        <p:spPr/>
        <p:txBody>
          <a:bodyPr/>
          <a:lstStyle/>
          <a:p>
            <a:r>
              <a:rPr lang="da-DK"/>
              <a:t>Bech Lykkebo, Ole (2016) Innovationsbarometeret - højere effektivitet og kvalitet i den offentlige sektor gennem innovation. Jurist- og Økonomiforbundets Forlag: København</a:t>
            </a:r>
            <a:endParaRPr lang="en-GB" dirty="0"/>
          </a:p>
        </p:txBody>
      </p:sp>
    </p:spTree>
    <p:extLst>
      <p:ext uri="{BB962C8B-B14F-4D97-AF65-F5344CB8AC3E}">
        <p14:creationId xmlns:p14="http://schemas.microsoft.com/office/powerpoint/2010/main" val="16467761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28</a:t>
            </a:fld>
            <a:endParaRPr lang="en-GB" dirty="0"/>
          </a:p>
        </p:txBody>
      </p:sp>
      <p:sp>
        <p:nvSpPr>
          <p:cNvPr id="5" name="Footer Placeholder 4">
            <a:extLst>
              <a:ext uri="{FF2B5EF4-FFF2-40B4-BE49-F238E27FC236}">
                <a16:creationId xmlns:a16="http://schemas.microsoft.com/office/drawing/2014/main" id="{E7A00CC1-289D-40AE-8F89-7931F5A646AB}"/>
              </a:ext>
            </a:extLst>
          </p:cNvPr>
          <p:cNvSpPr>
            <a:spLocks noGrp="1"/>
          </p:cNvSpPr>
          <p:nvPr>
            <p:ph type="ftr" sz="quarter" idx="4"/>
          </p:nvPr>
        </p:nvSpPr>
        <p:spPr/>
        <p:txBody>
          <a:bodyPr/>
          <a:lstStyle/>
          <a:p>
            <a:r>
              <a:rPr lang="da-DK"/>
              <a:t>Bech Lykkebo, Ole (2016) Innovationsbarometeret - højere effektivitet og kvalitet i den offentlige sektor gennem innovation. Jurist- og Økonomiforbundets Forlag: København</a:t>
            </a:r>
            <a:endParaRPr lang="en-GB" dirty="0"/>
          </a:p>
        </p:txBody>
      </p:sp>
    </p:spTree>
    <p:extLst>
      <p:ext uri="{BB962C8B-B14F-4D97-AF65-F5344CB8AC3E}">
        <p14:creationId xmlns:p14="http://schemas.microsoft.com/office/powerpoint/2010/main" val="20153108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29</a:t>
            </a:fld>
            <a:endParaRPr lang="en-GB" dirty="0"/>
          </a:p>
        </p:txBody>
      </p:sp>
      <p:sp>
        <p:nvSpPr>
          <p:cNvPr id="5" name="Footer Placeholder 4">
            <a:extLst>
              <a:ext uri="{FF2B5EF4-FFF2-40B4-BE49-F238E27FC236}">
                <a16:creationId xmlns:a16="http://schemas.microsoft.com/office/drawing/2014/main" id="{1DE06B32-3174-49EC-95CF-6FB897A41EE9}"/>
              </a:ext>
            </a:extLst>
          </p:cNvPr>
          <p:cNvSpPr>
            <a:spLocks noGrp="1"/>
          </p:cNvSpPr>
          <p:nvPr>
            <p:ph type="ftr" sz="quarter" idx="4"/>
          </p:nvPr>
        </p:nvSpPr>
        <p:spPr/>
        <p:txBody>
          <a:bodyPr/>
          <a:lstStyle/>
          <a:p>
            <a:r>
              <a:rPr lang="da-DK"/>
              <a:t>Bech Lykkebo, Ole (2016) Innovationsbarometeret - højere effektivitet og kvalitet i den offentlige sektor gennem innovation. Jurist- og Økonomiforbundets Forlag: København</a:t>
            </a:r>
            <a:endParaRPr lang="en-GB" dirty="0"/>
          </a:p>
        </p:txBody>
      </p:sp>
    </p:spTree>
    <p:extLst>
      <p:ext uri="{BB962C8B-B14F-4D97-AF65-F5344CB8AC3E}">
        <p14:creationId xmlns:p14="http://schemas.microsoft.com/office/powerpoint/2010/main" val="1165804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30</a:t>
            </a:fld>
            <a:endParaRPr lang="en-GB" dirty="0"/>
          </a:p>
        </p:txBody>
      </p:sp>
      <p:sp>
        <p:nvSpPr>
          <p:cNvPr id="5" name="Footer Placeholder 4">
            <a:extLst>
              <a:ext uri="{FF2B5EF4-FFF2-40B4-BE49-F238E27FC236}">
                <a16:creationId xmlns:a16="http://schemas.microsoft.com/office/drawing/2014/main" id="{6F3CF9EC-6B91-4675-86F7-DADE73556175}"/>
              </a:ext>
            </a:extLst>
          </p:cNvPr>
          <p:cNvSpPr>
            <a:spLocks noGrp="1"/>
          </p:cNvSpPr>
          <p:nvPr>
            <p:ph type="ftr" sz="quarter" idx="4"/>
          </p:nvPr>
        </p:nvSpPr>
        <p:spPr/>
        <p:txBody>
          <a:bodyPr/>
          <a:lstStyle/>
          <a:p>
            <a:r>
              <a:rPr lang="da-DK"/>
              <a:t>Bech Lykkebo, Ole (2016) Innovationsbarometeret - højere effektivitet og kvalitet i den offentlige sektor gennem innovation. Jurist- og Økonomiforbundets Forlag: København</a:t>
            </a:r>
            <a:endParaRPr lang="en-GB" dirty="0"/>
          </a:p>
        </p:txBody>
      </p:sp>
    </p:spTree>
    <p:extLst>
      <p:ext uri="{BB962C8B-B14F-4D97-AF65-F5344CB8AC3E}">
        <p14:creationId xmlns:p14="http://schemas.microsoft.com/office/powerpoint/2010/main" val="27020770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32</a:t>
            </a:fld>
            <a:endParaRPr lang="en-GB" dirty="0"/>
          </a:p>
        </p:txBody>
      </p:sp>
      <p:sp>
        <p:nvSpPr>
          <p:cNvPr id="5" name="Footer Placeholder 4">
            <a:extLst>
              <a:ext uri="{FF2B5EF4-FFF2-40B4-BE49-F238E27FC236}">
                <a16:creationId xmlns:a16="http://schemas.microsoft.com/office/drawing/2014/main" id="{FFB3E01D-92DE-46B1-8ED4-C48BC8D40AFD}"/>
              </a:ext>
            </a:extLst>
          </p:cNvPr>
          <p:cNvSpPr>
            <a:spLocks noGrp="1"/>
          </p:cNvSpPr>
          <p:nvPr>
            <p:ph type="ftr" sz="quarter" idx="4"/>
          </p:nvPr>
        </p:nvSpPr>
        <p:spPr/>
        <p:txBody>
          <a:bodyPr/>
          <a:lstStyle/>
          <a:p>
            <a:r>
              <a:rPr lang="da-DK"/>
              <a:t>Bech Lykkebo, Ole (2016) Innovationsbarometeret - højere effektivitet og kvalitet i den offentlige sektor gennem innovation. Jurist- og Økonomiforbundets Forlag: København</a:t>
            </a:r>
            <a:endParaRPr lang="en-GB" dirty="0"/>
          </a:p>
        </p:txBody>
      </p:sp>
    </p:spTree>
    <p:extLst>
      <p:ext uri="{BB962C8B-B14F-4D97-AF65-F5344CB8AC3E}">
        <p14:creationId xmlns:p14="http://schemas.microsoft.com/office/powerpoint/2010/main" val="679330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628DE85F-A49F-4D4C-8D78-799212E249B2}" type="slidenum">
              <a:rPr lang="en-GB" smtClean="0"/>
              <a:t>5</a:t>
            </a:fld>
            <a:endParaRPr lang="en-GB" dirty="0"/>
          </a:p>
        </p:txBody>
      </p:sp>
      <p:sp>
        <p:nvSpPr>
          <p:cNvPr id="5" name="Footer Placeholder 4">
            <a:extLst>
              <a:ext uri="{FF2B5EF4-FFF2-40B4-BE49-F238E27FC236}">
                <a16:creationId xmlns:a16="http://schemas.microsoft.com/office/drawing/2014/main" id="{D100F3D4-9C03-4A45-A4AD-3B639D692870}"/>
              </a:ext>
            </a:extLst>
          </p:cNvPr>
          <p:cNvSpPr>
            <a:spLocks noGrp="1"/>
          </p:cNvSpPr>
          <p:nvPr>
            <p:ph type="ftr" sz="quarter" idx="4"/>
          </p:nvPr>
        </p:nvSpPr>
        <p:spPr/>
        <p:txBody>
          <a:bodyPr/>
          <a:lstStyle/>
          <a:p>
            <a:r>
              <a:rPr lang="da-DK"/>
              <a:t>Bech Lykkebo, Ole (2016) Innovationsbarometeret - højere effektivitet og kvalitet i den offentlige sektor gennem innovation. Jurist- og Økonomiforbundets Forlag: København</a:t>
            </a:r>
            <a:endParaRPr lang="en-GB" dirty="0"/>
          </a:p>
        </p:txBody>
      </p:sp>
    </p:spTree>
    <p:extLst>
      <p:ext uri="{BB962C8B-B14F-4D97-AF65-F5344CB8AC3E}">
        <p14:creationId xmlns:p14="http://schemas.microsoft.com/office/powerpoint/2010/main" val="4076247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6</a:t>
            </a:fld>
            <a:endParaRPr lang="en-GB" dirty="0"/>
          </a:p>
        </p:txBody>
      </p:sp>
      <p:sp>
        <p:nvSpPr>
          <p:cNvPr id="5" name="Footer Placeholder 4">
            <a:extLst>
              <a:ext uri="{FF2B5EF4-FFF2-40B4-BE49-F238E27FC236}">
                <a16:creationId xmlns:a16="http://schemas.microsoft.com/office/drawing/2014/main" id="{FAFC2249-DF05-421D-85B6-AA6D5B733DEE}"/>
              </a:ext>
            </a:extLst>
          </p:cNvPr>
          <p:cNvSpPr>
            <a:spLocks noGrp="1"/>
          </p:cNvSpPr>
          <p:nvPr>
            <p:ph type="ftr" sz="quarter" idx="4"/>
          </p:nvPr>
        </p:nvSpPr>
        <p:spPr/>
        <p:txBody>
          <a:bodyPr/>
          <a:lstStyle/>
          <a:p>
            <a:r>
              <a:rPr lang="da-DK"/>
              <a:t>Bech Lykkebo, Ole (2016) Innovationsbarometeret - højere effektivitet og kvalitet i den offentlige sektor gennem innovation. Jurist- og Økonomiforbundets Forlag: København</a:t>
            </a:r>
            <a:endParaRPr lang="en-GB" dirty="0"/>
          </a:p>
        </p:txBody>
      </p:sp>
    </p:spTree>
    <p:extLst>
      <p:ext uri="{BB962C8B-B14F-4D97-AF65-F5344CB8AC3E}">
        <p14:creationId xmlns:p14="http://schemas.microsoft.com/office/powerpoint/2010/main" val="3710687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8</a:t>
            </a:fld>
            <a:endParaRPr lang="en-GB" dirty="0"/>
          </a:p>
        </p:txBody>
      </p:sp>
      <p:sp>
        <p:nvSpPr>
          <p:cNvPr id="5" name="Footer Placeholder 4">
            <a:extLst>
              <a:ext uri="{FF2B5EF4-FFF2-40B4-BE49-F238E27FC236}">
                <a16:creationId xmlns:a16="http://schemas.microsoft.com/office/drawing/2014/main" id="{2BA64193-3F0A-4EA1-9AA4-07472AAF8440}"/>
              </a:ext>
            </a:extLst>
          </p:cNvPr>
          <p:cNvSpPr>
            <a:spLocks noGrp="1"/>
          </p:cNvSpPr>
          <p:nvPr>
            <p:ph type="ftr" sz="quarter" idx="4"/>
          </p:nvPr>
        </p:nvSpPr>
        <p:spPr/>
        <p:txBody>
          <a:bodyPr/>
          <a:lstStyle/>
          <a:p>
            <a:r>
              <a:rPr lang="da-DK"/>
              <a:t>Bech Lykkebo, Ole (2016) Innovationsbarometeret - højere effektivitet og kvalitet i den offentlige sektor gennem innovation. Jurist- og Økonomiforbundets Forlag: København</a:t>
            </a:r>
            <a:endParaRPr lang="en-GB" dirty="0"/>
          </a:p>
        </p:txBody>
      </p:sp>
    </p:spTree>
    <p:extLst>
      <p:ext uri="{BB962C8B-B14F-4D97-AF65-F5344CB8AC3E}">
        <p14:creationId xmlns:p14="http://schemas.microsoft.com/office/powerpoint/2010/main" val="24661106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9</a:t>
            </a:fld>
            <a:endParaRPr lang="en-GB" dirty="0"/>
          </a:p>
        </p:txBody>
      </p:sp>
      <p:sp>
        <p:nvSpPr>
          <p:cNvPr id="5" name="Footer Placeholder 4">
            <a:extLst>
              <a:ext uri="{FF2B5EF4-FFF2-40B4-BE49-F238E27FC236}">
                <a16:creationId xmlns:a16="http://schemas.microsoft.com/office/drawing/2014/main" id="{2BA64193-3F0A-4EA1-9AA4-07472AAF8440}"/>
              </a:ext>
            </a:extLst>
          </p:cNvPr>
          <p:cNvSpPr>
            <a:spLocks noGrp="1"/>
          </p:cNvSpPr>
          <p:nvPr>
            <p:ph type="ftr" sz="quarter" idx="4"/>
          </p:nvPr>
        </p:nvSpPr>
        <p:spPr/>
        <p:txBody>
          <a:bodyPr/>
          <a:lstStyle/>
          <a:p>
            <a:r>
              <a:rPr lang="da-DK"/>
              <a:t>Bech Lykkebo, Ole (2016) Innovationsbarometeret - højere effektivitet og kvalitet i den offentlige sektor gennem innovation. Jurist- og Økonomiforbundets Forlag: København</a:t>
            </a:r>
            <a:endParaRPr lang="en-GB" dirty="0"/>
          </a:p>
        </p:txBody>
      </p:sp>
    </p:spTree>
    <p:extLst>
      <p:ext uri="{BB962C8B-B14F-4D97-AF65-F5344CB8AC3E}">
        <p14:creationId xmlns:p14="http://schemas.microsoft.com/office/powerpoint/2010/main" val="24790816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10</a:t>
            </a:fld>
            <a:endParaRPr lang="en-GB" dirty="0"/>
          </a:p>
        </p:txBody>
      </p:sp>
      <p:sp>
        <p:nvSpPr>
          <p:cNvPr id="5" name="Footer Placeholder 4">
            <a:extLst>
              <a:ext uri="{FF2B5EF4-FFF2-40B4-BE49-F238E27FC236}">
                <a16:creationId xmlns:a16="http://schemas.microsoft.com/office/drawing/2014/main" id="{13486112-B114-4711-BB5D-113AB274D21D}"/>
              </a:ext>
            </a:extLst>
          </p:cNvPr>
          <p:cNvSpPr>
            <a:spLocks noGrp="1"/>
          </p:cNvSpPr>
          <p:nvPr>
            <p:ph type="ftr" sz="quarter" idx="4"/>
          </p:nvPr>
        </p:nvSpPr>
        <p:spPr/>
        <p:txBody>
          <a:bodyPr/>
          <a:lstStyle/>
          <a:p>
            <a:r>
              <a:rPr lang="da-DK"/>
              <a:t>Bech Lykkebo, Ole (2016) Innovationsbarometeret - højere effektivitet og kvalitet i den offentlige sektor gennem innovation. Jurist- og Økonomiforbundets Forlag: København</a:t>
            </a:r>
            <a:endParaRPr lang="en-GB" dirty="0"/>
          </a:p>
        </p:txBody>
      </p:sp>
    </p:spTree>
    <p:extLst>
      <p:ext uri="{BB962C8B-B14F-4D97-AF65-F5344CB8AC3E}">
        <p14:creationId xmlns:p14="http://schemas.microsoft.com/office/powerpoint/2010/main" val="6710308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11</a:t>
            </a:fld>
            <a:endParaRPr lang="en-GB" dirty="0"/>
          </a:p>
        </p:txBody>
      </p:sp>
      <p:sp>
        <p:nvSpPr>
          <p:cNvPr id="5" name="Footer Placeholder 4">
            <a:extLst>
              <a:ext uri="{FF2B5EF4-FFF2-40B4-BE49-F238E27FC236}">
                <a16:creationId xmlns:a16="http://schemas.microsoft.com/office/drawing/2014/main" id="{1AD921DB-5F4F-494D-BB37-27F5AF505628}"/>
              </a:ext>
            </a:extLst>
          </p:cNvPr>
          <p:cNvSpPr>
            <a:spLocks noGrp="1"/>
          </p:cNvSpPr>
          <p:nvPr>
            <p:ph type="ftr" sz="quarter" idx="4"/>
          </p:nvPr>
        </p:nvSpPr>
        <p:spPr/>
        <p:txBody>
          <a:bodyPr/>
          <a:lstStyle/>
          <a:p>
            <a:r>
              <a:rPr lang="da-DK"/>
              <a:t>Bech Lykkebo, Ole (2016) Innovationsbarometeret - højere effektivitet og kvalitet i den offentlige sektor gennem innovation. Jurist- og Økonomiforbundets Forlag: København</a:t>
            </a:r>
            <a:endParaRPr lang="en-GB" dirty="0"/>
          </a:p>
        </p:txBody>
      </p:sp>
    </p:spTree>
    <p:extLst>
      <p:ext uri="{BB962C8B-B14F-4D97-AF65-F5344CB8AC3E}">
        <p14:creationId xmlns:p14="http://schemas.microsoft.com/office/powerpoint/2010/main" val="13280342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600"/>
              </a:spcBef>
            </a:pPr>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12</a:t>
            </a:fld>
            <a:endParaRPr lang="en-GB" dirty="0"/>
          </a:p>
        </p:txBody>
      </p:sp>
      <p:sp>
        <p:nvSpPr>
          <p:cNvPr id="5" name="Footer Placeholder 4">
            <a:extLst>
              <a:ext uri="{FF2B5EF4-FFF2-40B4-BE49-F238E27FC236}">
                <a16:creationId xmlns:a16="http://schemas.microsoft.com/office/drawing/2014/main" id="{1BE926DA-B85B-4396-8667-82C4CDEFD7DF}"/>
              </a:ext>
            </a:extLst>
          </p:cNvPr>
          <p:cNvSpPr>
            <a:spLocks noGrp="1"/>
          </p:cNvSpPr>
          <p:nvPr>
            <p:ph type="ftr" sz="quarter" idx="4"/>
          </p:nvPr>
        </p:nvSpPr>
        <p:spPr/>
        <p:txBody>
          <a:bodyPr/>
          <a:lstStyle/>
          <a:p>
            <a:r>
              <a:rPr lang="da-DK"/>
              <a:t>Bech Lykkebo, Ole (2016) Innovationsbarometeret - højere effektivitet og kvalitet i den offentlige sektor gennem innovation. Jurist- og Økonomiforbundets Forlag: København</a:t>
            </a:r>
            <a:endParaRPr lang="en-GB" dirty="0"/>
          </a:p>
        </p:txBody>
      </p:sp>
    </p:spTree>
    <p:extLst>
      <p:ext uri="{BB962C8B-B14F-4D97-AF65-F5344CB8AC3E}">
        <p14:creationId xmlns:p14="http://schemas.microsoft.com/office/powerpoint/2010/main" val="20631193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4.m4v"/><Relationship Id="rId1" Type="http://schemas.microsoft.com/office/2007/relationships/media" Target="../media/media4.m4v"/><Relationship Id="rId4" Type="http://schemas.openxmlformats.org/officeDocument/2006/relationships/image" Target="../media/image1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Master" Target="../slideMasters/slideMaster1.xml"/><Relationship Id="rId5" Type="http://schemas.openxmlformats.org/officeDocument/2006/relationships/image" Target="../media/image24.png"/><Relationship Id="rId4" Type="http://schemas.openxmlformats.org/officeDocument/2006/relationships/image" Target="../media/image2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Master" Target="../slideMasters/slideMaster1.xml"/><Relationship Id="rId5" Type="http://schemas.openxmlformats.org/officeDocument/2006/relationships/image" Target="../media/image24.png"/><Relationship Id="rId4" Type="http://schemas.openxmlformats.org/officeDocument/2006/relationships/image" Target="../media/image23.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Master" Target="../slideMasters/slideMaster1.xml"/><Relationship Id="rId5" Type="http://schemas.openxmlformats.org/officeDocument/2006/relationships/image" Target="../media/image24.png"/><Relationship Id="rId4" Type="http://schemas.microsoft.com/office/2007/relationships/hdphoto" Target="../media/hdphoto1.wdp"/></Relationships>
</file>

<file path=ppt/slideLayouts/_rels/slideLayout4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Master" Target="../slideMasters/slideMaster1.xml"/><Relationship Id="rId5" Type="http://schemas.openxmlformats.org/officeDocument/2006/relationships/image" Target="../media/image24.png"/><Relationship Id="rId4" Type="http://schemas.openxmlformats.org/officeDocument/2006/relationships/image" Target="../media/image23.png"/></Relationships>
</file>

<file path=ppt/slideLayouts/_rels/slideLayout4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Master" Target="../slideMasters/slideMaster1.xml"/><Relationship Id="rId5" Type="http://schemas.openxmlformats.org/officeDocument/2006/relationships/image" Target="../media/image24.png"/><Relationship Id="rId4" Type="http://schemas.openxmlformats.org/officeDocument/2006/relationships/image" Target="../media/image23.png"/></Relationships>
</file>

<file path=ppt/slideLayouts/_rels/slideLayout4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Master" Target="../slideMasters/slideMaster1.xml"/><Relationship Id="rId5" Type="http://schemas.openxmlformats.org/officeDocument/2006/relationships/image" Target="../media/image24.png"/><Relationship Id="rId4" Type="http://schemas.openxmlformats.org/officeDocument/2006/relationships/image" Target="../media/image23.png"/></Relationships>
</file>

<file path=ppt/slideLayouts/_rels/slideLayout4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Master" Target="../slideMasters/slideMaster1.xml"/><Relationship Id="rId5" Type="http://schemas.openxmlformats.org/officeDocument/2006/relationships/image" Target="../media/image24.png"/><Relationship Id="rId4" Type="http://schemas.openxmlformats.org/officeDocument/2006/relationships/image" Target="../media/image23.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3.png"/><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2.m4v"/><Relationship Id="rId1" Type="http://schemas.microsoft.com/office/2007/relationships/media" Target="../media/media2.m4v"/><Relationship Id="rId5" Type="http://schemas.openxmlformats.org/officeDocument/2006/relationships/image" Target="../media/image3.png"/><Relationship Id="rId4"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3.m4v"/><Relationship Id="rId1" Type="http://schemas.microsoft.com/office/2007/relationships/media" Target="../media/media3.m4v"/><Relationship Id="rId5" Type="http://schemas.openxmlformats.org/officeDocument/2006/relationships/image" Target="../media/image12.png"/><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Introslide #1">
    <p:bg>
      <p:bgPr>
        <a:solidFill>
          <a:schemeClr val="lt1"/>
        </a:solidFill>
        <a:effectLst/>
      </p:bgPr>
    </p:bg>
    <p:spTree>
      <p:nvGrpSpPr>
        <p:cNvPr id="1" name=""/>
        <p:cNvGrpSpPr/>
        <p:nvPr/>
      </p:nvGrpSpPr>
      <p:grpSpPr>
        <a:xfrm>
          <a:off x="0" y="0"/>
          <a:ext cx="0" cy="0"/>
          <a:chOff x="0" y="0"/>
          <a:chExt cx="0" cy="0"/>
        </a:xfrm>
      </p:grpSpPr>
      <p:pic>
        <p:nvPicPr>
          <p:cNvPr id="23" name="Bilde 22">
            <a:extLst>
              <a:ext uri="{FF2B5EF4-FFF2-40B4-BE49-F238E27FC236}">
                <a16:creationId xmlns:a16="http://schemas.microsoft.com/office/drawing/2014/main" id="{198C9DC9-7677-4EBC-90D6-2584ADAE34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893" cy="5143500"/>
          </a:xfrm>
          <a:prstGeom prst="rect">
            <a:avLst/>
          </a:prstGeom>
        </p:spPr>
      </p:pic>
      <p:sp>
        <p:nvSpPr>
          <p:cNvPr id="2" name="Tittel 1"/>
          <p:cNvSpPr>
            <a:spLocks noGrp="1"/>
          </p:cNvSpPr>
          <p:nvPr>
            <p:ph type="ctrTitle"/>
          </p:nvPr>
        </p:nvSpPr>
        <p:spPr>
          <a:xfrm>
            <a:off x="1215270" y="1821657"/>
            <a:ext cx="6076353" cy="860822"/>
          </a:xfrm>
        </p:spPr>
        <p:txBody>
          <a:bodyPr anchor="b">
            <a:normAutofit/>
          </a:bodyPr>
          <a:lstStyle>
            <a:lvl1pPr algn="l">
              <a:lnSpc>
                <a:spcPct val="100000"/>
              </a:lnSpc>
              <a:defRPr sz="2813">
                <a:solidFill>
                  <a:schemeClr val="lt1"/>
                </a:solidFill>
              </a:defRPr>
            </a:lvl1pPr>
          </a:lstStyle>
          <a:p>
            <a:r>
              <a:rPr lang="en-US"/>
              <a:t>Click to edit Master title style</a:t>
            </a:r>
            <a:endParaRPr lang="nb-NO" dirty="0"/>
          </a:p>
        </p:txBody>
      </p:sp>
      <p:sp>
        <p:nvSpPr>
          <p:cNvPr id="3" name="Undertittel 2"/>
          <p:cNvSpPr>
            <a:spLocks noGrp="1"/>
          </p:cNvSpPr>
          <p:nvPr>
            <p:ph type="subTitle" idx="1" hasCustomPrompt="1"/>
          </p:nvPr>
        </p:nvSpPr>
        <p:spPr>
          <a:xfrm>
            <a:off x="1215271" y="3341667"/>
            <a:ext cx="2329268" cy="694908"/>
          </a:xfrm>
        </p:spPr>
        <p:txBody>
          <a:bodyPr>
            <a:normAutofit/>
          </a:bodyPr>
          <a:lstStyle>
            <a:lvl1pPr marL="0" indent="0" algn="l">
              <a:spcBef>
                <a:spcPts val="281"/>
              </a:spcBef>
              <a:buNone/>
              <a:defRPr sz="1125" i="0">
                <a:solidFill>
                  <a:schemeClr val="lt1"/>
                </a:solidFill>
              </a:defRPr>
            </a:lvl1pPr>
            <a:lvl2pPr marL="342868" indent="0" algn="ctr">
              <a:buNone/>
              <a:defRPr sz="1500"/>
            </a:lvl2pPr>
            <a:lvl3pPr marL="685735" indent="0" algn="ctr">
              <a:buNone/>
              <a:defRPr sz="1350"/>
            </a:lvl3pPr>
            <a:lvl4pPr marL="1028603" indent="0" algn="ctr">
              <a:buNone/>
              <a:defRPr sz="1200"/>
            </a:lvl4pPr>
            <a:lvl5pPr marL="1371471" indent="0" algn="ctr">
              <a:buNone/>
              <a:defRPr sz="1200"/>
            </a:lvl5pPr>
            <a:lvl6pPr marL="1714339" indent="0" algn="ctr">
              <a:buNone/>
              <a:defRPr sz="1200"/>
            </a:lvl6pPr>
            <a:lvl7pPr marL="2057206" indent="0" algn="ctr">
              <a:buNone/>
              <a:defRPr sz="1200"/>
            </a:lvl7pPr>
            <a:lvl8pPr marL="2400074" indent="0" algn="ctr">
              <a:buNone/>
              <a:defRPr sz="1200"/>
            </a:lvl8pPr>
            <a:lvl9pPr marL="2742942" indent="0" algn="ctr">
              <a:buNone/>
              <a:defRPr sz="1200"/>
            </a:lvl9pPr>
          </a:lstStyle>
          <a:p>
            <a:r>
              <a:rPr lang="nb-NO" dirty="0"/>
              <a:t>Navn Navnesen</a:t>
            </a:r>
            <a:br>
              <a:rPr lang="nb-NO" dirty="0"/>
            </a:br>
            <a:r>
              <a:rPr lang="nb-NO" dirty="0"/>
              <a:t>Stilling</a:t>
            </a:r>
            <a:br>
              <a:rPr lang="nb-NO" dirty="0"/>
            </a:br>
            <a:r>
              <a:rPr lang="nb-NO" dirty="0"/>
              <a:t>Sted, Dato</a:t>
            </a:r>
          </a:p>
        </p:txBody>
      </p:sp>
      <p:sp>
        <p:nvSpPr>
          <p:cNvPr id="4" name="Plassholder for dato 3"/>
          <p:cNvSpPr>
            <a:spLocks noGrp="1"/>
          </p:cNvSpPr>
          <p:nvPr>
            <p:ph type="dt" sz="half" idx="10"/>
          </p:nvPr>
        </p:nvSpPr>
        <p:spPr>
          <a:xfrm>
            <a:off x="1215271" y="4834935"/>
            <a:ext cx="634666" cy="138499"/>
          </a:xfrm>
        </p:spPr>
        <p:txBody>
          <a:bodyPr/>
          <a:lstStyle>
            <a:lvl1pPr>
              <a:defRPr>
                <a:solidFill>
                  <a:schemeClr val="lt1"/>
                </a:solidFill>
              </a:defRPr>
            </a:lvl1pPr>
          </a:lstStyle>
          <a:p>
            <a:endParaRPr lang="nb-NO"/>
          </a:p>
        </p:txBody>
      </p:sp>
      <p:sp>
        <p:nvSpPr>
          <p:cNvPr id="5" name="Plassholder for bunntekst 4"/>
          <p:cNvSpPr>
            <a:spLocks noGrp="1"/>
          </p:cNvSpPr>
          <p:nvPr>
            <p:ph type="ftr" sz="quarter" idx="11"/>
          </p:nvPr>
        </p:nvSpPr>
        <p:spPr/>
        <p:txBody>
          <a:bodyPr/>
          <a:lstStyle>
            <a:lvl1pPr>
              <a:defRPr>
                <a:solidFill>
                  <a:schemeClr val="lt1"/>
                </a:solidFill>
              </a:defRPr>
            </a:lvl1pPr>
          </a:lstStyle>
          <a:p>
            <a:endParaRPr lang="nb-NO"/>
          </a:p>
        </p:txBody>
      </p:sp>
      <p:sp>
        <p:nvSpPr>
          <p:cNvPr id="6" name="Plassholder for lysbildenummer 5"/>
          <p:cNvSpPr>
            <a:spLocks noGrp="1"/>
          </p:cNvSpPr>
          <p:nvPr>
            <p:ph type="sldNum" sz="quarter" idx="12"/>
          </p:nvPr>
        </p:nvSpPr>
        <p:spPr>
          <a:xfrm>
            <a:off x="7841662" y="4834935"/>
            <a:ext cx="231608" cy="138499"/>
          </a:xfrm>
        </p:spPr>
        <p:txBody>
          <a:bodyPr/>
          <a:lstStyle>
            <a:lvl1pPr>
              <a:defRPr>
                <a:solidFill>
                  <a:schemeClr val="lt1"/>
                </a:solidFill>
              </a:defRPr>
            </a:lvl1pPr>
          </a:lstStyle>
          <a:p>
            <a:fld id="{5751DFAA-887F-4071-8EAD-E8CA316FCF06}" type="slidenum">
              <a:rPr lang="nb-NO" smtClean="0"/>
              <a:pPr/>
              <a:t>‹#›</a:t>
            </a:fld>
            <a:endParaRPr lang="nb-NO"/>
          </a:p>
        </p:txBody>
      </p:sp>
      <p:pic>
        <p:nvPicPr>
          <p:cNvPr id="19" name="Bilde 18">
            <a:extLst>
              <a:ext uri="{FF2B5EF4-FFF2-40B4-BE49-F238E27FC236}">
                <a16:creationId xmlns:a16="http://schemas.microsoft.com/office/drawing/2014/main" id="{6FF9C234-E473-49F9-9075-64D6C3F977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7126" y="567071"/>
            <a:ext cx="1745535" cy="606183"/>
          </a:xfrm>
          <a:prstGeom prst="rect">
            <a:avLst/>
          </a:prstGeom>
        </p:spPr>
      </p:pic>
      <p:cxnSp>
        <p:nvCxnSpPr>
          <p:cNvPr id="9" name="Rett linje 8">
            <a:extLst>
              <a:ext uri="{FF2B5EF4-FFF2-40B4-BE49-F238E27FC236}">
                <a16:creationId xmlns:a16="http://schemas.microsoft.com/office/drawing/2014/main" id="{C629C3E6-69F6-4F62-A3E6-616C4550AFAC}"/>
              </a:ext>
            </a:extLst>
          </p:cNvPr>
          <p:cNvCxnSpPr/>
          <p:nvPr/>
        </p:nvCxnSpPr>
        <p:spPr>
          <a:xfrm>
            <a:off x="1215271" y="3189774"/>
            <a:ext cx="141781" cy="0"/>
          </a:xfrm>
          <a:prstGeom prst="line">
            <a:avLst/>
          </a:prstGeom>
          <a:ln w="28575">
            <a:solidFill>
              <a:schemeClr val="l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2550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Difi animert ident">
    <p:bg>
      <p:bgPr>
        <a:solidFill>
          <a:schemeClr val="lt1"/>
        </a:solidFill>
        <a:effectLst/>
      </p:bgPr>
    </p:bg>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a:xfrm>
            <a:off x="1215271" y="4834935"/>
            <a:ext cx="634666" cy="138499"/>
          </a:xfrm>
        </p:spPr>
        <p:txBody>
          <a:bodyPr/>
          <a:lstStyle>
            <a:lvl1pPr>
              <a:defRPr>
                <a:solidFill>
                  <a:schemeClr val="lt1"/>
                </a:solidFill>
              </a:defRPr>
            </a:lvl1pPr>
          </a:lstStyle>
          <a:p>
            <a:endParaRPr lang="nb-NO"/>
          </a:p>
        </p:txBody>
      </p:sp>
      <p:sp>
        <p:nvSpPr>
          <p:cNvPr id="5" name="Plassholder for bunntekst 4"/>
          <p:cNvSpPr>
            <a:spLocks noGrp="1"/>
          </p:cNvSpPr>
          <p:nvPr>
            <p:ph type="ftr" sz="quarter" idx="11"/>
          </p:nvPr>
        </p:nvSpPr>
        <p:spPr/>
        <p:txBody>
          <a:bodyPr/>
          <a:lstStyle>
            <a:lvl1pPr>
              <a:defRPr>
                <a:solidFill>
                  <a:schemeClr val="lt1"/>
                </a:solidFill>
              </a:defRPr>
            </a:lvl1pPr>
          </a:lstStyle>
          <a:p>
            <a:endParaRPr lang="nb-NO"/>
          </a:p>
        </p:txBody>
      </p:sp>
      <p:sp>
        <p:nvSpPr>
          <p:cNvPr id="6" name="Plassholder for lysbildenummer 5"/>
          <p:cNvSpPr>
            <a:spLocks noGrp="1"/>
          </p:cNvSpPr>
          <p:nvPr>
            <p:ph type="sldNum" sz="quarter" idx="12"/>
          </p:nvPr>
        </p:nvSpPr>
        <p:spPr>
          <a:xfrm>
            <a:off x="7841662" y="4834935"/>
            <a:ext cx="231608" cy="138499"/>
          </a:xfrm>
        </p:spPr>
        <p:txBody>
          <a:bodyPr/>
          <a:lstStyle>
            <a:lvl1pPr>
              <a:defRPr>
                <a:solidFill>
                  <a:schemeClr val="lt1"/>
                </a:solidFill>
              </a:defRPr>
            </a:lvl1pPr>
          </a:lstStyle>
          <a:p>
            <a:fld id="{5751DFAA-887F-4071-8EAD-E8CA316FCF06}" type="slidenum">
              <a:rPr lang="nb-NO" smtClean="0"/>
              <a:pPr/>
              <a:t>‹#›</a:t>
            </a:fld>
            <a:endParaRPr lang="nb-NO"/>
          </a:p>
        </p:txBody>
      </p:sp>
      <p:pic>
        <p:nvPicPr>
          <p:cNvPr id="8" name="ident">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5142998"/>
          </a:xfrm>
          <a:prstGeom prst="rect">
            <a:avLst/>
          </a:prstGeom>
        </p:spPr>
      </p:pic>
    </p:spTree>
    <p:extLst>
      <p:ext uri="{BB962C8B-B14F-4D97-AF65-F5344CB8AC3E}">
        <p14:creationId xmlns:p14="http://schemas.microsoft.com/office/powerpoint/2010/main" val="281848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128"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Click to edit Master title style</a:t>
            </a:r>
            <a:endParaRPr lang="nb-NO"/>
          </a:p>
        </p:txBody>
      </p:sp>
      <p:sp>
        <p:nvSpPr>
          <p:cNvPr id="3" name="Plassholder for innhold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Plassholder for dato 3"/>
          <p:cNvSpPr>
            <a:spLocks noGrp="1"/>
          </p:cNvSpPr>
          <p:nvPr>
            <p:ph type="dt" sz="half" idx="10"/>
          </p:nvPr>
        </p:nvSpPr>
        <p:spPr/>
        <p:txBody>
          <a:bodyPr/>
          <a:lstStyle/>
          <a:p>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dirty="0"/>
          </a:p>
        </p:txBody>
      </p:sp>
    </p:spTree>
    <p:extLst>
      <p:ext uri="{BB962C8B-B14F-4D97-AF65-F5344CB8AC3E}">
        <p14:creationId xmlns:p14="http://schemas.microsoft.com/office/powerpoint/2010/main" val="27908034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un tekst">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p>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7" name="Plassholder for tekst 6">
            <a:extLst>
              <a:ext uri="{FF2B5EF4-FFF2-40B4-BE49-F238E27FC236}">
                <a16:creationId xmlns:a16="http://schemas.microsoft.com/office/drawing/2014/main" id="{4737D579-C832-405D-8D92-9123776B54DF}"/>
              </a:ext>
            </a:extLst>
          </p:cNvPr>
          <p:cNvSpPr>
            <a:spLocks noGrp="1"/>
          </p:cNvSpPr>
          <p:nvPr>
            <p:ph type="body" sz="quarter" idx="13"/>
          </p:nvPr>
        </p:nvSpPr>
        <p:spPr>
          <a:xfrm>
            <a:off x="1012726" y="810101"/>
            <a:ext cx="6582716" cy="3847981"/>
          </a:xfrm>
          <a:prstGeom prst="rect">
            <a:avLst/>
          </a:prstGeo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extLst>
      <p:ext uri="{BB962C8B-B14F-4D97-AF65-F5344CB8AC3E}">
        <p14:creationId xmlns:p14="http://schemas.microsoft.com/office/powerpoint/2010/main" val="90290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Helsides bilde">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p>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7" name="Plassholder for bilde 6">
            <a:extLst>
              <a:ext uri="{FF2B5EF4-FFF2-40B4-BE49-F238E27FC236}">
                <a16:creationId xmlns:a16="http://schemas.microsoft.com/office/drawing/2014/main" id="{24FAF295-66FF-4DF2-99B8-D49F2A51452F}"/>
              </a:ext>
            </a:extLst>
          </p:cNvPr>
          <p:cNvSpPr>
            <a:spLocks noGrp="1"/>
          </p:cNvSpPr>
          <p:nvPr>
            <p:ph type="pic" sz="quarter" idx="13"/>
          </p:nvPr>
        </p:nvSpPr>
        <p:spPr>
          <a:xfrm>
            <a:off x="0" y="0"/>
            <a:ext cx="9144911" cy="5144143"/>
          </a:xfrm>
          <a:prstGeom prst="rect">
            <a:avLst/>
          </a:prstGeom>
        </p:spPr>
        <p:txBody>
          <a:bodyPr lIns="0" tIns="2880000" rIns="0" bIns="0" anchor="t" anchorCtr="1"/>
          <a:lstStyle>
            <a:lvl1pPr marL="0" indent="0" algn="ctr">
              <a:buNone/>
              <a:defRPr sz="1688"/>
            </a:lvl1pPr>
          </a:lstStyle>
          <a:p>
            <a:r>
              <a:rPr lang="en-US"/>
              <a:t>Click icon to add picture</a:t>
            </a:r>
            <a:endParaRPr lang="nb-NO"/>
          </a:p>
        </p:txBody>
      </p:sp>
    </p:spTree>
    <p:extLst>
      <p:ext uri="{BB962C8B-B14F-4D97-AF65-F5344CB8AC3E}">
        <p14:creationId xmlns:p14="http://schemas.microsoft.com/office/powerpoint/2010/main" val="34234966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ilde /m tekst">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p>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7" name="Plassholder for tekst 6">
            <a:extLst>
              <a:ext uri="{FF2B5EF4-FFF2-40B4-BE49-F238E27FC236}">
                <a16:creationId xmlns:a16="http://schemas.microsoft.com/office/drawing/2014/main" id="{70691A1F-0C65-4936-A3D1-75D553931D9A}"/>
              </a:ext>
            </a:extLst>
          </p:cNvPr>
          <p:cNvSpPr>
            <a:spLocks noGrp="1"/>
          </p:cNvSpPr>
          <p:nvPr>
            <p:ph type="body" sz="quarter" idx="13"/>
          </p:nvPr>
        </p:nvSpPr>
        <p:spPr>
          <a:xfrm>
            <a:off x="1012726" y="2986839"/>
            <a:ext cx="6582716" cy="1671242"/>
          </a:xfrm>
          <a:prstGeom prst="rect">
            <a:avLst/>
          </a:prstGeom>
        </p:spPr>
        <p:txBody>
          <a:bodyPr lIns="0" tIns="0" rIns="0" bIns="0"/>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8" name="Plassholder for bilde 6">
            <a:extLst>
              <a:ext uri="{FF2B5EF4-FFF2-40B4-BE49-F238E27FC236}">
                <a16:creationId xmlns:a16="http://schemas.microsoft.com/office/drawing/2014/main" id="{E9DA5CDA-564E-4794-9EF8-3F8E29C06A7E}"/>
              </a:ext>
            </a:extLst>
          </p:cNvPr>
          <p:cNvSpPr>
            <a:spLocks noGrp="1"/>
          </p:cNvSpPr>
          <p:nvPr>
            <p:ph type="pic" sz="quarter" idx="14"/>
          </p:nvPr>
        </p:nvSpPr>
        <p:spPr>
          <a:xfrm>
            <a:off x="0" y="0"/>
            <a:ext cx="9144911" cy="2572072"/>
          </a:xfrm>
          <a:prstGeom prst="rect">
            <a:avLst/>
          </a:prstGeom>
        </p:spPr>
        <p:txBody>
          <a:bodyPr lIns="0" tIns="2880000" rIns="0" bIns="0" anchor="t" anchorCtr="1"/>
          <a:lstStyle>
            <a:lvl1pPr marL="0" indent="0" algn="ctr">
              <a:buNone/>
              <a:defRPr sz="1688"/>
            </a:lvl1pPr>
          </a:lstStyle>
          <a:p>
            <a:r>
              <a:rPr lang="en-US"/>
              <a:t>Click icon to add picture</a:t>
            </a:r>
            <a:endParaRPr lang="nb-NO"/>
          </a:p>
        </p:txBody>
      </p:sp>
    </p:spTree>
    <p:extLst>
      <p:ext uri="{BB962C8B-B14F-4D97-AF65-F5344CB8AC3E}">
        <p14:creationId xmlns:p14="http://schemas.microsoft.com/office/powerpoint/2010/main" val="28261757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tort bilde med tekst">
    <p:spTree>
      <p:nvGrpSpPr>
        <p:cNvPr id="1" name=""/>
        <p:cNvGrpSpPr/>
        <p:nvPr/>
      </p:nvGrpSpPr>
      <p:grpSpPr>
        <a:xfrm>
          <a:off x="0" y="0"/>
          <a:ext cx="0" cy="0"/>
          <a:chOff x="0" y="0"/>
          <a:chExt cx="0" cy="0"/>
        </a:xfrm>
      </p:grpSpPr>
      <p:sp>
        <p:nvSpPr>
          <p:cNvPr id="8" name="Plassholder for bilde 6">
            <a:extLst>
              <a:ext uri="{FF2B5EF4-FFF2-40B4-BE49-F238E27FC236}">
                <a16:creationId xmlns:a16="http://schemas.microsoft.com/office/drawing/2014/main" id="{E9DA5CDA-564E-4794-9EF8-3F8E29C06A7E}"/>
              </a:ext>
            </a:extLst>
          </p:cNvPr>
          <p:cNvSpPr>
            <a:spLocks noGrp="1"/>
          </p:cNvSpPr>
          <p:nvPr>
            <p:ph type="pic" sz="quarter" idx="14"/>
          </p:nvPr>
        </p:nvSpPr>
        <p:spPr>
          <a:xfrm>
            <a:off x="0" y="0"/>
            <a:ext cx="4573468" cy="5144143"/>
          </a:xfrm>
          <a:prstGeom prst="rect">
            <a:avLst/>
          </a:prstGeom>
        </p:spPr>
        <p:txBody>
          <a:bodyPr lIns="0" tIns="720000" rIns="0" bIns="0" anchor="t" anchorCtr="1"/>
          <a:lstStyle>
            <a:lvl1pPr marL="0" indent="0" algn="ctr">
              <a:buNone/>
              <a:defRPr sz="1688"/>
            </a:lvl1pPr>
          </a:lstStyle>
          <a:p>
            <a:r>
              <a:rPr lang="en-US"/>
              <a:t>Click icon to add picture</a:t>
            </a:r>
            <a:endParaRPr lang="nb-NO"/>
          </a:p>
        </p:txBody>
      </p:sp>
      <p:sp>
        <p:nvSpPr>
          <p:cNvPr id="4" name="Plassholder for dato 3"/>
          <p:cNvSpPr>
            <a:spLocks noGrp="1"/>
          </p:cNvSpPr>
          <p:nvPr>
            <p:ph type="dt" sz="half" idx="10"/>
          </p:nvPr>
        </p:nvSpPr>
        <p:spPr/>
        <p:txBody>
          <a:bodyPr/>
          <a:lstStyle/>
          <a:p>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10" name="Plassholder for tekst 6">
            <a:extLst>
              <a:ext uri="{FF2B5EF4-FFF2-40B4-BE49-F238E27FC236}">
                <a16:creationId xmlns:a16="http://schemas.microsoft.com/office/drawing/2014/main" id="{DBF69321-80D9-4A39-90B0-968EC64466CA}"/>
              </a:ext>
            </a:extLst>
          </p:cNvPr>
          <p:cNvSpPr>
            <a:spLocks noGrp="1"/>
          </p:cNvSpPr>
          <p:nvPr>
            <p:ph type="body" sz="quarter" idx="16"/>
          </p:nvPr>
        </p:nvSpPr>
        <p:spPr>
          <a:xfrm>
            <a:off x="5164899" y="810101"/>
            <a:ext cx="3645812" cy="3544193"/>
          </a:xfrm>
          <a:prstGeom prst="rect">
            <a:avLst/>
          </a:prstGeom>
        </p:spPr>
        <p:txBody>
          <a:bodyPr lIns="0" tIns="0" rIns="0" bIns="0"/>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Tree>
    <p:extLst>
      <p:ext uri="{BB962C8B-B14F-4D97-AF65-F5344CB8AC3E}">
        <p14:creationId xmlns:p14="http://schemas.microsoft.com/office/powerpoint/2010/main" val="42342580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x tekstbokser og 2x bilder">
    <p:spTree>
      <p:nvGrpSpPr>
        <p:cNvPr id="1" name=""/>
        <p:cNvGrpSpPr/>
        <p:nvPr/>
      </p:nvGrpSpPr>
      <p:grpSpPr>
        <a:xfrm>
          <a:off x="0" y="0"/>
          <a:ext cx="0" cy="0"/>
          <a:chOff x="0" y="0"/>
          <a:chExt cx="0" cy="0"/>
        </a:xfrm>
      </p:grpSpPr>
      <p:sp>
        <p:nvSpPr>
          <p:cNvPr id="8" name="Plassholder for bilde 6">
            <a:extLst>
              <a:ext uri="{FF2B5EF4-FFF2-40B4-BE49-F238E27FC236}">
                <a16:creationId xmlns:a16="http://schemas.microsoft.com/office/drawing/2014/main" id="{E9DA5CDA-564E-4794-9EF8-3F8E29C06A7E}"/>
              </a:ext>
            </a:extLst>
          </p:cNvPr>
          <p:cNvSpPr>
            <a:spLocks noGrp="1"/>
          </p:cNvSpPr>
          <p:nvPr>
            <p:ph type="pic" sz="quarter" idx="14"/>
          </p:nvPr>
        </p:nvSpPr>
        <p:spPr>
          <a:xfrm>
            <a:off x="0" y="2571428"/>
            <a:ext cx="4573468" cy="2572072"/>
          </a:xfrm>
          <a:prstGeom prst="rect">
            <a:avLst/>
          </a:prstGeom>
        </p:spPr>
        <p:txBody>
          <a:bodyPr lIns="0" tIns="720000" rIns="0" bIns="0" anchor="t" anchorCtr="1"/>
          <a:lstStyle>
            <a:lvl1pPr marL="0" indent="0" algn="ctr">
              <a:buNone/>
              <a:defRPr sz="1688"/>
            </a:lvl1pPr>
          </a:lstStyle>
          <a:p>
            <a:r>
              <a:rPr lang="en-US"/>
              <a:t>Click icon to add picture</a:t>
            </a:r>
            <a:endParaRPr lang="nb-NO"/>
          </a:p>
        </p:txBody>
      </p:sp>
      <p:sp>
        <p:nvSpPr>
          <p:cNvPr id="4" name="Plassholder for dato 3"/>
          <p:cNvSpPr>
            <a:spLocks noGrp="1"/>
          </p:cNvSpPr>
          <p:nvPr>
            <p:ph type="dt" sz="half" idx="10"/>
          </p:nvPr>
        </p:nvSpPr>
        <p:spPr/>
        <p:txBody>
          <a:bodyPr/>
          <a:lstStyle/>
          <a:p>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7" name="Plassholder for tekst 6">
            <a:extLst>
              <a:ext uri="{FF2B5EF4-FFF2-40B4-BE49-F238E27FC236}">
                <a16:creationId xmlns:a16="http://schemas.microsoft.com/office/drawing/2014/main" id="{70691A1F-0C65-4936-A3D1-75D553931D9A}"/>
              </a:ext>
            </a:extLst>
          </p:cNvPr>
          <p:cNvSpPr>
            <a:spLocks noGrp="1"/>
          </p:cNvSpPr>
          <p:nvPr>
            <p:ph type="body" sz="quarter" idx="13"/>
          </p:nvPr>
        </p:nvSpPr>
        <p:spPr>
          <a:xfrm>
            <a:off x="607635" y="810102"/>
            <a:ext cx="3240721" cy="1417677"/>
          </a:xfrm>
          <a:prstGeom prst="rect">
            <a:avLst/>
          </a:prstGeom>
        </p:spPr>
        <p:txBody>
          <a:bodyPr lIns="0" tIns="0" rIns="0" bIns="0"/>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9" name="Plassholder for bilde 6">
            <a:extLst>
              <a:ext uri="{FF2B5EF4-FFF2-40B4-BE49-F238E27FC236}">
                <a16:creationId xmlns:a16="http://schemas.microsoft.com/office/drawing/2014/main" id="{A6665869-579D-4D0A-8BB5-C514B896A395}"/>
              </a:ext>
            </a:extLst>
          </p:cNvPr>
          <p:cNvSpPr>
            <a:spLocks noGrp="1"/>
          </p:cNvSpPr>
          <p:nvPr>
            <p:ph type="pic" sz="quarter" idx="15"/>
          </p:nvPr>
        </p:nvSpPr>
        <p:spPr>
          <a:xfrm>
            <a:off x="4573468" y="0"/>
            <a:ext cx="4570531" cy="2572072"/>
          </a:xfrm>
          <a:prstGeom prst="rect">
            <a:avLst/>
          </a:prstGeom>
        </p:spPr>
        <p:txBody>
          <a:bodyPr lIns="0" tIns="720000" rIns="0" bIns="0" anchor="t" anchorCtr="1"/>
          <a:lstStyle>
            <a:lvl1pPr marL="0" indent="0" algn="ctr">
              <a:buNone/>
              <a:defRPr sz="1688"/>
            </a:lvl1pPr>
          </a:lstStyle>
          <a:p>
            <a:r>
              <a:rPr lang="en-US"/>
              <a:t>Click icon to add picture</a:t>
            </a:r>
            <a:endParaRPr lang="nb-NO"/>
          </a:p>
        </p:txBody>
      </p:sp>
      <p:sp>
        <p:nvSpPr>
          <p:cNvPr id="10" name="Plassholder for tekst 6">
            <a:extLst>
              <a:ext uri="{FF2B5EF4-FFF2-40B4-BE49-F238E27FC236}">
                <a16:creationId xmlns:a16="http://schemas.microsoft.com/office/drawing/2014/main" id="{DBF69321-80D9-4A39-90B0-968EC64466CA}"/>
              </a:ext>
            </a:extLst>
          </p:cNvPr>
          <p:cNvSpPr>
            <a:spLocks noGrp="1"/>
          </p:cNvSpPr>
          <p:nvPr>
            <p:ph type="body" sz="quarter" idx="16"/>
          </p:nvPr>
        </p:nvSpPr>
        <p:spPr>
          <a:xfrm>
            <a:off x="5164900" y="2908108"/>
            <a:ext cx="3240721" cy="1417677"/>
          </a:xfrm>
          <a:prstGeom prst="rect">
            <a:avLst/>
          </a:prstGeom>
        </p:spPr>
        <p:txBody>
          <a:bodyPr lIns="0" tIns="0" rIns="0" bIns="0"/>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Tree>
    <p:extLst>
      <p:ext uri="{BB962C8B-B14F-4D97-AF65-F5344CB8AC3E}">
        <p14:creationId xmlns:p14="http://schemas.microsoft.com/office/powerpoint/2010/main" val="8353919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Dataside">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9435C06D-6B4A-4F64-97D2-2A45F4B3B7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58749" y="4617577"/>
            <a:ext cx="682439" cy="267463"/>
          </a:xfrm>
          <a:prstGeom prst="rect">
            <a:avLst/>
          </a:prstGeom>
        </p:spPr>
      </p:pic>
      <p:sp>
        <p:nvSpPr>
          <p:cNvPr id="12" name="Plassholder for dato 11">
            <a:extLst>
              <a:ext uri="{FF2B5EF4-FFF2-40B4-BE49-F238E27FC236}">
                <a16:creationId xmlns:a16="http://schemas.microsoft.com/office/drawing/2014/main" id="{79E28BA1-4BA5-4AEB-A7CE-8449E4703054}"/>
              </a:ext>
            </a:extLst>
          </p:cNvPr>
          <p:cNvSpPr>
            <a:spLocks noGrp="1"/>
          </p:cNvSpPr>
          <p:nvPr>
            <p:ph type="dt" sz="half" idx="11"/>
          </p:nvPr>
        </p:nvSpPr>
        <p:spPr/>
        <p:txBody>
          <a:bodyPr/>
          <a:lstStyle/>
          <a:p>
            <a:endParaRPr lang="nb-NO"/>
          </a:p>
        </p:txBody>
      </p:sp>
      <p:sp>
        <p:nvSpPr>
          <p:cNvPr id="13" name="Plassholder for bunntekst 12">
            <a:extLst>
              <a:ext uri="{FF2B5EF4-FFF2-40B4-BE49-F238E27FC236}">
                <a16:creationId xmlns:a16="http://schemas.microsoft.com/office/drawing/2014/main" id="{C6E57979-1462-449A-895B-130922138370}"/>
              </a:ext>
            </a:extLst>
          </p:cNvPr>
          <p:cNvSpPr>
            <a:spLocks noGrp="1"/>
          </p:cNvSpPr>
          <p:nvPr>
            <p:ph type="ftr" sz="quarter" idx="12"/>
          </p:nvPr>
        </p:nvSpPr>
        <p:spPr/>
        <p:txBody>
          <a:bodyPr/>
          <a:lstStyle/>
          <a:p>
            <a:endParaRPr lang="nb-NO" dirty="0"/>
          </a:p>
        </p:txBody>
      </p:sp>
      <p:sp>
        <p:nvSpPr>
          <p:cNvPr id="14" name="Plassholder for lysbildenummer 13">
            <a:extLst>
              <a:ext uri="{FF2B5EF4-FFF2-40B4-BE49-F238E27FC236}">
                <a16:creationId xmlns:a16="http://schemas.microsoft.com/office/drawing/2014/main" id="{9997B939-209C-4074-9AD5-3A86278954AE}"/>
              </a:ext>
            </a:extLst>
          </p:cNvPr>
          <p:cNvSpPr>
            <a:spLocks noGrp="1"/>
          </p:cNvSpPr>
          <p:nvPr>
            <p:ph type="sldNum" sz="quarter" idx="13"/>
          </p:nvPr>
        </p:nvSpPr>
        <p:spPr>
          <a:xfrm>
            <a:off x="8309580" y="4834935"/>
            <a:ext cx="231608" cy="138499"/>
          </a:xfrm>
        </p:spPr>
        <p:txBody>
          <a:bodyPr/>
          <a:lstStyle/>
          <a:p>
            <a:fld id="{5751DFAA-887F-4071-8EAD-E8CA316FCF06}" type="slidenum">
              <a:rPr lang="nb-NO" smtClean="0"/>
              <a:pPr/>
              <a:t>‹#›</a:t>
            </a:fld>
            <a:endParaRPr lang="nb-NO"/>
          </a:p>
        </p:txBody>
      </p:sp>
      <p:sp>
        <p:nvSpPr>
          <p:cNvPr id="15" name="Plassholder for innhold 14">
            <a:extLst>
              <a:ext uri="{FF2B5EF4-FFF2-40B4-BE49-F238E27FC236}">
                <a16:creationId xmlns:a16="http://schemas.microsoft.com/office/drawing/2014/main" id="{BA50970E-2AEF-4397-90BC-068B1C7C1E60}"/>
              </a:ext>
            </a:extLst>
          </p:cNvPr>
          <p:cNvSpPr>
            <a:spLocks noGrp="1"/>
          </p:cNvSpPr>
          <p:nvPr>
            <p:ph idx="14"/>
          </p:nvPr>
        </p:nvSpPr>
        <p:spPr>
          <a:xfrm>
            <a:off x="506363" y="506312"/>
            <a:ext cx="8304349" cy="3949244"/>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extLst>
      <p:ext uri="{BB962C8B-B14F-4D97-AF65-F5344CB8AC3E}">
        <p14:creationId xmlns:p14="http://schemas.microsoft.com/office/powerpoint/2010/main" val="41340842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Seksjonskille #1">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570A73B1-F5E2-4FEC-872E-F9DF530E6D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893" cy="5143500"/>
          </a:xfrm>
          <a:prstGeom prst="rect">
            <a:avLst/>
          </a:prstGeom>
        </p:spPr>
      </p:pic>
    </p:spTree>
    <p:extLst>
      <p:ext uri="{BB962C8B-B14F-4D97-AF65-F5344CB8AC3E}">
        <p14:creationId xmlns:p14="http://schemas.microsoft.com/office/powerpoint/2010/main" val="40812300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Seksjonskille #2">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570A73B1-F5E2-4FEC-872E-F9DF530E6D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893" cy="5143500"/>
          </a:xfrm>
          <a:prstGeom prst="rect">
            <a:avLst/>
          </a:prstGeom>
        </p:spPr>
      </p:pic>
    </p:spTree>
    <p:extLst>
      <p:ext uri="{BB962C8B-B14F-4D97-AF65-F5344CB8AC3E}">
        <p14:creationId xmlns:p14="http://schemas.microsoft.com/office/powerpoint/2010/main" val="3115547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Introslide #2">
    <p:bg>
      <p:bgPr>
        <a:solidFill>
          <a:schemeClr val="lt1"/>
        </a:solidFill>
        <a:effectLst/>
      </p:bgPr>
    </p:bg>
    <p:spTree>
      <p:nvGrpSpPr>
        <p:cNvPr id="1" name=""/>
        <p:cNvGrpSpPr/>
        <p:nvPr/>
      </p:nvGrpSpPr>
      <p:grpSpPr>
        <a:xfrm>
          <a:off x="0" y="0"/>
          <a:ext cx="0" cy="0"/>
          <a:chOff x="0" y="0"/>
          <a:chExt cx="0" cy="0"/>
        </a:xfrm>
      </p:grpSpPr>
      <p:pic>
        <p:nvPicPr>
          <p:cNvPr id="23" name="Bilde 22">
            <a:extLst>
              <a:ext uri="{FF2B5EF4-FFF2-40B4-BE49-F238E27FC236}">
                <a16:creationId xmlns:a16="http://schemas.microsoft.com/office/drawing/2014/main" id="{198C9DC9-7677-4EBC-90D6-2584ADAE34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893" cy="5143500"/>
          </a:xfrm>
          <a:prstGeom prst="rect">
            <a:avLst/>
          </a:prstGeom>
        </p:spPr>
      </p:pic>
      <p:sp>
        <p:nvSpPr>
          <p:cNvPr id="2" name="Tittel 1"/>
          <p:cNvSpPr>
            <a:spLocks noGrp="1"/>
          </p:cNvSpPr>
          <p:nvPr>
            <p:ph type="ctrTitle"/>
          </p:nvPr>
        </p:nvSpPr>
        <p:spPr>
          <a:xfrm>
            <a:off x="1215270" y="1821657"/>
            <a:ext cx="6076353" cy="860822"/>
          </a:xfrm>
        </p:spPr>
        <p:txBody>
          <a:bodyPr anchor="b">
            <a:normAutofit/>
          </a:bodyPr>
          <a:lstStyle>
            <a:lvl1pPr algn="l">
              <a:lnSpc>
                <a:spcPct val="100000"/>
              </a:lnSpc>
              <a:defRPr sz="2813">
                <a:solidFill>
                  <a:schemeClr val="lt1"/>
                </a:solidFill>
              </a:defRPr>
            </a:lvl1pPr>
          </a:lstStyle>
          <a:p>
            <a:r>
              <a:rPr lang="en-US"/>
              <a:t>Click to edit Master title style</a:t>
            </a:r>
            <a:endParaRPr lang="nb-NO" dirty="0"/>
          </a:p>
        </p:txBody>
      </p:sp>
      <p:sp>
        <p:nvSpPr>
          <p:cNvPr id="3" name="Undertittel 2"/>
          <p:cNvSpPr>
            <a:spLocks noGrp="1"/>
          </p:cNvSpPr>
          <p:nvPr>
            <p:ph type="subTitle" idx="1" hasCustomPrompt="1"/>
          </p:nvPr>
        </p:nvSpPr>
        <p:spPr>
          <a:xfrm>
            <a:off x="1215271" y="3341667"/>
            <a:ext cx="2329268" cy="694908"/>
          </a:xfrm>
        </p:spPr>
        <p:txBody>
          <a:bodyPr>
            <a:normAutofit/>
          </a:bodyPr>
          <a:lstStyle>
            <a:lvl1pPr marL="0" indent="0" algn="l">
              <a:spcBef>
                <a:spcPts val="281"/>
              </a:spcBef>
              <a:buNone/>
              <a:defRPr sz="1125" i="0">
                <a:solidFill>
                  <a:schemeClr val="lt1"/>
                </a:solidFill>
              </a:defRPr>
            </a:lvl1pPr>
            <a:lvl2pPr marL="342868" indent="0" algn="ctr">
              <a:buNone/>
              <a:defRPr sz="1500"/>
            </a:lvl2pPr>
            <a:lvl3pPr marL="685735" indent="0" algn="ctr">
              <a:buNone/>
              <a:defRPr sz="1350"/>
            </a:lvl3pPr>
            <a:lvl4pPr marL="1028603" indent="0" algn="ctr">
              <a:buNone/>
              <a:defRPr sz="1200"/>
            </a:lvl4pPr>
            <a:lvl5pPr marL="1371471" indent="0" algn="ctr">
              <a:buNone/>
              <a:defRPr sz="1200"/>
            </a:lvl5pPr>
            <a:lvl6pPr marL="1714339" indent="0" algn="ctr">
              <a:buNone/>
              <a:defRPr sz="1200"/>
            </a:lvl6pPr>
            <a:lvl7pPr marL="2057206" indent="0" algn="ctr">
              <a:buNone/>
              <a:defRPr sz="1200"/>
            </a:lvl7pPr>
            <a:lvl8pPr marL="2400074" indent="0" algn="ctr">
              <a:buNone/>
              <a:defRPr sz="1200"/>
            </a:lvl8pPr>
            <a:lvl9pPr marL="2742942" indent="0" algn="ctr">
              <a:buNone/>
              <a:defRPr sz="1200"/>
            </a:lvl9pPr>
          </a:lstStyle>
          <a:p>
            <a:r>
              <a:rPr lang="nb-NO" dirty="0"/>
              <a:t>Navn Navnesen</a:t>
            </a:r>
            <a:br>
              <a:rPr lang="nb-NO" dirty="0"/>
            </a:br>
            <a:r>
              <a:rPr lang="nb-NO" dirty="0"/>
              <a:t>Stilling</a:t>
            </a:r>
            <a:br>
              <a:rPr lang="nb-NO" dirty="0"/>
            </a:br>
            <a:r>
              <a:rPr lang="nb-NO" dirty="0"/>
              <a:t>Sted, Dato</a:t>
            </a:r>
          </a:p>
        </p:txBody>
      </p:sp>
      <p:sp>
        <p:nvSpPr>
          <p:cNvPr id="4" name="Plassholder for dato 3"/>
          <p:cNvSpPr>
            <a:spLocks noGrp="1"/>
          </p:cNvSpPr>
          <p:nvPr>
            <p:ph type="dt" sz="half" idx="10"/>
          </p:nvPr>
        </p:nvSpPr>
        <p:spPr>
          <a:xfrm>
            <a:off x="1215271" y="4834935"/>
            <a:ext cx="634666" cy="138499"/>
          </a:xfrm>
        </p:spPr>
        <p:txBody>
          <a:bodyPr/>
          <a:lstStyle>
            <a:lvl1pPr>
              <a:defRPr>
                <a:solidFill>
                  <a:schemeClr val="lt1"/>
                </a:solidFill>
              </a:defRPr>
            </a:lvl1pPr>
          </a:lstStyle>
          <a:p>
            <a:endParaRPr lang="nb-NO"/>
          </a:p>
        </p:txBody>
      </p:sp>
      <p:sp>
        <p:nvSpPr>
          <p:cNvPr id="5" name="Plassholder for bunntekst 4"/>
          <p:cNvSpPr>
            <a:spLocks noGrp="1"/>
          </p:cNvSpPr>
          <p:nvPr>
            <p:ph type="ftr" sz="quarter" idx="11"/>
          </p:nvPr>
        </p:nvSpPr>
        <p:spPr/>
        <p:txBody>
          <a:bodyPr/>
          <a:lstStyle>
            <a:lvl1pPr>
              <a:defRPr>
                <a:solidFill>
                  <a:schemeClr val="lt1"/>
                </a:solidFill>
              </a:defRPr>
            </a:lvl1pPr>
          </a:lstStyle>
          <a:p>
            <a:endParaRPr lang="nb-NO"/>
          </a:p>
        </p:txBody>
      </p:sp>
      <p:sp>
        <p:nvSpPr>
          <p:cNvPr id="6" name="Plassholder for lysbildenummer 5"/>
          <p:cNvSpPr>
            <a:spLocks noGrp="1"/>
          </p:cNvSpPr>
          <p:nvPr>
            <p:ph type="sldNum" sz="quarter" idx="12"/>
          </p:nvPr>
        </p:nvSpPr>
        <p:spPr>
          <a:xfrm>
            <a:off x="7841662" y="4834935"/>
            <a:ext cx="231608" cy="138499"/>
          </a:xfrm>
        </p:spPr>
        <p:txBody>
          <a:bodyPr/>
          <a:lstStyle>
            <a:lvl1pPr>
              <a:defRPr>
                <a:solidFill>
                  <a:schemeClr val="lt1"/>
                </a:solidFill>
              </a:defRPr>
            </a:lvl1pPr>
          </a:lstStyle>
          <a:p>
            <a:fld id="{5751DFAA-887F-4071-8EAD-E8CA316FCF06}" type="slidenum">
              <a:rPr lang="nb-NO" smtClean="0"/>
              <a:pPr/>
              <a:t>‹#›</a:t>
            </a:fld>
            <a:endParaRPr lang="nb-NO"/>
          </a:p>
        </p:txBody>
      </p:sp>
      <p:pic>
        <p:nvPicPr>
          <p:cNvPr id="19" name="Bilde 18">
            <a:extLst>
              <a:ext uri="{FF2B5EF4-FFF2-40B4-BE49-F238E27FC236}">
                <a16:creationId xmlns:a16="http://schemas.microsoft.com/office/drawing/2014/main" id="{6FF9C234-E473-49F9-9075-64D6C3F977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7126" y="567071"/>
            <a:ext cx="1745535" cy="606183"/>
          </a:xfrm>
          <a:prstGeom prst="rect">
            <a:avLst/>
          </a:prstGeom>
        </p:spPr>
      </p:pic>
      <p:cxnSp>
        <p:nvCxnSpPr>
          <p:cNvPr id="9" name="Rett linje 8">
            <a:extLst>
              <a:ext uri="{FF2B5EF4-FFF2-40B4-BE49-F238E27FC236}">
                <a16:creationId xmlns:a16="http://schemas.microsoft.com/office/drawing/2014/main" id="{C629C3E6-69F6-4F62-A3E6-616C4550AFAC}"/>
              </a:ext>
            </a:extLst>
          </p:cNvPr>
          <p:cNvCxnSpPr/>
          <p:nvPr/>
        </p:nvCxnSpPr>
        <p:spPr>
          <a:xfrm>
            <a:off x="1215271" y="3189774"/>
            <a:ext cx="141781" cy="0"/>
          </a:xfrm>
          <a:prstGeom prst="line">
            <a:avLst/>
          </a:prstGeom>
          <a:ln w="28575">
            <a:solidFill>
              <a:schemeClr val="l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44009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Seksjonskille #3">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570A73B1-F5E2-4FEC-872E-F9DF530E6D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893" cy="5143500"/>
          </a:xfrm>
          <a:prstGeom prst="rect">
            <a:avLst/>
          </a:prstGeom>
        </p:spPr>
      </p:pic>
    </p:spTree>
    <p:extLst>
      <p:ext uri="{BB962C8B-B14F-4D97-AF65-F5344CB8AC3E}">
        <p14:creationId xmlns:p14="http://schemas.microsoft.com/office/powerpoint/2010/main" val="16535579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Seksjonskille #4">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570A73B1-F5E2-4FEC-872E-F9DF530E6D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893" cy="5143500"/>
          </a:xfrm>
          <a:prstGeom prst="rect">
            <a:avLst/>
          </a:prstGeom>
        </p:spPr>
      </p:pic>
    </p:spTree>
    <p:extLst>
      <p:ext uri="{BB962C8B-B14F-4D97-AF65-F5344CB8AC3E}">
        <p14:creationId xmlns:p14="http://schemas.microsoft.com/office/powerpoint/2010/main" val="11612604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Seksjonskille #5">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570A73B1-F5E2-4FEC-872E-F9DF530E6D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893" cy="5143500"/>
          </a:xfrm>
          <a:prstGeom prst="rect">
            <a:avLst/>
          </a:prstGeom>
        </p:spPr>
      </p:pic>
    </p:spTree>
    <p:extLst>
      <p:ext uri="{BB962C8B-B14F-4D97-AF65-F5344CB8AC3E}">
        <p14:creationId xmlns:p14="http://schemas.microsoft.com/office/powerpoint/2010/main" val="877231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Seksjonskille #6">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570A73B1-F5E2-4FEC-872E-F9DF530E6D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970"/>
            <a:ext cx="9144893" cy="5125560"/>
          </a:xfrm>
          <a:prstGeom prst="rect">
            <a:avLst/>
          </a:prstGeom>
        </p:spPr>
      </p:pic>
    </p:spTree>
    <p:extLst>
      <p:ext uri="{BB962C8B-B14F-4D97-AF65-F5344CB8AC3E}">
        <p14:creationId xmlns:p14="http://schemas.microsoft.com/office/powerpoint/2010/main" val="23442032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Click to edit Master title style</a:t>
            </a:r>
            <a:endParaRPr lang="nb-NO"/>
          </a:p>
        </p:txBody>
      </p:sp>
      <p:sp>
        <p:nvSpPr>
          <p:cNvPr id="3" name="Plassholder for innhold 2"/>
          <p:cNvSpPr>
            <a:spLocks noGrp="1"/>
          </p:cNvSpPr>
          <p:nvPr>
            <p:ph sz="half" idx="1"/>
          </p:nvPr>
        </p:nvSpPr>
        <p:spPr>
          <a:xfrm>
            <a:off x="1012725" y="810101"/>
            <a:ext cx="3645812" cy="354419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Plassholder for innhold 3"/>
          <p:cNvSpPr>
            <a:spLocks noGrp="1"/>
          </p:cNvSpPr>
          <p:nvPr>
            <p:ph sz="half" idx="2"/>
          </p:nvPr>
        </p:nvSpPr>
        <p:spPr>
          <a:xfrm>
            <a:off x="4895376" y="810101"/>
            <a:ext cx="3645812" cy="354419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Plassholder for dato 4"/>
          <p:cNvSpPr>
            <a:spLocks noGrp="1"/>
          </p:cNvSpPr>
          <p:nvPr>
            <p:ph type="dt" sz="half" idx="10"/>
          </p:nvPr>
        </p:nvSpPr>
        <p:spPr/>
        <p:txBody>
          <a:bodyPr/>
          <a:lstStyle/>
          <a:p>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39815090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ammenligning">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1012725" y="810102"/>
            <a:ext cx="3645812" cy="320280"/>
          </a:xfrm>
        </p:spPr>
        <p:txBody>
          <a:bodyPr anchor="t">
            <a:spAutoFit/>
          </a:bodyPr>
          <a:lstStyle>
            <a:lvl1pPr marL="0" indent="0">
              <a:buNone/>
              <a:defRPr sz="2081" b="1"/>
            </a:lvl1pPr>
            <a:lvl2pPr marL="342868" indent="0">
              <a:buNone/>
              <a:defRPr sz="1500" b="1"/>
            </a:lvl2pPr>
            <a:lvl3pPr marL="685735" indent="0">
              <a:buNone/>
              <a:defRPr sz="1350" b="1"/>
            </a:lvl3pPr>
            <a:lvl4pPr marL="1028603" indent="0">
              <a:buNone/>
              <a:defRPr sz="1200" b="1"/>
            </a:lvl4pPr>
            <a:lvl5pPr marL="1371471" indent="0">
              <a:buNone/>
              <a:defRPr sz="1200" b="1"/>
            </a:lvl5pPr>
            <a:lvl6pPr marL="1714339" indent="0">
              <a:buNone/>
              <a:defRPr sz="1200" b="1"/>
            </a:lvl6pPr>
            <a:lvl7pPr marL="2057206" indent="0">
              <a:buNone/>
              <a:defRPr sz="1200" b="1"/>
            </a:lvl7pPr>
            <a:lvl8pPr marL="2400074" indent="0">
              <a:buNone/>
              <a:defRPr sz="1200" b="1"/>
            </a:lvl8pPr>
            <a:lvl9pPr marL="2742942" indent="0">
              <a:buNone/>
              <a:defRPr sz="1200" b="1"/>
            </a:lvl9pPr>
          </a:lstStyle>
          <a:p>
            <a:pPr lvl="0"/>
            <a:r>
              <a:rPr lang="en-US"/>
              <a:t>Edit Master text styles</a:t>
            </a:r>
          </a:p>
        </p:txBody>
      </p:sp>
      <p:sp>
        <p:nvSpPr>
          <p:cNvPr id="4" name="Plassholder for innhold 3"/>
          <p:cNvSpPr>
            <a:spLocks noGrp="1"/>
          </p:cNvSpPr>
          <p:nvPr>
            <p:ph sz="half" idx="2"/>
          </p:nvPr>
        </p:nvSpPr>
        <p:spPr>
          <a:xfrm>
            <a:off x="1012725" y="1130381"/>
            <a:ext cx="3645812" cy="32239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5" name="Plassholder for tekst 4"/>
          <p:cNvSpPr>
            <a:spLocks noGrp="1"/>
          </p:cNvSpPr>
          <p:nvPr>
            <p:ph type="body" sz="quarter" idx="3"/>
          </p:nvPr>
        </p:nvSpPr>
        <p:spPr>
          <a:xfrm>
            <a:off x="4895376" y="810102"/>
            <a:ext cx="3645812" cy="320280"/>
          </a:xfrm>
        </p:spPr>
        <p:txBody>
          <a:bodyPr wrap="square" anchor="t">
            <a:spAutoFit/>
          </a:bodyPr>
          <a:lstStyle>
            <a:lvl1pPr marL="0" indent="0">
              <a:buNone/>
              <a:defRPr sz="2081" b="1"/>
            </a:lvl1pPr>
            <a:lvl2pPr marL="342868" indent="0">
              <a:buNone/>
              <a:defRPr sz="1500" b="1"/>
            </a:lvl2pPr>
            <a:lvl3pPr marL="685735" indent="0">
              <a:buNone/>
              <a:defRPr sz="1350" b="1"/>
            </a:lvl3pPr>
            <a:lvl4pPr marL="1028603" indent="0">
              <a:buNone/>
              <a:defRPr sz="1200" b="1"/>
            </a:lvl4pPr>
            <a:lvl5pPr marL="1371471" indent="0">
              <a:buNone/>
              <a:defRPr sz="1200" b="1"/>
            </a:lvl5pPr>
            <a:lvl6pPr marL="1714339" indent="0">
              <a:buNone/>
              <a:defRPr sz="1200" b="1"/>
            </a:lvl6pPr>
            <a:lvl7pPr marL="2057206" indent="0">
              <a:buNone/>
              <a:defRPr sz="1200" b="1"/>
            </a:lvl7pPr>
            <a:lvl8pPr marL="2400074" indent="0">
              <a:buNone/>
              <a:defRPr sz="1200" b="1"/>
            </a:lvl8pPr>
            <a:lvl9pPr marL="2742942" indent="0">
              <a:buNone/>
              <a:defRPr sz="1200" b="1"/>
            </a:lvl9pPr>
          </a:lstStyle>
          <a:p>
            <a:pPr lvl="0"/>
            <a:r>
              <a:rPr lang="en-US"/>
              <a:t>Edit Master text styles</a:t>
            </a:r>
          </a:p>
        </p:txBody>
      </p:sp>
      <p:sp>
        <p:nvSpPr>
          <p:cNvPr id="6" name="Plassholder for innhold 5"/>
          <p:cNvSpPr>
            <a:spLocks noGrp="1"/>
          </p:cNvSpPr>
          <p:nvPr>
            <p:ph sz="quarter" idx="4"/>
          </p:nvPr>
        </p:nvSpPr>
        <p:spPr>
          <a:xfrm>
            <a:off x="4895376" y="1130381"/>
            <a:ext cx="3645812" cy="32239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7" name="Plassholder for dato 6"/>
          <p:cNvSpPr>
            <a:spLocks noGrp="1"/>
          </p:cNvSpPr>
          <p:nvPr>
            <p:ph type="dt" sz="half" idx="10"/>
          </p:nvPr>
        </p:nvSpPr>
        <p:spPr/>
        <p:txBody>
          <a:bodyPr/>
          <a:lstStyle/>
          <a:p>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5751DFAA-887F-4071-8EAD-E8CA316FCF06}" type="slidenum">
              <a:rPr lang="nb-NO" smtClean="0"/>
              <a:t>‹#›</a:t>
            </a:fld>
            <a:endParaRPr lang="nb-NO"/>
          </a:p>
        </p:txBody>
      </p:sp>
      <p:sp>
        <p:nvSpPr>
          <p:cNvPr id="10" name="Tittel 9">
            <a:extLst>
              <a:ext uri="{FF2B5EF4-FFF2-40B4-BE49-F238E27FC236}">
                <a16:creationId xmlns:a16="http://schemas.microsoft.com/office/drawing/2014/main" id="{EA580FF1-391B-4CD4-9C27-516ACE01A7B6}"/>
              </a:ext>
            </a:extLst>
          </p:cNvPr>
          <p:cNvSpPr>
            <a:spLocks noGrp="1"/>
          </p:cNvSpPr>
          <p:nvPr>
            <p:ph type="title"/>
          </p:nvPr>
        </p:nvSpPr>
        <p:spPr/>
        <p:txBody>
          <a:bodyPr/>
          <a:lstStyle/>
          <a:p>
            <a:r>
              <a:rPr lang="en-US"/>
              <a:t>Click to edit Master title style</a:t>
            </a:r>
            <a:endParaRPr lang="nb-NO"/>
          </a:p>
        </p:txBody>
      </p:sp>
    </p:spTree>
    <p:extLst>
      <p:ext uri="{BB962C8B-B14F-4D97-AF65-F5344CB8AC3E}">
        <p14:creationId xmlns:p14="http://schemas.microsoft.com/office/powerpoint/2010/main" val="22703043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Avslutningsside">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3A5589B9-2A63-49AD-B4AF-B290ABF656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893" cy="5143500"/>
          </a:xfrm>
          <a:prstGeom prst="rect">
            <a:avLst/>
          </a:prstGeom>
        </p:spPr>
      </p:pic>
      <p:pic>
        <p:nvPicPr>
          <p:cNvPr id="8" name="Bilde 7">
            <a:extLst>
              <a:ext uri="{FF2B5EF4-FFF2-40B4-BE49-F238E27FC236}">
                <a16:creationId xmlns:a16="http://schemas.microsoft.com/office/drawing/2014/main" id="{9F6CBEE6-56DC-47C1-98B7-6D4C13A7E2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01771" y="1757920"/>
            <a:ext cx="1548348" cy="1548197"/>
          </a:xfrm>
          <a:prstGeom prst="rect">
            <a:avLst/>
          </a:prstGeom>
        </p:spPr>
      </p:pic>
    </p:spTree>
    <p:extLst>
      <p:ext uri="{BB962C8B-B14F-4D97-AF65-F5344CB8AC3E}">
        <p14:creationId xmlns:p14="http://schemas.microsoft.com/office/powerpoint/2010/main" val="40749433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Click to edit Master title style</a:t>
            </a:r>
            <a:endParaRPr lang="nb-NO"/>
          </a:p>
        </p:txBody>
      </p:sp>
      <p:sp>
        <p:nvSpPr>
          <p:cNvPr id="3" name="Plassholder for dato 2"/>
          <p:cNvSpPr>
            <a:spLocks noGrp="1"/>
          </p:cNvSpPr>
          <p:nvPr>
            <p:ph type="dt" sz="half" idx="10"/>
          </p:nvPr>
        </p:nvSpPr>
        <p:spPr/>
        <p:txBody>
          <a:bodyPr/>
          <a:lstStyle/>
          <a:p>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4707584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24163044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cSld name="Fill2_Text Options">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4000" y="643468"/>
            <a:ext cx="8654595" cy="461548"/>
          </a:xfrm>
        </p:spPr>
        <p:txBody>
          <a:bodyPr/>
          <a:lstStyle>
            <a:lvl1pPr>
              <a:defRPr>
                <a:solidFill>
                  <a:schemeClr val="bg1"/>
                </a:solidFill>
              </a:defRPr>
            </a:lvl1pPr>
          </a:lstStyle>
          <a:p>
            <a:r>
              <a:rPr lang="en-US" dirty="0"/>
              <a:t>Click to add emphasis part of title</a:t>
            </a:r>
          </a:p>
        </p:txBody>
      </p:sp>
      <p:sp>
        <p:nvSpPr>
          <p:cNvPr id="8" name="Text Placeholder 7"/>
          <p:cNvSpPr>
            <a:spLocks noGrp="1"/>
          </p:cNvSpPr>
          <p:nvPr>
            <p:ph type="body" sz="quarter" idx="13" hasCustomPrompt="1"/>
          </p:nvPr>
        </p:nvSpPr>
        <p:spPr>
          <a:xfrm>
            <a:off x="234000" y="248323"/>
            <a:ext cx="6725791" cy="442661"/>
          </a:xfrm>
        </p:spPr>
        <p:txBody>
          <a:bodyPr anchor="b">
            <a:normAutofit/>
          </a:bodyPr>
          <a:lstStyle>
            <a:lvl1pPr marL="0" indent="0">
              <a:buNone/>
              <a:defRPr sz="1900" b="0">
                <a:solidFill>
                  <a:schemeClr val="bg1"/>
                </a:solidFill>
              </a:defRPr>
            </a:lvl1pPr>
          </a:lstStyle>
          <a:p>
            <a:pPr lvl="0"/>
            <a:r>
              <a:rPr lang="en-US" dirty="0"/>
              <a:t>CLICK TO ADD TAG LINE OR BEGINNING OF TITLE</a:t>
            </a:r>
            <a:endParaRPr lang="en-GB" dirty="0"/>
          </a:p>
        </p:txBody>
      </p:sp>
      <p:sp>
        <p:nvSpPr>
          <p:cNvPr id="11" name="Text Placeholder 10"/>
          <p:cNvSpPr>
            <a:spLocks noGrp="1"/>
          </p:cNvSpPr>
          <p:nvPr>
            <p:ph type="body" sz="quarter" idx="14"/>
          </p:nvPr>
        </p:nvSpPr>
        <p:spPr>
          <a:xfrm>
            <a:off x="234000" y="1388443"/>
            <a:ext cx="8652825" cy="264300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22" name="Picture 21" descr="IPSOS_GAMECHANGERS_blue.png"/>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sp>
        <p:nvSpPr>
          <p:cNvPr id="14" name="TextBox 13"/>
          <p:cNvSpPr txBox="1"/>
          <p:nvPr userDrawn="1"/>
        </p:nvSpPr>
        <p:spPr>
          <a:xfrm>
            <a:off x="239634" y="4686827"/>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sp>
        <p:nvSpPr>
          <p:cNvPr id="15" name="TextBox 14"/>
          <p:cNvSpPr txBox="1"/>
          <p:nvPr userDrawn="1"/>
        </p:nvSpPr>
        <p:spPr>
          <a:xfrm>
            <a:off x="629736" y="4755925"/>
            <a:ext cx="691172" cy="168907"/>
          </a:xfrm>
          <a:prstGeom prst="rect">
            <a:avLst/>
          </a:prstGeom>
        </p:spPr>
        <p:txBody>
          <a:bodyPr vert="horz" wrap="none" lIns="0" tIns="0" rIns="0" bIns="0" rtlCol="0" anchor="b">
            <a:normAutofit/>
          </a:bodyPr>
          <a:lstStyle/>
          <a:p>
            <a:pPr marL="0" marR="0" indent="0" algn="l" defTabSz="924282" rtl="0" eaLnBrk="1" fontAlgn="auto" latinLnBrk="0" hangingPunct="1">
              <a:lnSpc>
                <a:spcPct val="85000"/>
              </a:lnSpc>
              <a:spcBef>
                <a:spcPts val="204"/>
              </a:spcBef>
              <a:spcAft>
                <a:spcPts val="0"/>
              </a:spcAft>
              <a:buClrTx/>
              <a:buSzTx/>
              <a:buFontTx/>
              <a:buNone/>
              <a:tabLst/>
              <a:defRPr/>
            </a:pPr>
            <a:r>
              <a:rPr lang="en-GB" sz="800" kern="1200" dirty="0">
                <a:solidFill>
                  <a:schemeClr val="bg1"/>
                </a:solidFill>
                <a:latin typeface="+mn-lt"/>
                <a:ea typeface="+mn-ea"/>
                <a:cs typeface="+mn-cs"/>
              </a:rPr>
              <a:t>© 2018 Ipsos.</a:t>
            </a:r>
            <a:endParaRPr lang="en-GB" sz="1200" dirty="0">
              <a:solidFill>
                <a:schemeClr val="bg1"/>
              </a:solidFill>
            </a:endParaRPr>
          </a:p>
        </p:txBody>
      </p:sp>
      <p:pic>
        <p:nvPicPr>
          <p:cNvPr id="16" name="Picture 15"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pic>
        <p:nvPicPr>
          <p:cNvPr id="9" name="Picture 24"/>
          <p:cNvPicPr>
            <a:picLocks noChangeAspect="1" noChangeArrowheads="1"/>
          </p:cNvPicPr>
          <p:nvPr userDrawn="1"/>
        </p:nvPicPr>
        <p:blipFill>
          <a:blip r:embed="rId5" cstate="print">
            <a:biLevel thresh="25000"/>
            <a:extLst>
              <a:ext uri="{28A0092B-C50C-407E-A947-70E740481C1C}">
                <a14:useLocalDpi xmlns:a14="http://schemas.microsoft.com/office/drawing/2010/main" val="0"/>
              </a:ext>
            </a:extLst>
          </a:blip>
          <a:srcRect/>
          <a:stretch>
            <a:fillRect/>
          </a:stretch>
        </p:blipFill>
        <p:spPr bwMode="auto">
          <a:xfrm>
            <a:off x="7018020" y="213178"/>
            <a:ext cx="1888872" cy="21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9253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Introslide #3">
    <p:bg>
      <p:bgPr>
        <a:solidFill>
          <a:schemeClr val="lt1"/>
        </a:solidFill>
        <a:effectLst/>
      </p:bgPr>
    </p:bg>
    <p:spTree>
      <p:nvGrpSpPr>
        <p:cNvPr id="1" name=""/>
        <p:cNvGrpSpPr/>
        <p:nvPr/>
      </p:nvGrpSpPr>
      <p:grpSpPr>
        <a:xfrm>
          <a:off x="0" y="0"/>
          <a:ext cx="0" cy="0"/>
          <a:chOff x="0" y="0"/>
          <a:chExt cx="0" cy="0"/>
        </a:xfrm>
      </p:grpSpPr>
      <p:pic>
        <p:nvPicPr>
          <p:cNvPr id="23" name="Bilde 22">
            <a:extLst>
              <a:ext uri="{FF2B5EF4-FFF2-40B4-BE49-F238E27FC236}">
                <a16:creationId xmlns:a16="http://schemas.microsoft.com/office/drawing/2014/main" id="{198C9DC9-7677-4EBC-90D6-2584ADAE34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893" cy="5143500"/>
          </a:xfrm>
          <a:prstGeom prst="rect">
            <a:avLst/>
          </a:prstGeom>
        </p:spPr>
      </p:pic>
      <p:sp>
        <p:nvSpPr>
          <p:cNvPr id="2" name="Tittel 1"/>
          <p:cNvSpPr>
            <a:spLocks noGrp="1"/>
          </p:cNvSpPr>
          <p:nvPr>
            <p:ph type="ctrTitle"/>
          </p:nvPr>
        </p:nvSpPr>
        <p:spPr>
          <a:xfrm>
            <a:off x="1215270" y="1821657"/>
            <a:ext cx="6076353" cy="860822"/>
          </a:xfrm>
        </p:spPr>
        <p:txBody>
          <a:bodyPr anchor="b">
            <a:normAutofit/>
          </a:bodyPr>
          <a:lstStyle>
            <a:lvl1pPr algn="l">
              <a:lnSpc>
                <a:spcPct val="100000"/>
              </a:lnSpc>
              <a:defRPr sz="2813">
                <a:solidFill>
                  <a:schemeClr val="lt1"/>
                </a:solidFill>
              </a:defRPr>
            </a:lvl1pPr>
          </a:lstStyle>
          <a:p>
            <a:r>
              <a:rPr lang="en-US"/>
              <a:t>Click to edit Master title style</a:t>
            </a:r>
            <a:endParaRPr lang="nb-NO" dirty="0"/>
          </a:p>
        </p:txBody>
      </p:sp>
      <p:sp>
        <p:nvSpPr>
          <p:cNvPr id="3" name="Undertittel 2"/>
          <p:cNvSpPr>
            <a:spLocks noGrp="1"/>
          </p:cNvSpPr>
          <p:nvPr>
            <p:ph type="subTitle" idx="1" hasCustomPrompt="1"/>
          </p:nvPr>
        </p:nvSpPr>
        <p:spPr>
          <a:xfrm>
            <a:off x="1215271" y="3341667"/>
            <a:ext cx="2329268" cy="694908"/>
          </a:xfrm>
        </p:spPr>
        <p:txBody>
          <a:bodyPr>
            <a:normAutofit/>
          </a:bodyPr>
          <a:lstStyle>
            <a:lvl1pPr marL="0" indent="0" algn="l">
              <a:spcBef>
                <a:spcPts val="281"/>
              </a:spcBef>
              <a:buNone/>
              <a:defRPr sz="1125" i="0">
                <a:solidFill>
                  <a:schemeClr val="lt1"/>
                </a:solidFill>
              </a:defRPr>
            </a:lvl1pPr>
            <a:lvl2pPr marL="342868" indent="0" algn="ctr">
              <a:buNone/>
              <a:defRPr sz="1500"/>
            </a:lvl2pPr>
            <a:lvl3pPr marL="685735" indent="0" algn="ctr">
              <a:buNone/>
              <a:defRPr sz="1350"/>
            </a:lvl3pPr>
            <a:lvl4pPr marL="1028603" indent="0" algn="ctr">
              <a:buNone/>
              <a:defRPr sz="1200"/>
            </a:lvl4pPr>
            <a:lvl5pPr marL="1371471" indent="0" algn="ctr">
              <a:buNone/>
              <a:defRPr sz="1200"/>
            </a:lvl5pPr>
            <a:lvl6pPr marL="1714339" indent="0" algn="ctr">
              <a:buNone/>
              <a:defRPr sz="1200"/>
            </a:lvl6pPr>
            <a:lvl7pPr marL="2057206" indent="0" algn="ctr">
              <a:buNone/>
              <a:defRPr sz="1200"/>
            </a:lvl7pPr>
            <a:lvl8pPr marL="2400074" indent="0" algn="ctr">
              <a:buNone/>
              <a:defRPr sz="1200"/>
            </a:lvl8pPr>
            <a:lvl9pPr marL="2742942" indent="0" algn="ctr">
              <a:buNone/>
              <a:defRPr sz="1200"/>
            </a:lvl9pPr>
          </a:lstStyle>
          <a:p>
            <a:r>
              <a:rPr lang="nb-NO" dirty="0"/>
              <a:t>Navn Navnesen</a:t>
            </a:r>
            <a:br>
              <a:rPr lang="nb-NO" dirty="0"/>
            </a:br>
            <a:r>
              <a:rPr lang="nb-NO" dirty="0"/>
              <a:t>Stilling</a:t>
            </a:r>
            <a:br>
              <a:rPr lang="nb-NO" dirty="0"/>
            </a:br>
            <a:r>
              <a:rPr lang="nb-NO" dirty="0"/>
              <a:t>Sted, Dato</a:t>
            </a:r>
          </a:p>
        </p:txBody>
      </p:sp>
      <p:sp>
        <p:nvSpPr>
          <p:cNvPr id="4" name="Plassholder for dato 3"/>
          <p:cNvSpPr>
            <a:spLocks noGrp="1"/>
          </p:cNvSpPr>
          <p:nvPr>
            <p:ph type="dt" sz="half" idx="10"/>
          </p:nvPr>
        </p:nvSpPr>
        <p:spPr>
          <a:xfrm>
            <a:off x="1215271" y="4834935"/>
            <a:ext cx="634666" cy="138499"/>
          </a:xfrm>
        </p:spPr>
        <p:txBody>
          <a:bodyPr/>
          <a:lstStyle>
            <a:lvl1pPr>
              <a:defRPr>
                <a:solidFill>
                  <a:schemeClr val="lt1"/>
                </a:solidFill>
              </a:defRPr>
            </a:lvl1pPr>
          </a:lstStyle>
          <a:p>
            <a:endParaRPr lang="nb-NO"/>
          </a:p>
        </p:txBody>
      </p:sp>
      <p:sp>
        <p:nvSpPr>
          <p:cNvPr id="5" name="Plassholder for bunntekst 4"/>
          <p:cNvSpPr>
            <a:spLocks noGrp="1"/>
          </p:cNvSpPr>
          <p:nvPr>
            <p:ph type="ftr" sz="quarter" idx="11"/>
          </p:nvPr>
        </p:nvSpPr>
        <p:spPr/>
        <p:txBody>
          <a:bodyPr/>
          <a:lstStyle>
            <a:lvl1pPr>
              <a:defRPr>
                <a:solidFill>
                  <a:schemeClr val="lt1"/>
                </a:solidFill>
              </a:defRPr>
            </a:lvl1pPr>
          </a:lstStyle>
          <a:p>
            <a:endParaRPr lang="nb-NO"/>
          </a:p>
        </p:txBody>
      </p:sp>
      <p:sp>
        <p:nvSpPr>
          <p:cNvPr id="6" name="Plassholder for lysbildenummer 5"/>
          <p:cNvSpPr>
            <a:spLocks noGrp="1"/>
          </p:cNvSpPr>
          <p:nvPr>
            <p:ph type="sldNum" sz="quarter" idx="12"/>
          </p:nvPr>
        </p:nvSpPr>
        <p:spPr>
          <a:xfrm>
            <a:off x="7841662" y="4834935"/>
            <a:ext cx="231608" cy="138499"/>
          </a:xfrm>
        </p:spPr>
        <p:txBody>
          <a:bodyPr/>
          <a:lstStyle>
            <a:lvl1pPr>
              <a:defRPr>
                <a:solidFill>
                  <a:schemeClr val="lt1"/>
                </a:solidFill>
              </a:defRPr>
            </a:lvl1pPr>
          </a:lstStyle>
          <a:p>
            <a:fld id="{5751DFAA-887F-4071-8EAD-E8CA316FCF06}" type="slidenum">
              <a:rPr lang="nb-NO" smtClean="0"/>
              <a:pPr/>
              <a:t>‹#›</a:t>
            </a:fld>
            <a:endParaRPr lang="nb-NO"/>
          </a:p>
        </p:txBody>
      </p:sp>
      <p:pic>
        <p:nvPicPr>
          <p:cNvPr id="19" name="Bilde 18">
            <a:extLst>
              <a:ext uri="{FF2B5EF4-FFF2-40B4-BE49-F238E27FC236}">
                <a16:creationId xmlns:a16="http://schemas.microsoft.com/office/drawing/2014/main" id="{6FF9C234-E473-49F9-9075-64D6C3F977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7126" y="567071"/>
            <a:ext cx="1745535" cy="606183"/>
          </a:xfrm>
          <a:prstGeom prst="rect">
            <a:avLst/>
          </a:prstGeom>
        </p:spPr>
      </p:pic>
      <p:cxnSp>
        <p:nvCxnSpPr>
          <p:cNvPr id="9" name="Rett linje 8">
            <a:extLst>
              <a:ext uri="{FF2B5EF4-FFF2-40B4-BE49-F238E27FC236}">
                <a16:creationId xmlns:a16="http://schemas.microsoft.com/office/drawing/2014/main" id="{C629C3E6-69F6-4F62-A3E6-616C4550AFAC}"/>
              </a:ext>
            </a:extLst>
          </p:cNvPr>
          <p:cNvCxnSpPr/>
          <p:nvPr/>
        </p:nvCxnSpPr>
        <p:spPr>
          <a:xfrm>
            <a:off x="1215271" y="3189774"/>
            <a:ext cx="141781" cy="0"/>
          </a:xfrm>
          <a:prstGeom prst="line">
            <a:avLst/>
          </a:prstGeom>
          <a:ln w="28575">
            <a:solidFill>
              <a:schemeClr val="l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3207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Text Optio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232376" y="248323"/>
            <a:ext cx="6725791" cy="442661"/>
          </a:xfrm>
        </p:spPr>
        <p:txBody>
          <a:bodyPr anchor="b">
            <a:normAutofit/>
          </a:bodyPr>
          <a:lstStyle>
            <a:lvl1pPr marL="0" indent="0">
              <a:buNone/>
              <a:defRPr sz="1900" b="0">
                <a:solidFill>
                  <a:schemeClr val="bg2"/>
                </a:solidFill>
              </a:defRPr>
            </a:lvl1pPr>
          </a:lstStyle>
          <a:p>
            <a:pPr lvl="0"/>
            <a:r>
              <a:rPr lang="en-US" dirty="0"/>
              <a:t>CLICK TO ADD TAG LINE OR BEGINNING OF TITLE</a:t>
            </a:r>
            <a:endParaRPr lang="en-GB" dirty="0"/>
          </a:p>
        </p:txBody>
      </p:sp>
      <p:sp>
        <p:nvSpPr>
          <p:cNvPr id="11" name="Text Placeholder 10"/>
          <p:cNvSpPr>
            <a:spLocks noGrp="1"/>
          </p:cNvSpPr>
          <p:nvPr>
            <p:ph type="body" sz="quarter" idx="14"/>
          </p:nvPr>
        </p:nvSpPr>
        <p:spPr>
          <a:xfrm>
            <a:off x="247650" y="1388443"/>
            <a:ext cx="7870391" cy="264300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Plassholder for lysbildenummer 5">
            <a:extLst>
              <a:ext uri="{FF2B5EF4-FFF2-40B4-BE49-F238E27FC236}">
                <a16:creationId xmlns:a16="http://schemas.microsoft.com/office/drawing/2014/main" id="{ACA0DA19-4B5A-4FFC-A21E-A2063F3F4F39}"/>
              </a:ext>
            </a:extLst>
          </p:cNvPr>
          <p:cNvSpPr>
            <a:spLocks noGrp="1"/>
          </p:cNvSpPr>
          <p:nvPr>
            <p:ph type="sldNum" sz="quarter" idx="12"/>
          </p:nvPr>
        </p:nvSpPr>
        <p:spPr>
          <a:xfrm>
            <a:off x="8309580" y="4834935"/>
            <a:ext cx="231608" cy="138499"/>
          </a:xfrm>
        </p:spPr>
        <p:txBody>
          <a:bodyPr/>
          <a:lstStyle/>
          <a:p>
            <a:fld id="{5751DFAA-887F-4071-8EAD-E8CA316FCF06}" type="slidenum">
              <a:rPr lang="nb-NO" smtClean="0"/>
              <a:t>‹#›</a:t>
            </a:fld>
            <a:endParaRPr lang="nb-NO" dirty="0"/>
          </a:p>
        </p:txBody>
      </p:sp>
    </p:spTree>
    <p:extLst>
      <p:ext uri="{BB962C8B-B14F-4D97-AF65-F5344CB8AC3E}">
        <p14:creationId xmlns:p14="http://schemas.microsoft.com/office/powerpoint/2010/main" val="20902251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Contacts">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bg1"/>
                </a:solidFill>
              </a:defRPr>
            </a:lvl1pPr>
          </a:lstStyle>
          <a:p>
            <a:r>
              <a:rPr lang="en-US" dirty="0"/>
              <a:t>Click to add emphasis part of title</a:t>
            </a:r>
          </a:p>
        </p:txBody>
      </p:sp>
      <p:pic>
        <p:nvPicPr>
          <p:cNvPr id="20" name="Picture 19" descr="IPSOS_GAMECHANGERS_blue.png"/>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sp>
        <p:nvSpPr>
          <p:cNvPr id="21" name="TextBox 20"/>
          <p:cNvSpPr txBox="1"/>
          <p:nvPr userDrawn="1"/>
        </p:nvSpPr>
        <p:spPr>
          <a:xfrm>
            <a:off x="239634" y="4686827"/>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sp>
        <p:nvSpPr>
          <p:cNvPr id="22" name="TextBox 21"/>
          <p:cNvSpPr txBox="1"/>
          <p:nvPr userDrawn="1"/>
        </p:nvSpPr>
        <p:spPr>
          <a:xfrm>
            <a:off x="629736" y="4755925"/>
            <a:ext cx="691172" cy="168907"/>
          </a:xfrm>
          <a:prstGeom prst="rect">
            <a:avLst/>
          </a:prstGeom>
        </p:spPr>
        <p:txBody>
          <a:bodyPr vert="horz" wrap="none" lIns="0" tIns="0" rIns="0" bIns="0" rtlCol="0" anchor="b">
            <a:normAutofit/>
          </a:bodyPr>
          <a:lstStyle/>
          <a:p>
            <a:pPr marL="0" marR="0" indent="0" algn="l" defTabSz="924282" rtl="0" eaLnBrk="1" fontAlgn="auto" latinLnBrk="0" hangingPunct="1">
              <a:lnSpc>
                <a:spcPct val="85000"/>
              </a:lnSpc>
              <a:spcBef>
                <a:spcPts val="204"/>
              </a:spcBef>
              <a:spcAft>
                <a:spcPts val="0"/>
              </a:spcAft>
              <a:buClrTx/>
              <a:buSzTx/>
              <a:buFontTx/>
              <a:buNone/>
              <a:tabLst/>
              <a:defRPr/>
            </a:pPr>
            <a:r>
              <a:rPr lang="en-GB" sz="800" kern="1200" dirty="0">
                <a:solidFill>
                  <a:schemeClr val="bg1"/>
                </a:solidFill>
                <a:latin typeface="+mn-lt"/>
                <a:ea typeface="+mn-ea"/>
                <a:cs typeface="+mn-cs"/>
              </a:rPr>
              <a:t>© 2018 Ipsos.</a:t>
            </a:r>
            <a:endParaRPr lang="en-GB" sz="1200" dirty="0">
              <a:solidFill>
                <a:schemeClr val="bg1"/>
              </a:solidFill>
            </a:endParaRPr>
          </a:p>
        </p:txBody>
      </p:sp>
      <p:pic>
        <p:nvPicPr>
          <p:cNvPr id="23" name="Picture 22"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sp>
        <p:nvSpPr>
          <p:cNvPr id="6" name="Picture Placeholder 5"/>
          <p:cNvSpPr>
            <a:spLocks noGrp="1"/>
          </p:cNvSpPr>
          <p:nvPr>
            <p:ph type="pic" sz="quarter" idx="10"/>
          </p:nvPr>
        </p:nvSpPr>
        <p:spPr>
          <a:xfrm>
            <a:off x="743381" y="1622613"/>
            <a:ext cx="1211263" cy="1209675"/>
          </a:xfrm>
          <a:prstGeom prst="ellipse">
            <a:avLst/>
          </a:prstGeom>
        </p:spPr>
        <p:txBody>
          <a:bodyPr/>
          <a:lstStyle>
            <a:lvl1pPr>
              <a:defRPr>
                <a:solidFill>
                  <a:schemeClr val="bg1"/>
                </a:solidFill>
              </a:defRPr>
            </a:lvl1pPr>
          </a:lstStyle>
          <a:p>
            <a:r>
              <a:rPr lang="en-US" dirty="0"/>
              <a:t>Click icon to add picture</a:t>
            </a:r>
            <a:endParaRPr lang="en-GB" dirty="0"/>
          </a:p>
        </p:txBody>
      </p:sp>
      <p:sp>
        <p:nvSpPr>
          <p:cNvPr id="16" name="Picture Placeholder 5"/>
          <p:cNvSpPr>
            <a:spLocks noGrp="1"/>
          </p:cNvSpPr>
          <p:nvPr>
            <p:ph type="pic" sz="quarter" idx="11"/>
          </p:nvPr>
        </p:nvSpPr>
        <p:spPr>
          <a:xfrm>
            <a:off x="3818226" y="1622613"/>
            <a:ext cx="1211263" cy="1209675"/>
          </a:xfrm>
          <a:prstGeom prst="ellipse">
            <a:avLst/>
          </a:prstGeom>
        </p:spPr>
        <p:txBody>
          <a:bodyPr/>
          <a:lstStyle>
            <a:lvl1pPr>
              <a:defRPr>
                <a:solidFill>
                  <a:schemeClr val="bg1"/>
                </a:solidFill>
              </a:defRPr>
            </a:lvl1pPr>
          </a:lstStyle>
          <a:p>
            <a:r>
              <a:rPr lang="en-US" dirty="0"/>
              <a:t>Click icon to add picture</a:t>
            </a:r>
            <a:endParaRPr lang="en-GB" dirty="0"/>
          </a:p>
        </p:txBody>
      </p:sp>
      <p:sp>
        <p:nvSpPr>
          <p:cNvPr id="19" name="Picture Placeholder 5"/>
          <p:cNvSpPr>
            <a:spLocks noGrp="1"/>
          </p:cNvSpPr>
          <p:nvPr>
            <p:ph type="pic" sz="quarter" idx="12"/>
          </p:nvPr>
        </p:nvSpPr>
        <p:spPr>
          <a:xfrm>
            <a:off x="6893072" y="1622613"/>
            <a:ext cx="1211263" cy="1209675"/>
          </a:xfrm>
          <a:prstGeom prst="ellipse">
            <a:avLst/>
          </a:prstGeom>
        </p:spPr>
        <p:txBody>
          <a:bodyPr/>
          <a:lstStyle>
            <a:lvl1pPr>
              <a:defRPr>
                <a:solidFill>
                  <a:schemeClr val="bg1"/>
                </a:solidFill>
              </a:defRPr>
            </a:lvl1pPr>
          </a:lstStyle>
          <a:p>
            <a:r>
              <a:rPr lang="en-US" dirty="0"/>
              <a:t>Click icon to add picture</a:t>
            </a:r>
            <a:endParaRPr lang="en-GB" dirty="0"/>
          </a:p>
        </p:txBody>
      </p:sp>
      <p:pic>
        <p:nvPicPr>
          <p:cNvPr id="10" name="Picture 24"/>
          <p:cNvPicPr>
            <a:picLocks noChangeAspect="1" noChangeArrowheads="1"/>
          </p:cNvPicPr>
          <p:nvPr userDrawn="1"/>
        </p:nvPicPr>
        <p:blipFill>
          <a:blip r:embed="rId5" cstate="print">
            <a:biLevel thresh="25000"/>
            <a:extLst>
              <a:ext uri="{28A0092B-C50C-407E-A947-70E740481C1C}">
                <a14:useLocalDpi xmlns:a14="http://schemas.microsoft.com/office/drawing/2010/main" val="0"/>
              </a:ext>
            </a:extLst>
          </a:blip>
          <a:srcRect/>
          <a:stretch>
            <a:fillRect/>
          </a:stretch>
        </p:blipFill>
        <p:spPr bwMode="auto">
          <a:xfrm>
            <a:off x="7018020" y="213178"/>
            <a:ext cx="1888872" cy="21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02182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ullets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4000" y="643468"/>
            <a:ext cx="8654595" cy="461548"/>
          </a:xfrm>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234000" y="248323"/>
            <a:ext cx="6710396" cy="442661"/>
          </a:xfrm>
        </p:spPr>
        <p:txBody>
          <a:bodyPr anchor="b">
            <a:normAutofit/>
          </a:bodyPr>
          <a:lstStyle>
            <a:lvl1pPr marL="0" indent="0">
              <a:buNone/>
              <a:defRPr sz="1900" b="0">
                <a:solidFill>
                  <a:schemeClr val="bg2"/>
                </a:solidFill>
              </a:defRPr>
            </a:lvl1pPr>
          </a:lstStyle>
          <a:p>
            <a:pPr lvl="0"/>
            <a:r>
              <a:rPr lang="en-US" dirty="0"/>
              <a:t>CLICK TO ADD TAG LINE OR BEGINNING OF TITLE</a:t>
            </a:r>
            <a:endParaRPr lang="en-GB" dirty="0"/>
          </a:p>
        </p:txBody>
      </p:sp>
      <p:sp>
        <p:nvSpPr>
          <p:cNvPr id="5" name="Text Placeholder 4"/>
          <p:cNvSpPr>
            <a:spLocks noGrp="1"/>
          </p:cNvSpPr>
          <p:nvPr>
            <p:ph type="body" sz="quarter" idx="14" hasCustomPrompt="1"/>
          </p:nvPr>
        </p:nvSpPr>
        <p:spPr>
          <a:xfrm>
            <a:off x="233363" y="1399203"/>
            <a:ext cx="8288337" cy="2639397"/>
          </a:xfrm>
        </p:spPr>
        <p:txBody>
          <a:bodyPr/>
          <a:lstStyle>
            <a:lvl1pPr marL="176213" indent="-176213">
              <a:lnSpc>
                <a:spcPct val="100000"/>
              </a:lnSpc>
              <a:spcBef>
                <a:spcPts val="300"/>
              </a:spcBef>
              <a:spcAft>
                <a:spcPts val="300"/>
              </a:spcAft>
              <a:buFont typeface="Arial" panose="020B0604020202020204" pitchFamily="34" charset="0"/>
              <a:buChar char="•"/>
              <a:defRPr sz="1200" cap="none"/>
            </a:lvl1pPr>
            <a:lvl2pPr marL="476250" indent="-166688">
              <a:lnSpc>
                <a:spcPct val="100000"/>
              </a:lnSpc>
              <a:spcBef>
                <a:spcPts val="300"/>
              </a:spcBef>
              <a:spcAft>
                <a:spcPts val="300"/>
              </a:spcAft>
              <a:buFont typeface="Arial" panose="020B0604020202020204" pitchFamily="34" charset="0"/>
              <a:buChar char="–"/>
              <a:tabLst/>
              <a:defRPr sz="1200"/>
            </a:lvl2pPr>
            <a:lvl3pPr marL="692150" indent="-177800">
              <a:lnSpc>
                <a:spcPct val="100000"/>
              </a:lnSpc>
              <a:spcBef>
                <a:spcPts val="300"/>
              </a:spcBef>
              <a:spcAft>
                <a:spcPts val="300"/>
              </a:spcAft>
              <a:buSzPct val="85000"/>
              <a:buFont typeface="Arial" panose="020B0604020202020204" pitchFamily="34" charset="0"/>
              <a:buChar char="•"/>
              <a:defRPr sz="1200"/>
            </a:lvl3pPr>
            <a:lvl5pPr marL="968375" indent="-174625">
              <a:lnSpc>
                <a:spcPct val="100000"/>
              </a:lnSpc>
              <a:spcBef>
                <a:spcPts val="300"/>
              </a:spcBef>
              <a:spcAft>
                <a:spcPts val="300"/>
              </a:spcAft>
              <a:buSzPct val="85000"/>
              <a:buFont typeface="Arial" panose="020B0604020202020204" pitchFamily="34" charset="0"/>
              <a:buChar char="-"/>
              <a:defRPr sz="1200"/>
            </a:lvl5pPr>
          </a:lstStyle>
          <a:p>
            <a:pPr lvl="0"/>
            <a:r>
              <a:rPr lang="en-US" dirty="0"/>
              <a:t>First level bullet</a:t>
            </a:r>
          </a:p>
          <a:p>
            <a:pPr lvl="1"/>
            <a:r>
              <a:rPr lang="en-US" dirty="0"/>
              <a:t>Second level</a:t>
            </a:r>
          </a:p>
          <a:p>
            <a:pPr lvl="2"/>
            <a:r>
              <a:rPr lang="en-US" dirty="0"/>
              <a:t>Third level</a:t>
            </a:r>
          </a:p>
          <a:p>
            <a:pPr lvl="4"/>
            <a:r>
              <a:rPr lang="en-US" dirty="0"/>
              <a:t>Fourth level</a:t>
            </a:r>
            <a:endParaRPr lang="en-GB" dirty="0"/>
          </a:p>
        </p:txBody>
      </p:sp>
      <p:sp>
        <p:nvSpPr>
          <p:cNvPr id="6" name="Plassholder for lysbildenummer 5">
            <a:extLst>
              <a:ext uri="{FF2B5EF4-FFF2-40B4-BE49-F238E27FC236}">
                <a16:creationId xmlns:a16="http://schemas.microsoft.com/office/drawing/2014/main" id="{AFB23F8D-323D-4E49-8F32-B69533156F74}"/>
              </a:ext>
            </a:extLst>
          </p:cNvPr>
          <p:cNvSpPr>
            <a:spLocks noGrp="1"/>
          </p:cNvSpPr>
          <p:nvPr>
            <p:ph type="sldNum" sz="quarter" idx="12"/>
          </p:nvPr>
        </p:nvSpPr>
        <p:spPr>
          <a:xfrm>
            <a:off x="8309580" y="4834935"/>
            <a:ext cx="231608" cy="138499"/>
          </a:xfrm>
        </p:spPr>
        <p:txBody>
          <a:bodyPr/>
          <a:lstStyle/>
          <a:p>
            <a:fld id="{5751DFAA-887F-4071-8EAD-E8CA316FCF06}" type="slidenum">
              <a:rPr lang="nb-NO" smtClean="0"/>
              <a:t>‹#›</a:t>
            </a:fld>
            <a:endParaRPr lang="nb-NO" dirty="0"/>
          </a:p>
        </p:txBody>
      </p:sp>
    </p:spTree>
    <p:extLst>
      <p:ext uri="{BB962C8B-B14F-4D97-AF65-F5344CB8AC3E}">
        <p14:creationId xmlns:p14="http://schemas.microsoft.com/office/powerpoint/2010/main" val="31950507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iographi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4000" y="643468"/>
            <a:ext cx="8646971" cy="461548"/>
          </a:xfrm>
        </p:spPr>
        <p:txBody>
          <a:bodyPr/>
          <a:lstStyle>
            <a:lvl1pPr>
              <a:defRPr baseline="0"/>
            </a:lvl1pPr>
          </a:lstStyle>
          <a:p>
            <a:r>
              <a:rPr lang="en-US" dirty="0"/>
              <a:t>Click to add emphasis part of title</a:t>
            </a:r>
          </a:p>
        </p:txBody>
      </p:sp>
      <p:sp>
        <p:nvSpPr>
          <p:cNvPr id="8" name="Text Placeholder 7"/>
          <p:cNvSpPr>
            <a:spLocks noGrp="1"/>
          </p:cNvSpPr>
          <p:nvPr>
            <p:ph type="body" sz="quarter" idx="13" hasCustomPrompt="1"/>
          </p:nvPr>
        </p:nvSpPr>
        <p:spPr>
          <a:xfrm>
            <a:off x="234000" y="243073"/>
            <a:ext cx="6718167" cy="442661"/>
          </a:xfrm>
        </p:spPr>
        <p:txBody>
          <a:bodyPr anchor="b">
            <a:normAutofit/>
          </a:bodyPr>
          <a:lstStyle>
            <a:lvl1pPr marL="0" indent="0">
              <a:buNone/>
              <a:defRPr sz="1900" b="0" baseline="0">
                <a:solidFill>
                  <a:schemeClr val="bg2"/>
                </a:solidFill>
              </a:defRPr>
            </a:lvl1pPr>
          </a:lstStyle>
          <a:p>
            <a:pPr lvl="0"/>
            <a:r>
              <a:rPr lang="en-US" dirty="0"/>
              <a:t>CLICK TO ADD TAG LINE OR BEGINNING OF TITLE</a:t>
            </a:r>
            <a:endParaRPr lang="en-GB" dirty="0"/>
          </a:p>
        </p:txBody>
      </p:sp>
      <p:sp>
        <p:nvSpPr>
          <p:cNvPr id="5" name="Content Placeholder 2"/>
          <p:cNvSpPr>
            <a:spLocks noGrp="1"/>
          </p:cNvSpPr>
          <p:nvPr>
            <p:ph idx="12" hasCustomPrompt="1"/>
          </p:nvPr>
        </p:nvSpPr>
        <p:spPr>
          <a:xfrm>
            <a:off x="947451" y="1239836"/>
            <a:ext cx="1941711" cy="578779"/>
          </a:xfrm>
          <a:prstGeom prst="rect">
            <a:avLst/>
          </a:prstGeom>
          <a:solidFill>
            <a:schemeClr val="accent6"/>
          </a:solidFill>
        </p:spPr>
        <p:txBody>
          <a:bodyPr lIns="90000" tIns="90000" rIns="90000" bIns="90000" anchor="ctr">
            <a:noAutofit/>
          </a:bodyPr>
          <a:lstStyle>
            <a:lvl1pPr marL="0" indent="0">
              <a:lnSpc>
                <a:spcPct val="100000"/>
              </a:lnSpc>
              <a:spcBef>
                <a:spcPts val="200"/>
              </a:spcBef>
              <a:spcAft>
                <a:spcPts val="0"/>
              </a:spcAft>
              <a:buNone/>
              <a:defRPr sz="1200" cap="none">
                <a:solidFill>
                  <a:schemeClr val="bg1"/>
                </a:solidFill>
              </a:defRPr>
            </a:lvl1pPr>
            <a:lvl2pPr marL="533400" indent="-285750">
              <a:defRPr>
                <a:solidFill>
                  <a:schemeClr val="bg1"/>
                </a:solidFill>
              </a:defRPr>
            </a:lvl2pPr>
            <a:lvl3pPr marL="898525" indent="-228600">
              <a:defRPr>
                <a:solidFill>
                  <a:schemeClr val="bg1"/>
                </a:solidFill>
              </a:defRPr>
            </a:lvl3pPr>
            <a:lvl4pPr marL="1257300" indent="-228600">
              <a:defRPr>
                <a:solidFill>
                  <a:schemeClr val="bg1"/>
                </a:solidFill>
              </a:defRPr>
            </a:lvl4pPr>
            <a:lvl5pPr marL="1612900" indent="-228600">
              <a:defRPr/>
            </a:lvl5pPr>
          </a:lstStyle>
          <a:p>
            <a:pPr lvl="0"/>
            <a:r>
              <a:rPr lang="en-US" dirty="0"/>
              <a:t>Click to edit master text styles</a:t>
            </a:r>
          </a:p>
        </p:txBody>
      </p:sp>
      <p:sp>
        <p:nvSpPr>
          <p:cNvPr id="10" name="Picture Placeholder 8"/>
          <p:cNvSpPr>
            <a:spLocks noGrp="1"/>
          </p:cNvSpPr>
          <p:nvPr>
            <p:ph type="pic" sz="quarter" idx="15" hasCustomPrompt="1"/>
          </p:nvPr>
        </p:nvSpPr>
        <p:spPr>
          <a:xfrm>
            <a:off x="262929" y="1239836"/>
            <a:ext cx="684522" cy="578779"/>
          </a:xfrm>
          <a:solidFill>
            <a:schemeClr val="bg1">
              <a:lumMod val="85000"/>
            </a:schemeClr>
          </a:solidFill>
        </p:spPr>
        <p:txBody>
          <a:bodyPr>
            <a:normAutofit/>
          </a:bodyPr>
          <a:lstStyle>
            <a:lvl1pPr marL="0" indent="0">
              <a:buNone/>
              <a:defRPr sz="1050" baseline="0"/>
            </a:lvl1pPr>
          </a:lstStyle>
          <a:p>
            <a:r>
              <a:rPr lang="en-GB" dirty="0"/>
              <a:t>Insert picture from file</a:t>
            </a:r>
          </a:p>
        </p:txBody>
      </p:sp>
      <p:sp>
        <p:nvSpPr>
          <p:cNvPr id="11" name="Picture Placeholder 8"/>
          <p:cNvSpPr>
            <a:spLocks noGrp="1"/>
          </p:cNvSpPr>
          <p:nvPr>
            <p:ph type="pic" sz="quarter" idx="18" hasCustomPrompt="1"/>
          </p:nvPr>
        </p:nvSpPr>
        <p:spPr>
          <a:xfrm>
            <a:off x="3196468" y="1239836"/>
            <a:ext cx="684522" cy="578779"/>
          </a:xfrm>
          <a:solidFill>
            <a:schemeClr val="bg1">
              <a:lumMod val="85000"/>
            </a:schemeClr>
          </a:solidFill>
        </p:spPr>
        <p:txBody>
          <a:bodyPr>
            <a:normAutofit/>
          </a:bodyPr>
          <a:lstStyle>
            <a:lvl1pPr marL="0" indent="0">
              <a:buNone/>
              <a:defRPr sz="1050" baseline="0"/>
            </a:lvl1pPr>
          </a:lstStyle>
          <a:p>
            <a:r>
              <a:rPr lang="en-GB" dirty="0"/>
              <a:t>Insert picture from file</a:t>
            </a:r>
          </a:p>
        </p:txBody>
      </p:sp>
      <p:sp>
        <p:nvSpPr>
          <p:cNvPr id="12" name="Picture Placeholder 8"/>
          <p:cNvSpPr>
            <a:spLocks noGrp="1"/>
          </p:cNvSpPr>
          <p:nvPr>
            <p:ph type="pic" sz="quarter" idx="19" hasCustomPrompt="1"/>
          </p:nvPr>
        </p:nvSpPr>
        <p:spPr>
          <a:xfrm>
            <a:off x="6147915" y="1239836"/>
            <a:ext cx="684522" cy="578779"/>
          </a:xfrm>
          <a:solidFill>
            <a:schemeClr val="bg1">
              <a:lumMod val="85000"/>
            </a:schemeClr>
          </a:solidFill>
        </p:spPr>
        <p:txBody>
          <a:bodyPr>
            <a:normAutofit/>
          </a:bodyPr>
          <a:lstStyle>
            <a:lvl1pPr marL="0" indent="0">
              <a:buNone/>
              <a:defRPr sz="1050" baseline="0"/>
            </a:lvl1pPr>
          </a:lstStyle>
          <a:p>
            <a:r>
              <a:rPr lang="en-GB" dirty="0"/>
              <a:t>Insert picture from file</a:t>
            </a:r>
          </a:p>
        </p:txBody>
      </p:sp>
      <p:sp>
        <p:nvSpPr>
          <p:cNvPr id="4" name="Text Placeholder 3"/>
          <p:cNvSpPr>
            <a:spLocks noGrp="1"/>
          </p:cNvSpPr>
          <p:nvPr>
            <p:ph type="body" sz="quarter" idx="20" hasCustomPrompt="1"/>
          </p:nvPr>
        </p:nvSpPr>
        <p:spPr>
          <a:xfrm>
            <a:off x="263525" y="1918036"/>
            <a:ext cx="2625725" cy="947738"/>
          </a:xfrm>
        </p:spPr>
        <p:txBody>
          <a:bodyPr>
            <a:noAutofit/>
          </a:bodyPr>
          <a:lstStyle>
            <a:lvl3pPr>
              <a:defRPr baseline="0"/>
            </a:lvl3pPr>
            <a:lvl4pPr>
              <a:defRPr baseline="0"/>
            </a:lvl4pPr>
            <a:lvl5pPr>
              <a:defRPr/>
            </a:lvl5pPr>
          </a:lstStyle>
          <a:p>
            <a:pPr lvl="2"/>
            <a:r>
              <a:rPr lang="en-US" dirty="0"/>
              <a:t>1st Level</a:t>
            </a:r>
          </a:p>
          <a:p>
            <a:pPr lvl="3"/>
            <a:r>
              <a:rPr lang="en-US" dirty="0"/>
              <a:t>2nd Level</a:t>
            </a:r>
          </a:p>
          <a:p>
            <a:pPr lvl="4"/>
            <a:r>
              <a:rPr lang="en-US" dirty="0"/>
              <a:t>3rd Level</a:t>
            </a:r>
            <a:endParaRPr lang="en-GB" dirty="0"/>
          </a:p>
        </p:txBody>
      </p:sp>
      <p:sp>
        <p:nvSpPr>
          <p:cNvPr id="13" name="Text Placeholder 3"/>
          <p:cNvSpPr>
            <a:spLocks noGrp="1"/>
          </p:cNvSpPr>
          <p:nvPr>
            <p:ph type="body" sz="quarter" idx="21" hasCustomPrompt="1"/>
          </p:nvPr>
        </p:nvSpPr>
        <p:spPr>
          <a:xfrm>
            <a:off x="3196468" y="1918036"/>
            <a:ext cx="2625725" cy="947738"/>
          </a:xfrm>
        </p:spPr>
        <p:txBody>
          <a:bodyPr>
            <a:noAutofit/>
          </a:bodyPr>
          <a:lstStyle>
            <a:lvl3pPr>
              <a:defRPr baseline="0"/>
            </a:lvl3pPr>
            <a:lvl4pPr>
              <a:defRPr baseline="0"/>
            </a:lvl4pPr>
            <a:lvl5pPr>
              <a:defRPr/>
            </a:lvl5pPr>
          </a:lstStyle>
          <a:p>
            <a:pPr lvl="2"/>
            <a:r>
              <a:rPr lang="en-US" dirty="0"/>
              <a:t>1st Level</a:t>
            </a:r>
          </a:p>
          <a:p>
            <a:pPr lvl="3"/>
            <a:r>
              <a:rPr lang="en-US" dirty="0"/>
              <a:t>2nd Level</a:t>
            </a:r>
          </a:p>
          <a:p>
            <a:pPr lvl="4"/>
            <a:r>
              <a:rPr lang="en-US" dirty="0"/>
              <a:t>3rd Level</a:t>
            </a:r>
            <a:endParaRPr lang="en-GB" dirty="0"/>
          </a:p>
        </p:txBody>
      </p:sp>
      <p:sp>
        <p:nvSpPr>
          <p:cNvPr id="14" name="Text Placeholder 3"/>
          <p:cNvSpPr>
            <a:spLocks noGrp="1"/>
          </p:cNvSpPr>
          <p:nvPr>
            <p:ph type="body" sz="quarter" idx="22" hasCustomPrompt="1"/>
          </p:nvPr>
        </p:nvSpPr>
        <p:spPr>
          <a:xfrm>
            <a:off x="6143701" y="1918036"/>
            <a:ext cx="2625725" cy="947738"/>
          </a:xfrm>
        </p:spPr>
        <p:txBody>
          <a:bodyPr>
            <a:noAutofit/>
          </a:bodyPr>
          <a:lstStyle>
            <a:lvl3pPr>
              <a:defRPr baseline="0"/>
            </a:lvl3pPr>
            <a:lvl4pPr>
              <a:defRPr baseline="0"/>
            </a:lvl4pPr>
            <a:lvl5pPr>
              <a:defRPr/>
            </a:lvl5pPr>
          </a:lstStyle>
          <a:p>
            <a:pPr lvl="2"/>
            <a:r>
              <a:rPr lang="en-US" dirty="0"/>
              <a:t>1st Level</a:t>
            </a:r>
          </a:p>
          <a:p>
            <a:pPr lvl="3"/>
            <a:r>
              <a:rPr lang="en-US" dirty="0"/>
              <a:t>2nd Level</a:t>
            </a:r>
          </a:p>
          <a:p>
            <a:pPr lvl="4"/>
            <a:r>
              <a:rPr lang="en-US" dirty="0"/>
              <a:t>3rd Level</a:t>
            </a:r>
            <a:endParaRPr lang="en-GB" dirty="0"/>
          </a:p>
        </p:txBody>
      </p:sp>
      <p:sp>
        <p:nvSpPr>
          <p:cNvPr id="24" name="Content Placeholder 2"/>
          <p:cNvSpPr>
            <a:spLocks noGrp="1"/>
          </p:cNvSpPr>
          <p:nvPr>
            <p:ph idx="23" hasCustomPrompt="1"/>
          </p:nvPr>
        </p:nvSpPr>
        <p:spPr>
          <a:xfrm>
            <a:off x="3880990" y="1239836"/>
            <a:ext cx="1941711" cy="578779"/>
          </a:xfrm>
          <a:prstGeom prst="rect">
            <a:avLst/>
          </a:prstGeom>
          <a:solidFill>
            <a:schemeClr val="accent6"/>
          </a:solidFill>
        </p:spPr>
        <p:txBody>
          <a:bodyPr lIns="90000" tIns="90000" rIns="90000" bIns="90000" anchor="ctr">
            <a:noAutofit/>
          </a:bodyPr>
          <a:lstStyle>
            <a:lvl1pPr marL="0" indent="0">
              <a:lnSpc>
                <a:spcPct val="100000"/>
              </a:lnSpc>
              <a:spcBef>
                <a:spcPts val="200"/>
              </a:spcBef>
              <a:spcAft>
                <a:spcPts val="0"/>
              </a:spcAft>
              <a:buNone/>
              <a:defRPr sz="1200" cap="none">
                <a:solidFill>
                  <a:schemeClr val="bg1"/>
                </a:solidFill>
              </a:defRPr>
            </a:lvl1pPr>
            <a:lvl2pPr marL="533400" indent="-285750">
              <a:defRPr>
                <a:solidFill>
                  <a:schemeClr val="bg1"/>
                </a:solidFill>
              </a:defRPr>
            </a:lvl2pPr>
            <a:lvl3pPr marL="898525" indent="-228600">
              <a:defRPr>
                <a:solidFill>
                  <a:schemeClr val="bg1"/>
                </a:solidFill>
              </a:defRPr>
            </a:lvl3pPr>
            <a:lvl4pPr marL="1257300" indent="-228600">
              <a:defRPr>
                <a:solidFill>
                  <a:schemeClr val="bg1"/>
                </a:solidFill>
              </a:defRPr>
            </a:lvl4pPr>
            <a:lvl5pPr marL="1612900" indent="-228600">
              <a:defRPr/>
            </a:lvl5pPr>
          </a:lstStyle>
          <a:p>
            <a:pPr lvl="0"/>
            <a:r>
              <a:rPr lang="en-US" dirty="0"/>
              <a:t>Click to edit master text styles</a:t>
            </a:r>
          </a:p>
        </p:txBody>
      </p:sp>
      <p:sp>
        <p:nvSpPr>
          <p:cNvPr id="25" name="Content Placeholder 2"/>
          <p:cNvSpPr>
            <a:spLocks noGrp="1"/>
          </p:cNvSpPr>
          <p:nvPr>
            <p:ph idx="24" hasCustomPrompt="1"/>
          </p:nvPr>
        </p:nvSpPr>
        <p:spPr>
          <a:xfrm>
            <a:off x="6832437" y="1239836"/>
            <a:ext cx="1941711" cy="578779"/>
          </a:xfrm>
          <a:prstGeom prst="rect">
            <a:avLst/>
          </a:prstGeom>
          <a:solidFill>
            <a:schemeClr val="accent6"/>
          </a:solidFill>
        </p:spPr>
        <p:txBody>
          <a:bodyPr lIns="90000" tIns="90000" rIns="90000" bIns="90000" anchor="ctr">
            <a:noAutofit/>
          </a:bodyPr>
          <a:lstStyle>
            <a:lvl1pPr marL="0" indent="0">
              <a:lnSpc>
                <a:spcPct val="100000"/>
              </a:lnSpc>
              <a:spcBef>
                <a:spcPts val="200"/>
              </a:spcBef>
              <a:spcAft>
                <a:spcPts val="0"/>
              </a:spcAft>
              <a:buNone/>
              <a:defRPr sz="1200" cap="none">
                <a:solidFill>
                  <a:schemeClr val="bg1"/>
                </a:solidFill>
              </a:defRPr>
            </a:lvl1pPr>
            <a:lvl2pPr marL="533400" indent="-285750">
              <a:defRPr>
                <a:solidFill>
                  <a:schemeClr val="bg1"/>
                </a:solidFill>
              </a:defRPr>
            </a:lvl2pPr>
            <a:lvl3pPr marL="898525" indent="-228600">
              <a:defRPr>
                <a:solidFill>
                  <a:schemeClr val="bg1"/>
                </a:solidFill>
              </a:defRPr>
            </a:lvl3pPr>
            <a:lvl4pPr marL="1257300" indent="-228600">
              <a:defRPr>
                <a:solidFill>
                  <a:schemeClr val="bg1"/>
                </a:solidFill>
              </a:defRPr>
            </a:lvl4pPr>
            <a:lvl5pPr marL="1612900" indent="-228600">
              <a:defRPr/>
            </a:lvl5pPr>
          </a:lstStyle>
          <a:p>
            <a:pPr lvl="0"/>
            <a:r>
              <a:rPr lang="en-US" dirty="0"/>
              <a:t>Click to edit master text styles</a:t>
            </a:r>
          </a:p>
        </p:txBody>
      </p:sp>
      <p:sp>
        <p:nvSpPr>
          <p:cNvPr id="15" name="Plassholder for lysbildenummer 5">
            <a:extLst>
              <a:ext uri="{FF2B5EF4-FFF2-40B4-BE49-F238E27FC236}">
                <a16:creationId xmlns:a16="http://schemas.microsoft.com/office/drawing/2014/main" id="{0C24D54E-DC2C-495E-84D2-89A22EBD2465}"/>
              </a:ext>
            </a:extLst>
          </p:cNvPr>
          <p:cNvSpPr>
            <a:spLocks noGrp="1"/>
          </p:cNvSpPr>
          <p:nvPr>
            <p:ph type="sldNum" sz="quarter" idx="25"/>
          </p:nvPr>
        </p:nvSpPr>
        <p:spPr>
          <a:xfrm>
            <a:off x="8309580" y="4834935"/>
            <a:ext cx="231608" cy="138499"/>
          </a:xfrm>
        </p:spPr>
        <p:txBody>
          <a:bodyPr/>
          <a:lstStyle/>
          <a:p>
            <a:fld id="{5751DFAA-887F-4071-8EAD-E8CA316FCF06}" type="slidenum">
              <a:rPr lang="nb-NO" smtClean="0"/>
              <a:t>‹#›</a:t>
            </a:fld>
            <a:endParaRPr lang="nb-NO" dirty="0"/>
          </a:p>
        </p:txBody>
      </p:sp>
    </p:spTree>
    <p:extLst>
      <p:ext uri="{BB962C8B-B14F-4D97-AF65-F5344CB8AC3E}">
        <p14:creationId xmlns:p14="http://schemas.microsoft.com/office/powerpoint/2010/main" val="11024676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2_Triangles and Blobs">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0" y="-8964"/>
            <a:ext cx="4419600" cy="5171514"/>
          </a:xfrm>
          <a:custGeom>
            <a:avLst/>
            <a:gdLst>
              <a:gd name="connsiteX0" fmla="*/ 0 w 4419600"/>
              <a:gd name="connsiteY0" fmla="*/ 0 h 5162550"/>
              <a:gd name="connsiteX1" fmla="*/ 4419600 w 4419600"/>
              <a:gd name="connsiteY1" fmla="*/ 0 h 5162550"/>
              <a:gd name="connsiteX2" fmla="*/ 4419600 w 4419600"/>
              <a:gd name="connsiteY2" fmla="*/ 5162550 h 5162550"/>
              <a:gd name="connsiteX3" fmla="*/ 0 w 4419600"/>
              <a:gd name="connsiteY3" fmla="*/ 5162550 h 5162550"/>
              <a:gd name="connsiteX4" fmla="*/ 0 w 4419600"/>
              <a:gd name="connsiteY4" fmla="*/ 0 h 5162550"/>
              <a:gd name="connsiteX0" fmla="*/ 0 w 4419600"/>
              <a:gd name="connsiteY0" fmla="*/ 0 h 5162550"/>
              <a:gd name="connsiteX1" fmla="*/ 2743200 w 4419600"/>
              <a:gd name="connsiteY1" fmla="*/ 8965 h 5162550"/>
              <a:gd name="connsiteX2" fmla="*/ 4419600 w 4419600"/>
              <a:gd name="connsiteY2" fmla="*/ 5162550 h 5162550"/>
              <a:gd name="connsiteX3" fmla="*/ 0 w 4419600"/>
              <a:gd name="connsiteY3" fmla="*/ 5162550 h 5162550"/>
              <a:gd name="connsiteX4" fmla="*/ 0 w 4419600"/>
              <a:gd name="connsiteY4" fmla="*/ 0 h 5162550"/>
              <a:gd name="connsiteX0" fmla="*/ 0 w 4419600"/>
              <a:gd name="connsiteY0" fmla="*/ 8964 h 5171514"/>
              <a:gd name="connsiteX1" fmla="*/ 2743200 w 4419600"/>
              <a:gd name="connsiteY1" fmla="*/ 0 h 5171514"/>
              <a:gd name="connsiteX2" fmla="*/ 4419600 w 4419600"/>
              <a:gd name="connsiteY2" fmla="*/ 5171514 h 5171514"/>
              <a:gd name="connsiteX3" fmla="*/ 0 w 4419600"/>
              <a:gd name="connsiteY3" fmla="*/ 5171514 h 5171514"/>
              <a:gd name="connsiteX4" fmla="*/ 0 w 4419600"/>
              <a:gd name="connsiteY4" fmla="*/ 8964 h 5171514"/>
              <a:gd name="connsiteX0" fmla="*/ 0 w 4419600"/>
              <a:gd name="connsiteY0" fmla="*/ 8964 h 5171514"/>
              <a:gd name="connsiteX1" fmla="*/ 2734235 w 4419600"/>
              <a:gd name="connsiteY1" fmla="*/ 0 h 5171514"/>
              <a:gd name="connsiteX2" fmla="*/ 4419600 w 4419600"/>
              <a:gd name="connsiteY2" fmla="*/ 5171514 h 5171514"/>
              <a:gd name="connsiteX3" fmla="*/ 0 w 4419600"/>
              <a:gd name="connsiteY3" fmla="*/ 5171514 h 5171514"/>
              <a:gd name="connsiteX4" fmla="*/ 0 w 4419600"/>
              <a:gd name="connsiteY4" fmla="*/ 8964 h 5171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9600" h="5171514">
                <a:moveTo>
                  <a:pt x="0" y="8964"/>
                </a:moveTo>
                <a:lnTo>
                  <a:pt x="2734235" y="0"/>
                </a:lnTo>
                <a:lnTo>
                  <a:pt x="4419600" y="5171514"/>
                </a:lnTo>
                <a:lnTo>
                  <a:pt x="0" y="5171514"/>
                </a:lnTo>
                <a:lnTo>
                  <a:pt x="0" y="8964"/>
                </a:lnTo>
                <a:close/>
              </a:path>
            </a:pathLst>
          </a:custGeom>
        </p:spPr>
        <p:txBody>
          <a:bodyPr/>
          <a:lstStyle/>
          <a:p>
            <a:r>
              <a:rPr lang="en-US" dirty="0"/>
              <a:t>Click icon to add picture</a:t>
            </a:r>
            <a:endParaRPr lang="en-GB" dirty="0"/>
          </a:p>
        </p:txBody>
      </p:sp>
      <p:sp>
        <p:nvSpPr>
          <p:cNvPr id="3" name="Subtitle 2"/>
          <p:cNvSpPr>
            <a:spLocks noGrp="1"/>
          </p:cNvSpPr>
          <p:nvPr>
            <p:ph type="subTitle" idx="1" hasCustomPrompt="1"/>
          </p:nvPr>
        </p:nvSpPr>
        <p:spPr>
          <a:xfrm>
            <a:off x="4786371" y="1122848"/>
            <a:ext cx="4100599" cy="2742335"/>
          </a:xfrm>
        </p:spPr>
        <p:txBody>
          <a:bodyPr anchor="ctr">
            <a:normAutofit/>
          </a:bodyPr>
          <a:lstStyle>
            <a:lvl1pPr marL="0" indent="0" algn="l">
              <a:buNone/>
              <a:defRPr sz="2700" b="1" baseline="0">
                <a:solidFill>
                  <a:schemeClr val="tx1"/>
                </a:solidFill>
              </a:defRPr>
            </a:lvl1pPr>
            <a:lvl2pPr marL="3240" indent="0" algn="l">
              <a:spcBef>
                <a:spcPts val="0"/>
              </a:spcBef>
              <a:buNone/>
              <a:tabLst/>
              <a:defRPr sz="2200" baseline="0">
                <a:solidFill>
                  <a:schemeClr val="bg2"/>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a:t>Slide Title</a:t>
            </a:r>
          </a:p>
          <a:p>
            <a:pPr lvl="1"/>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endParaRPr lang="en-US" dirty="0"/>
          </a:p>
        </p:txBody>
      </p:sp>
      <p:sp>
        <p:nvSpPr>
          <p:cNvPr id="4" name="Plassholder for lysbildenummer 5">
            <a:extLst>
              <a:ext uri="{FF2B5EF4-FFF2-40B4-BE49-F238E27FC236}">
                <a16:creationId xmlns:a16="http://schemas.microsoft.com/office/drawing/2014/main" id="{A2033F35-AB2B-40D2-9805-FCBF046F95A0}"/>
              </a:ext>
            </a:extLst>
          </p:cNvPr>
          <p:cNvSpPr>
            <a:spLocks noGrp="1"/>
          </p:cNvSpPr>
          <p:nvPr>
            <p:ph type="sldNum" sz="quarter" idx="12"/>
          </p:nvPr>
        </p:nvSpPr>
        <p:spPr>
          <a:xfrm>
            <a:off x="8309580" y="4834935"/>
            <a:ext cx="231608" cy="138499"/>
          </a:xfrm>
        </p:spPr>
        <p:txBody>
          <a:bodyPr/>
          <a:lstStyle/>
          <a:p>
            <a:fld id="{5751DFAA-887F-4071-8EAD-E8CA316FCF06}" type="slidenum">
              <a:rPr lang="nb-NO" smtClean="0"/>
              <a:t>‹#›</a:t>
            </a:fld>
            <a:endParaRPr lang="nb-NO" dirty="0"/>
          </a:p>
        </p:txBody>
      </p:sp>
    </p:spTree>
    <p:extLst>
      <p:ext uri="{BB962C8B-B14F-4D97-AF65-F5344CB8AC3E}">
        <p14:creationId xmlns:p14="http://schemas.microsoft.com/office/powerpoint/2010/main" val="21044982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1_Triangles and Blobs">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786371" y="1122848"/>
            <a:ext cx="4100599" cy="2742335"/>
          </a:xfrm>
        </p:spPr>
        <p:txBody>
          <a:bodyPr anchor="ctr">
            <a:normAutofit/>
          </a:bodyPr>
          <a:lstStyle>
            <a:lvl1pPr marL="0" indent="0" algn="l">
              <a:buNone/>
              <a:defRPr sz="2700" b="1" baseline="0">
                <a:solidFill>
                  <a:schemeClr val="tx1"/>
                </a:solidFill>
              </a:defRPr>
            </a:lvl1pPr>
            <a:lvl2pPr marL="3240" indent="0" algn="l">
              <a:spcBef>
                <a:spcPts val="0"/>
              </a:spcBef>
              <a:buNone/>
              <a:tabLst/>
              <a:defRPr sz="2200" baseline="0">
                <a:solidFill>
                  <a:schemeClr val="bg2"/>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a:t>Slide Title</a:t>
            </a:r>
          </a:p>
          <a:p>
            <a:pPr lvl="1"/>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endParaRPr lang="en-US" dirty="0"/>
          </a:p>
        </p:txBody>
      </p:sp>
      <p:sp>
        <p:nvSpPr>
          <p:cNvPr id="6" name="Picture Placeholder 5"/>
          <p:cNvSpPr>
            <a:spLocks noGrp="1"/>
          </p:cNvSpPr>
          <p:nvPr>
            <p:ph type="pic" sz="quarter" idx="15"/>
          </p:nvPr>
        </p:nvSpPr>
        <p:spPr>
          <a:xfrm>
            <a:off x="0" y="-8966"/>
            <a:ext cx="4392706" cy="5152465"/>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r>
              <a:rPr lang="en-US" dirty="0"/>
              <a:t>Click icon to add picture</a:t>
            </a:r>
            <a:endParaRPr lang="en-GB" dirty="0"/>
          </a:p>
        </p:txBody>
      </p:sp>
      <p:sp>
        <p:nvSpPr>
          <p:cNvPr id="4" name="Plassholder for lysbildenummer 5">
            <a:extLst>
              <a:ext uri="{FF2B5EF4-FFF2-40B4-BE49-F238E27FC236}">
                <a16:creationId xmlns:a16="http://schemas.microsoft.com/office/drawing/2014/main" id="{8D5ADB82-3FA5-4B96-B243-D86436BC691C}"/>
              </a:ext>
            </a:extLst>
          </p:cNvPr>
          <p:cNvSpPr>
            <a:spLocks noGrp="1"/>
          </p:cNvSpPr>
          <p:nvPr>
            <p:ph type="sldNum" sz="quarter" idx="12"/>
          </p:nvPr>
        </p:nvSpPr>
        <p:spPr>
          <a:xfrm>
            <a:off x="8309580" y="4834935"/>
            <a:ext cx="231608" cy="138499"/>
          </a:xfrm>
        </p:spPr>
        <p:txBody>
          <a:bodyPr/>
          <a:lstStyle/>
          <a:p>
            <a:fld id="{5751DFAA-887F-4071-8EAD-E8CA316FCF06}" type="slidenum">
              <a:rPr lang="nb-NO" smtClean="0"/>
              <a:t>‹#›</a:t>
            </a:fld>
            <a:endParaRPr lang="nb-NO" dirty="0"/>
          </a:p>
        </p:txBody>
      </p:sp>
    </p:spTree>
    <p:extLst>
      <p:ext uri="{BB962C8B-B14F-4D97-AF65-F5344CB8AC3E}">
        <p14:creationId xmlns:p14="http://schemas.microsoft.com/office/powerpoint/2010/main" val="6015992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1 -Wide image">
    <p:spTree>
      <p:nvGrpSpPr>
        <p:cNvPr id="1" name=""/>
        <p:cNvGrpSpPr/>
        <p:nvPr/>
      </p:nvGrpSpPr>
      <p:grpSpPr>
        <a:xfrm>
          <a:off x="0" y="0"/>
          <a:ext cx="0" cy="0"/>
          <a:chOff x="0" y="0"/>
          <a:chExt cx="0" cy="0"/>
        </a:xfrm>
      </p:grpSpPr>
      <p:sp>
        <p:nvSpPr>
          <p:cNvPr id="17" name="Rectangle 16"/>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dirty="0"/>
          </a:p>
        </p:txBody>
      </p:sp>
      <p:sp>
        <p:nvSpPr>
          <p:cNvPr id="2" name="Title 1"/>
          <p:cNvSpPr>
            <a:spLocks noGrp="1"/>
          </p:cNvSpPr>
          <p:nvPr>
            <p:ph type="ctrTitle" hasCustomPrompt="1"/>
          </p:nvPr>
        </p:nvSpPr>
        <p:spPr>
          <a:xfrm>
            <a:off x="6741096" y="2136385"/>
            <a:ext cx="2145875" cy="747897"/>
          </a:xfrm>
        </p:spPr>
        <p:txBody>
          <a:bodyPr anchor="ctr"/>
          <a:lstStyle>
            <a:lvl1pPr>
              <a:defRPr sz="2700" cap="all" baseline="0"/>
            </a:lvl1pPr>
          </a:lstStyle>
          <a:p>
            <a:r>
              <a:rPr lang="en-GB" dirty="0"/>
              <a:t>Title </a:t>
            </a:r>
            <a:r>
              <a:rPr lang="en-GB" dirty="0" err="1"/>
              <a:t>title</a:t>
            </a:r>
            <a:r>
              <a:rPr lang="en-GB" dirty="0"/>
              <a:t> </a:t>
            </a:r>
            <a:r>
              <a:rPr lang="en-GB" dirty="0" err="1"/>
              <a:t>title</a:t>
            </a:r>
            <a:r>
              <a:rPr lang="en-GB" dirty="0"/>
              <a:t> </a:t>
            </a:r>
            <a:r>
              <a:rPr lang="en-GB" dirty="0" err="1"/>
              <a:t>title</a:t>
            </a:r>
            <a:endParaRPr lang="en-US" dirty="0"/>
          </a:p>
        </p:txBody>
      </p:sp>
      <p:sp>
        <p:nvSpPr>
          <p:cNvPr id="7" name="Rectangle 6"/>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dirty="0"/>
          </a:p>
        </p:txBody>
      </p:sp>
      <p:sp>
        <p:nvSpPr>
          <p:cNvPr id="8" name="Rectangle 7"/>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dirty="0"/>
          </a:p>
        </p:txBody>
      </p:sp>
      <p:sp>
        <p:nvSpPr>
          <p:cNvPr id="9" name="TextBox 8"/>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a:solidFill>
                <a:schemeClr val="bg2"/>
              </a:solidFill>
            </a:endParaRPr>
          </a:p>
        </p:txBody>
      </p:sp>
      <p:sp>
        <p:nvSpPr>
          <p:cNvPr id="10" name="Rectangle 9"/>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dirty="0"/>
          </a:p>
        </p:txBody>
      </p:sp>
      <p:sp>
        <p:nvSpPr>
          <p:cNvPr id="11" name="TextBox 10"/>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a:solidFill>
                <a:schemeClr val="bg2"/>
              </a:solidFill>
            </a:endParaRPr>
          </a:p>
        </p:txBody>
      </p:sp>
      <p:sp>
        <p:nvSpPr>
          <p:cNvPr id="12" name="Rectangle 11"/>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dirty="0"/>
          </a:p>
        </p:txBody>
      </p:sp>
      <p:sp>
        <p:nvSpPr>
          <p:cNvPr id="13" name="TextBox 12"/>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a:solidFill>
                <a:schemeClr val="bg2"/>
              </a:solidFill>
            </a:endParaRPr>
          </a:p>
        </p:txBody>
      </p:sp>
      <p:sp>
        <p:nvSpPr>
          <p:cNvPr id="14" name="Rectangle 13"/>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dirty="0"/>
          </a:p>
        </p:txBody>
      </p:sp>
      <p:sp>
        <p:nvSpPr>
          <p:cNvPr id="15" name="TextBox 14"/>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a:solidFill>
                <a:schemeClr val="bg2"/>
              </a:solidFill>
            </a:endParaRPr>
          </a:p>
        </p:txBody>
      </p:sp>
      <p:sp>
        <p:nvSpPr>
          <p:cNvPr id="16" name="Rectangle 15"/>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dirty="0"/>
          </a:p>
        </p:txBody>
      </p:sp>
      <p:sp>
        <p:nvSpPr>
          <p:cNvPr id="19" name="TextBox 18"/>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a:solidFill>
                <a:schemeClr val="bg2"/>
              </a:solidFill>
            </a:endParaRPr>
          </a:p>
        </p:txBody>
      </p:sp>
      <p:sp>
        <p:nvSpPr>
          <p:cNvPr id="20" name="Rectangle 19"/>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dirty="0"/>
          </a:p>
        </p:txBody>
      </p:sp>
      <p:sp>
        <p:nvSpPr>
          <p:cNvPr id="21" name="TextBox 20"/>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a:solidFill>
                <a:schemeClr val="bg2"/>
              </a:solidFill>
            </a:endParaRPr>
          </a:p>
        </p:txBody>
      </p:sp>
      <p:sp>
        <p:nvSpPr>
          <p:cNvPr id="22" name="Rectangle 21"/>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dirty="0"/>
          </a:p>
        </p:txBody>
      </p:sp>
      <p:sp>
        <p:nvSpPr>
          <p:cNvPr id="23" name="TextBox 22"/>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a:solidFill>
                <a:schemeClr val="bg2"/>
              </a:solidFill>
            </a:endParaRPr>
          </a:p>
        </p:txBody>
      </p:sp>
      <p:sp>
        <p:nvSpPr>
          <p:cNvPr id="24" name="Rectangle 23"/>
          <p:cNvSpPr/>
          <p:nvPr userDrawn="1"/>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dirty="0"/>
          </a:p>
        </p:txBody>
      </p:sp>
      <p:sp>
        <p:nvSpPr>
          <p:cNvPr id="25" name="TextBox 24"/>
          <p:cNvSpPr txBox="1"/>
          <p:nvPr userDrawn="1"/>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a:solidFill>
                <a:schemeClr val="bg2"/>
              </a:solidFill>
            </a:endParaRPr>
          </a:p>
        </p:txBody>
      </p:sp>
      <p:sp>
        <p:nvSpPr>
          <p:cNvPr id="4" name="Picture Placeholder 3"/>
          <p:cNvSpPr>
            <a:spLocks noGrp="1"/>
          </p:cNvSpPr>
          <p:nvPr>
            <p:ph type="pic" sz="quarter" idx="10"/>
          </p:nvPr>
        </p:nvSpPr>
        <p:spPr>
          <a:xfrm>
            <a:off x="0" y="0"/>
            <a:ext cx="6340288" cy="5143500"/>
          </a:xfrm>
          <a:custGeom>
            <a:avLst/>
            <a:gdLst>
              <a:gd name="connsiteX0" fmla="*/ 0 w 6438900"/>
              <a:gd name="connsiteY0" fmla="*/ 0 h 5143500"/>
              <a:gd name="connsiteX1" fmla="*/ 6438900 w 6438900"/>
              <a:gd name="connsiteY1" fmla="*/ 0 h 5143500"/>
              <a:gd name="connsiteX2" fmla="*/ 6438900 w 6438900"/>
              <a:gd name="connsiteY2" fmla="*/ 5143500 h 5143500"/>
              <a:gd name="connsiteX3" fmla="*/ 0 w 6438900"/>
              <a:gd name="connsiteY3" fmla="*/ 5143500 h 5143500"/>
              <a:gd name="connsiteX4" fmla="*/ 0 w 6438900"/>
              <a:gd name="connsiteY4" fmla="*/ 0 h 5143500"/>
              <a:gd name="connsiteX0" fmla="*/ 0 w 6438900"/>
              <a:gd name="connsiteY0" fmla="*/ 0 h 5143500"/>
              <a:gd name="connsiteX1" fmla="*/ 4654924 w 6438900"/>
              <a:gd name="connsiteY1" fmla="*/ 0 h 5143500"/>
              <a:gd name="connsiteX2" fmla="*/ 6438900 w 6438900"/>
              <a:gd name="connsiteY2" fmla="*/ 5143500 h 5143500"/>
              <a:gd name="connsiteX3" fmla="*/ 0 w 6438900"/>
              <a:gd name="connsiteY3" fmla="*/ 5143500 h 5143500"/>
              <a:gd name="connsiteX4" fmla="*/ 0 w 6438900"/>
              <a:gd name="connsiteY4" fmla="*/ 0 h 5143500"/>
              <a:gd name="connsiteX0" fmla="*/ 0 w 6340288"/>
              <a:gd name="connsiteY0" fmla="*/ 0 h 5143500"/>
              <a:gd name="connsiteX1" fmla="*/ 4654924 w 6340288"/>
              <a:gd name="connsiteY1" fmla="*/ 0 h 5143500"/>
              <a:gd name="connsiteX2" fmla="*/ 6340288 w 6340288"/>
              <a:gd name="connsiteY2" fmla="*/ 5143500 h 5143500"/>
              <a:gd name="connsiteX3" fmla="*/ 0 w 6340288"/>
              <a:gd name="connsiteY3" fmla="*/ 5143500 h 5143500"/>
              <a:gd name="connsiteX4" fmla="*/ 0 w 6340288"/>
              <a:gd name="connsiteY4" fmla="*/ 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0288" h="5143500">
                <a:moveTo>
                  <a:pt x="0" y="0"/>
                </a:moveTo>
                <a:lnTo>
                  <a:pt x="4654924" y="0"/>
                </a:lnTo>
                <a:lnTo>
                  <a:pt x="6340288" y="5143500"/>
                </a:lnTo>
                <a:lnTo>
                  <a:pt x="0" y="5143500"/>
                </a:lnTo>
                <a:lnTo>
                  <a:pt x="0" y="0"/>
                </a:lnTo>
                <a:close/>
              </a:path>
            </a:pathLst>
          </a:custGeom>
        </p:spPr>
        <p:txBody>
          <a:bodyPr/>
          <a:lstStyle/>
          <a:p>
            <a:r>
              <a:rPr lang="en-US" dirty="0"/>
              <a:t>Click icon to add picture</a:t>
            </a:r>
            <a:endParaRPr lang="en-GB" dirty="0"/>
          </a:p>
        </p:txBody>
      </p:sp>
      <p:sp>
        <p:nvSpPr>
          <p:cNvPr id="26" name="Plassholder for lysbildenummer 5">
            <a:extLst>
              <a:ext uri="{FF2B5EF4-FFF2-40B4-BE49-F238E27FC236}">
                <a16:creationId xmlns:a16="http://schemas.microsoft.com/office/drawing/2014/main" id="{D787DE1E-5B90-4CFD-884C-6D812D4F1440}"/>
              </a:ext>
            </a:extLst>
          </p:cNvPr>
          <p:cNvSpPr>
            <a:spLocks noGrp="1"/>
          </p:cNvSpPr>
          <p:nvPr>
            <p:ph type="sldNum" sz="quarter" idx="12"/>
          </p:nvPr>
        </p:nvSpPr>
        <p:spPr>
          <a:xfrm>
            <a:off x="8309580" y="4834935"/>
            <a:ext cx="231608" cy="138499"/>
          </a:xfrm>
        </p:spPr>
        <p:txBody>
          <a:bodyPr/>
          <a:lstStyle/>
          <a:p>
            <a:fld id="{5751DFAA-887F-4071-8EAD-E8CA316FCF06}" type="slidenum">
              <a:rPr lang="nb-NO" smtClean="0"/>
              <a:t>‹#›</a:t>
            </a:fld>
            <a:endParaRPr lang="nb-NO" dirty="0"/>
          </a:p>
        </p:txBody>
      </p:sp>
    </p:spTree>
    <p:extLst>
      <p:ext uri="{BB962C8B-B14F-4D97-AF65-F5344CB8AC3E}">
        <p14:creationId xmlns:p14="http://schemas.microsoft.com/office/powerpoint/2010/main" val="31084116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 Column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232376" y="248323"/>
            <a:ext cx="6725791" cy="442661"/>
          </a:xfrm>
        </p:spPr>
        <p:txBody>
          <a:bodyPr anchor="b">
            <a:normAutofit/>
          </a:bodyPr>
          <a:lstStyle>
            <a:lvl1pPr marL="0" indent="0">
              <a:buNone/>
              <a:defRPr sz="1900" b="0">
                <a:solidFill>
                  <a:schemeClr val="bg2"/>
                </a:solidFill>
              </a:defRPr>
            </a:lvl1pPr>
          </a:lstStyle>
          <a:p>
            <a:pPr lvl="0"/>
            <a:r>
              <a:rPr lang="en-US" dirty="0"/>
              <a:t>CLICK TO ADD TAG LINE OR BEGINNING OF TITLE</a:t>
            </a:r>
            <a:endParaRPr lang="en-GB" dirty="0"/>
          </a:p>
        </p:txBody>
      </p:sp>
      <p:sp>
        <p:nvSpPr>
          <p:cNvPr id="11" name="Text Placeholder 10"/>
          <p:cNvSpPr>
            <a:spLocks noGrp="1"/>
          </p:cNvSpPr>
          <p:nvPr>
            <p:ph type="body" sz="quarter" idx="14"/>
          </p:nvPr>
        </p:nvSpPr>
        <p:spPr>
          <a:xfrm>
            <a:off x="242688" y="3486270"/>
            <a:ext cx="3843754" cy="657105"/>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Click to edit Master text styles</a:t>
            </a:r>
          </a:p>
          <a:p>
            <a:pPr lvl="1"/>
            <a:r>
              <a:rPr lang="en-US"/>
              <a:t>Second level</a:t>
            </a:r>
          </a:p>
        </p:txBody>
      </p:sp>
      <p:sp>
        <p:nvSpPr>
          <p:cNvPr id="9" name="Text Placeholder 10"/>
          <p:cNvSpPr>
            <a:spLocks noGrp="1"/>
          </p:cNvSpPr>
          <p:nvPr>
            <p:ph type="body" sz="quarter" idx="15"/>
          </p:nvPr>
        </p:nvSpPr>
        <p:spPr>
          <a:xfrm>
            <a:off x="5043071" y="3486270"/>
            <a:ext cx="3843754" cy="657105"/>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Click to edit Master text styles</a:t>
            </a:r>
          </a:p>
          <a:p>
            <a:pPr lvl="1"/>
            <a:r>
              <a:rPr lang="en-US"/>
              <a:t>Second level</a:t>
            </a:r>
          </a:p>
        </p:txBody>
      </p:sp>
      <p:sp>
        <p:nvSpPr>
          <p:cNvPr id="7" name="Picture Placeholder 6"/>
          <p:cNvSpPr>
            <a:spLocks noGrp="1"/>
          </p:cNvSpPr>
          <p:nvPr>
            <p:ph type="pic" sz="quarter" idx="16"/>
          </p:nvPr>
        </p:nvSpPr>
        <p:spPr>
          <a:xfrm>
            <a:off x="242688" y="1831103"/>
            <a:ext cx="3843754" cy="1550392"/>
          </a:xfrm>
        </p:spPr>
        <p:txBody>
          <a:bodyPr>
            <a:normAutofit/>
          </a:bodyPr>
          <a:lstStyle>
            <a:lvl1pPr>
              <a:defRPr sz="1100">
                <a:solidFill>
                  <a:schemeClr val="bg2"/>
                </a:solidFill>
              </a:defRPr>
            </a:lvl1pPr>
          </a:lstStyle>
          <a:p>
            <a:r>
              <a:rPr lang="en-US" dirty="0"/>
              <a:t>Click icon to add picture</a:t>
            </a:r>
            <a:endParaRPr lang="en-GB" dirty="0"/>
          </a:p>
        </p:txBody>
      </p:sp>
      <p:sp>
        <p:nvSpPr>
          <p:cNvPr id="12" name="Picture Placeholder 6"/>
          <p:cNvSpPr>
            <a:spLocks noGrp="1"/>
          </p:cNvSpPr>
          <p:nvPr>
            <p:ph type="pic" sz="quarter" idx="17"/>
          </p:nvPr>
        </p:nvSpPr>
        <p:spPr>
          <a:xfrm>
            <a:off x="5043071" y="1831103"/>
            <a:ext cx="3843754" cy="1550392"/>
          </a:xfrm>
        </p:spPr>
        <p:txBody>
          <a:bodyPr>
            <a:normAutofit/>
          </a:bodyPr>
          <a:lstStyle>
            <a:lvl1pPr>
              <a:defRPr sz="1100">
                <a:solidFill>
                  <a:schemeClr val="bg2"/>
                </a:solidFill>
              </a:defRPr>
            </a:lvl1pPr>
          </a:lstStyle>
          <a:p>
            <a:r>
              <a:rPr lang="en-US" dirty="0"/>
              <a:t>Click icon to add picture</a:t>
            </a:r>
            <a:endParaRPr lang="en-GB" dirty="0"/>
          </a:p>
        </p:txBody>
      </p:sp>
      <p:sp>
        <p:nvSpPr>
          <p:cNvPr id="13" name="Text Placeholder 10"/>
          <p:cNvSpPr>
            <a:spLocks noGrp="1"/>
          </p:cNvSpPr>
          <p:nvPr>
            <p:ph type="body" sz="quarter" idx="18"/>
          </p:nvPr>
        </p:nvSpPr>
        <p:spPr>
          <a:xfrm>
            <a:off x="242688" y="1388443"/>
            <a:ext cx="3843754" cy="442661"/>
          </a:xfr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4" name="Text Placeholder 10"/>
          <p:cNvSpPr>
            <a:spLocks noGrp="1"/>
          </p:cNvSpPr>
          <p:nvPr>
            <p:ph type="body" sz="quarter" idx="19"/>
          </p:nvPr>
        </p:nvSpPr>
        <p:spPr>
          <a:xfrm>
            <a:off x="5043071" y="1388443"/>
            <a:ext cx="3843754" cy="442661"/>
          </a:xfr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0" name="Plassholder for lysbildenummer 5">
            <a:extLst>
              <a:ext uri="{FF2B5EF4-FFF2-40B4-BE49-F238E27FC236}">
                <a16:creationId xmlns:a16="http://schemas.microsoft.com/office/drawing/2014/main" id="{136F97EE-3F26-4DE3-84C4-85A8AFEF5E4D}"/>
              </a:ext>
            </a:extLst>
          </p:cNvPr>
          <p:cNvSpPr>
            <a:spLocks noGrp="1"/>
          </p:cNvSpPr>
          <p:nvPr>
            <p:ph type="sldNum" sz="quarter" idx="12"/>
          </p:nvPr>
        </p:nvSpPr>
        <p:spPr>
          <a:xfrm>
            <a:off x="8309580" y="4834935"/>
            <a:ext cx="231608" cy="138499"/>
          </a:xfrm>
        </p:spPr>
        <p:txBody>
          <a:bodyPr/>
          <a:lstStyle/>
          <a:p>
            <a:fld id="{5751DFAA-887F-4071-8EAD-E8CA316FCF06}" type="slidenum">
              <a:rPr lang="nb-NO" smtClean="0"/>
              <a:t>‹#›</a:t>
            </a:fld>
            <a:endParaRPr lang="nb-NO" dirty="0"/>
          </a:p>
        </p:txBody>
      </p:sp>
    </p:spTree>
    <p:extLst>
      <p:ext uri="{BB962C8B-B14F-4D97-AF65-F5344CB8AC3E}">
        <p14:creationId xmlns:p14="http://schemas.microsoft.com/office/powerpoint/2010/main" val="18720778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 Column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4000" y="643468"/>
            <a:ext cx="8654595" cy="461548"/>
          </a:xfrm>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234000" y="248323"/>
            <a:ext cx="6695158" cy="442661"/>
          </a:xfrm>
        </p:spPr>
        <p:txBody>
          <a:bodyPr anchor="b">
            <a:normAutofit/>
          </a:bodyPr>
          <a:lstStyle>
            <a:lvl1pPr marL="0" indent="0">
              <a:buNone/>
              <a:defRPr sz="1900" b="0">
                <a:solidFill>
                  <a:schemeClr val="bg2"/>
                </a:solidFill>
              </a:defRPr>
            </a:lvl1pPr>
          </a:lstStyle>
          <a:p>
            <a:pPr lvl="0"/>
            <a:r>
              <a:rPr lang="en-US" dirty="0"/>
              <a:t>CLICK TO ADD TAG LINE OR BEGINNING OF TITLE</a:t>
            </a:r>
            <a:endParaRPr lang="en-GB" dirty="0"/>
          </a:p>
        </p:txBody>
      </p:sp>
      <p:sp>
        <p:nvSpPr>
          <p:cNvPr id="11" name="Text Placeholder 10"/>
          <p:cNvSpPr>
            <a:spLocks noGrp="1"/>
          </p:cNvSpPr>
          <p:nvPr>
            <p:ph type="body" sz="quarter" idx="14"/>
          </p:nvPr>
        </p:nvSpPr>
        <p:spPr>
          <a:xfrm>
            <a:off x="244533" y="3481305"/>
            <a:ext cx="2561614" cy="785512"/>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Click to edit Master text styles</a:t>
            </a:r>
          </a:p>
          <a:p>
            <a:pPr lvl="1"/>
            <a:r>
              <a:rPr lang="en-US"/>
              <a:t>Second level</a:t>
            </a:r>
          </a:p>
        </p:txBody>
      </p:sp>
      <p:sp>
        <p:nvSpPr>
          <p:cNvPr id="9" name="Text Placeholder 10"/>
          <p:cNvSpPr>
            <a:spLocks noGrp="1"/>
          </p:cNvSpPr>
          <p:nvPr>
            <p:ph type="body" sz="quarter" idx="15"/>
          </p:nvPr>
        </p:nvSpPr>
        <p:spPr>
          <a:xfrm>
            <a:off x="3300205" y="3481305"/>
            <a:ext cx="2561614" cy="785512"/>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Click to edit Master text styles</a:t>
            </a:r>
          </a:p>
          <a:p>
            <a:pPr lvl="1"/>
            <a:r>
              <a:rPr lang="en-US"/>
              <a:t>Second level</a:t>
            </a:r>
          </a:p>
        </p:txBody>
      </p:sp>
      <p:sp>
        <p:nvSpPr>
          <p:cNvPr id="7" name="Picture Placeholder 6"/>
          <p:cNvSpPr>
            <a:spLocks noGrp="1"/>
          </p:cNvSpPr>
          <p:nvPr>
            <p:ph type="pic" sz="quarter" idx="16"/>
          </p:nvPr>
        </p:nvSpPr>
        <p:spPr>
          <a:xfrm>
            <a:off x="244533" y="1831103"/>
            <a:ext cx="2561614" cy="1550392"/>
          </a:xfrm>
        </p:spPr>
        <p:txBody>
          <a:bodyPr>
            <a:normAutofit/>
          </a:bodyPr>
          <a:lstStyle>
            <a:lvl1pPr>
              <a:defRPr sz="1100">
                <a:solidFill>
                  <a:schemeClr val="bg2"/>
                </a:solidFill>
              </a:defRPr>
            </a:lvl1pPr>
          </a:lstStyle>
          <a:p>
            <a:r>
              <a:rPr lang="en-US" dirty="0"/>
              <a:t>Click icon to add picture</a:t>
            </a:r>
            <a:endParaRPr lang="en-GB" dirty="0"/>
          </a:p>
        </p:txBody>
      </p:sp>
      <p:sp>
        <p:nvSpPr>
          <p:cNvPr id="12" name="Picture Placeholder 6"/>
          <p:cNvSpPr>
            <a:spLocks noGrp="1"/>
          </p:cNvSpPr>
          <p:nvPr>
            <p:ph type="pic" sz="quarter" idx="17"/>
          </p:nvPr>
        </p:nvSpPr>
        <p:spPr>
          <a:xfrm>
            <a:off x="3300205" y="1831103"/>
            <a:ext cx="2561614" cy="1550392"/>
          </a:xfrm>
        </p:spPr>
        <p:txBody>
          <a:bodyPr>
            <a:normAutofit/>
          </a:bodyPr>
          <a:lstStyle>
            <a:lvl1pPr>
              <a:defRPr sz="1100">
                <a:solidFill>
                  <a:schemeClr val="bg2"/>
                </a:solidFill>
              </a:defRPr>
            </a:lvl1pPr>
          </a:lstStyle>
          <a:p>
            <a:r>
              <a:rPr lang="en-US" dirty="0"/>
              <a:t>Click icon to add picture</a:t>
            </a:r>
            <a:endParaRPr lang="en-GB" dirty="0"/>
          </a:p>
        </p:txBody>
      </p:sp>
      <p:sp>
        <p:nvSpPr>
          <p:cNvPr id="13" name="Text Placeholder 10"/>
          <p:cNvSpPr>
            <a:spLocks noGrp="1"/>
          </p:cNvSpPr>
          <p:nvPr>
            <p:ph type="body" sz="quarter" idx="18"/>
          </p:nvPr>
        </p:nvSpPr>
        <p:spPr>
          <a:xfrm>
            <a:off x="244533" y="1388443"/>
            <a:ext cx="2561614" cy="442661"/>
          </a:xfr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4" name="Text Placeholder 10"/>
          <p:cNvSpPr>
            <a:spLocks noGrp="1"/>
          </p:cNvSpPr>
          <p:nvPr>
            <p:ph type="body" sz="quarter" idx="19"/>
          </p:nvPr>
        </p:nvSpPr>
        <p:spPr>
          <a:xfrm>
            <a:off x="3300205" y="1388443"/>
            <a:ext cx="2561614" cy="442661"/>
          </a:xfr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5" name="Text Placeholder 10"/>
          <p:cNvSpPr>
            <a:spLocks noGrp="1"/>
          </p:cNvSpPr>
          <p:nvPr>
            <p:ph type="body" sz="quarter" idx="20"/>
          </p:nvPr>
        </p:nvSpPr>
        <p:spPr>
          <a:xfrm>
            <a:off x="6301029" y="3481305"/>
            <a:ext cx="2561614" cy="785512"/>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Click to edit Master text styles</a:t>
            </a:r>
          </a:p>
          <a:p>
            <a:pPr lvl="1"/>
            <a:r>
              <a:rPr lang="en-US"/>
              <a:t>Second level</a:t>
            </a:r>
          </a:p>
        </p:txBody>
      </p:sp>
      <p:sp>
        <p:nvSpPr>
          <p:cNvPr id="16" name="Picture Placeholder 6"/>
          <p:cNvSpPr>
            <a:spLocks noGrp="1"/>
          </p:cNvSpPr>
          <p:nvPr>
            <p:ph type="pic" sz="quarter" idx="21"/>
          </p:nvPr>
        </p:nvSpPr>
        <p:spPr>
          <a:xfrm>
            <a:off x="6301029" y="1831103"/>
            <a:ext cx="2561614" cy="1550392"/>
          </a:xfrm>
        </p:spPr>
        <p:txBody>
          <a:bodyPr>
            <a:normAutofit/>
          </a:bodyPr>
          <a:lstStyle>
            <a:lvl1pPr>
              <a:defRPr sz="1100">
                <a:solidFill>
                  <a:schemeClr val="bg2"/>
                </a:solidFill>
              </a:defRPr>
            </a:lvl1pPr>
          </a:lstStyle>
          <a:p>
            <a:r>
              <a:rPr lang="en-US" dirty="0"/>
              <a:t>Click icon to add picture</a:t>
            </a:r>
            <a:endParaRPr lang="en-GB" dirty="0"/>
          </a:p>
        </p:txBody>
      </p:sp>
      <p:sp>
        <p:nvSpPr>
          <p:cNvPr id="17" name="Text Placeholder 10"/>
          <p:cNvSpPr>
            <a:spLocks noGrp="1"/>
          </p:cNvSpPr>
          <p:nvPr>
            <p:ph type="body" sz="quarter" idx="22"/>
          </p:nvPr>
        </p:nvSpPr>
        <p:spPr>
          <a:xfrm>
            <a:off x="6301029" y="1388443"/>
            <a:ext cx="2561614" cy="442661"/>
          </a:xfrm>
          <a:solidFill>
            <a:schemeClr val="accent6"/>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8" name="Plassholder for lysbildenummer 5">
            <a:extLst>
              <a:ext uri="{FF2B5EF4-FFF2-40B4-BE49-F238E27FC236}">
                <a16:creationId xmlns:a16="http://schemas.microsoft.com/office/drawing/2014/main" id="{760EDED5-B2FC-4424-8C94-825E0D444200}"/>
              </a:ext>
            </a:extLst>
          </p:cNvPr>
          <p:cNvSpPr>
            <a:spLocks noGrp="1"/>
          </p:cNvSpPr>
          <p:nvPr>
            <p:ph type="sldNum" sz="quarter" idx="12"/>
          </p:nvPr>
        </p:nvSpPr>
        <p:spPr>
          <a:xfrm>
            <a:off x="8309580" y="4834935"/>
            <a:ext cx="231608" cy="138499"/>
          </a:xfrm>
        </p:spPr>
        <p:txBody>
          <a:bodyPr/>
          <a:lstStyle/>
          <a:p>
            <a:fld id="{5751DFAA-887F-4071-8EAD-E8CA316FCF06}" type="slidenum">
              <a:rPr lang="nb-NO" smtClean="0"/>
              <a:t>‹#›</a:t>
            </a:fld>
            <a:endParaRPr lang="nb-NO" dirty="0"/>
          </a:p>
        </p:txBody>
      </p:sp>
    </p:spTree>
    <p:extLst>
      <p:ext uri="{BB962C8B-B14F-4D97-AF65-F5344CB8AC3E}">
        <p14:creationId xmlns:p14="http://schemas.microsoft.com/office/powerpoint/2010/main" val="8336497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 Column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4000" y="643468"/>
            <a:ext cx="6723160" cy="461548"/>
          </a:xfrm>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234000" y="248323"/>
            <a:ext cx="6615283" cy="442661"/>
          </a:xfrm>
        </p:spPr>
        <p:txBody>
          <a:bodyPr anchor="b">
            <a:normAutofit/>
          </a:bodyPr>
          <a:lstStyle>
            <a:lvl1pPr marL="0" indent="0">
              <a:buNone/>
              <a:defRPr sz="1900" b="0">
                <a:solidFill>
                  <a:schemeClr val="bg2"/>
                </a:solidFill>
              </a:defRPr>
            </a:lvl1pPr>
          </a:lstStyle>
          <a:p>
            <a:pPr lvl="0"/>
            <a:r>
              <a:rPr lang="en-US" dirty="0"/>
              <a:t>CLICK TO ADD TAG LINE OR BEGINNING OF TITLE</a:t>
            </a:r>
            <a:endParaRPr lang="en-GB" dirty="0"/>
          </a:p>
        </p:txBody>
      </p:sp>
      <p:sp>
        <p:nvSpPr>
          <p:cNvPr id="11" name="Text Placeholder 10"/>
          <p:cNvSpPr>
            <a:spLocks noGrp="1"/>
          </p:cNvSpPr>
          <p:nvPr>
            <p:ph type="body" sz="quarter" idx="14"/>
          </p:nvPr>
        </p:nvSpPr>
        <p:spPr>
          <a:xfrm>
            <a:off x="235007" y="3481305"/>
            <a:ext cx="1948830" cy="840694"/>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lvl2pPr>
          </a:lstStyle>
          <a:p>
            <a:pPr lvl="0"/>
            <a:r>
              <a:rPr lang="en-US"/>
              <a:t>Click to edit Master text styles</a:t>
            </a:r>
          </a:p>
          <a:p>
            <a:pPr lvl="1"/>
            <a:r>
              <a:rPr lang="en-US"/>
              <a:t>Second level</a:t>
            </a:r>
          </a:p>
        </p:txBody>
      </p:sp>
      <p:sp>
        <p:nvSpPr>
          <p:cNvPr id="9" name="Text Placeholder 10"/>
          <p:cNvSpPr>
            <a:spLocks noGrp="1"/>
          </p:cNvSpPr>
          <p:nvPr>
            <p:ph type="body" sz="quarter" idx="15"/>
          </p:nvPr>
        </p:nvSpPr>
        <p:spPr>
          <a:xfrm>
            <a:off x="2469336" y="3481305"/>
            <a:ext cx="1948830" cy="840694"/>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lvl2pPr>
          </a:lstStyle>
          <a:p>
            <a:pPr lvl="0"/>
            <a:r>
              <a:rPr lang="en-US"/>
              <a:t>Click to edit Master text styles</a:t>
            </a:r>
          </a:p>
          <a:p>
            <a:pPr lvl="1"/>
            <a:r>
              <a:rPr lang="en-US"/>
              <a:t>Second level</a:t>
            </a:r>
          </a:p>
        </p:txBody>
      </p:sp>
      <p:sp>
        <p:nvSpPr>
          <p:cNvPr id="7" name="Picture Placeholder 6"/>
          <p:cNvSpPr>
            <a:spLocks noGrp="1"/>
          </p:cNvSpPr>
          <p:nvPr>
            <p:ph type="pic" sz="quarter" idx="16"/>
          </p:nvPr>
        </p:nvSpPr>
        <p:spPr>
          <a:xfrm>
            <a:off x="235007" y="1831103"/>
            <a:ext cx="1948830" cy="1550392"/>
          </a:xfrm>
        </p:spPr>
        <p:txBody>
          <a:bodyPr lIns="72000" tIns="72000" rIns="72000" bIns="72000">
            <a:normAutofit/>
          </a:bodyPr>
          <a:lstStyle>
            <a:lvl1pPr>
              <a:defRPr sz="1100">
                <a:solidFill>
                  <a:schemeClr val="bg2"/>
                </a:solidFill>
              </a:defRPr>
            </a:lvl1pPr>
          </a:lstStyle>
          <a:p>
            <a:r>
              <a:rPr lang="en-US" dirty="0"/>
              <a:t>Click icon to add picture</a:t>
            </a:r>
            <a:endParaRPr lang="en-GB" dirty="0"/>
          </a:p>
        </p:txBody>
      </p:sp>
      <p:sp>
        <p:nvSpPr>
          <p:cNvPr id="13" name="Text Placeholder 10"/>
          <p:cNvSpPr>
            <a:spLocks noGrp="1"/>
          </p:cNvSpPr>
          <p:nvPr>
            <p:ph type="body" sz="quarter" idx="18"/>
          </p:nvPr>
        </p:nvSpPr>
        <p:spPr>
          <a:xfrm>
            <a:off x="235007" y="1388443"/>
            <a:ext cx="1948830" cy="442660"/>
          </a:xfr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4" name="Text Placeholder 10"/>
          <p:cNvSpPr>
            <a:spLocks noGrp="1"/>
          </p:cNvSpPr>
          <p:nvPr>
            <p:ph type="body" sz="quarter" idx="19"/>
          </p:nvPr>
        </p:nvSpPr>
        <p:spPr>
          <a:xfrm>
            <a:off x="2469336" y="1388443"/>
            <a:ext cx="1948830" cy="442660"/>
          </a:xfr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2" name="Picture Placeholder 6"/>
          <p:cNvSpPr>
            <a:spLocks noGrp="1"/>
          </p:cNvSpPr>
          <p:nvPr>
            <p:ph type="pic" sz="quarter" idx="17"/>
          </p:nvPr>
        </p:nvSpPr>
        <p:spPr>
          <a:xfrm>
            <a:off x="2469336" y="1831103"/>
            <a:ext cx="1948830" cy="1550392"/>
          </a:xfrm>
        </p:spPr>
        <p:txBody>
          <a:bodyPr lIns="72000" tIns="72000" rIns="72000" bIns="72000">
            <a:normAutofit/>
          </a:bodyPr>
          <a:lstStyle>
            <a:lvl1pPr>
              <a:defRPr sz="1100">
                <a:solidFill>
                  <a:schemeClr val="bg2"/>
                </a:solidFill>
              </a:defRPr>
            </a:lvl1pPr>
          </a:lstStyle>
          <a:p>
            <a:r>
              <a:rPr lang="en-US" dirty="0"/>
              <a:t>Click icon to add picture</a:t>
            </a:r>
            <a:endParaRPr lang="en-GB" dirty="0"/>
          </a:p>
        </p:txBody>
      </p:sp>
      <p:sp>
        <p:nvSpPr>
          <p:cNvPr id="15" name="Text Placeholder 10"/>
          <p:cNvSpPr>
            <a:spLocks noGrp="1"/>
          </p:cNvSpPr>
          <p:nvPr>
            <p:ph type="body" sz="quarter" idx="20"/>
          </p:nvPr>
        </p:nvSpPr>
        <p:spPr>
          <a:xfrm>
            <a:off x="4703665" y="3481305"/>
            <a:ext cx="1948830" cy="840694"/>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lvl2pPr>
          </a:lstStyle>
          <a:p>
            <a:pPr lvl="0"/>
            <a:r>
              <a:rPr lang="en-US"/>
              <a:t>Click to edit Master text styles</a:t>
            </a:r>
          </a:p>
          <a:p>
            <a:pPr lvl="1"/>
            <a:r>
              <a:rPr lang="en-US"/>
              <a:t>Second level</a:t>
            </a:r>
          </a:p>
        </p:txBody>
      </p:sp>
      <p:sp>
        <p:nvSpPr>
          <p:cNvPr id="17" name="Text Placeholder 10"/>
          <p:cNvSpPr>
            <a:spLocks noGrp="1"/>
          </p:cNvSpPr>
          <p:nvPr>
            <p:ph type="body" sz="quarter" idx="22"/>
          </p:nvPr>
        </p:nvSpPr>
        <p:spPr>
          <a:xfrm>
            <a:off x="4703665" y="1388443"/>
            <a:ext cx="1948830" cy="442660"/>
          </a:xfrm>
          <a:solidFill>
            <a:schemeClr val="accent6"/>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6" name="Picture Placeholder 6"/>
          <p:cNvSpPr>
            <a:spLocks noGrp="1"/>
          </p:cNvSpPr>
          <p:nvPr>
            <p:ph type="pic" sz="quarter" idx="21"/>
          </p:nvPr>
        </p:nvSpPr>
        <p:spPr>
          <a:xfrm>
            <a:off x="4703665" y="1831103"/>
            <a:ext cx="1948830" cy="1550392"/>
          </a:xfrm>
        </p:spPr>
        <p:txBody>
          <a:bodyPr lIns="72000" tIns="72000" rIns="72000" bIns="72000">
            <a:normAutofit/>
          </a:bodyPr>
          <a:lstStyle>
            <a:lvl1pPr>
              <a:defRPr sz="1100">
                <a:solidFill>
                  <a:schemeClr val="bg2"/>
                </a:solidFill>
              </a:defRPr>
            </a:lvl1pPr>
          </a:lstStyle>
          <a:p>
            <a:r>
              <a:rPr lang="en-US" dirty="0"/>
              <a:t>Click icon to add picture</a:t>
            </a:r>
            <a:endParaRPr lang="en-GB" dirty="0"/>
          </a:p>
        </p:txBody>
      </p:sp>
      <p:sp>
        <p:nvSpPr>
          <p:cNvPr id="18" name="Text Placeholder 10"/>
          <p:cNvSpPr>
            <a:spLocks noGrp="1"/>
          </p:cNvSpPr>
          <p:nvPr>
            <p:ph type="body" sz="quarter" idx="23"/>
          </p:nvPr>
        </p:nvSpPr>
        <p:spPr>
          <a:xfrm>
            <a:off x="6937995" y="3481305"/>
            <a:ext cx="1948830" cy="840694"/>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lvl2pPr>
          </a:lstStyle>
          <a:p>
            <a:pPr lvl="0"/>
            <a:r>
              <a:rPr lang="en-US"/>
              <a:t>Click to edit Master text styles</a:t>
            </a:r>
          </a:p>
          <a:p>
            <a:pPr lvl="1"/>
            <a:r>
              <a:rPr lang="en-US"/>
              <a:t>Second level</a:t>
            </a:r>
          </a:p>
        </p:txBody>
      </p:sp>
      <p:sp>
        <p:nvSpPr>
          <p:cNvPr id="20" name="Text Placeholder 10"/>
          <p:cNvSpPr>
            <a:spLocks noGrp="1"/>
          </p:cNvSpPr>
          <p:nvPr>
            <p:ph type="body" sz="quarter" idx="25"/>
          </p:nvPr>
        </p:nvSpPr>
        <p:spPr>
          <a:xfrm>
            <a:off x="6937995" y="1388443"/>
            <a:ext cx="1948830" cy="442660"/>
          </a:xfrm>
          <a:solidFill>
            <a:schemeClr val="accent3"/>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9" name="Picture Placeholder 6"/>
          <p:cNvSpPr>
            <a:spLocks noGrp="1"/>
          </p:cNvSpPr>
          <p:nvPr>
            <p:ph type="pic" sz="quarter" idx="24"/>
          </p:nvPr>
        </p:nvSpPr>
        <p:spPr>
          <a:xfrm>
            <a:off x="6937995" y="1831103"/>
            <a:ext cx="1948830" cy="1550392"/>
          </a:xfrm>
        </p:spPr>
        <p:txBody>
          <a:bodyPr lIns="72000" tIns="72000" rIns="72000" bIns="72000">
            <a:normAutofit/>
          </a:bodyPr>
          <a:lstStyle>
            <a:lvl1pPr>
              <a:defRPr sz="1100">
                <a:solidFill>
                  <a:schemeClr val="bg2"/>
                </a:solidFill>
              </a:defRPr>
            </a:lvl1pPr>
          </a:lstStyle>
          <a:p>
            <a:r>
              <a:rPr lang="en-US" dirty="0"/>
              <a:t>Click icon to add picture</a:t>
            </a:r>
            <a:endParaRPr lang="en-GB" dirty="0"/>
          </a:p>
        </p:txBody>
      </p:sp>
      <p:sp>
        <p:nvSpPr>
          <p:cNvPr id="21" name="Plassholder for lysbildenummer 5">
            <a:extLst>
              <a:ext uri="{FF2B5EF4-FFF2-40B4-BE49-F238E27FC236}">
                <a16:creationId xmlns:a16="http://schemas.microsoft.com/office/drawing/2014/main" id="{71CE7FA3-57A4-40BE-8AFD-749E1710B7DF}"/>
              </a:ext>
            </a:extLst>
          </p:cNvPr>
          <p:cNvSpPr>
            <a:spLocks noGrp="1"/>
          </p:cNvSpPr>
          <p:nvPr>
            <p:ph type="sldNum" sz="quarter" idx="12"/>
          </p:nvPr>
        </p:nvSpPr>
        <p:spPr>
          <a:xfrm>
            <a:off x="8309580" y="4834935"/>
            <a:ext cx="231608" cy="138499"/>
          </a:xfrm>
        </p:spPr>
        <p:txBody>
          <a:bodyPr/>
          <a:lstStyle/>
          <a:p>
            <a:fld id="{5751DFAA-887F-4071-8EAD-E8CA316FCF06}" type="slidenum">
              <a:rPr lang="nb-NO" smtClean="0"/>
              <a:t>‹#›</a:t>
            </a:fld>
            <a:endParaRPr lang="nb-NO" dirty="0"/>
          </a:p>
        </p:txBody>
      </p:sp>
    </p:spTree>
    <p:extLst>
      <p:ext uri="{BB962C8B-B14F-4D97-AF65-F5344CB8AC3E}">
        <p14:creationId xmlns:p14="http://schemas.microsoft.com/office/powerpoint/2010/main" val="3326914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Introslide #4">
    <p:bg>
      <p:bgPr>
        <a:solidFill>
          <a:schemeClr val="lt1"/>
        </a:solidFill>
        <a:effectLst/>
      </p:bgPr>
    </p:bg>
    <p:spTree>
      <p:nvGrpSpPr>
        <p:cNvPr id="1" name=""/>
        <p:cNvGrpSpPr/>
        <p:nvPr/>
      </p:nvGrpSpPr>
      <p:grpSpPr>
        <a:xfrm>
          <a:off x="0" y="0"/>
          <a:ext cx="0" cy="0"/>
          <a:chOff x="0" y="0"/>
          <a:chExt cx="0" cy="0"/>
        </a:xfrm>
      </p:grpSpPr>
      <p:pic>
        <p:nvPicPr>
          <p:cNvPr id="23" name="Bilde 22">
            <a:extLst>
              <a:ext uri="{FF2B5EF4-FFF2-40B4-BE49-F238E27FC236}">
                <a16:creationId xmlns:a16="http://schemas.microsoft.com/office/drawing/2014/main" id="{198C9DC9-7677-4EBC-90D6-2584ADAE34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893" cy="5143500"/>
          </a:xfrm>
          <a:prstGeom prst="rect">
            <a:avLst/>
          </a:prstGeom>
        </p:spPr>
      </p:pic>
      <p:sp>
        <p:nvSpPr>
          <p:cNvPr id="2" name="Tittel 1"/>
          <p:cNvSpPr>
            <a:spLocks noGrp="1"/>
          </p:cNvSpPr>
          <p:nvPr>
            <p:ph type="ctrTitle"/>
          </p:nvPr>
        </p:nvSpPr>
        <p:spPr>
          <a:xfrm>
            <a:off x="1215270" y="1821657"/>
            <a:ext cx="6076353" cy="860822"/>
          </a:xfrm>
        </p:spPr>
        <p:txBody>
          <a:bodyPr anchor="b">
            <a:normAutofit/>
          </a:bodyPr>
          <a:lstStyle>
            <a:lvl1pPr algn="l">
              <a:lnSpc>
                <a:spcPct val="100000"/>
              </a:lnSpc>
              <a:defRPr sz="2813">
                <a:solidFill>
                  <a:schemeClr val="lt1"/>
                </a:solidFill>
              </a:defRPr>
            </a:lvl1pPr>
          </a:lstStyle>
          <a:p>
            <a:r>
              <a:rPr lang="en-US"/>
              <a:t>Click to edit Master title style</a:t>
            </a:r>
            <a:endParaRPr lang="nb-NO" dirty="0"/>
          </a:p>
        </p:txBody>
      </p:sp>
      <p:sp>
        <p:nvSpPr>
          <p:cNvPr id="3" name="Undertittel 2"/>
          <p:cNvSpPr>
            <a:spLocks noGrp="1"/>
          </p:cNvSpPr>
          <p:nvPr>
            <p:ph type="subTitle" idx="1" hasCustomPrompt="1"/>
          </p:nvPr>
        </p:nvSpPr>
        <p:spPr>
          <a:xfrm>
            <a:off x="1215271" y="3341667"/>
            <a:ext cx="2329268" cy="694908"/>
          </a:xfrm>
        </p:spPr>
        <p:txBody>
          <a:bodyPr>
            <a:normAutofit/>
          </a:bodyPr>
          <a:lstStyle>
            <a:lvl1pPr marL="0" indent="0" algn="l">
              <a:spcBef>
                <a:spcPts val="281"/>
              </a:spcBef>
              <a:buNone/>
              <a:defRPr sz="1125" i="0">
                <a:solidFill>
                  <a:schemeClr val="lt1"/>
                </a:solidFill>
              </a:defRPr>
            </a:lvl1pPr>
            <a:lvl2pPr marL="342868" indent="0" algn="ctr">
              <a:buNone/>
              <a:defRPr sz="1500"/>
            </a:lvl2pPr>
            <a:lvl3pPr marL="685735" indent="0" algn="ctr">
              <a:buNone/>
              <a:defRPr sz="1350"/>
            </a:lvl3pPr>
            <a:lvl4pPr marL="1028603" indent="0" algn="ctr">
              <a:buNone/>
              <a:defRPr sz="1200"/>
            </a:lvl4pPr>
            <a:lvl5pPr marL="1371471" indent="0" algn="ctr">
              <a:buNone/>
              <a:defRPr sz="1200"/>
            </a:lvl5pPr>
            <a:lvl6pPr marL="1714339" indent="0" algn="ctr">
              <a:buNone/>
              <a:defRPr sz="1200"/>
            </a:lvl6pPr>
            <a:lvl7pPr marL="2057206" indent="0" algn="ctr">
              <a:buNone/>
              <a:defRPr sz="1200"/>
            </a:lvl7pPr>
            <a:lvl8pPr marL="2400074" indent="0" algn="ctr">
              <a:buNone/>
              <a:defRPr sz="1200"/>
            </a:lvl8pPr>
            <a:lvl9pPr marL="2742942" indent="0" algn="ctr">
              <a:buNone/>
              <a:defRPr sz="1200"/>
            </a:lvl9pPr>
          </a:lstStyle>
          <a:p>
            <a:r>
              <a:rPr lang="nb-NO" dirty="0"/>
              <a:t>Navn Navnesen</a:t>
            </a:r>
            <a:br>
              <a:rPr lang="nb-NO" dirty="0"/>
            </a:br>
            <a:r>
              <a:rPr lang="nb-NO" dirty="0"/>
              <a:t>Stilling</a:t>
            </a:r>
            <a:br>
              <a:rPr lang="nb-NO" dirty="0"/>
            </a:br>
            <a:r>
              <a:rPr lang="nb-NO" dirty="0"/>
              <a:t>Sted, Dato</a:t>
            </a:r>
          </a:p>
        </p:txBody>
      </p:sp>
      <p:sp>
        <p:nvSpPr>
          <p:cNvPr id="4" name="Plassholder for dato 3"/>
          <p:cNvSpPr>
            <a:spLocks noGrp="1"/>
          </p:cNvSpPr>
          <p:nvPr>
            <p:ph type="dt" sz="half" idx="10"/>
          </p:nvPr>
        </p:nvSpPr>
        <p:spPr>
          <a:xfrm>
            <a:off x="1215271" y="4834935"/>
            <a:ext cx="634666" cy="138499"/>
          </a:xfrm>
        </p:spPr>
        <p:txBody>
          <a:bodyPr/>
          <a:lstStyle>
            <a:lvl1pPr>
              <a:defRPr>
                <a:solidFill>
                  <a:schemeClr val="lt1"/>
                </a:solidFill>
              </a:defRPr>
            </a:lvl1pPr>
          </a:lstStyle>
          <a:p>
            <a:endParaRPr lang="nb-NO"/>
          </a:p>
        </p:txBody>
      </p:sp>
      <p:sp>
        <p:nvSpPr>
          <p:cNvPr id="5" name="Plassholder for bunntekst 4"/>
          <p:cNvSpPr>
            <a:spLocks noGrp="1"/>
          </p:cNvSpPr>
          <p:nvPr>
            <p:ph type="ftr" sz="quarter" idx="11"/>
          </p:nvPr>
        </p:nvSpPr>
        <p:spPr/>
        <p:txBody>
          <a:bodyPr/>
          <a:lstStyle>
            <a:lvl1pPr>
              <a:defRPr>
                <a:solidFill>
                  <a:schemeClr val="lt1"/>
                </a:solidFill>
              </a:defRPr>
            </a:lvl1pPr>
          </a:lstStyle>
          <a:p>
            <a:endParaRPr lang="nb-NO"/>
          </a:p>
        </p:txBody>
      </p:sp>
      <p:sp>
        <p:nvSpPr>
          <p:cNvPr id="6" name="Plassholder for lysbildenummer 5"/>
          <p:cNvSpPr>
            <a:spLocks noGrp="1"/>
          </p:cNvSpPr>
          <p:nvPr>
            <p:ph type="sldNum" sz="quarter" idx="12"/>
          </p:nvPr>
        </p:nvSpPr>
        <p:spPr>
          <a:xfrm>
            <a:off x="7841662" y="4834935"/>
            <a:ext cx="231608" cy="138499"/>
          </a:xfrm>
        </p:spPr>
        <p:txBody>
          <a:bodyPr/>
          <a:lstStyle>
            <a:lvl1pPr>
              <a:defRPr>
                <a:solidFill>
                  <a:schemeClr val="lt1"/>
                </a:solidFill>
              </a:defRPr>
            </a:lvl1pPr>
          </a:lstStyle>
          <a:p>
            <a:fld id="{5751DFAA-887F-4071-8EAD-E8CA316FCF06}" type="slidenum">
              <a:rPr lang="nb-NO" smtClean="0"/>
              <a:pPr/>
              <a:t>‹#›</a:t>
            </a:fld>
            <a:endParaRPr lang="nb-NO"/>
          </a:p>
        </p:txBody>
      </p:sp>
      <p:pic>
        <p:nvPicPr>
          <p:cNvPr id="19" name="Bilde 18">
            <a:extLst>
              <a:ext uri="{FF2B5EF4-FFF2-40B4-BE49-F238E27FC236}">
                <a16:creationId xmlns:a16="http://schemas.microsoft.com/office/drawing/2014/main" id="{6FF9C234-E473-49F9-9075-64D6C3F977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7126" y="567071"/>
            <a:ext cx="1745535" cy="606183"/>
          </a:xfrm>
          <a:prstGeom prst="rect">
            <a:avLst/>
          </a:prstGeom>
        </p:spPr>
      </p:pic>
      <p:cxnSp>
        <p:nvCxnSpPr>
          <p:cNvPr id="9" name="Rett linje 8">
            <a:extLst>
              <a:ext uri="{FF2B5EF4-FFF2-40B4-BE49-F238E27FC236}">
                <a16:creationId xmlns:a16="http://schemas.microsoft.com/office/drawing/2014/main" id="{C629C3E6-69F6-4F62-A3E6-616C4550AFAC}"/>
              </a:ext>
            </a:extLst>
          </p:cNvPr>
          <p:cNvCxnSpPr/>
          <p:nvPr/>
        </p:nvCxnSpPr>
        <p:spPr>
          <a:xfrm>
            <a:off x="1215271" y="3189774"/>
            <a:ext cx="141781" cy="0"/>
          </a:xfrm>
          <a:prstGeom prst="line">
            <a:avLst/>
          </a:prstGeom>
          <a:ln w="28575">
            <a:solidFill>
              <a:schemeClr val="l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67315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1_Title Slide - Box Image [Green]">
    <p:bg>
      <p:bgPr>
        <a:solidFill>
          <a:schemeClr val="accent6"/>
        </a:solidFill>
        <a:effectLst/>
      </p:bgPr>
    </p:bg>
    <p:spTree>
      <p:nvGrpSpPr>
        <p:cNvPr id="1" name=""/>
        <p:cNvGrpSpPr/>
        <p:nvPr/>
      </p:nvGrpSpPr>
      <p:grpSpPr>
        <a:xfrm>
          <a:off x="0" y="0"/>
          <a:ext cx="0" cy="0"/>
          <a:chOff x="0" y="0"/>
          <a:chExt cx="0" cy="0"/>
        </a:xfrm>
      </p:grpSpPr>
      <p:sp>
        <p:nvSpPr>
          <p:cNvPr id="12" name="Picture Placeholder 5"/>
          <p:cNvSpPr>
            <a:spLocks noGrp="1"/>
          </p:cNvSpPr>
          <p:nvPr>
            <p:ph type="pic" sz="quarter" idx="18"/>
          </p:nvPr>
        </p:nvSpPr>
        <p:spPr>
          <a:xfrm>
            <a:off x="0" y="-8966"/>
            <a:ext cx="4392706" cy="5152465"/>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r>
              <a:rPr lang="en-US" dirty="0"/>
              <a:t>Click icon to add picture</a:t>
            </a:r>
            <a:endParaRPr lang="en-GB" dirty="0"/>
          </a:p>
        </p:txBody>
      </p:sp>
      <p:sp>
        <p:nvSpPr>
          <p:cNvPr id="3" name="Subtitle 2"/>
          <p:cNvSpPr>
            <a:spLocks noGrp="1"/>
          </p:cNvSpPr>
          <p:nvPr>
            <p:ph type="subTitle" idx="1" hasCustomPrompt="1"/>
          </p:nvPr>
        </p:nvSpPr>
        <p:spPr>
          <a:xfrm>
            <a:off x="4652766" y="1388444"/>
            <a:ext cx="4216925" cy="2247851"/>
          </a:xfrm>
        </p:spPr>
        <p:txBody>
          <a:bodyPr anchor="ctr">
            <a:normAutofit/>
          </a:bodyPr>
          <a:lstStyle>
            <a:lvl1pPr marL="0" indent="0" algn="l">
              <a:buNone/>
              <a:defRPr sz="2700" baseline="0">
                <a:solidFill>
                  <a:schemeClr val="bg1"/>
                </a:solidFill>
              </a:defRPr>
            </a:lvl1pPr>
            <a:lvl2pPr marL="3240" indent="0" algn="l">
              <a:lnSpc>
                <a:spcPct val="90000"/>
              </a:lnSpc>
              <a:spcBef>
                <a:spcPts val="408"/>
              </a:spcBef>
              <a:buNone/>
              <a:tabLst/>
              <a:defRPr sz="2200" baseline="0">
                <a:solidFill>
                  <a:schemeClr val="bg1">
                    <a:alpha val="70000"/>
                  </a:schemeClr>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pic>
        <p:nvPicPr>
          <p:cNvPr id="7" name="Picture 6" descr="IPSOS_GAMECHANGERS_blue.png"/>
          <p:cNvPicPr>
            <a:picLocks noChangeAspect="1"/>
          </p:cNvPicPr>
          <p:nvPr/>
        </p:nvPicPr>
        <p:blipFill rotWithShape="1">
          <a:blip r:embed="rId2"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pic>
        <p:nvPicPr>
          <p:cNvPr id="11" name="Picture 10" descr="IPSOS_GAMECHANGERS_blue.png"/>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sp>
        <p:nvSpPr>
          <p:cNvPr id="9" name="Footer Placeholder 3"/>
          <p:cNvSpPr>
            <a:spLocks noGrp="1"/>
          </p:cNvSpPr>
          <p:nvPr>
            <p:ph type="ftr" sz="quarter" idx="15"/>
          </p:nvPr>
        </p:nvSpPr>
        <p:spPr>
          <a:xfrm>
            <a:off x="614375" y="4665811"/>
            <a:ext cx="3164412" cy="269490"/>
          </a:xfrm>
          <a:prstGeom prst="rect">
            <a:avLst/>
          </a:prstGeom>
        </p:spPr>
        <p:txBody>
          <a:bodyPr vert="horz" lIns="0" tIns="0" rIns="0" bIns="0" rtlCol="0" anchor="b">
            <a:normAutofit/>
          </a:bodyPr>
          <a:lstStyle>
            <a:lvl1pPr>
              <a:defRPr lang="en-GB" sz="800" cap="none" baseline="0" smtClean="0">
                <a:solidFill>
                  <a:schemeClr val="bg1"/>
                </a:solidFill>
              </a:defRPr>
            </a:lvl1pPr>
          </a:lstStyle>
          <a:p>
            <a:pPr>
              <a:lnSpc>
                <a:spcPct val="95000"/>
              </a:lnSpc>
              <a:spcBef>
                <a:spcPts val="204"/>
              </a:spcBef>
            </a:pPr>
            <a:endParaRPr lang="en-GB" dirty="0"/>
          </a:p>
        </p:txBody>
      </p:sp>
      <p:sp>
        <p:nvSpPr>
          <p:cNvPr id="10" name="Slide Number Placeholder 8"/>
          <p:cNvSpPr>
            <a:spLocks noGrp="1"/>
          </p:cNvSpPr>
          <p:nvPr>
            <p:ph type="sldNum" sz="quarter" idx="17"/>
          </p:nvPr>
        </p:nvSpPr>
        <p:spPr>
          <a:xfrm>
            <a:off x="247312" y="4665811"/>
            <a:ext cx="382425" cy="260192"/>
          </a:xfrm>
          <a:prstGeom prst="rect">
            <a:avLst/>
          </a:prstGeom>
        </p:spPr>
        <p:txBody>
          <a:bodyPr vert="horz" lIns="0" tIns="0" rIns="0" bIns="0" rtlCol="0" anchor="b">
            <a:normAutofit/>
          </a:bodyPr>
          <a:lstStyle>
            <a:lvl1pPr>
              <a:defRPr lang="en-US" sz="800" cap="none" baseline="0" smtClean="0">
                <a:solidFill>
                  <a:schemeClr val="bg1"/>
                </a:solidFill>
              </a:defRPr>
            </a:lvl1pPr>
          </a:lstStyle>
          <a:p>
            <a:pPr>
              <a:lnSpc>
                <a:spcPct val="95000"/>
              </a:lnSpc>
              <a:spcBef>
                <a:spcPts val="204"/>
              </a:spcBef>
            </a:pPr>
            <a:fld id="{7F034911-0302-4AAB-AEF0-815419E29289}" type="slidenum">
              <a:rPr lang="en-GB" smtClean="0"/>
              <a:pPr>
                <a:lnSpc>
                  <a:spcPct val="95000"/>
                </a:lnSpc>
                <a:spcBef>
                  <a:spcPts val="204"/>
                </a:spcBef>
              </a:pPr>
              <a:t>‹#›</a:t>
            </a:fld>
            <a:endParaRPr lang="en-GB" dirty="0"/>
          </a:p>
        </p:txBody>
      </p:sp>
      <p:pic>
        <p:nvPicPr>
          <p:cNvPr id="8" name="Picture 24"/>
          <p:cNvPicPr>
            <a:picLocks noChangeAspect="1" noChangeArrowheads="1"/>
          </p:cNvPicPr>
          <p:nvPr userDrawn="1"/>
        </p:nvPicPr>
        <p:blipFill>
          <a:blip r:embed="rId5" cstate="print">
            <a:biLevel thresh="25000"/>
            <a:extLst>
              <a:ext uri="{28A0092B-C50C-407E-A947-70E740481C1C}">
                <a14:useLocalDpi xmlns:a14="http://schemas.microsoft.com/office/drawing/2010/main" val="0"/>
              </a:ext>
            </a:extLst>
          </a:blip>
          <a:srcRect/>
          <a:stretch>
            <a:fillRect/>
          </a:stretch>
        </p:blipFill>
        <p:spPr bwMode="auto">
          <a:xfrm>
            <a:off x="7018020" y="213178"/>
            <a:ext cx="1888872" cy="21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Plassholder for lysbildenummer 5">
            <a:extLst>
              <a:ext uri="{FF2B5EF4-FFF2-40B4-BE49-F238E27FC236}">
                <a16:creationId xmlns:a16="http://schemas.microsoft.com/office/drawing/2014/main" id="{1B55CBCF-9394-478D-995A-E2E94D4DB95C}"/>
              </a:ext>
            </a:extLst>
          </p:cNvPr>
          <p:cNvSpPr txBox="1">
            <a:spLocks/>
          </p:cNvSpPr>
          <p:nvPr userDrawn="1"/>
        </p:nvSpPr>
        <p:spPr>
          <a:xfrm>
            <a:off x="8309580" y="4841810"/>
            <a:ext cx="231608" cy="138499"/>
          </a:xfrm>
          <a:prstGeom prst="rect">
            <a:avLst/>
          </a:prstGeom>
        </p:spPr>
        <p:txBody>
          <a:bodyPr vert="horz" lIns="0" tIns="0" rIns="0" bIns="0" rtlCol="0" anchor="ctr">
            <a:normAutofit/>
          </a:bodyPr>
          <a:lstStyle>
            <a:defPPr>
              <a:defRPr lang="nb-NO"/>
            </a:defPPr>
            <a:lvl1pPr marL="0" algn="r" defTabSz="1149949" rtl="0" eaLnBrk="1" latinLnBrk="0" hangingPunct="1">
              <a:defRPr sz="788" kern="1200">
                <a:solidFill>
                  <a:schemeClr val="dk1"/>
                </a:solidFill>
                <a:latin typeface="+mn-lt"/>
                <a:ea typeface="+mn-ea"/>
                <a:cs typeface="+mn-cs"/>
              </a:defRPr>
            </a:lvl1pPr>
            <a:lvl2pPr marL="574975" algn="l" defTabSz="1149949" rtl="0" eaLnBrk="1" latinLnBrk="0" hangingPunct="1">
              <a:defRPr sz="2264" kern="1200">
                <a:solidFill>
                  <a:schemeClr val="tx1"/>
                </a:solidFill>
                <a:latin typeface="+mn-lt"/>
                <a:ea typeface="+mn-ea"/>
                <a:cs typeface="+mn-cs"/>
              </a:defRPr>
            </a:lvl2pPr>
            <a:lvl3pPr marL="1149949" algn="l" defTabSz="1149949" rtl="0" eaLnBrk="1" latinLnBrk="0" hangingPunct="1">
              <a:defRPr sz="2264" kern="1200">
                <a:solidFill>
                  <a:schemeClr val="tx1"/>
                </a:solidFill>
                <a:latin typeface="+mn-lt"/>
                <a:ea typeface="+mn-ea"/>
                <a:cs typeface="+mn-cs"/>
              </a:defRPr>
            </a:lvl3pPr>
            <a:lvl4pPr marL="1724924" algn="l" defTabSz="1149949" rtl="0" eaLnBrk="1" latinLnBrk="0" hangingPunct="1">
              <a:defRPr sz="2264" kern="1200">
                <a:solidFill>
                  <a:schemeClr val="tx1"/>
                </a:solidFill>
                <a:latin typeface="+mn-lt"/>
                <a:ea typeface="+mn-ea"/>
                <a:cs typeface="+mn-cs"/>
              </a:defRPr>
            </a:lvl4pPr>
            <a:lvl5pPr marL="2299899" algn="l" defTabSz="1149949" rtl="0" eaLnBrk="1" latinLnBrk="0" hangingPunct="1">
              <a:defRPr sz="2264" kern="1200">
                <a:solidFill>
                  <a:schemeClr val="tx1"/>
                </a:solidFill>
                <a:latin typeface="+mn-lt"/>
                <a:ea typeface="+mn-ea"/>
                <a:cs typeface="+mn-cs"/>
              </a:defRPr>
            </a:lvl5pPr>
            <a:lvl6pPr marL="2874874" algn="l" defTabSz="1149949" rtl="0" eaLnBrk="1" latinLnBrk="0" hangingPunct="1">
              <a:defRPr sz="2264" kern="1200">
                <a:solidFill>
                  <a:schemeClr val="tx1"/>
                </a:solidFill>
                <a:latin typeface="+mn-lt"/>
                <a:ea typeface="+mn-ea"/>
                <a:cs typeface="+mn-cs"/>
              </a:defRPr>
            </a:lvl6pPr>
            <a:lvl7pPr marL="3449848" algn="l" defTabSz="1149949" rtl="0" eaLnBrk="1" latinLnBrk="0" hangingPunct="1">
              <a:defRPr sz="2264" kern="1200">
                <a:solidFill>
                  <a:schemeClr val="tx1"/>
                </a:solidFill>
                <a:latin typeface="+mn-lt"/>
                <a:ea typeface="+mn-ea"/>
                <a:cs typeface="+mn-cs"/>
              </a:defRPr>
            </a:lvl7pPr>
            <a:lvl8pPr marL="4024823" algn="l" defTabSz="1149949" rtl="0" eaLnBrk="1" latinLnBrk="0" hangingPunct="1">
              <a:defRPr sz="2264" kern="1200">
                <a:solidFill>
                  <a:schemeClr val="tx1"/>
                </a:solidFill>
                <a:latin typeface="+mn-lt"/>
                <a:ea typeface="+mn-ea"/>
                <a:cs typeface="+mn-cs"/>
              </a:defRPr>
            </a:lvl8pPr>
            <a:lvl9pPr marL="4599798" algn="l" defTabSz="1149949" rtl="0" eaLnBrk="1" latinLnBrk="0" hangingPunct="1">
              <a:defRPr sz="2264" kern="1200">
                <a:solidFill>
                  <a:schemeClr val="tx1"/>
                </a:solidFill>
                <a:latin typeface="+mn-lt"/>
                <a:ea typeface="+mn-ea"/>
                <a:cs typeface="+mn-cs"/>
              </a:defRPr>
            </a:lvl9pPr>
          </a:lstStyle>
          <a:p>
            <a:fld id="{5751DFAA-887F-4071-8EAD-E8CA316FCF06}" type="slidenum">
              <a:rPr lang="nb-NO" smtClean="0"/>
              <a:pPr/>
              <a:t>‹#›</a:t>
            </a:fld>
            <a:endParaRPr lang="nb-NO" dirty="0"/>
          </a:p>
        </p:txBody>
      </p:sp>
    </p:spTree>
    <p:extLst>
      <p:ext uri="{BB962C8B-B14F-4D97-AF65-F5344CB8AC3E}">
        <p14:creationId xmlns:p14="http://schemas.microsoft.com/office/powerpoint/2010/main" val="7971976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1_Title Slide - Box Image [Red]">
    <p:bg>
      <p:bgPr>
        <a:solidFill>
          <a:schemeClr val="accent1"/>
        </a:solidFill>
        <a:effectLst/>
      </p:bgPr>
    </p:bg>
    <p:spTree>
      <p:nvGrpSpPr>
        <p:cNvPr id="1" name=""/>
        <p:cNvGrpSpPr/>
        <p:nvPr/>
      </p:nvGrpSpPr>
      <p:grpSpPr>
        <a:xfrm>
          <a:off x="0" y="0"/>
          <a:ext cx="0" cy="0"/>
          <a:chOff x="0" y="0"/>
          <a:chExt cx="0" cy="0"/>
        </a:xfrm>
      </p:grpSpPr>
      <p:sp>
        <p:nvSpPr>
          <p:cNvPr id="17" name="Picture Placeholder 5"/>
          <p:cNvSpPr>
            <a:spLocks noGrp="1"/>
          </p:cNvSpPr>
          <p:nvPr>
            <p:ph type="pic" sz="quarter" idx="18"/>
          </p:nvPr>
        </p:nvSpPr>
        <p:spPr>
          <a:xfrm>
            <a:off x="0" y="-8966"/>
            <a:ext cx="4392706" cy="5152465"/>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r>
              <a:rPr lang="en-US" dirty="0"/>
              <a:t>Click icon to add picture</a:t>
            </a:r>
            <a:endParaRPr lang="en-GB" dirty="0"/>
          </a:p>
        </p:txBody>
      </p:sp>
      <p:sp>
        <p:nvSpPr>
          <p:cNvPr id="3" name="Subtitle 2"/>
          <p:cNvSpPr>
            <a:spLocks noGrp="1"/>
          </p:cNvSpPr>
          <p:nvPr>
            <p:ph type="subTitle" idx="1" hasCustomPrompt="1"/>
          </p:nvPr>
        </p:nvSpPr>
        <p:spPr>
          <a:xfrm>
            <a:off x="4670046" y="1388444"/>
            <a:ext cx="4216925" cy="2247851"/>
          </a:xfrm>
        </p:spPr>
        <p:txBody>
          <a:bodyPr anchor="ctr">
            <a:normAutofit/>
          </a:bodyPr>
          <a:lstStyle>
            <a:lvl1pPr marL="0" indent="0" algn="l">
              <a:buNone/>
              <a:defRPr sz="2700" b="1" baseline="0">
                <a:solidFill>
                  <a:schemeClr val="bg1"/>
                </a:solidFill>
              </a:defRPr>
            </a:lvl1pPr>
            <a:lvl2pPr marL="3240" indent="0" algn="l">
              <a:lnSpc>
                <a:spcPct val="90000"/>
              </a:lnSpc>
              <a:spcBef>
                <a:spcPts val="408"/>
              </a:spcBef>
              <a:buNone/>
              <a:tabLst/>
              <a:defRPr sz="2200" baseline="0">
                <a:solidFill>
                  <a:schemeClr val="bg1">
                    <a:alpha val="70000"/>
                  </a:schemeClr>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pic>
        <p:nvPicPr>
          <p:cNvPr id="11" name="Picture 10" descr="IPSOS_GAMECHANGERS_blue.pn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sp>
        <p:nvSpPr>
          <p:cNvPr id="10" name="Footer Placeholder 3"/>
          <p:cNvSpPr>
            <a:spLocks noGrp="1"/>
          </p:cNvSpPr>
          <p:nvPr>
            <p:ph type="ftr" sz="quarter" idx="15"/>
          </p:nvPr>
        </p:nvSpPr>
        <p:spPr>
          <a:xfrm>
            <a:off x="614374" y="4665811"/>
            <a:ext cx="4951963" cy="260192"/>
          </a:xfrm>
          <a:prstGeom prst="rect">
            <a:avLst/>
          </a:prstGeom>
        </p:spPr>
        <p:txBody>
          <a:bodyPr vert="horz" lIns="0" tIns="0" rIns="0" bIns="0" rtlCol="0" anchor="b">
            <a:normAutofit/>
          </a:bodyPr>
          <a:lstStyle>
            <a:lvl1pPr>
              <a:defRPr lang="en-GB" sz="800" cap="none" baseline="0" smtClean="0">
                <a:solidFill>
                  <a:schemeClr val="bg1"/>
                </a:solidFill>
              </a:defRPr>
            </a:lvl1pPr>
          </a:lstStyle>
          <a:p>
            <a:pPr>
              <a:lnSpc>
                <a:spcPct val="95000"/>
              </a:lnSpc>
              <a:spcBef>
                <a:spcPts val="204"/>
              </a:spcBef>
            </a:pPr>
            <a:endParaRPr lang="en-GB" dirty="0"/>
          </a:p>
        </p:txBody>
      </p:sp>
      <p:sp>
        <p:nvSpPr>
          <p:cNvPr id="12" name="Slide Number Placeholder 8"/>
          <p:cNvSpPr>
            <a:spLocks noGrp="1"/>
          </p:cNvSpPr>
          <p:nvPr>
            <p:ph type="sldNum" sz="quarter" idx="17"/>
          </p:nvPr>
        </p:nvSpPr>
        <p:spPr>
          <a:xfrm>
            <a:off x="247312" y="4665811"/>
            <a:ext cx="382425" cy="260192"/>
          </a:xfrm>
          <a:prstGeom prst="rect">
            <a:avLst/>
          </a:prstGeom>
        </p:spPr>
        <p:txBody>
          <a:bodyPr vert="horz" lIns="0" tIns="0" rIns="0" bIns="0" rtlCol="0" anchor="b">
            <a:normAutofit/>
          </a:bodyPr>
          <a:lstStyle>
            <a:lvl1pPr>
              <a:defRPr lang="en-US" sz="800" cap="none" baseline="0" smtClean="0">
                <a:solidFill>
                  <a:schemeClr val="bg1"/>
                </a:solidFill>
              </a:defRPr>
            </a:lvl1pPr>
          </a:lstStyle>
          <a:p>
            <a:pPr>
              <a:lnSpc>
                <a:spcPct val="95000"/>
              </a:lnSpc>
              <a:spcBef>
                <a:spcPts val="204"/>
              </a:spcBef>
            </a:pPr>
            <a:fld id="{7F034911-0302-4AAB-AEF0-815419E29289}" type="slidenum">
              <a:rPr lang="en-GB" smtClean="0"/>
              <a:pPr>
                <a:lnSpc>
                  <a:spcPct val="95000"/>
                </a:lnSpc>
                <a:spcBef>
                  <a:spcPts val="204"/>
                </a:spcBef>
              </a:pPr>
              <a:t>‹#›</a:t>
            </a:fld>
            <a:endParaRPr lang="en-GB" dirty="0"/>
          </a:p>
        </p:txBody>
      </p:sp>
      <p:pic>
        <p:nvPicPr>
          <p:cNvPr id="13" name="Picture 12"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pic>
        <p:nvPicPr>
          <p:cNvPr id="8" name="Picture 24"/>
          <p:cNvPicPr>
            <a:picLocks noChangeAspect="1" noChangeArrowheads="1"/>
          </p:cNvPicPr>
          <p:nvPr userDrawn="1"/>
        </p:nvPicPr>
        <p:blipFill>
          <a:blip r:embed="rId5" cstate="print">
            <a:biLevel thresh="25000"/>
            <a:extLst>
              <a:ext uri="{28A0092B-C50C-407E-A947-70E740481C1C}">
                <a14:useLocalDpi xmlns:a14="http://schemas.microsoft.com/office/drawing/2010/main" val="0"/>
              </a:ext>
            </a:extLst>
          </a:blip>
          <a:srcRect/>
          <a:stretch>
            <a:fillRect/>
          </a:stretch>
        </p:blipFill>
        <p:spPr bwMode="auto">
          <a:xfrm>
            <a:off x="7018020" y="213178"/>
            <a:ext cx="1888872" cy="21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Plassholder for lysbildenummer 5">
            <a:extLst>
              <a:ext uri="{FF2B5EF4-FFF2-40B4-BE49-F238E27FC236}">
                <a16:creationId xmlns:a16="http://schemas.microsoft.com/office/drawing/2014/main" id="{956E0E92-2AB7-4115-9CDD-9490645C54CD}"/>
              </a:ext>
            </a:extLst>
          </p:cNvPr>
          <p:cNvSpPr txBox="1">
            <a:spLocks/>
          </p:cNvSpPr>
          <p:nvPr userDrawn="1"/>
        </p:nvSpPr>
        <p:spPr>
          <a:xfrm>
            <a:off x="8309580" y="4834935"/>
            <a:ext cx="231608" cy="138499"/>
          </a:xfrm>
          <a:prstGeom prst="rect">
            <a:avLst/>
          </a:prstGeom>
        </p:spPr>
        <p:txBody>
          <a:bodyPr vert="horz" lIns="0" tIns="0" rIns="0" bIns="0" rtlCol="0" anchor="ctr">
            <a:normAutofit/>
          </a:bodyPr>
          <a:lstStyle>
            <a:defPPr>
              <a:defRPr lang="nb-NO"/>
            </a:defPPr>
            <a:lvl1pPr marL="0" algn="r" defTabSz="1149949" rtl="0" eaLnBrk="1" latinLnBrk="0" hangingPunct="1">
              <a:defRPr sz="788" kern="1200">
                <a:solidFill>
                  <a:schemeClr val="dk1"/>
                </a:solidFill>
                <a:latin typeface="+mn-lt"/>
                <a:ea typeface="+mn-ea"/>
                <a:cs typeface="+mn-cs"/>
              </a:defRPr>
            </a:lvl1pPr>
            <a:lvl2pPr marL="574975" algn="l" defTabSz="1149949" rtl="0" eaLnBrk="1" latinLnBrk="0" hangingPunct="1">
              <a:defRPr sz="2264" kern="1200">
                <a:solidFill>
                  <a:schemeClr val="tx1"/>
                </a:solidFill>
                <a:latin typeface="+mn-lt"/>
                <a:ea typeface="+mn-ea"/>
                <a:cs typeface="+mn-cs"/>
              </a:defRPr>
            </a:lvl2pPr>
            <a:lvl3pPr marL="1149949" algn="l" defTabSz="1149949" rtl="0" eaLnBrk="1" latinLnBrk="0" hangingPunct="1">
              <a:defRPr sz="2264" kern="1200">
                <a:solidFill>
                  <a:schemeClr val="tx1"/>
                </a:solidFill>
                <a:latin typeface="+mn-lt"/>
                <a:ea typeface="+mn-ea"/>
                <a:cs typeface="+mn-cs"/>
              </a:defRPr>
            </a:lvl3pPr>
            <a:lvl4pPr marL="1724924" algn="l" defTabSz="1149949" rtl="0" eaLnBrk="1" latinLnBrk="0" hangingPunct="1">
              <a:defRPr sz="2264" kern="1200">
                <a:solidFill>
                  <a:schemeClr val="tx1"/>
                </a:solidFill>
                <a:latin typeface="+mn-lt"/>
                <a:ea typeface="+mn-ea"/>
                <a:cs typeface="+mn-cs"/>
              </a:defRPr>
            </a:lvl4pPr>
            <a:lvl5pPr marL="2299899" algn="l" defTabSz="1149949" rtl="0" eaLnBrk="1" latinLnBrk="0" hangingPunct="1">
              <a:defRPr sz="2264" kern="1200">
                <a:solidFill>
                  <a:schemeClr val="tx1"/>
                </a:solidFill>
                <a:latin typeface="+mn-lt"/>
                <a:ea typeface="+mn-ea"/>
                <a:cs typeface="+mn-cs"/>
              </a:defRPr>
            </a:lvl5pPr>
            <a:lvl6pPr marL="2874874" algn="l" defTabSz="1149949" rtl="0" eaLnBrk="1" latinLnBrk="0" hangingPunct="1">
              <a:defRPr sz="2264" kern="1200">
                <a:solidFill>
                  <a:schemeClr val="tx1"/>
                </a:solidFill>
                <a:latin typeface="+mn-lt"/>
                <a:ea typeface="+mn-ea"/>
                <a:cs typeface="+mn-cs"/>
              </a:defRPr>
            </a:lvl6pPr>
            <a:lvl7pPr marL="3449848" algn="l" defTabSz="1149949" rtl="0" eaLnBrk="1" latinLnBrk="0" hangingPunct="1">
              <a:defRPr sz="2264" kern="1200">
                <a:solidFill>
                  <a:schemeClr val="tx1"/>
                </a:solidFill>
                <a:latin typeface="+mn-lt"/>
                <a:ea typeface="+mn-ea"/>
                <a:cs typeface="+mn-cs"/>
              </a:defRPr>
            </a:lvl7pPr>
            <a:lvl8pPr marL="4024823" algn="l" defTabSz="1149949" rtl="0" eaLnBrk="1" latinLnBrk="0" hangingPunct="1">
              <a:defRPr sz="2264" kern="1200">
                <a:solidFill>
                  <a:schemeClr val="tx1"/>
                </a:solidFill>
                <a:latin typeface="+mn-lt"/>
                <a:ea typeface="+mn-ea"/>
                <a:cs typeface="+mn-cs"/>
              </a:defRPr>
            </a:lvl8pPr>
            <a:lvl9pPr marL="4599798" algn="l" defTabSz="1149949" rtl="0" eaLnBrk="1" latinLnBrk="0" hangingPunct="1">
              <a:defRPr sz="2264" kern="1200">
                <a:solidFill>
                  <a:schemeClr val="tx1"/>
                </a:solidFill>
                <a:latin typeface="+mn-lt"/>
                <a:ea typeface="+mn-ea"/>
                <a:cs typeface="+mn-cs"/>
              </a:defRPr>
            </a:lvl9pPr>
          </a:lstStyle>
          <a:p>
            <a:fld id="{5751DFAA-887F-4071-8EAD-E8CA316FCF06}" type="slidenum">
              <a:rPr lang="nb-NO" smtClean="0"/>
              <a:pPr/>
              <a:t>‹#›</a:t>
            </a:fld>
            <a:endParaRPr lang="nb-NO" dirty="0"/>
          </a:p>
        </p:txBody>
      </p:sp>
    </p:spTree>
    <p:extLst>
      <p:ext uri="{BB962C8B-B14F-4D97-AF65-F5344CB8AC3E}">
        <p14:creationId xmlns:p14="http://schemas.microsoft.com/office/powerpoint/2010/main" val="13063792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1_Title Slide - wide image [Re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89050" y="2033543"/>
            <a:ext cx="1982834" cy="886397"/>
          </a:xfrm>
        </p:spPr>
        <p:txBody>
          <a:bodyPr anchor="ctr"/>
          <a:lstStyle>
            <a:lvl1pPr>
              <a:defRPr sz="3200" baseline="0">
                <a:solidFill>
                  <a:schemeClr val="bg1"/>
                </a:solidFill>
              </a:defRPr>
            </a:lvl1pPr>
          </a:lstStyle>
          <a:p>
            <a:r>
              <a:rPr lang="en-US" dirty="0"/>
              <a:t>Title </a:t>
            </a:r>
            <a:r>
              <a:rPr lang="en-US" dirty="0" err="1"/>
              <a:t>title</a:t>
            </a:r>
            <a:r>
              <a:rPr lang="en-US" dirty="0"/>
              <a:t> </a:t>
            </a:r>
            <a:r>
              <a:rPr lang="en-US" dirty="0" err="1"/>
              <a:t>title</a:t>
            </a:r>
            <a:r>
              <a:rPr lang="en-US" dirty="0"/>
              <a:t> </a:t>
            </a:r>
            <a:r>
              <a:rPr lang="en-US" dirty="0" err="1"/>
              <a:t>title</a:t>
            </a:r>
            <a:endParaRPr lang="en-US" dirty="0"/>
          </a:p>
        </p:txBody>
      </p:sp>
      <p:pic>
        <p:nvPicPr>
          <p:cNvPr id="11" name="Picture 10" descr="IPSOS_GAMECHANGERS_blue.pn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sp>
        <p:nvSpPr>
          <p:cNvPr id="12" name="Footer Placeholder 3"/>
          <p:cNvSpPr>
            <a:spLocks noGrp="1"/>
          </p:cNvSpPr>
          <p:nvPr>
            <p:ph type="ftr" sz="quarter" idx="15"/>
          </p:nvPr>
        </p:nvSpPr>
        <p:spPr>
          <a:xfrm>
            <a:off x="614374" y="4665811"/>
            <a:ext cx="4951963" cy="260192"/>
          </a:xfrm>
          <a:prstGeom prst="rect">
            <a:avLst/>
          </a:prstGeom>
        </p:spPr>
        <p:txBody>
          <a:bodyPr vert="horz" lIns="0" tIns="0" rIns="0" bIns="0" rtlCol="0" anchor="b">
            <a:normAutofit/>
          </a:bodyPr>
          <a:lstStyle>
            <a:lvl1pPr>
              <a:defRPr lang="en-GB" sz="800" cap="none" baseline="0" smtClean="0">
                <a:solidFill>
                  <a:schemeClr val="bg1"/>
                </a:solidFill>
              </a:defRPr>
            </a:lvl1pPr>
          </a:lstStyle>
          <a:p>
            <a:pPr>
              <a:lnSpc>
                <a:spcPct val="95000"/>
              </a:lnSpc>
              <a:spcBef>
                <a:spcPts val="204"/>
              </a:spcBef>
            </a:pPr>
            <a:endParaRPr lang="en-GB" dirty="0"/>
          </a:p>
        </p:txBody>
      </p:sp>
      <p:sp>
        <p:nvSpPr>
          <p:cNvPr id="13" name="Slide Number Placeholder 8"/>
          <p:cNvSpPr>
            <a:spLocks noGrp="1"/>
          </p:cNvSpPr>
          <p:nvPr>
            <p:ph type="sldNum" sz="quarter" idx="17"/>
          </p:nvPr>
        </p:nvSpPr>
        <p:spPr>
          <a:xfrm>
            <a:off x="247312" y="4665811"/>
            <a:ext cx="382425" cy="260192"/>
          </a:xfrm>
          <a:prstGeom prst="rect">
            <a:avLst/>
          </a:prstGeom>
        </p:spPr>
        <p:txBody>
          <a:bodyPr vert="horz" lIns="0" tIns="0" rIns="0" bIns="0" rtlCol="0" anchor="b">
            <a:normAutofit/>
          </a:bodyPr>
          <a:lstStyle>
            <a:lvl1pPr>
              <a:defRPr lang="en-US" sz="800" cap="none" baseline="0" smtClean="0">
                <a:solidFill>
                  <a:schemeClr val="bg1"/>
                </a:solidFill>
              </a:defRPr>
            </a:lvl1pPr>
          </a:lstStyle>
          <a:p>
            <a:pPr>
              <a:lnSpc>
                <a:spcPct val="95000"/>
              </a:lnSpc>
              <a:spcBef>
                <a:spcPts val="204"/>
              </a:spcBef>
            </a:pPr>
            <a:fld id="{7F034911-0302-4AAB-AEF0-815419E29289}" type="slidenum">
              <a:rPr lang="en-GB" smtClean="0"/>
              <a:pPr>
                <a:lnSpc>
                  <a:spcPct val="95000"/>
                </a:lnSpc>
                <a:spcBef>
                  <a:spcPts val="204"/>
                </a:spcBef>
              </a:pPr>
              <a:t>‹#›</a:t>
            </a:fld>
            <a:endParaRPr lang="en-GB" dirty="0"/>
          </a:p>
        </p:txBody>
      </p:sp>
      <p:pic>
        <p:nvPicPr>
          <p:cNvPr id="17" name="Picture 16"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pic>
        <p:nvPicPr>
          <p:cNvPr id="7" name="Picture 24"/>
          <p:cNvPicPr>
            <a:picLocks noChangeAspect="1" noChangeArrowheads="1"/>
          </p:cNvPicPr>
          <p:nvPr userDrawn="1"/>
        </p:nvPicPr>
        <p:blipFill>
          <a:blip r:embed="rId5" cstate="print">
            <a:biLevel thresh="25000"/>
            <a:extLst>
              <a:ext uri="{28A0092B-C50C-407E-A947-70E740481C1C}">
                <a14:useLocalDpi xmlns:a14="http://schemas.microsoft.com/office/drawing/2010/main" val="0"/>
              </a:ext>
            </a:extLst>
          </a:blip>
          <a:srcRect/>
          <a:stretch>
            <a:fillRect/>
          </a:stretch>
        </p:blipFill>
        <p:spPr bwMode="auto">
          <a:xfrm>
            <a:off x="7018020" y="213178"/>
            <a:ext cx="1888872" cy="21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Plassholder for lysbildenummer 5">
            <a:extLst>
              <a:ext uri="{FF2B5EF4-FFF2-40B4-BE49-F238E27FC236}">
                <a16:creationId xmlns:a16="http://schemas.microsoft.com/office/drawing/2014/main" id="{9312A4C2-27AD-424F-BB0C-5DDBDBDAAD93}"/>
              </a:ext>
            </a:extLst>
          </p:cNvPr>
          <p:cNvSpPr txBox="1">
            <a:spLocks/>
          </p:cNvSpPr>
          <p:nvPr userDrawn="1"/>
        </p:nvSpPr>
        <p:spPr>
          <a:xfrm>
            <a:off x="8309580" y="4834935"/>
            <a:ext cx="231608" cy="138499"/>
          </a:xfrm>
          <a:prstGeom prst="rect">
            <a:avLst/>
          </a:prstGeom>
        </p:spPr>
        <p:txBody>
          <a:bodyPr vert="horz" lIns="0" tIns="0" rIns="0" bIns="0" rtlCol="0" anchor="ctr">
            <a:normAutofit/>
          </a:bodyPr>
          <a:lstStyle>
            <a:defPPr>
              <a:defRPr lang="nb-NO"/>
            </a:defPPr>
            <a:lvl1pPr marL="0" algn="r" defTabSz="1149949" rtl="0" eaLnBrk="1" latinLnBrk="0" hangingPunct="1">
              <a:defRPr sz="788" kern="1200">
                <a:solidFill>
                  <a:schemeClr val="dk1"/>
                </a:solidFill>
                <a:latin typeface="+mn-lt"/>
                <a:ea typeface="+mn-ea"/>
                <a:cs typeface="+mn-cs"/>
              </a:defRPr>
            </a:lvl1pPr>
            <a:lvl2pPr marL="574975" algn="l" defTabSz="1149949" rtl="0" eaLnBrk="1" latinLnBrk="0" hangingPunct="1">
              <a:defRPr sz="2264" kern="1200">
                <a:solidFill>
                  <a:schemeClr val="tx1"/>
                </a:solidFill>
                <a:latin typeface="+mn-lt"/>
                <a:ea typeface="+mn-ea"/>
                <a:cs typeface="+mn-cs"/>
              </a:defRPr>
            </a:lvl2pPr>
            <a:lvl3pPr marL="1149949" algn="l" defTabSz="1149949" rtl="0" eaLnBrk="1" latinLnBrk="0" hangingPunct="1">
              <a:defRPr sz="2264" kern="1200">
                <a:solidFill>
                  <a:schemeClr val="tx1"/>
                </a:solidFill>
                <a:latin typeface="+mn-lt"/>
                <a:ea typeface="+mn-ea"/>
                <a:cs typeface="+mn-cs"/>
              </a:defRPr>
            </a:lvl3pPr>
            <a:lvl4pPr marL="1724924" algn="l" defTabSz="1149949" rtl="0" eaLnBrk="1" latinLnBrk="0" hangingPunct="1">
              <a:defRPr sz="2264" kern="1200">
                <a:solidFill>
                  <a:schemeClr val="tx1"/>
                </a:solidFill>
                <a:latin typeface="+mn-lt"/>
                <a:ea typeface="+mn-ea"/>
                <a:cs typeface="+mn-cs"/>
              </a:defRPr>
            </a:lvl4pPr>
            <a:lvl5pPr marL="2299899" algn="l" defTabSz="1149949" rtl="0" eaLnBrk="1" latinLnBrk="0" hangingPunct="1">
              <a:defRPr sz="2264" kern="1200">
                <a:solidFill>
                  <a:schemeClr val="tx1"/>
                </a:solidFill>
                <a:latin typeface="+mn-lt"/>
                <a:ea typeface="+mn-ea"/>
                <a:cs typeface="+mn-cs"/>
              </a:defRPr>
            </a:lvl5pPr>
            <a:lvl6pPr marL="2874874" algn="l" defTabSz="1149949" rtl="0" eaLnBrk="1" latinLnBrk="0" hangingPunct="1">
              <a:defRPr sz="2264" kern="1200">
                <a:solidFill>
                  <a:schemeClr val="tx1"/>
                </a:solidFill>
                <a:latin typeface="+mn-lt"/>
                <a:ea typeface="+mn-ea"/>
                <a:cs typeface="+mn-cs"/>
              </a:defRPr>
            </a:lvl6pPr>
            <a:lvl7pPr marL="3449848" algn="l" defTabSz="1149949" rtl="0" eaLnBrk="1" latinLnBrk="0" hangingPunct="1">
              <a:defRPr sz="2264" kern="1200">
                <a:solidFill>
                  <a:schemeClr val="tx1"/>
                </a:solidFill>
                <a:latin typeface="+mn-lt"/>
                <a:ea typeface="+mn-ea"/>
                <a:cs typeface="+mn-cs"/>
              </a:defRPr>
            </a:lvl7pPr>
            <a:lvl8pPr marL="4024823" algn="l" defTabSz="1149949" rtl="0" eaLnBrk="1" latinLnBrk="0" hangingPunct="1">
              <a:defRPr sz="2264" kern="1200">
                <a:solidFill>
                  <a:schemeClr val="tx1"/>
                </a:solidFill>
                <a:latin typeface="+mn-lt"/>
                <a:ea typeface="+mn-ea"/>
                <a:cs typeface="+mn-cs"/>
              </a:defRPr>
            </a:lvl8pPr>
            <a:lvl9pPr marL="4599798" algn="l" defTabSz="1149949" rtl="0" eaLnBrk="1" latinLnBrk="0" hangingPunct="1">
              <a:defRPr sz="2264" kern="1200">
                <a:solidFill>
                  <a:schemeClr val="tx1"/>
                </a:solidFill>
                <a:latin typeface="+mn-lt"/>
                <a:ea typeface="+mn-ea"/>
                <a:cs typeface="+mn-cs"/>
              </a:defRPr>
            </a:lvl9pPr>
          </a:lstStyle>
          <a:p>
            <a:fld id="{5751DFAA-887F-4071-8EAD-E8CA316FCF06}" type="slidenum">
              <a:rPr lang="nb-NO" smtClean="0"/>
              <a:pPr/>
              <a:t>‹#›</a:t>
            </a:fld>
            <a:endParaRPr lang="nb-NO" dirty="0"/>
          </a:p>
        </p:txBody>
      </p:sp>
    </p:spTree>
    <p:extLst>
      <p:ext uri="{BB962C8B-B14F-4D97-AF65-F5344CB8AC3E}">
        <p14:creationId xmlns:p14="http://schemas.microsoft.com/office/powerpoint/2010/main" val="6172185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Fill2_Bullets Only">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4000" y="643468"/>
            <a:ext cx="8654595" cy="461548"/>
          </a:xfrm>
        </p:spPr>
        <p:txBody>
          <a:bodyPr/>
          <a:lstStyle>
            <a:lvl1pPr>
              <a:defRPr>
                <a:solidFill>
                  <a:schemeClr val="bg1"/>
                </a:solidFill>
              </a:defRPr>
            </a:lvl1pPr>
          </a:lstStyle>
          <a:p>
            <a:r>
              <a:rPr lang="en-US" dirty="0"/>
              <a:t>Click to add emphasis part of title</a:t>
            </a:r>
          </a:p>
        </p:txBody>
      </p:sp>
      <p:sp>
        <p:nvSpPr>
          <p:cNvPr id="8" name="Text Placeholder 7"/>
          <p:cNvSpPr>
            <a:spLocks noGrp="1"/>
          </p:cNvSpPr>
          <p:nvPr>
            <p:ph type="body" sz="quarter" idx="13" hasCustomPrompt="1"/>
          </p:nvPr>
        </p:nvSpPr>
        <p:spPr>
          <a:xfrm>
            <a:off x="234000" y="248323"/>
            <a:ext cx="6725791" cy="442661"/>
          </a:xfrm>
        </p:spPr>
        <p:txBody>
          <a:bodyPr anchor="b">
            <a:normAutofit/>
          </a:bodyPr>
          <a:lstStyle>
            <a:lvl1pPr marL="0" indent="0">
              <a:buNone/>
              <a:defRPr sz="1900" b="0">
                <a:solidFill>
                  <a:schemeClr val="bg1"/>
                </a:solidFill>
              </a:defRPr>
            </a:lvl1pPr>
          </a:lstStyle>
          <a:p>
            <a:pPr lvl="0"/>
            <a:r>
              <a:rPr lang="en-US" dirty="0"/>
              <a:t>CLICK TO ADD TAG LINE OR BEGINNING OF TITLE</a:t>
            </a:r>
            <a:endParaRPr lang="en-GB" dirty="0"/>
          </a:p>
        </p:txBody>
      </p:sp>
      <p:pic>
        <p:nvPicPr>
          <p:cNvPr id="22" name="Picture 21" descr="IPSOS_GAMECHANGERS_blue.png"/>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sp>
        <p:nvSpPr>
          <p:cNvPr id="14" name="TextBox 13"/>
          <p:cNvSpPr txBox="1"/>
          <p:nvPr userDrawn="1"/>
        </p:nvSpPr>
        <p:spPr>
          <a:xfrm>
            <a:off x="239634" y="4686827"/>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sp>
        <p:nvSpPr>
          <p:cNvPr id="15" name="TextBox 14"/>
          <p:cNvSpPr txBox="1"/>
          <p:nvPr userDrawn="1"/>
        </p:nvSpPr>
        <p:spPr>
          <a:xfrm>
            <a:off x="629736" y="4755925"/>
            <a:ext cx="691172" cy="168907"/>
          </a:xfrm>
          <a:prstGeom prst="rect">
            <a:avLst/>
          </a:prstGeom>
        </p:spPr>
        <p:txBody>
          <a:bodyPr vert="horz" wrap="none" lIns="0" tIns="0" rIns="0" bIns="0" rtlCol="0" anchor="b">
            <a:normAutofit/>
          </a:bodyPr>
          <a:lstStyle/>
          <a:p>
            <a:pPr marL="0" marR="0" indent="0" algn="l" defTabSz="924282" rtl="0" eaLnBrk="1" fontAlgn="auto" latinLnBrk="0" hangingPunct="1">
              <a:lnSpc>
                <a:spcPct val="85000"/>
              </a:lnSpc>
              <a:spcBef>
                <a:spcPts val="204"/>
              </a:spcBef>
              <a:spcAft>
                <a:spcPts val="0"/>
              </a:spcAft>
              <a:buClrTx/>
              <a:buSzTx/>
              <a:buFontTx/>
              <a:buNone/>
              <a:tabLst/>
              <a:defRPr/>
            </a:pPr>
            <a:r>
              <a:rPr lang="en-GB" sz="800" kern="1200" dirty="0">
                <a:solidFill>
                  <a:schemeClr val="bg1"/>
                </a:solidFill>
                <a:latin typeface="+mn-lt"/>
                <a:ea typeface="+mn-ea"/>
                <a:cs typeface="+mn-cs"/>
              </a:rPr>
              <a:t>© 2018 Ipsos.</a:t>
            </a:r>
            <a:endParaRPr lang="en-GB" sz="1200" dirty="0">
              <a:solidFill>
                <a:schemeClr val="bg1"/>
              </a:solidFill>
            </a:endParaRPr>
          </a:p>
        </p:txBody>
      </p:sp>
      <p:pic>
        <p:nvPicPr>
          <p:cNvPr id="16" name="Picture 15"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sp>
        <p:nvSpPr>
          <p:cNvPr id="12" name="Text Placeholder 4"/>
          <p:cNvSpPr>
            <a:spLocks noGrp="1"/>
          </p:cNvSpPr>
          <p:nvPr>
            <p:ph type="body" sz="quarter" idx="14" hasCustomPrompt="1"/>
          </p:nvPr>
        </p:nvSpPr>
        <p:spPr>
          <a:xfrm>
            <a:off x="233363" y="1399203"/>
            <a:ext cx="8653462" cy="2639397"/>
          </a:xfrm>
        </p:spPr>
        <p:txBody>
          <a:bodyPr/>
          <a:lstStyle>
            <a:lvl1pPr marL="176213" indent="-176213">
              <a:lnSpc>
                <a:spcPct val="100000"/>
              </a:lnSpc>
              <a:spcBef>
                <a:spcPts val="300"/>
              </a:spcBef>
              <a:spcAft>
                <a:spcPts val="300"/>
              </a:spcAft>
              <a:buFont typeface="Arial" panose="020B0604020202020204" pitchFamily="34" charset="0"/>
              <a:buChar char="•"/>
              <a:defRPr sz="1200" cap="none">
                <a:solidFill>
                  <a:schemeClr val="bg1"/>
                </a:solidFill>
              </a:defRPr>
            </a:lvl1pPr>
            <a:lvl2pPr marL="476250" indent="-166688">
              <a:lnSpc>
                <a:spcPct val="100000"/>
              </a:lnSpc>
              <a:spcBef>
                <a:spcPts val="300"/>
              </a:spcBef>
              <a:spcAft>
                <a:spcPts val="300"/>
              </a:spcAft>
              <a:buFont typeface="Arial" panose="020B0604020202020204" pitchFamily="34" charset="0"/>
              <a:buChar char="–"/>
              <a:tabLst/>
              <a:defRPr sz="1200">
                <a:solidFill>
                  <a:schemeClr val="bg1"/>
                </a:solidFill>
              </a:defRPr>
            </a:lvl2pPr>
            <a:lvl3pPr marL="692150" indent="-177800">
              <a:lnSpc>
                <a:spcPct val="100000"/>
              </a:lnSpc>
              <a:spcBef>
                <a:spcPts val="300"/>
              </a:spcBef>
              <a:spcAft>
                <a:spcPts val="300"/>
              </a:spcAft>
              <a:buSzPct val="85000"/>
              <a:buFont typeface="Arial" panose="020B0604020202020204" pitchFamily="34" charset="0"/>
              <a:buChar char="•"/>
              <a:defRPr sz="1200">
                <a:solidFill>
                  <a:schemeClr val="bg1"/>
                </a:solidFill>
              </a:defRPr>
            </a:lvl3pPr>
            <a:lvl5pPr marL="968375" indent="-174625">
              <a:lnSpc>
                <a:spcPct val="100000"/>
              </a:lnSpc>
              <a:spcBef>
                <a:spcPts val="300"/>
              </a:spcBef>
              <a:spcAft>
                <a:spcPts val="300"/>
              </a:spcAft>
              <a:buSzPct val="85000"/>
              <a:buFont typeface="Arial" panose="020B0604020202020204" pitchFamily="34" charset="0"/>
              <a:buChar char="-"/>
              <a:defRPr sz="1200">
                <a:solidFill>
                  <a:schemeClr val="bg1"/>
                </a:solidFill>
              </a:defRPr>
            </a:lvl5pPr>
          </a:lstStyle>
          <a:p>
            <a:pPr lvl="0"/>
            <a:r>
              <a:rPr lang="en-US" dirty="0"/>
              <a:t>First level bullet</a:t>
            </a:r>
          </a:p>
          <a:p>
            <a:pPr lvl="1"/>
            <a:r>
              <a:rPr lang="en-US" dirty="0"/>
              <a:t>Second level</a:t>
            </a:r>
          </a:p>
          <a:p>
            <a:pPr lvl="2"/>
            <a:r>
              <a:rPr lang="en-US" dirty="0"/>
              <a:t>Third level</a:t>
            </a:r>
          </a:p>
          <a:p>
            <a:pPr lvl="4"/>
            <a:r>
              <a:rPr lang="en-US" dirty="0"/>
              <a:t>Fourth level</a:t>
            </a:r>
            <a:endParaRPr lang="en-GB" dirty="0"/>
          </a:p>
        </p:txBody>
      </p:sp>
      <p:pic>
        <p:nvPicPr>
          <p:cNvPr id="9" name="Picture 24"/>
          <p:cNvPicPr>
            <a:picLocks noChangeAspect="1" noChangeArrowheads="1"/>
          </p:cNvPicPr>
          <p:nvPr userDrawn="1"/>
        </p:nvPicPr>
        <p:blipFill>
          <a:blip r:embed="rId5" cstate="print">
            <a:biLevel thresh="25000"/>
            <a:extLst>
              <a:ext uri="{28A0092B-C50C-407E-A947-70E740481C1C}">
                <a14:useLocalDpi xmlns:a14="http://schemas.microsoft.com/office/drawing/2010/main" val="0"/>
              </a:ext>
            </a:extLst>
          </a:blip>
          <a:srcRect/>
          <a:stretch>
            <a:fillRect/>
          </a:stretch>
        </p:blipFill>
        <p:spPr bwMode="auto">
          <a:xfrm>
            <a:off x="7018020" y="213178"/>
            <a:ext cx="1888872" cy="21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Plassholder for lysbildenummer 5">
            <a:extLst>
              <a:ext uri="{FF2B5EF4-FFF2-40B4-BE49-F238E27FC236}">
                <a16:creationId xmlns:a16="http://schemas.microsoft.com/office/drawing/2014/main" id="{A541BCC0-8FAD-4F8D-B569-0F590BE21C84}"/>
              </a:ext>
            </a:extLst>
          </p:cNvPr>
          <p:cNvSpPr>
            <a:spLocks noGrp="1"/>
          </p:cNvSpPr>
          <p:nvPr>
            <p:ph type="sldNum" sz="quarter" idx="12"/>
          </p:nvPr>
        </p:nvSpPr>
        <p:spPr>
          <a:xfrm>
            <a:off x="8309580" y="4834935"/>
            <a:ext cx="231608" cy="138499"/>
          </a:xfrm>
        </p:spPr>
        <p:txBody>
          <a:bodyPr/>
          <a:lstStyle/>
          <a:p>
            <a:fld id="{5751DFAA-887F-4071-8EAD-E8CA316FCF06}" type="slidenum">
              <a:rPr lang="nb-NO" smtClean="0"/>
              <a:t>‹#›</a:t>
            </a:fld>
            <a:endParaRPr lang="nb-NO" dirty="0"/>
          </a:p>
        </p:txBody>
      </p:sp>
    </p:spTree>
    <p:extLst>
      <p:ext uri="{BB962C8B-B14F-4D97-AF65-F5344CB8AC3E}">
        <p14:creationId xmlns:p14="http://schemas.microsoft.com/office/powerpoint/2010/main" val="30996868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Fill3_Bullets Only">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1"/>
                </a:solidFill>
              </a:defRPr>
            </a:lvl1pPr>
          </a:lstStyle>
          <a:p>
            <a:r>
              <a:rPr lang="en-US" dirty="0"/>
              <a:t>Click to add emphasis part of title</a:t>
            </a:r>
          </a:p>
        </p:txBody>
      </p:sp>
      <p:sp>
        <p:nvSpPr>
          <p:cNvPr id="8" name="Text Placeholder 7"/>
          <p:cNvSpPr>
            <a:spLocks noGrp="1"/>
          </p:cNvSpPr>
          <p:nvPr>
            <p:ph type="body" sz="quarter" idx="13" hasCustomPrompt="1"/>
          </p:nvPr>
        </p:nvSpPr>
        <p:spPr>
          <a:xfrm>
            <a:off x="232376" y="248323"/>
            <a:ext cx="6733349" cy="442661"/>
          </a:xfrm>
        </p:spPr>
        <p:txBody>
          <a:bodyPr anchor="b">
            <a:normAutofit/>
          </a:bodyPr>
          <a:lstStyle>
            <a:lvl1pPr marL="0" indent="0">
              <a:buNone/>
              <a:defRPr sz="1900" b="0">
                <a:solidFill>
                  <a:schemeClr val="bg1"/>
                </a:solidFill>
              </a:defRPr>
            </a:lvl1pPr>
          </a:lstStyle>
          <a:p>
            <a:pPr lvl="0"/>
            <a:r>
              <a:rPr lang="en-US" dirty="0"/>
              <a:t>CLICK TO ADD TAG LINE OR BEGINNING OF TITLE</a:t>
            </a:r>
            <a:endParaRPr lang="en-GB" dirty="0"/>
          </a:p>
        </p:txBody>
      </p:sp>
      <p:pic>
        <p:nvPicPr>
          <p:cNvPr id="21" name="Picture 20" descr="IPSOS_GAMECHANGERS_blue.png"/>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sp>
        <p:nvSpPr>
          <p:cNvPr id="14" name="TextBox 13"/>
          <p:cNvSpPr txBox="1"/>
          <p:nvPr userDrawn="1"/>
        </p:nvSpPr>
        <p:spPr>
          <a:xfrm>
            <a:off x="239634" y="4686827"/>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sp>
        <p:nvSpPr>
          <p:cNvPr id="15" name="TextBox 14"/>
          <p:cNvSpPr txBox="1"/>
          <p:nvPr userDrawn="1"/>
        </p:nvSpPr>
        <p:spPr>
          <a:xfrm>
            <a:off x="629736" y="4755925"/>
            <a:ext cx="691172" cy="168907"/>
          </a:xfrm>
          <a:prstGeom prst="rect">
            <a:avLst/>
          </a:prstGeom>
        </p:spPr>
        <p:txBody>
          <a:bodyPr vert="horz" wrap="none" lIns="0" tIns="0" rIns="0" bIns="0" rtlCol="0" anchor="b">
            <a:normAutofit/>
          </a:bodyPr>
          <a:lstStyle/>
          <a:p>
            <a:pPr marL="0" marR="0" indent="0" algn="l" defTabSz="924282" rtl="0" eaLnBrk="1" fontAlgn="auto" latinLnBrk="0" hangingPunct="1">
              <a:lnSpc>
                <a:spcPct val="85000"/>
              </a:lnSpc>
              <a:spcBef>
                <a:spcPts val="204"/>
              </a:spcBef>
              <a:spcAft>
                <a:spcPts val="0"/>
              </a:spcAft>
              <a:buClrTx/>
              <a:buSzTx/>
              <a:buFontTx/>
              <a:buNone/>
              <a:tabLst/>
              <a:defRPr/>
            </a:pPr>
            <a:r>
              <a:rPr lang="en-GB" sz="800" kern="1200" dirty="0">
                <a:solidFill>
                  <a:schemeClr val="bg1"/>
                </a:solidFill>
                <a:latin typeface="+mn-lt"/>
                <a:ea typeface="+mn-ea"/>
                <a:cs typeface="+mn-cs"/>
              </a:rPr>
              <a:t>© 2018 Ipsos.</a:t>
            </a:r>
            <a:endParaRPr lang="en-GB" sz="1200" dirty="0">
              <a:solidFill>
                <a:schemeClr val="bg1"/>
              </a:solidFill>
            </a:endParaRPr>
          </a:p>
        </p:txBody>
      </p:sp>
      <p:pic>
        <p:nvPicPr>
          <p:cNvPr id="16" name="Picture 15"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sp>
        <p:nvSpPr>
          <p:cNvPr id="12" name="Text Placeholder 4"/>
          <p:cNvSpPr>
            <a:spLocks noGrp="1"/>
          </p:cNvSpPr>
          <p:nvPr>
            <p:ph type="body" sz="quarter" idx="14" hasCustomPrompt="1"/>
          </p:nvPr>
        </p:nvSpPr>
        <p:spPr>
          <a:xfrm>
            <a:off x="233363" y="1399203"/>
            <a:ext cx="8288337" cy="2639397"/>
          </a:xfrm>
        </p:spPr>
        <p:txBody>
          <a:bodyPr/>
          <a:lstStyle>
            <a:lvl1pPr marL="176213" indent="-176213">
              <a:lnSpc>
                <a:spcPct val="100000"/>
              </a:lnSpc>
              <a:spcBef>
                <a:spcPts val="300"/>
              </a:spcBef>
              <a:spcAft>
                <a:spcPts val="300"/>
              </a:spcAft>
              <a:buFont typeface="Arial" panose="020B0604020202020204" pitchFamily="34" charset="0"/>
              <a:buChar char="•"/>
              <a:defRPr sz="1200" cap="none">
                <a:solidFill>
                  <a:schemeClr val="bg1"/>
                </a:solidFill>
              </a:defRPr>
            </a:lvl1pPr>
            <a:lvl2pPr marL="476250" indent="-166688">
              <a:lnSpc>
                <a:spcPct val="100000"/>
              </a:lnSpc>
              <a:spcBef>
                <a:spcPts val="300"/>
              </a:spcBef>
              <a:spcAft>
                <a:spcPts val="300"/>
              </a:spcAft>
              <a:buFont typeface="Arial" panose="020B0604020202020204" pitchFamily="34" charset="0"/>
              <a:buChar char="–"/>
              <a:tabLst/>
              <a:defRPr sz="1200">
                <a:solidFill>
                  <a:schemeClr val="bg1"/>
                </a:solidFill>
              </a:defRPr>
            </a:lvl2pPr>
            <a:lvl3pPr marL="692150" indent="-177800">
              <a:lnSpc>
                <a:spcPct val="100000"/>
              </a:lnSpc>
              <a:spcBef>
                <a:spcPts val="300"/>
              </a:spcBef>
              <a:spcAft>
                <a:spcPts val="300"/>
              </a:spcAft>
              <a:buSzPct val="85000"/>
              <a:buFont typeface="Arial" panose="020B0604020202020204" pitchFamily="34" charset="0"/>
              <a:buChar char="•"/>
              <a:defRPr sz="1200">
                <a:solidFill>
                  <a:schemeClr val="bg1"/>
                </a:solidFill>
              </a:defRPr>
            </a:lvl3pPr>
            <a:lvl5pPr marL="968375" indent="-174625">
              <a:lnSpc>
                <a:spcPct val="100000"/>
              </a:lnSpc>
              <a:spcBef>
                <a:spcPts val="300"/>
              </a:spcBef>
              <a:spcAft>
                <a:spcPts val="300"/>
              </a:spcAft>
              <a:buSzPct val="85000"/>
              <a:buFont typeface="Arial" panose="020B0604020202020204" pitchFamily="34" charset="0"/>
              <a:buChar char="-"/>
              <a:defRPr sz="1200">
                <a:solidFill>
                  <a:schemeClr val="bg1"/>
                </a:solidFill>
              </a:defRPr>
            </a:lvl5pPr>
          </a:lstStyle>
          <a:p>
            <a:pPr lvl="0"/>
            <a:r>
              <a:rPr lang="en-US" dirty="0"/>
              <a:t>First level bullet</a:t>
            </a:r>
          </a:p>
          <a:p>
            <a:pPr lvl="1"/>
            <a:r>
              <a:rPr lang="en-US" dirty="0"/>
              <a:t>Second level</a:t>
            </a:r>
          </a:p>
          <a:p>
            <a:pPr lvl="2"/>
            <a:r>
              <a:rPr lang="en-US" dirty="0"/>
              <a:t>Third level</a:t>
            </a:r>
          </a:p>
          <a:p>
            <a:pPr lvl="4"/>
            <a:r>
              <a:rPr lang="en-US" dirty="0"/>
              <a:t>Fourth level</a:t>
            </a:r>
            <a:endParaRPr lang="en-GB" dirty="0"/>
          </a:p>
        </p:txBody>
      </p:sp>
      <p:pic>
        <p:nvPicPr>
          <p:cNvPr id="9" name="Picture 24"/>
          <p:cNvPicPr>
            <a:picLocks noChangeAspect="1" noChangeArrowheads="1"/>
          </p:cNvPicPr>
          <p:nvPr userDrawn="1"/>
        </p:nvPicPr>
        <p:blipFill>
          <a:blip r:embed="rId5" cstate="print">
            <a:biLevel thresh="25000"/>
            <a:extLst>
              <a:ext uri="{28A0092B-C50C-407E-A947-70E740481C1C}">
                <a14:useLocalDpi xmlns:a14="http://schemas.microsoft.com/office/drawing/2010/main" val="0"/>
              </a:ext>
            </a:extLst>
          </a:blip>
          <a:srcRect/>
          <a:stretch>
            <a:fillRect/>
          </a:stretch>
        </p:blipFill>
        <p:spPr bwMode="auto">
          <a:xfrm>
            <a:off x="7018020" y="213178"/>
            <a:ext cx="1888872" cy="21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Plassholder for lysbildenummer 5">
            <a:extLst>
              <a:ext uri="{FF2B5EF4-FFF2-40B4-BE49-F238E27FC236}">
                <a16:creationId xmlns:a16="http://schemas.microsoft.com/office/drawing/2014/main" id="{19526FD0-FB52-42CF-85BA-75AF876C8AF6}"/>
              </a:ext>
            </a:extLst>
          </p:cNvPr>
          <p:cNvSpPr>
            <a:spLocks noGrp="1"/>
          </p:cNvSpPr>
          <p:nvPr>
            <p:ph type="sldNum" sz="quarter" idx="12"/>
          </p:nvPr>
        </p:nvSpPr>
        <p:spPr>
          <a:xfrm>
            <a:off x="8309580" y="4834935"/>
            <a:ext cx="231608" cy="138499"/>
          </a:xfrm>
        </p:spPr>
        <p:txBody>
          <a:bodyPr/>
          <a:lstStyle/>
          <a:p>
            <a:fld id="{5751DFAA-887F-4071-8EAD-E8CA316FCF06}" type="slidenum">
              <a:rPr lang="nb-NO" smtClean="0"/>
              <a:t>‹#›</a:t>
            </a:fld>
            <a:endParaRPr lang="nb-NO" dirty="0"/>
          </a:p>
        </p:txBody>
      </p:sp>
    </p:spTree>
    <p:extLst>
      <p:ext uri="{BB962C8B-B14F-4D97-AF65-F5344CB8AC3E}">
        <p14:creationId xmlns:p14="http://schemas.microsoft.com/office/powerpoint/2010/main" val="3652671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Main Title - 1/3 Image">
    <p:spTree>
      <p:nvGrpSpPr>
        <p:cNvPr id="1" name=""/>
        <p:cNvGrpSpPr/>
        <p:nvPr/>
      </p:nvGrpSpPr>
      <p:grpSpPr>
        <a:xfrm>
          <a:off x="0" y="0"/>
          <a:ext cx="0" cy="0"/>
          <a:chOff x="0" y="0"/>
          <a:chExt cx="0" cy="0"/>
        </a:xfrm>
      </p:grpSpPr>
      <p:sp>
        <p:nvSpPr>
          <p:cNvPr id="5" name="Picture Placeholder 4"/>
          <p:cNvSpPr>
            <a:spLocks noGrp="1"/>
          </p:cNvSpPr>
          <p:nvPr>
            <p:ph type="pic" sz="quarter" idx="16"/>
          </p:nvPr>
        </p:nvSpPr>
        <p:spPr>
          <a:xfrm>
            <a:off x="-1" y="-8966"/>
            <a:ext cx="3740523" cy="5152466"/>
          </a:xfrm>
          <a:custGeom>
            <a:avLst/>
            <a:gdLst>
              <a:gd name="connsiteX0" fmla="*/ 0 w 4000500"/>
              <a:gd name="connsiteY0" fmla="*/ 0 h 5143500"/>
              <a:gd name="connsiteX1" fmla="*/ 4000500 w 4000500"/>
              <a:gd name="connsiteY1" fmla="*/ 0 h 5143500"/>
              <a:gd name="connsiteX2" fmla="*/ 4000500 w 4000500"/>
              <a:gd name="connsiteY2" fmla="*/ 5143500 h 5143500"/>
              <a:gd name="connsiteX3" fmla="*/ 0 w 4000500"/>
              <a:gd name="connsiteY3" fmla="*/ 5143500 h 5143500"/>
              <a:gd name="connsiteX4" fmla="*/ 0 w 4000500"/>
              <a:gd name="connsiteY4" fmla="*/ 0 h 5143500"/>
              <a:gd name="connsiteX0" fmla="*/ 0 w 4000500"/>
              <a:gd name="connsiteY0" fmla="*/ 0 h 5143500"/>
              <a:gd name="connsiteX1" fmla="*/ 432547 w 4000500"/>
              <a:gd name="connsiteY1" fmla="*/ 8964 h 5143500"/>
              <a:gd name="connsiteX2" fmla="*/ 4000500 w 4000500"/>
              <a:gd name="connsiteY2" fmla="*/ 5143500 h 5143500"/>
              <a:gd name="connsiteX3" fmla="*/ 0 w 4000500"/>
              <a:gd name="connsiteY3" fmla="*/ 5143500 h 5143500"/>
              <a:gd name="connsiteX4" fmla="*/ 0 w 4000500"/>
              <a:gd name="connsiteY4" fmla="*/ 0 h 5143500"/>
              <a:gd name="connsiteX0" fmla="*/ 0 w 3740523"/>
              <a:gd name="connsiteY0" fmla="*/ 0 h 5143500"/>
              <a:gd name="connsiteX1" fmla="*/ 432547 w 3740523"/>
              <a:gd name="connsiteY1" fmla="*/ 8964 h 5143500"/>
              <a:gd name="connsiteX2" fmla="*/ 3740523 w 3740523"/>
              <a:gd name="connsiteY2" fmla="*/ 5143500 h 5143500"/>
              <a:gd name="connsiteX3" fmla="*/ 0 w 3740523"/>
              <a:gd name="connsiteY3" fmla="*/ 5143500 h 5143500"/>
              <a:gd name="connsiteX4" fmla="*/ 0 w 3740523"/>
              <a:gd name="connsiteY4" fmla="*/ 0 h 5143500"/>
              <a:gd name="connsiteX0" fmla="*/ 0 w 3740523"/>
              <a:gd name="connsiteY0" fmla="*/ 0 h 5143500"/>
              <a:gd name="connsiteX1" fmla="*/ 441511 w 3740523"/>
              <a:gd name="connsiteY1" fmla="*/ 17929 h 5143500"/>
              <a:gd name="connsiteX2" fmla="*/ 3740523 w 3740523"/>
              <a:gd name="connsiteY2" fmla="*/ 5143500 h 5143500"/>
              <a:gd name="connsiteX3" fmla="*/ 0 w 3740523"/>
              <a:gd name="connsiteY3" fmla="*/ 5143500 h 5143500"/>
              <a:gd name="connsiteX4" fmla="*/ 0 w 3740523"/>
              <a:gd name="connsiteY4" fmla="*/ 0 h 5143500"/>
              <a:gd name="connsiteX0" fmla="*/ 0 w 3740523"/>
              <a:gd name="connsiteY0" fmla="*/ 8966 h 5152466"/>
              <a:gd name="connsiteX1" fmla="*/ 441511 w 3740523"/>
              <a:gd name="connsiteY1" fmla="*/ 0 h 5152466"/>
              <a:gd name="connsiteX2" fmla="*/ 3740523 w 3740523"/>
              <a:gd name="connsiteY2" fmla="*/ 5152466 h 5152466"/>
              <a:gd name="connsiteX3" fmla="*/ 0 w 3740523"/>
              <a:gd name="connsiteY3" fmla="*/ 5152466 h 5152466"/>
              <a:gd name="connsiteX4" fmla="*/ 0 w 3740523"/>
              <a:gd name="connsiteY4" fmla="*/ 8966 h 5152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523" h="5152466">
                <a:moveTo>
                  <a:pt x="0" y="8966"/>
                </a:moveTo>
                <a:lnTo>
                  <a:pt x="441511" y="0"/>
                </a:lnTo>
                <a:lnTo>
                  <a:pt x="3740523" y="5152466"/>
                </a:lnTo>
                <a:lnTo>
                  <a:pt x="0" y="5152466"/>
                </a:lnTo>
                <a:lnTo>
                  <a:pt x="0" y="8966"/>
                </a:lnTo>
                <a:close/>
              </a:path>
            </a:pathLst>
          </a:custGeom>
        </p:spPr>
        <p:txBody>
          <a:bodyPr/>
          <a:lstStyle/>
          <a:p>
            <a:r>
              <a:rPr lang="en-US" dirty="0"/>
              <a:t>Click icon to add picture</a:t>
            </a:r>
            <a:endParaRPr lang="en-GB" dirty="0"/>
          </a:p>
        </p:txBody>
      </p:sp>
      <p:sp>
        <p:nvSpPr>
          <p:cNvPr id="2" name="Title 1"/>
          <p:cNvSpPr>
            <a:spLocks noGrp="1"/>
          </p:cNvSpPr>
          <p:nvPr>
            <p:ph type="ctrTitle" hasCustomPrompt="1"/>
          </p:nvPr>
        </p:nvSpPr>
        <p:spPr>
          <a:xfrm>
            <a:off x="4176000" y="2152234"/>
            <a:ext cx="4699059" cy="508645"/>
          </a:xfrm>
        </p:spPr>
        <p:txBody>
          <a:bodyPr anchor="ctr"/>
          <a:lstStyle>
            <a:lvl1pPr>
              <a:defRPr sz="3700" baseline="0"/>
            </a:lvl1pPr>
          </a:lstStyle>
          <a:p>
            <a:r>
              <a:rPr lang="en-US" dirty="0"/>
              <a:t>Impact word(s)</a:t>
            </a:r>
          </a:p>
        </p:txBody>
      </p:sp>
      <p:sp>
        <p:nvSpPr>
          <p:cNvPr id="3" name="Subtitle 2"/>
          <p:cNvSpPr>
            <a:spLocks noGrp="1"/>
          </p:cNvSpPr>
          <p:nvPr>
            <p:ph type="subTitle" idx="1" hasCustomPrompt="1"/>
          </p:nvPr>
        </p:nvSpPr>
        <p:spPr>
          <a:xfrm>
            <a:off x="4176000" y="2864332"/>
            <a:ext cx="4699059" cy="1332300"/>
          </a:xfrm>
        </p:spPr>
        <p:txBody>
          <a:bodyPr/>
          <a:lstStyle>
            <a:lvl1pPr marL="0" indent="0" algn="l">
              <a:buNone/>
              <a:defRPr baseline="0">
                <a:solidFill>
                  <a:schemeClr val="bg2">
                    <a:lumMod val="75000"/>
                  </a:schemeClr>
                </a:solidFill>
              </a:defRPr>
            </a:lvl1pPr>
            <a:lvl2pPr marL="3240" indent="0" algn="l">
              <a:spcBef>
                <a:spcPts val="0"/>
              </a:spcBef>
              <a:buNone/>
              <a:tabLst/>
              <a:defRPr baseline="0">
                <a:solidFill>
                  <a:schemeClr val="bg2">
                    <a:lumMod val="75000"/>
                  </a:schemeClr>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a:t>Presenter Name</a:t>
            </a:r>
          </a:p>
          <a:p>
            <a:pPr lvl="1"/>
            <a:r>
              <a:rPr lang="en-US" dirty="0"/>
              <a:t>Job title, date, or other relevant presenter info</a:t>
            </a:r>
          </a:p>
        </p:txBody>
      </p:sp>
      <p:sp>
        <p:nvSpPr>
          <p:cNvPr id="20" name="Text Placeholder 19"/>
          <p:cNvSpPr>
            <a:spLocks noGrp="1"/>
          </p:cNvSpPr>
          <p:nvPr>
            <p:ph type="body" sz="quarter" idx="13" hasCustomPrompt="1"/>
          </p:nvPr>
        </p:nvSpPr>
        <p:spPr>
          <a:xfrm>
            <a:off x="4176000" y="1389063"/>
            <a:ext cx="4699059" cy="637454"/>
          </a:xfrm>
        </p:spPr>
        <p:txBody>
          <a:bodyPr anchor="b">
            <a:normAutofit/>
          </a:bodyPr>
          <a:lstStyle>
            <a:lvl1pPr>
              <a:defRPr sz="2200" b="0" cap="none" baseline="0">
                <a:solidFill>
                  <a:schemeClr val="bg2"/>
                </a:solidFill>
              </a:defRPr>
            </a:lvl1pPr>
          </a:lstStyle>
          <a:p>
            <a:pPr lvl="0"/>
            <a:r>
              <a:rPr lang="en-US" dirty="0"/>
              <a:t>Full presentation title</a:t>
            </a:r>
            <a:endParaRPr lang="en-GB" dirty="0"/>
          </a:p>
        </p:txBody>
      </p:sp>
      <p:sp>
        <p:nvSpPr>
          <p:cNvPr id="7" name="Picture Placeholder 6"/>
          <p:cNvSpPr>
            <a:spLocks noGrp="1"/>
          </p:cNvSpPr>
          <p:nvPr>
            <p:ph type="pic" sz="quarter" idx="15" hasCustomPrompt="1"/>
          </p:nvPr>
        </p:nvSpPr>
        <p:spPr>
          <a:xfrm>
            <a:off x="7689036" y="672878"/>
            <a:ext cx="1165276" cy="633412"/>
          </a:xfrm>
          <a:solidFill>
            <a:schemeClr val="bg1"/>
          </a:solidFill>
        </p:spPr>
        <p:txBody>
          <a:bodyPr/>
          <a:lstStyle>
            <a:lvl1pPr algn="ctr">
              <a:defRPr sz="1400"/>
            </a:lvl1pPr>
          </a:lstStyle>
          <a:p>
            <a:r>
              <a:rPr lang="en-GB" dirty="0"/>
              <a:t>Client Logo</a:t>
            </a:r>
            <a:br>
              <a:rPr lang="en-GB" dirty="0"/>
            </a:br>
            <a:r>
              <a:rPr lang="en-GB" dirty="0"/>
              <a:t>(delete if unused)</a:t>
            </a:r>
          </a:p>
        </p:txBody>
      </p:sp>
      <p:sp>
        <p:nvSpPr>
          <p:cNvPr id="11" name="Slide Number Placeholder 5"/>
          <p:cNvSpPr>
            <a:spLocks noGrp="1"/>
          </p:cNvSpPr>
          <p:nvPr>
            <p:ph type="sldNum" sz="quarter" idx="12"/>
          </p:nvPr>
        </p:nvSpPr>
        <p:spPr>
          <a:xfrm>
            <a:off x="247311" y="4627422"/>
            <a:ext cx="560381" cy="260192"/>
          </a:xfrm>
          <a:prstGeom prst="rect">
            <a:avLst/>
          </a:prstGeom>
        </p:spPr>
        <p:txBody>
          <a:bodyPr lIns="0" tIns="0" rIns="0" bIns="0" anchor="b"/>
          <a:lstStyle>
            <a:lvl1pPr>
              <a:defRPr sz="800">
                <a:solidFill>
                  <a:schemeClr val="bg1">
                    <a:lumMod val="95000"/>
                  </a:schemeClr>
                </a:solidFill>
              </a:defRPr>
            </a:lvl1pPr>
          </a:lstStyle>
          <a:p>
            <a:fld id="{7F034911-0302-4AAB-AEF0-815419E29289}" type="slidenum">
              <a:rPr lang="en-US" smtClean="0"/>
              <a:pPr/>
              <a:t>‹#›</a:t>
            </a:fld>
            <a:endParaRPr lang="en-US" dirty="0"/>
          </a:p>
        </p:txBody>
      </p:sp>
      <p:sp>
        <p:nvSpPr>
          <p:cNvPr id="14" name="Footer Placeholder 10"/>
          <p:cNvSpPr>
            <a:spLocks noGrp="1"/>
          </p:cNvSpPr>
          <p:nvPr>
            <p:ph type="ftr" sz="quarter" idx="11"/>
          </p:nvPr>
        </p:nvSpPr>
        <p:spPr>
          <a:xfrm>
            <a:off x="4176000" y="4031450"/>
            <a:ext cx="4699059" cy="595972"/>
          </a:xfrm>
          <a:prstGeom prst="rect">
            <a:avLst/>
          </a:prstGeom>
        </p:spPr>
        <p:txBody>
          <a:bodyPr lIns="0" tIns="0" rIns="0" bIns="0"/>
          <a:lstStyle>
            <a:lvl1pPr>
              <a:defRPr sz="1000">
                <a:solidFill>
                  <a:schemeClr val="accent4">
                    <a:lumMod val="75000"/>
                  </a:schemeClr>
                </a:solidFill>
              </a:defRPr>
            </a:lvl1pPr>
          </a:lstStyle>
          <a:p>
            <a:endParaRPr lang="en-GB" dirty="0"/>
          </a:p>
        </p:txBody>
      </p:sp>
      <p:sp>
        <p:nvSpPr>
          <p:cNvPr id="21" name="TextBox 20"/>
          <p:cNvSpPr txBox="1"/>
          <p:nvPr userDrawn="1"/>
        </p:nvSpPr>
        <p:spPr>
          <a:xfrm>
            <a:off x="239634" y="4686827"/>
            <a:ext cx="307188" cy="238005"/>
          </a:xfrm>
          <a:prstGeom prst="rect">
            <a:avLst/>
          </a:prstGeom>
        </p:spPr>
        <p:txBody>
          <a:bodyPr vert="horz" wrap="none" lIns="0" tIns="0" rIns="0" bIns="0" rtlCol="0" anchor="b">
            <a:normAutofit/>
          </a:bodyPr>
          <a:lstStyle/>
          <a:p>
            <a:pPr>
              <a:lnSpc>
                <a:spcPct val="85000"/>
              </a:lnSpc>
              <a:spcBef>
                <a:spcPts val="204"/>
              </a:spcBef>
            </a:pPr>
            <a:fld id="{01990C03-C3A3-48FE-AF6D-3AE397C89625}" type="slidenum">
              <a:rPr lang="en-GB" sz="1000">
                <a:solidFill>
                  <a:schemeClr val="bg1"/>
                </a:solidFill>
              </a:rPr>
              <a:pPr>
                <a:lnSpc>
                  <a:spcPct val="85000"/>
                </a:lnSpc>
                <a:spcBef>
                  <a:spcPts val="204"/>
                </a:spcBef>
              </a:pPr>
              <a:t>‹#›</a:t>
            </a:fld>
            <a:endParaRPr lang="en-GB" sz="1000" dirty="0">
              <a:solidFill>
                <a:schemeClr val="bg1"/>
              </a:solidFill>
            </a:endParaRPr>
          </a:p>
        </p:txBody>
      </p:sp>
      <p:sp>
        <p:nvSpPr>
          <p:cNvPr id="10" name="Plassholder for lysbildenummer 5">
            <a:extLst>
              <a:ext uri="{FF2B5EF4-FFF2-40B4-BE49-F238E27FC236}">
                <a16:creationId xmlns:a16="http://schemas.microsoft.com/office/drawing/2014/main" id="{6B19C2E7-853B-487F-9478-C4A2E270D881}"/>
              </a:ext>
            </a:extLst>
          </p:cNvPr>
          <p:cNvSpPr txBox="1">
            <a:spLocks/>
          </p:cNvSpPr>
          <p:nvPr userDrawn="1"/>
        </p:nvSpPr>
        <p:spPr>
          <a:xfrm>
            <a:off x="8309580" y="4834935"/>
            <a:ext cx="231608" cy="138499"/>
          </a:xfrm>
          <a:prstGeom prst="rect">
            <a:avLst/>
          </a:prstGeom>
        </p:spPr>
        <p:txBody>
          <a:bodyPr vert="horz" lIns="0" tIns="0" rIns="0" bIns="0" rtlCol="0" anchor="ctr">
            <a:normAutofit/>
          </a:bodyPr>
          <a:lstStyle>
            <a:defPPr>
              <a:defRPr lang="nb-NO"/>
            </a:defPPr>
            <a:lvl1pPr marL="0" algn="r" defTabSz="1149949" rtl="0" eaLnBrk="1" latinLnBrk="0" hangingPunct="1">
              <a:defRPr sz="788" kern="1200">
                <a:solidFill>
                  <a:schemeClr val="dk1"/>
                </a:solidFill>
                <a:latin typeface="+mn-lt"/>
                <a:ea typeface="+mn-ea"/>
                <a:cs typeface="+mn-cs"/>
              </a:defRPr>
            </a:lvl1pPr>
            <a:lvl2pPr marL="574975" algn="l" defTabSz="1149949" rtl="0" eaLnBrk="1" latinLnBrk="0" hangingPunct="1">
              <a:defRPr sz="2264" kern="1200">
                <a:solidFill>
                  <a:schemeClr val="tx1"/>
                </a:solidFill>
                <a:latin typeface="+mn-lt"/>
                <a:ea typeface="+mn-ea"/>
                <a:cs typeface="+mn-cs"/>
              </a:defRPr>
            </a:lvl2pPr>
            <a:lvl3pPr marL="1149949" algn="l" defTabSz="1149949" rtl="0" eaLnBrk="1" latinLnBrk="0" hangingPunct="1">
              <a:defRPr sz="2264" kern="1200">
                <a:solidFill>
                  <a:schemeClr val="tx1"/>
                </a:solidFill>
                <a:latin typeface="+mn-lt"/>
                <a:ea typeface="+mn-ea"/>
                <a:cs typeface="+mn-cs"/>
              </a:defRPr>
            </a:lvl3pPr>
            <a:lvl4pPr marL="1724924" algn="l" defTabSz="1149949" rtl="0" eaLnBrk="1" latinLnBrk="0" hangingPunct="1">
              <a:defRPr sz="2264" kern="1200">
                <a:solidFill>
                  <a:schemeClr val="tx1"/>
                </a:solidFill>
                <a:latin typeface="+mn-lt"/>
                <a:ea typeface="+mn-ea"/>
                <a:cs typeface="+mn-cs"/>
              </a:defRPr>
            </a:lvl4pPr>
            <a:lvl5pPr marL="2299899" algn="l" defTabSz="1149949" rtl="0" eaLnBrk="1" latinLnBrk="0" hangingPunct="1">
              <a:defRPr sz="2264" kern="1200">
                <a:solidFill>
                  <a:schemeClr val="tx1"/>
                </a:solidFill>
                <a:latin typeface="+mn-lt"/>
                <a:ea typeface="+mn-ea"/>
                <a:cs typeface="+mn-cs"/>
              </a:defRPr>
            </a:lvl5pPr>
            <a:lvl6pPr marL="2874874" algn="l" defTabSz="1149949" rtl="0" eaLnBrk="1" latinLnBrk="0" hangingPunct="1">
              <a:defRPr sz="2264" kern="1200">
                <a:solidFill>
                  <a:schemeClr val="tx1"/>
                </a:solidFill>
                <a:latin typeface="+mn-lt"/>
                <a:ea typeface="+mn-ea"/>
                <a:cs typeface="+mn-cs"/>
              </a:defRPr>
            </a:lvl6pPr>
            <a:lvl7pPr marL="3449848" algn="l" defTabSz="1149949" rtl="0" eaLnBrk="1" latinLnBrk="0" hangingPunct="1">
              <a:defRPr sz="2264" kern="1200">
                <a:solidFill>
                  <a:schemeClr val="tx1"/>
                </a:solidFill>
                <a:latin typeface="+mn-lt"/>
                <a:ea typeface="+mn-ea"/>
                <a:cs typeface="+mn-cs"/>
              </a:defRPr>
            </a:lvl7pPr>
            <a:lvl8pPr marL="4024823" algn="l" defTabSz="1149949" rtl="0" eaLnBrk="1" latinLnBrk="0" hangingPunct="1">
              <a:defRPr sz="2264" kern="1200">
                <a:solidFill>
                  <a:schemeClr val="tx1"/>
                </a:solidFill>
                <a:latin typeface="+mn-lt"/>
                <a:ea typeface="+mn-ea"/>
                <a:cs typeface="+mn-cs"/>
              </a:defRPr>
            </a:lvl8pPr>
            <a:lvl9pPr marL="4599798" algn="l" defTabSz="1149949" rtl="0" eaLnBrk="1" latinLnBrk="0" hangingPunct="1">
              <a:defRPr sz="2264" kern="1200">
                <a:solidFill>
                  <a:schemeClr val="tx1"/>
                </a:solidFill>
                <a:latin typeface="+mn-lt"/>
                <a:ea typeface="+mn-ea"/>
                <a:cs typeface="+mn-cs"/>
              </a:defRPr>
            </a:lvl9pPr>
          </a:lstStyle>
          <a:p>
            <a:fld id="{5751DFAA-887F-4071-8EAD-E8CA316FCF06}" type="slidenum">
              <a:rPr lang="nb-NO" smtClean="0"/>
              <a:pPr/>
              <a:t>‹#›</a:t>
            </a:fld>
            <a:endParaRPr lang="nb-NO" dirty="0"/>
          </a:p>
        </p:txBody>
      </p:sp>
    </p:spTree>
    <p:extLst>
      <p:ext uri="{BB962C8B-B14F-4D97-AF65-F5344CB8AC3E}">
        <p14:creationId xmlns:p14="http://schemas.microsoft.com/office/powerpoint/2010/main" val="37751068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Click to edit Master title style</a:t>
            </a:r>
            <a:endParaRPr lang="nb-NO"/>
          </a:p>
        </p:txBody>
      </p:sp>
      <p:sp>
        <p:nvSpPr>
          <p:cNvPr id="3" name="Plassholder for innhold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Plassholder for dato 3"/>
          <p:cNvSpPr>
            <a:spLocks noGrp="1"/>
          </p:cNvSpPr>
          <p:nvPr>
            <p:ph type="dt" sz="half" idx="10"/>
          </p:nvPr>
        </p:nvSpPr>
        <p:spPr/>
        <p:txBody>
          <a:bodyPr/>
          <a:lstStyle/>
          <a:p>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14898882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Kun tekst">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p>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7" name="Plassholder for tekst 6">
            <a:extLst>
              <a:ext uri="{FF2B5EF4-FFF2-40B4-BE49-F238E27FC236}">
                <a16:creationId xmlns:a16="http://schemas.microsoft.com/office/drawing/2014/main" id="{4737D579-C832-405D-8D92-9123776B54DF}"/>
              </a:ext>
            </a:extLst>
          </p:cNvPr>
          <p:cNvSpPr>
            <a:spLocks noGrp="1"/>
          </p:cNvSpPr>
          <p:nvPr>
            <p:ph type="body" sz="quarter" idx="13"/>
          </p:nvPr>
        </p:nvSpPr>
        <p:spPr>
          <a:xfrm>
            <a:off x="1012726" y="810101"/>
            <a:ext cx="6582716" cy="3847981"/>
          </a:xfrm>
          <a:prstGeom prst="rect">
            <a:avLst/>
          </a:prstGeo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extLst>
      <p:ext uri="{BB962C8B-B14F-4D97-AF65-F5344CB8AC3E}">
        <p14:creationId xmlns:p14="http://schemas.microsoft.com/office/powerpoint/2010/main" val="269961895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Helsides bilde">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p>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7" name="Plassholder for bilde 6">
            <a:extLst>
              <a:ext uri="{FF2B5EF4-FFF2-40B4-BE49-F238E27FC236}">
                <a16:creationId xmlns:a16="http://schemas.microsoft.com/office/drawing/2014/main" id="{24FAF295-66FF-4DF2-99B8-D49F2A51452F}"/>
              </a:ext>
            </a:extLst>
          </p:cNvPr>
          <p:cNvSpPr>
            <a:spLocks noGrp="1"/>
          </p:cNvSpPr>
          <p:nvPr>
            <p:ph type="pic" sz="quarter" idx="13"/>
          </p:nvPr>
        </p:nvSpPr>
        <p:spPr>
          <a:xfrm>
            <a:off x="0" y="0"/>
            <a:ext cx="9144911" cy="5144143"/>
          </a:xfrm>
          <a:prstGeom prst="rect">
            <a:avLst/>
          </a:prstGeom>
        </p:spPr>
        <p:txBody>
          <a:bodyPr lIns="0" tIns="2880000" rIns="0" bIns="0" anchor="t" anchorCtr="1"/>
          <a:lstStyle>
            <a:lvl1pPr marL="0" indent="0" algn="ctr">
              <a:buNone/>
              <a:defRPr sz="1688"/>
            </a:lvl1pPr>
          </a:lstStyle>
          <a:p>
            <a:r>
              <a:rPr lang="en-US"/>
              <a:t>Click icon to add picture</a:t>
            </a:r>
            <a:endParaRPr lang="nb-NO"/>
          </a:p>
        </p:txBody>
      </p:sp>
    </p:spTree>
    <p:extLst>
      <p:ext uri="{BB962C8B-B14F-4D97-AF65-F5344CB8AC3E}">
        <p14:creationId xmlns:p14="http://schemas.microsoft.com/office/powerpoint/2010/main" val="12069044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ilde /m tekst">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p>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7" name="Plassholder for tekst 6">
            <a:extLst>
              <a:ext uri="{FF2B5EF4-FFF2-40B4-BE49-F238E27FC236}">
                <a16:creationId xmlns:a16="http://schemas.microsoft.com/office/drawing/2014/main" id="{70691A1F-0C65-4936-A3D1-75D553931D9A}"/>
              </a:ext>
            </a:extLst>
          </p:cNvPr>
          <p:cNvSpPr>
            <a:spLocks noGrp="1"/>
          </p:cNvSpPr>
          <p:nvPr>
            <p:ph type="body" sz="quarter" idx="13"/>
          </p:nvPr>
        </p:nvSpPr>
        <p:spPr>
          <a:xfrm>
            <a:off x="1012726" y="2986839"/>
            <a:ext cx="6582716" cy="1671242"/>
          </a:xfrm>
          <a:prstGeom prst="rect">
            <a:avLst/>
          </a:prstGeom>
        </p:spPr>
        <p:txBody>
          <a:bodyPr lIns="0" tIns="0" rIns="0" bIns="0"/>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8" name="Plassholder for bilde 6">
            <a:extLst>
              <a:ext uri="{FF2B5EF4-FFF2-40B4-BE49-F238E27FC236}">
                <a16:creationId xmlns:a16="http://schemas.microsoft.com/office/drawing/2014/main" id="{E9DA5CDA-564E-4794-9EF8-3F8E29C06A7E}"/>
              </a:ext>
            </a:extLst>
          </p:cNvPr>
          <p:cNvSpPr>
            <a:spLocks noGrp="1"/>
          </p:cNvSpPr>
          <p:nvPr>
            <p:ph type="pic" sz="quarter" idx="14"/>
          </p:nvPr>
        </p:nvSpPr>
        <p:spPr>
          <a:xfrm>
            <a:off x="0" y="0"/>
            <a:ext cx="9144911" cy="2572072"/>
          </a:xfrm>
          <a:prstGeom prst="rect">
            <a:avLst/>
          </a:prstGeom>
        </p:spPr>
        <p:txBody>
          <a:bodyPr lIns="0" tIns="2880000" rIns="0" bIns="0" anchor="t" anchorCtr="1"/>
          <a:lstStyle>
            <a:lvl1pPr marL="0" indent="0" algn="ctr">
              <a:buNone/>
              <a:defRPr sz="1688"/>
            </a:lvl1pPr>
          </a:lstStyle>
          <a:p>
            <a:r>
              <a:rPr lang="en-US"/>
              <a:t>Click icon to add picture</a:t>
            </a:r>
            <a:endParaRPr lang="nb-NO"/>
          </a:p>
        </p:txBody>
      </p:sp>
    </p:spTree>
    <p:extLst>
      <p:ext uri="{BB962C8B-B14F-4D97-AF65-F5344CB8AC3E}">
        <p14:creationId xmlns:p14="http://schemas.microsoft.com/office/powerpoint/2010/main" val="497766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Introslide #5">
    <p:bg>
      <p:bgPr>
        <a:solidFill>
          <a:schemeClr val="lt1"/>
        </a:solidFill>
        <a:effectLst/>
      </p:bgPr>
    </p:bg>
    <p:spTree>
      <p:nvGrpSpPr>
        <p:cNvPr id="1" name=""/>
        <p:cNvGrpSpPr/>
        <p:nvPr/>
      </p:nvGrpSpPr>
      <p:grpSpPr>
        <a:xfrm>
          <a:off x="0" y="0"/>
          <a:ext cx="0" cy="0"/>
          <a:chOff x="0" y="0"/>
          <a:chExt cx="0" cy="0"/>
        </a:xfrm>
      </p:grpSpPr>
      <p:pic>
        <p:nvPicPr>
          <p:cNvPr id="23" name="Bilde 22">
            <a:extLst>
              <a:ext uri="{FF2B5EF4-FFF2-40B4-BE49-F238E27FC236}">
                <a16:creationId xmlns:a16="http://schemas.microsoft.com/office/drawing/2014/main" id="{198C9DC9-7677-4EBC-90D6-2584ADAE34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893" cy="5143500"/>
          </a:xfrm>
          <a:prstGeom prst="rect">
            <a:avLst/>
          </a:prstGeom>
        </p:spPr>
      </p:pic>
      <p:sp>
        <p:nvSpPr>
          <p:cNvPr id="2" name="Tittel 1"/>
          <p:cNvSpPr>
            <a:spLocks noGrp="1"/>
          </p:cNvSpPr>
          <p:nvPr>
            <p:ph type="ctrTitle"/>
          </p:nvPr>
        </p:nvSpPr>
        <p:spPr>
          <a:xfrm>
            <a:off x="1215270" y="1821657"/>
            <a:ext cx="6076353" cy="860822"/>
          </a:xfrm>
        </p:spPr>
        <p:txBody>
          <a:bodyPr anchor="b">
            <a:normAutofit/>
          </a:bodyPr>
          <a:lstStyle>
            <a:lvl1pPr algn="l">
              <a:lnSpc>
                <a:spcPct val="100000"/>
              </a:lnSpc>
              <a:defRPr sz="2813">
                <a:solidFill>
                  <a:schemeClr val="lt1"/>
                </a:solidFill>
              </a:defRPr>
            </a:lvl1pPr>
          </a:lstStyle>
          <a:p>
            <a:r>
              <a:rPr lang="en-US"/>
              <a:t>Click to edit Master title style</a:t>
            </a:r>
            <a:endParaRPr lang="nb-NO" dirty="0"/>
          </a:p>
        </p:txBody>
      </p:sp>
      <p:sp>
        <p:nvSpPr>
          <p:cNvPr id="3" name="Undertittel 2"/>
          <p:cNvSpPr>
            <a:spLocks noGrp="1"/>
          </p:cNvSpPr>
          <p:nvPr>
            <p:ph type="subTitle" idx="1" hasCustomPrompt="1"/>
          </p:nvPr>
        </p:nvSpPr>
        <p:spPr>
          <a:xfrm>
            <a:off x="1215271" y="3341667"/>
            <a:ext cx="2329268" cy="694908"/>
          </a:xfrm>
        </p:spPr>
        <p:txBody>
          <a:bodyPr>
            <a:normAutofit/>
          </a:bodyPr>
          <a:lstStyle>
            <a:lvl1pPr marL="0" indent="0" algn="l">
              <a:spcBef>
                <a:spcPts val="281"/>
              </a:spcBef>
              <a:buNone/>
              <a:defRPr sz="1125" i="0">
                <a:solidFill>
                  <a:schemeClr val="lt1"/>
                </a:solidFill>
              </a:defRPr>
            </a:lvl1pPr>
            <a:lvl2pPr marL="342868" indent="0" algn="ctr">
              <a:buNone/>
              <a:defRPr sz="1500"/>
            </a:lvl2pPr>
            <a:lvl3pPr marL="685735" indent="0" algn="ctr">
              <a:buNone/>
              <a:defRPr sz="1350"/>
            </a:lvl3pPr>
            <a:lvl4pPr marL="1028603" indent="0" algn="ctr">
              <a:buNone/>
              <a:defRPr sz="1200"/>
            </a:lvl4pPr>
            <a:lvl5pPr marL="1371471" indent="0" algn="ctr">
              <a:buNone/>
              <a:defRPr sz="1200"/>
            </a:lvl5pPr>
            <a:lvl6pPr marL="1714339" indent="0" algn="ctr">
              <a:buNone/>
              <a:defRPr sz="1200"/>
            </a:lvl6pPr>
            <a:lvl7pPr marL="2057206" indent="0" algn="ctr">
              <a:buNone/>
              <a:defRPr sz="1200"/>
            </a:lvl7pPr>
            <a:lvl8pPr marL="2400074" indent="0" algn="ctr">
              <a:buNone/>
              <a:defRPr sz="1200"/>
            </a:lvl8pPr>
            <a:lvl9pPr marL="2742942" indent="0" algn="ctr">
              <a:buNone/>
              <a:defRPr sz="1200"/>
            </a:lvl9pPr>
          </a:lstStyle>
          <a:p>
            <a:r>
              <a:rPr lang="nb-NO" dirty="0"/>
              <a:t>Navn Navnesen</a:t>
            </a:r>
            <a:br>
              <a:rPr lang="nb-NO" dirty="0"/>
            </a:br>
            <a:r>
              <a:rPr lang="nb-NO" dirty="0"/>
              <a:t>Stilling</a:t>
            </a:r>
            <a:br>
              <a:rPr lang="nb-NO" dirty="0"/>
            </a:br>
            <a:r>
              <a:rPr lang="nb-NO" dirty="0"/>
              <a:t>Sted, Dato</a:t>
            </a:r>
          </a:p>
        </p:txBody>
      </p:sp>
      <p:sp>
        <p:nvSpPr>
          <p:cNvPr id="4" name="Plassholder for dato 3"/>
          <p:cNvSpPr>
            <a:spLocks noGrp="1"/>
          </p:cNvSpPr>
          <p:nvPr>
            <p:ph type="dt" sz="half" idx="10"/>
          </p:nvPr>
        </p:nvSpPr>
        <p:spPr>
          <a:xfrm>
            <a:off x="1215271" y="4834935"/>
            <a:ext cx="634666" cy="138499"/>
          </a:xfrm>
        </p:spPr>
        <p:txBody>
          <a:bodyPr/>
          <a:lstStyle>
            <a:lvl1pPr>
              <a:defRPr>
                <a:solidFill>
                  <a:schemeClr val="lt1"/>
                </a:solidFill>
              </a:defRPr>
            </a:lvl1pPr>
          </a:lstStyle>
          <a:p>
            <a:endParaRPr lang="nb-NO"/>
          </a:p>
        </p:txBody>
      </p:sp>
      <p:sp>
        <p:nvSpPr>
          <p:cNvPr id="5" name="Plassholder for bunntekst 4"/>
          <p:cNvSpPr>
            <a:spLocks noGrp="1"/>
          </p:cNvSpPr>
          <p:nvPr>
            <p:ph type="ftr" sz="quarter" idx="11"/>
          </p:nvPr>
        </p:nvSpPr>
        <p:spPr/>
        <p:txBody>
          <a:bodyPr/>
          <a:lstStyle>
            <a:lvl1pPr>
              <a:defRPr>
                <a:solidFill>
                  <a:schemeClr val="lt1"/>
                </a:solidFill>
              </a:defRPr>
            </a:lvl1pPr>
          </a:lstStyle>
          <a:p>
            <a:endParaRPr lang="nb-NO"/>
          </a:p>
        </p:txBody>
      </p:sp>
      <p:sp>
        <p:nvSpPr>
          <p:cNvPr id="6" name="Plassholder for lysbildenummer 5"/>
          <p:cNvSpPr>
            <a:spLocks noGrp="1"/>
          </p:cNvSpPr>
          <p:nvPr>
            <p:ph type="sldNum" sz="quarter" idx="12"/>
          </p:nvPr>
        </p:nvSpPr>
        <p:spPr>
          <a:xfrm>
            <a:off x="7841662" y="4834935"/>
            <a:ext cx="231608" cy="138499"/>
          </a:xfrm>
        </p:spPr>
        <p:txBody>
          <a:bodyPr/>
          <a:lstStyle>
            <a:lvl1pPr>
              <a:defRPr>
                <a:solidFill>
                  <a:schemeClr val="lt1"/>
                </a:solidFill>
              </a:defRPr>
            </a:lvl1pPr>
          </a:lstStyle>
          <a:p>
            <a:fld id="{5751DFAA-887F-4071-8EAD-E8CA316FCF06}" type="slidenum">
              <a:rPr lang="nb-NO" smtClean="0"/>
              <a:pPr/>
              <a:t>‹#›</a:t>
            </a:fld>
            <a:endParaRPr lang="nb-NO"/>
          </a:p>
        </p:txBody>
      </p:sp>
      <p:pic>
        <p:nvPicPr>
          <p:cNvPr id="19" name="Bilde 18">
            <a:extLst>
              <a:ext uri="{FF2B5EF4-FFF2-40B4-BE49-F238E27FC236}">
                <a16:creationId xmlns:a16="http://schemas.microsoft.com/office/drawing/2014/main" id="{6FF9C234-E473-49F9-9075-64D6C3F977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7126" y="567071"/>
            <a:ext cx="1745535" cy="606183"/>
          </a:xfrm>
          <a:prstGeom prst="rect">
            <a:avLst/>
          </a:prstGeom>
        </p:spPr>
      </p:pic>
      <p:cxnSp>
        <p:nvCxnSpPr>
          <p:cNvPr id="9" name="Rett linje 8">
            <a:extLst>
              <a:ext uri="{FF2B5EF4-FFF2-40B4-BE49-F238E27FC236}">
                <a16:creationId xmlns:a16="http://schemas.microsoft.com/office/drawing/2014/main" id="{C629C3E6-69F6-4F62-A3E6-616C4550AFAC}"/>
              </a:ext>
            </a:extLst>
          </p:cNvPr>
          <p:cNvCxnSpPr/>
          <p:nvPr/>
        </p:nvCxnSpPr>
        <p:spPr>
          <a:xfrm>
            <a:off x="1215271" y="3189774"/>
            <a:ext cx="141781" cy="0"/>
          </a:xfrm>
          <a:prstGeom prst="line">
            <a:avLst/>
          </a:prstGeom>
          <a:ln w="28575">
            <a:solidFill>
              <a:schemeClr val="l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626864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tort bilde med tekst">
    <p:spTree>
      <p:nvGrpSpPr>
        <p:cNvPr id="1" name=""/>
        <p:cNvGrpSpPr/>
        <p:nvPr/>
      </p:nvGrpSpPr>
      <p:grpSpPr>
        <a:xfrm>
          <a:off x="0" y="0"/>
          <a:ext cx="0" cy="0"/>
          <a:chOff x="0" y="0"/>
          <a:chExt cx="0" cy="0"/>
        </a:xfrm>
      </p:grpSpPr>
      <p:sp>
        <p:nvSpPr>
          <p:cNvPr id="8" name="Plassholder for bilde 6">
            <a:extLst>
              <a:ext uri="{FF2B5EF4-FFF2-40B4-BE49-F238E27FC236}">
                <a16:creationId xmlns:a16="http://schemas.microsoft.com/office/drawing/2014/main" id="{E9DA5CDA-564E-4794-9EF8-3F8E29C06A7E}"/>
              </a:ext>
            </a:extLst>
          </p:cNvPr>
          <p:cNvSpPr>
            <a:spLocks noGrp="1"/>
          </p:cNvSpPr>
          <p:nvPr>
            <p:ph type="pic" sz="quarter" idx="14"/>
          </p:nvPr>
        </p:nvSpPr>
        <p:spPr>
          <a:xfrm>
            <a:off x="0" y="0"/>
            <a:ext cx="4573468" cy="5144143"/>
          </a:xfrm>
          <a:prstGeom prst="rect">
            <a:avLst/>
          </a:prstGeom>
        </p:spPr>
        <p:txBody>
          <a:bodyPr lIns="0" tIns="720000" rIns="0" bIns="0" anchor="t" anchorCtr="1"/>
          <a:lstStyle>
            <a:lvl1pPr marL="0" indent="0" algn="ctr">
              <a:buNone/>
              <a:defRPr sz="1688"/>
            </a:lvl1pPr>
          </a:lstStyle>
          <a:p>
            <a:r>
              <a:rPr lang="en-US"/>
              <a:t>Click icon to add picture</a:t>
            </a:r>
            <a:endParaRPr lang="nb-NO"/>
          </a:p>
        </p:txBody>
      </p:sp>
      <p:sp>
        <p:nvSpPr>
          <p:cNvPr id="4" name="Plassholder for dato 3"/>
          <p:cNvSpPr>
            <a:spLocks noGrp="1"/>
          </p:cNvSpPr>
          <p:nvPr>
            <p:ph type="dt" sz="half" idx="10"/>
          </p:nvPr>
        </p:nvSpPr>
        <p:spPr/>
        <p:txBody>
          <a:bodyPr/>
          <a:lstStyle/>
          <a:p>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10" name="Plassholder for tekst 6">
            <a:extLst>
              <a:ext uri="{FF2B5EF4-FFF2-40B4-BE49-F238E27FC236}">
                <a16:creationId xmlns:a16="http://schemas.microsoft.com/office/drawing/2014/main" id="{DBF69321-80D9-4A39-90B0-968EC64466CA}"/>
              </a:ext>
            </a:extLst>
          </p:cNvPr>
          <p:cNvSpPr>
            <a:spLocks noGrp="1"/>
          </p:cNvSpPr>
          <p:nvPr>
            <p:ph type="body" sz="quarter" idx="16"/>
          </p:nvPr>
        </p:nvSpPr>
        <p:spPr>
          <a:xfrm>
            <a:off x="5164899" y="810101"/>
            <a:ext cx="3645812" cy="3544193"/>
          </a:xfrm>
          <a:prstGeom prst="rect">
            <a:avLst/>
          </a:prstGeom>
        </p:spPr>
        <p:txBody>
          <a:bodyPr lIns="0" tIns="0" rIns="0" bIns="0"/>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Tree>
    <p:extLst>
      <p:ext uri="{BB962C8B-B14F-4D97-AF65-F5344CB8AC3E}">
        <p14:creationId xmlns:p14="http://schemas.microsoft.com/office/powerpoint/2010/main" val="25632519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x tekstbokser og 2x bilder">
    <p:spTree>
      <p:nvGrpSpPr>
        <p:cNvPr id="1" name=""/>
        <p:cNvGrpSpPr/>
        <p:nvPr/>
      </p:nvGrpSpPr>
      <p:grpSpPr>
        <a:xfrm>
          <a:off x="0" y="0"/>
          <a:ext cx="0" cy="0"/>
          <a:chOff x="0" y="0"/>
          <a:chExt cx="0" cy="0"/>
        </a:xfrm>
      </p:grpSpPr>
      <p:sp>
        <p:nvSpPr>
          <p:cNvPr id="8" name="Plassholder for bilde 6">
            <a:extLst>
              <a:ext uri="{FF2B5EF4-FFF2-40B4-BE49-F238E27FC236}">
                <a16:creationId xmlns:a16="http://schemas.microsoft.com/office/drawing/2014/main" id="{E9DA5CDA-564E-4794-9EF8-3F8E29C06A7E}"/>
              </a:ext>
            </a:extLst>
          </p:cNvPr>
          <p:cNvSpPr>
            <a:spLocks noGrp="1"/>
          </p:cNvSpPr>
          <p:nvPr>
            <p:ph type="pic" sz="quarter" idx="14"/>
          </p:nvPr>
        </p:nvSpPr>
        <p:spPr>
          <a:xfrm>
            <a:off x="0" y="2571428"/>
            <a:ext cx="4573468" cy="2572072"/>
          </a:xfrm>
          <a:prstGeom prst="rect">
            <a:avLst/>
          </a:prstGeom>
        </p:spPr>
        <p:txBody>
          <a:bodyPr lIns="0" tIns="720000" rIns="0" bIns="0" anchor="t" anchorCtr="1"/>
          <a:lstStyle>
            <a:lvl1pPr marL="0" indent="0" algn="ctr">
              <a:buNone/>
              <a:defRPr sz="1688"/>
            </a:lvl1pPr>
          </a:lstStyle>
          <a:p>
            <a:r>
              <a:rPr lang="en-US"/>
              <a:t>Click icon to add picture</a:t>
            </a:r>
            <a:endParaRPr lang="nb-NO"/>
          </a:p>
        </p:txBody>
      </p:sp>
      <p:sp>
        <p:nvSpPr>
          <p:cNvPr id="4" name="Plassholder for dato 3"/>
          <p:cNvSpPr>
            <a:spLocks noGrp="1"/>
          </p:cNvSpPr>
          <p:nvPr>
            <p:ph type="dt" sz="half" idx="10"/>
          </p:nvPr>
        </p:nvSpPr>
        <p:spPr/>
        <p:txBody>
          <a:bodyPr/>
          <a:lstStyle/>
          <a:p>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7" name="Plassholder for tekst 6">
            <a:extLst>
              <a:ext uri="{FF2B5EF4-FFF2-40B4-BE49-F238E27FC236}">
                <a16:creationId xmlns:a16="http://schemas.microsoft.com/office/drawing/2014/main" id="{70691A1F-0C65-4936-A3D1-75D553931D9A}"/>
              </a:ext>
            </a:extLst>
          </p:cNvPr>
          <p:cNvSpPr>
            <a:spLocks noGrp="1"/>
          </p:cNvSpPr>
          <p:nvPr>
            <p:ph type="body" sz="quarter" idx="13"/>
          </p:nvPr>
        </p:nvSpPr>
        <p:spPr>
          <a:xfrm>
            <a:off x="607635" y="810102"/>
            <a:ext cx="3240721" cy="1417677"/>
          </a:xfrm>
          <a:prstGeom prst="rect">
            <a:avLst/>
          </a:prstGeom>
        </p:spPr>
        <p:txBody>
          <a:bodyPr lIns="0" tIns="0" rIns="0" bIns="0"/>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9" name="Plassholder for bilde 6">
            <a:extLst>
              <a:ext uri="{FF2B5EF4-FFF2-40B4-BE49-F238E27FC236}">
                <a16:creationId xmlns:a16="http://schemas.microsoft.com/office/drawing/2014/main" id="{A6665869-579D-4D0A-8BB5-C514B896A395}"/>
              </a:ext>
            </a:extLst>
          </p:cNvPr>
          <p:cNvSpPr>
            <a:spLocks noGrp="1"/>
          </p:cNvSpPr>
          <p:nvPr>
            <p:ph type="pic" sz="quarter" idx="15"/>
          </p:nvPr>
        </p:nvSpPr>
        <p:spPr>
          <a:xfrm>
            <a:off x="4573468" y="0"/>
            <a:ext cx="4570531" cy="2572072"/>
          </a:xfrm>
          <a:prstGeom prst="rect">
            <a:avLst/>
          </a:prstGeom>
        </p:spPr>
        <p:txBody>
          <a:bodyPr lIns="0" tIns="720000" rIns="0" bIns="0" anchor="t" anchorCtr="1"/>
          <a:lstStyle>
            <a:lvl1pPr marL="0" indent="0" algn="ctr">
              <a:buNone/>
              <a:defRPr sz="1688"/>
            </a:lvl1pPr>
          </a:lstStyle>
          <a:p>
            <a:r>
              <a:rPr lang="en-US"/>
              <a:t>Click icon to add picture</a:t>
            </a:r>
            <a:endParaRPr lang="nb-NO"/>
          </a:p>
        </p:txBody>
      </p:sp>
      <p:sp>
        <p:nvSpPr>
          <p:cNvPr id="10" name="Plassholder for tekst 6">
            <a:extLst>
              <a:ext uri="{FF2B5EF4-FFF2-40B4-BE49-F238E27FC236}">
                <a16:creationId xmlns:a16="http://schemas.microsoft.com/office/drawing/2014/main" id="{DBF69321-80D9-4A39-90B0-968EC64466CA}"/>
              </a:ext>
            </a:extLst>
          </p:cNvPr>
          <p:cNvSpPr>
            <a:spLocks noGrp="1"/>
          </p:cNvSpPr>
          <p:nvPr>
            <p:ph type="body" sz="quarter" idx="16"/>
          </p:nvPr>
        </p:nvSpPr>
        <p:spPr>
          <a:xfrm>
            <a:off x="5164900" y="2908108"/>
            <a:ext cx="3240721" cy="1417677"/>
          </a:xfrm>
          <a:prstGeom prst="rect">
            <a:avLst/>
          </a:prstGeom>
        </p:spPr>
        <p:txBody>
          <a:bodyPr lIns="0" tIns="0" rIns="0" bIns="0"/>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Tree>
    <p:extLst>
      <p:ext uri="{BB962C8B-B14F-4D97-AF65-F5344CB8AC3E}">
        <p14:creationId xmlns:p14="http://schemas.microsoft.com/office/powerpoint/2010/main" val="416296420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Dataside">
    <p:spTree>
      <p:nvGrpSpPr>
        <p:cNvPr id="1" name=""/>
        <p:cNvGrpSpPr/>
        <p:nvPr/>
      </p:nvGrpSpPr>
      <p:grpSpPr>
        <a:xfrm>
          <a:off x="0" y="0"/>
          <a:ext cx="0" cy="0"/>
          <a:chOff x="0" y="0"/>
          <a:chExt cx="0" cy="0"/>
        </a:xfrm>
      </p:grpSpPr>
      <p:sp>
        <p:nvSpPr>
          <p:cNvPr id="12" name="Plassholder for dato 11">
            <a:extLst>
              <a:ext uri="{FF2B5EF4-FFF2-40B4-BE49-F238E27FC236}">
                <a16:creationId xmlns:a16="http://schemas.microsoft.com/office/drawing/2014/main" id="{79E28BA1-4BA5-4AEB-A7CE-8449E4703054}"/>
              </a:ext>
            </a:extLst>
          </p:cNvPr>
          <p:cNvSpPr>
            <a:spLocks noGrp="1"/>
          </p:cNvSpPr>
          <p:nvPr>
            <p:ph type="dt" sz="half" idx="11"/>
          </p:nvPr>
        </p:nvSpPr>
        <p:spPr/>
        <p:txBody>
          <a:bodyPr/>
          <a:lstStyle/>
          <a:p>
            <a:endParaRPr lang="nb-NO"/>
          </a:p>
        </p:txBody>
      </p:sp>
      <p:sp>
        <p:nvSpPr>
          <p:cNvPr id="13" name="Plassholder for bunntekst 12">
            <a:extLst>
              <a:ext uri="{FF2B5EF4-FFF2-40B4-BE49-F238E27FC236}">
                <a16:creationId xmlns:a16="http://schemas.microsoft.com/office/drawing/2014/main" id="{C6E57979-1462-449A-895B-130922138370}"/>
              </a:ext>
            </a:extLst>
          </p:cNvPr>
          <p:cNvSpPr>
            <a:spLocks noGrp="1"/>
          </p:cNvSpPr>
          <p:nvPr>
            <p:ph type="ftr" sz="quarter" idx="12"/>
          </p:nvPr>
        </p:nvSpPr>
        <p:spPr/>
        <p:txBody>
          <a:bodyPr/>
          <a:lstStyle/>
          <a:p>
            <a:endParaRPr lang="nb-NO" dirty="0"/>
          </a:p>
        </p:txBody>
      </p:sp>
      <p:sp>
        <p:nvSpPr>
          <p:cNvPr id="14" name="Plassholder for lysbildenummer 13">
            <a:extLst>
              <a:ext uri="{FF2B5EF4-FFF2-40B4-BE49-F238E27FC236}">
                <a16:creationId xmlns:a16="http://schemas.microsoft.com/office/drawing/2014/main" id="{9997B939-209C-4074-9AD5-3A86278954AE}"/>
              </a:ext>
            </a:extLst>
          </p:cNvPr>
          <p:cNvSpPr>
            <a:spLocks noGrp="1"/>
          </p:cNvSpPr>
          <p:nvPr>
            <p:ph type="sldNum" sz="quarter" idx="13"/>
          </p:nvPr>
        </p:nvSpPr>
        <p:spPr>
          <a:xfrm>
            <a:off x="8309580" y="4834935"/>
            <a:ext cx="231608" cy="138499"/>
          </a:xfrm>
        </p:spPr>
        <p:txBody>
          <a:bodyPr/>
          <a:lstStyle/>
          <a:p>
            <a:fld id="{5751DFAA-887F-4071-8EAD-E8CA316FCF06}" type="slidenum">
              <a:rPr lang="nb-NO" smtClean="0"/>
              <a:pPr/>
              <a:t>‹#›</a:t>
            </a:fld>
            <a:endParaRPr lang="nb-NO"/>
          </a:p>
        </p:txBody>
      </p:sp>
      <p:sp>
        <p:nvSpPr>
          <p:cNvPr id="15" name="Plassholder for innhold 14">
            <a:extLst>
              <a:ext uri="{FF2B5EF4-FFF2-40B4-BE49-F238E27FC236}">
                <a16:creationId xmlns:a16="http://schemas.microsoft.com/office/drawing/2014/main" id="{BA50970E-2AEF-4397-90BC-068B1C7C1E60}"/>
              </a:ext>
            </a:extLst>
          </p:cNvPr>
          <p:cNvSpPr>
            <a:spLocks noGrp="1"/>
          </p:cNvSpPr>
          <p:nvPr>
            <p:ph idx="14"/>
          </p:nvPr>
        </p:nvSpPr>
        <p:spPr>
          <a:xfrm>
            <a:off x="506363" y="506312"/>
            <a:ext cx="8304349" cy="3949244"/>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pic>
        <p:nvPicPr>
          <p:cNvPr id="7" name="Bilde 6">
            <a:extLst>
              <a:ext uri="{FF2B5EF4-FFF2-40B4-BE49-F238E27FC236}">
                <a16:creationId xmlns:a16="http://schemas.microsoft.com/office/drawing/2014/main" id="{ED23F0CF-9CA8-4332-AEE2-58D55DB1A8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58749" y="4617577"/>
            <a:ext cx="682439" cy="266467"/>
          </a:xfrm>
          <a:prstGeom prst="rect">
            <a:avLst/>
          </a:prstGeom>
        </p:spPr>
      </p:pic>
    </p:spTree>
    <p:extLst>
      <p:ext uri="{BB962C8B-B14F-4D97-AF65-F5344CB8AC3E}">
        <p14:creationId xmlns:p14="http://schemas.microsoft.com/office/powerpoint/2010/main" val="422473980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Click to edit Master title style</a:t>
            </a:r>
            <a:endParaRPr lang="nb-NO"/>
          </a:p>
        </p:txBody>
      </p:sp>
      <p:sp>
        <p:nvSpPr>
          <p:cNvPr id="3" name="Plassholder for innhold 2"/>
          <p:cNvSpPr>
            <a:spLocks noGrp="1"/>
          </p:cNvSpPr>
          <p:nvPr>
            <p:ph sz="half" idx="1"/>
          </p:nvPr>
        </p:nvSpPr>
        <p:spPr>
          <a:xfrm>
            <a:off x="1012725" y="810101"/>
            <a:ext cx="3645812" cy="354419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Plassholder for innhold 3"/>
          <p:cNvSpPr>
            <a:spLocks noGrp="1"/>
          </p:cNvSpPr>
          <p:nvPr>
            <p:ph sz="half" idx="2"/>
          </p:nvPr>
        </p:nvSpPr>
        <p:spPr>
          <a:xfrm>
            <a:off x="4895376" y="810101"/>
            <a:ext cx="3645812" cy="354419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Plassholder for dato 4"/>
          <p:cNvSpPr>
            <a:spLocks noGrp="1"/>
          </p:cNvSpPr>
          <p:nvPr>
            <p:ph type="dt" sz="half" idx="10"/>
          </p:nvPr>
        </p:nvSpPr>
        <p:spPr/>
        <p:txBody>
          <a:bodyPr/>
          <a:lstStyle/>
          <a:p>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25702466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1012725" y="810102"/>
            <a:ext cx="3645812" cy="320280"/>
          </a:xfrm>
        </p:spPr>
        <p:txBody>
          <a:bodyPr anchor="t">
            <a:spAutoFit/>
          </a:bodyPr>
          <a:lstStyle>
            <a:lvl1pPr marL="0" indent="0">
              <a:buNone/>
              <a:defRPr sz="2081" b="1"/>
            </a:lvl1pPr>
            <a:lvl2pPr marL="342868" indent="0">
              <a:buNone/>
              <a:defRPr sz="1500" b="1"/>
            </a:lvl2pPr>
            <a:lvl3pPr marL="685735" indent="0">
              <a:buNone/>
              <a:defRPr sz="1350" b="1"/>
            </a:lvl3pPr>
            <a:lvl4pPr marL="1028603" indent="0">
              <a:buNone/>
              <a:defRPr sz="1200" b="1"/>
            </a:lvl4pPr>
            <a:lvl5pPr marL="1371471" indent="0">
              <a:buNone/>
              <a:defRPr sz="1200" b="1"/>
            </a:lvl5pPr>
            <a:lvl6pPr marL="1714339" indent="0">
              <a:buNone/>
              <a:defRPr sz="1200" b="1"/>
            </a:lvl6pPr>
            <a:lvl7pPr marL="2057206" indent="0">
              <a:buNone/>
              <a:defRPr sz="1200" b="1"/>
            </a:lvl7pPr>
            <a:lvl8pPr marL="2400074" indent="0">
              <a:buNone/>
              <a:defRPr sz="1200" b="1"/>
            </a:lvl8pPr>
            <a:lvl9pPr marL="2742942" indent="0">
              <a:buNone/>
              <a:defRPr sz="1200" b="1"/>
            </a:lvl9pPr>
          </a:lstStyle>
          <a:p>
            <a:pPr lvl="0"/>
            <a:r>
              <a:rPr lang="en-US"/>
              <a:t>Edit Master text styles</a:t>
            </a:r>
          </a:p>
        </p:txBody>
      </p:sp>
      <p:sp>
        <p:nvSpPr>
          <p:cNvPr id="4" name="Plassholder for innhold 3"/>
          <p:cNvSpPr>
            <a:spLocks noGrp="1"/>
          </p:cNvSpPr>
          <p:nvPr>
            <p:ph sz="half" idx="2"/>
          </p:nvPr>
        </p:nvSpPr>
        <p:spPr>
          <a:xfrm>
            <a:off x="1012725" y="1130381"/>
            <a:ext cx="3645812" cy="32239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5" name="Plassholder for tekst 4"/>
          <p:cNvSpPr>
            <a:spLocks noGrp="1"/>
          </p:cNvSpPr>
          <p:nvPr>
            <p:ph type="body" sz="quarter" idx="3"/>
          </p:nvPr>
        </p:nvSpPr>
        <p:spPr>
          <a:xfrm>
            <a:off x="4895376" y="810102"/>
            <a:ext cx="3645812" cy="320280"/>
          </a:xfrm>
        </p:spPr>
        <p:txBody>
          <a:bodyPr wrap="square" anchor="t">
            <a:spAutoFit/>
          </a:bodyPr>
          <a:lstStyle>
            <a:lvl1pPr marL="0" indent="0">
              <a:buNone/>
              <a:defRPr sz="2081" b="1"/>
            </a:lvl1pPr>
            <a:lvl2pPr marL="342868" indent="0">
              <a:buNone/>
              <a:defRPr sz="1500" b="1"/>
            </a:lvl2pPr>
            <a:lvl3pPr marL="685735" indent="0">
              <a:buNone/>
              <a:defRPr sz="1350" b="1"/>
            </a:lvl3pPr>
            <a:lvl4pPr marL="1028603" indent="0">
              <a:buNone/>
              <a:defRPr sz="1200" b="1"/>
            </a:lvl4pPr>
            <a:lvl5pPr marL="1371471" indent="0">
              <a:buNone/>
              <a:defRPr sz="1200" b="1"/>
            </a:lvl5pPr>
            <a:lvl6pPr marL="1714339" indent="0">
              <a:buNone/>
              <a:defRPr sz="1200" b="1"/>
            </a:lvl6pPr>
            <a:lvl7pPr marL="2057206" indent="0">
              <a:buNone/>
              <a:defRPr sz="1200" b="1"/>
            </a:lvl7pPr>
            <a:lvl8pPr marL="2400074" indent="0">
              <a:buNone/>
              <a:defRPr sz="1200" b="1"/>
            </a:lvl8pPr>
            <a:lvl9pPr marL="2742942" indent="0">
              <a:buNone/>
              <a:defRPr sz="1200" b="1"/>
            </a:lvl9pPr>
          </a:lstStyle>
          <a:p>
            <a:pPr lvl="0"/>
            <a:r>
              <a:rPr lang="en-US"/>
              <a:t>Edit Master text styles</a:t>
            </a:r>
          </a:p>
        </p:txBody>
      </p:sp>
      <p:sp>
        <p:nvSpPr>
          <p:cNvPr id="6" name="Plassholder for innhold 5"/>
          <p:cNvSpPr>
            <a:spLocks noGrp="1"/>
          </p:cNvSpPr>
          <p:nvPr>
            <p:ph sz="quarter" idx="4"/>
          </p:nvPr>
        </p:nvSpPr>
        <p:spPr>
          <a:xfrm>
            <a:off x="4895376" y="1130381"/>
            <a:ext cx="3645812" cy="32239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7" name="Plassholder for dato 6"/>
          <p:cNvSpPr>
            <a:spLocks noGrp="1"/>
          </p:cNvSpPr>
          <p:nvPr>
            <p:ph type="dt" sz="half" idx="10"/>
          </p:nvPr>
        </p:nvSpPr>
        <p:spPr/>
        <p:txBody>
          <a:bodyPr/>
          <a:lstStyle/>
          <a:p>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5751DFAA-887F-4071-8EAD-E8CA316FCF06}" type="slidenum">
              <a:rPr lang="nb-NO" smtClean="0"/>
              <a:t>‹#›</a:t>
            </a:fld>
            <a:endParaRPr lang="nb-NO"/>
          </a:p>
        </p:txBody>
      </p:sp>
      <p:sp>
        <p:nvSpPr>
          <p:cNvPr id="10" name="Tittel 9">
            <a:extLst>
              <a:ext uri="{FF2B5EF4-FFF2-40B4-BE49-F238E27FC236}">
                <a16:creationId xmlns:a16="http://schemas.microsoft.com/office/drawing/2014/main" id="{EA580FF1-391B-4CD4-9C27-516ACE01A7B6}"/>
              </a:ext>
            </a:extLst>
          </p:cNvPr>
          <p:cNvSpPr>
            <a:spLocks noGrp="1"/>
          </p:cNvSpPr>
          <p:nvPr>
            <p:ph type="title"/>
          </p:nvPr>
        </p:nvSpPr>
        <p:spPr/>
        <p:txBody>
          <a:bodyPr/>
          <a:lstStyle/>
          <a:p>
            <a:r>
              <a:rPr lang="en-US"/>
              <a:t>Click to edit Master title style</a:t>
            </a:r>
            <a:endParaRPr lang="nb-NO"/>
          </a:p>
        </p:txBody>
      </p:sp>
    </p:spTree>
    <p:extLst>
      <p:ext uri="{BB962C8B-B14F-4D97-AF65-F5344CB8AC3E}">
        <p14:creationId xmlns:p14="http://schemas.microsoft.com/office/powerpoint/2010/main" val="314638355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Click to edit Master title style</a:t>
            </a:r>
            <a:endParaRPr lang="nb-NO"/>
          </a:p>
        </p:txBody>
      </p:sp>
      <p:sp>
        <p:nvSpPr>
          <p:cNvPr id="3" name="Plassholder for dato 2"/>
          <p:cNvSpPr>
            <a:spLocks noGrp="1"/>
          </p:cNvSpPr>
          <p:nvPr>
            <p:ph type="dt" sz="half" idx="10"/>
          </p:nvPr>
        </p:nvSpPr>
        <p:spPr/>
        <p:txBody>
          <a:bodyPr/>
          <a:lstStyle/>
          <a:p>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182626035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1934391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Introslide #6">
    <p:bg>
      <p:bgPr>
        <a:solidFill>
          <a:schemeClr val="lt1"/>
        </a:solidFill>
        <a:effectLst/>
      </p:bgPr>
    </p:bg>
    <p:spTree>
      <p:nvGrpSpPr>
        <p:cNvPr id="1" name=""/>
        <p:cNvGrpSpPr/>
        <p:nvPr/>
      </p:nvGrpSpPr>
      <p:grpSpPr>
        <a:xfrm>
          <a:off x="0" y="0"/>
          <a:ext cx="0" cy="0"/>
          <a:chOff x="0" y="0"/>
          <a:chExt cx="0" cy="0"/>
        </a:xfrm>
      </p:grpSpPr>
      <p:pic>
        <p:nvPicPr>
          <p:cNvPr id="23" name="Bilde 22">
            <a:extLst>
              <a:ext uri="{FF2B5EF4-FFF2-40B4-BE49-F238E27FC236}">
                <a16:creationId xmlns:a16="http://schemas.microsoft.com/office/drawing/2014/main" id="{198C9DC9-7677-4EBC-90D6-2584ADAE34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893" cy="5143500"/>
          </a:xfrm>
          <a:prstGeom prst="rect">
            <a:avLst/>
          </a:prstGeom>
        </p:spPr>
      </p:pic>
      <p:sp>
        <p:nvSpPr>
          <p:cNvPr id="2" name="Tittel 1"/>
          <p:cNvSpPr>
            <a:spLocks noGrp="1"/>
          </p:cNvSpPr>
          <p:nvPr>
            <p:ph type="ctrTitle"/>
          </p:nvPr>
        </p:nvSpPr>
        <p:spPr>
          <a:xfrm>
            <a:off x="1215270" y="1821657"/>
            <a:ext cx="6076353" cy="860822"/>
          </a:xfrm>
        </p:spPr>
        <p:txBody>
          <a:bodyPr anchor="b">
            <a:normAutofit/>
          </a:bodyPr>
          <a:lstStyle>
            <a:lvl1pPr algn="l">
              <a:lnSpc>
                <a:spcPct val="100000"/>
              </a:lnSpc>
              <a:defRPr sz="2813">
                <a:solidFill>
                  <a:schemeClr val="lt1"/>
                </a:solidFill>
              </a:defRPr>
            </a:lvl1pPr>
          </a:lstStyle>
          <a:p>
            <a:r>
              <a:rPr lang="en-US"/>
              <a:t>Click to edit Master title style</a:t>
            </a:r>
            <a:endParaRPr lang="nb-NO" dirty="0"/>
          </a:p>
        </p:txBody>
      </p:sp>
      <p:sp>
        <p:nvSpPr>
          <p:cNvPr id="3" name="Undertittel 2"/>
          <p:cNvSpPr>
            <a:spLocks noGrp="1"/>
          </p:cNvSpPr>
          <p:nvPr>
            <p:ph type="subTitle" idx="1" hasCustomPrompt="1"/>
          </p:nvPr>
        </p:nvSpPr>
        <p:spPr>
          <a:xfrm>
            <a:off x="1215271" y="3341667"/>
            <a:ext cx="2329268" cy="694908"/>
          </a:xfrm>
        </p:spPr>
        <p:txBody>
          <a:bodyPr>
            <a:normAutofit/>
          </a:bodyPr>
          <a:lstStyle>
            <a:lvl1pPr marL="0" indent="0" algn="l">
              <a:spcBef>
                <a:spcPts val="281"/>
              </a:spcBef>
              <a:buNone/>
              <a:defRPr sz="1125" i="0">
                <a:solidFill>
                  <a:schemeClr val="lt1"/>
                </a:solidFill>
              </a:defRPr>
            </a:lvl1pPr>
            <a:lvl2pPr marL="342868" indent="0" algn="ctr">
              <a:buNone/>
              <a:defRPr sz="1500"/>
            </a:lvl2pPr>
            <a:lvl3pPr marL="685735" indent="0" algn="ctr">
              <a:buNone/>
              <a:defRPr sz="1350"/>
            </a:lvl3pPr>
            <a:lvl4pPr marL="1028603" indent="0" algn="ctr">
              <a:buNone/>
              <a:defRPr sz="1200"/>
            </a:lvl4pPr>
            <a:lvl5pPr marL="1371471" indent="0" algn="ctr">
              <a:buNone/>
              <a:defRPr sz="1200"/>
            </a:lvl5pPr>
            <a:lvl6pPr marL="1714339" indent="0" algn="ctr">
              <a:buNone/>
              <a:defRPr sz="1200"/>
            </a:lvl6pPr>
            <a:lvl7pPr marL="2057206" indent="0" algn="ctr">
              <a:buNone/>
              <a:defRPr sz="1200"/>
            </a:lvl7pPr>
            <a:lvl8pPr marL="2400074" indent="0" algn="ctr">
              <a:buNone/>
              <a:defRPr sz="1200"/>
            </a:lvl8pPr>
            <a:lvl9pPr marL="2742942" indent="0" algn="ctr">
              <a:buNone/>
              <a:defRPr sz="1200"/>
            </a:lvl9pPr>
          </a:lstStyle>
          <a:p>
            <a:r>
              <a:rPr lang="nb-NO" dirty="0"/>
              <a:t>Navn Navnesen</a:t>
            </a:r>
            <a:br>
              <a:rPr lang="nb-NO" dirty="0"/>
            </a:br>
            <a:r>
              <a:rPr lang="nb-NO" dirty="0"/>
              <a:t>Stilling</a:t>
            </a:r>
            <a:br>
              <a:rPr lang="nb-NO" dirty="0"/>
            </a:br>
            <a:r>
              <a:rPr lang="nb-NO" dirty="0"/>
              <a:t>Sted, Dato</a:t>
            </a:r>
          </a:p>
        </p:txBody>
      </p:sp>
      <p:sp>
        <p:nvSpPr>
          <p:cNvPr id="4" name="Plassholder for dato 3"/>
          <p:cNvSpPr>
            <a:spLocks noGrp="1"/>
          </p:cNvSpPr>
          <p:nvPr>
            <p:ph type="dt" sz="half" idx="10"/>
          </p:nvPr>
        </p:nvSpPr>
        <p:spPr>
          <a:xfrm>
            <a:off x="1215271" y="4834935"/>
            <a:ext cx="634666" cy="138499"/>
          </a:xfrm>
        </p:spPr>
        <p:txBody>
          <a:bodyPr/>
          <a:lstStyle>
            <a:lvl1pPr>
              <a:defRPr>
                <a:solidFill>
                  <a:schemeClr val="lt1"/>
                </a:solidFill>
              </a:defRPr>
            </a:lvl1pPr>
          </a:lstStyle>
          <a:p>
            <a:endParaRPr lang="nb-NO"/>
          </a:p>
        </p:txBody>
      </p:sp>
      <p:sp>
        <p:nvSpPr>
          <p:cNvPr id="5" name="Plassholder for bunntekst 4"/>
          <p:cNvSpPr>
            <a:spLocks noGrp="1"/>
          </p:cNvSpPr>
          <p:nvPr>
            <p:ph type="ftr" sz="quarter" idx="11"/>
          </p:nvPr>
        </p:nvSpPr>
        <p:spPr/>
        <p:txBody>
          <a:bodyPr/>
          <a:lstStyle>
            <a:lvl1pPr>
              <a:defRPr>
                <a:solidFill>
                  <a:schemeClr val="lt1"/>
                </a:solidFill>
              </a:defRPr>
            </a:lvl1pPr>
          </a:lstStyle>
          <a:p>
            <a:endParaRPr lang="nb-NO"/>
          </a:p>
        </p:txBody>
      </p:sp>
      <p:sp>
        <p:nvSpPr>
          <p:cNvPr id="6" name="Plassholder for lysbildenummer 5"/>
          <p:cNvSpPr>
            <a:spLocks noGrp="1"/>
          </p:cNvSpPr>
          <p:nvPr>
            <p:ph type="sldNum" sz="quarter" idx="12"/>
          </p:nvPr>
        </p:nvSpPr>
        <p:spPr>
          <a:xfrm>
            <a:off x="7841662" y="4834935"/>
            <a:ext cx="231608" cy="138499"/>
          </a:xfrm>
        </p:spPr>
        <p:txBody>
          <a:bodyPr/>
          <a:lstStyle>
            <a:lvl1pPr>
              <a:defRPr>
                <a:solidFill>
                  <a:schemeClr val="lt1"/>
                </a:solidFill>
              </a:defRPr>
            </a:lvl1pPr>
          </a:lstStyle>
          <a:p>
            <a:fld id="{5751DFAA-887F-4071-8EAD-E8CA316FCF06}" type="slidenum">
              <a:rPr lang="nb-NO" smtClean="0"/>
              <a:pPr/>
              <a:t>‹#›</a:t>
            </a:fld>
            <a:endParaRPr lang="nb-NO"/>
          </a:p>
        </p:txBody>
      </p:sp>
      <p:pic>
        <p:nvPicPr>
          <p:cNvPr id="19" name="Bilde 18">
            <a:extLst>
              <a:ext uri="{FF2B5EF4-FFF2-40B4-BE49-F238E27FC236}">
                <a16:creationId xmlns:a16="http://schemas.microsoft.com/office/drawing/2014/main" id="{6FF9C234-E473-49F9-9075-64D6C3F977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7126" y="567071"/>
            <a:ext cx="1745535" cy="606183"/>
          </a:xfrm>
          <a:prstGeom prst="rect">
            <a:avLst/>
          </a:prstGeom>
        </p:spPr>
      </p:pic>
      <p:cxnSp>
        <p:nvCxnSpPr>
          <p:cNvPr id="9" name="Rett linje 8">
            <a:extLst>
              <a:ext uri="{FF2B5EF4-FFF2-40B4-BE49-F238E27FC236}">
                <a16:creationId xmlns:a16="http://schemas.microsoft.com/office/drawing/2014/main" id="{C629C3E6-69F6-4F62-A3E6-616C4550AFAC}"/>
              </a:ext>
            </a:extLst>
          </p:cNvPr>
          <p:cNvCxnSpPr/>
          <p:nvPr/>
        </p:nvCxnSpPr>
        <p:spPr>
          <a:xfrm>
            <a:off x="1215271" y="3189774"/>
            <a:ext cx="141781" cy="0"/>
          </a:xfrm>
          <a:prstGeom prst="line">
            <a:avLst/>
          </a:prstGeom>
          <a:ln w="28575">
            <a:solidFill>
              <a:schemeClr val="l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8422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Difi animert introslide #1">
    <p:bg>
      <p:bgPr>
        <a:solidFill>
          <a:schemeClr val="lt1"/>
        </a:solidFill>
        <a:effectLst/>
      </p:bgPr>
    </p:bg>
    <p:spTree>
      <p:nvGrpSpPr>
        <p:cNvPr id="1" name=""/>
        <p:cNvGrpSpPr/>
        <p:nvPr/>
      </p:nvGrpSpPr>
      <p:grpSpPr>
        <a:xfrm>
          <a:off x="0" y="0"/>
          <a:ext cx="0" cy="0"/>
          <a:chOff x="0" y="0"/>
          <a:chExt cx="0" cy="0"/>
        </a:xfrm>
      </p:grpSpPr>
      <p:pic>
        <p:nvPicPr>
          <p:cNvPr id="7" name="blå">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1563"/>
            <a:ext cx="9142114" cy="5141937"/>
          </a:xfrm>
          <a:prstGeom prst="rect">
            <a:avLst/>
          </a:prstGeom>
        </p:spPr>
      </p:pic>
      <p:sp>
        <p:nvSpPr>
          <p:cNvPr id="2" name="Tittel 1"/>
          <p:cNvSpPr>
            <a:spLocks noGrp="1"/>
          </p:cNvSpPr>
          <p:nvPr>
            <p:ph type="ctrTitle"/>
          </p:nvPr>
        </p:nvSpPr>
        <p:spPr>
          <a:xfrm>
            <a:off x="1215270" y="1821657"/>
            <a:ext cx="6076353" cy="860822"/>
          </a:xfrm>
        </p:spPr>
        <p:txBody>
          <a:bodyPr anchor="b">
            <a:normAutofit/>
          </a:bodyPr>
          <a:lstStyle>
            <a:lvl1pPr algn="l">
              <a:lnSpc>
                <a:spcPct val="100000"/>
              </a:lnSpc>
              <a:defRPr sz="2813">
                <a:solidFill>
                  <a:schemeClr val="lt1"/>
                </a:solidFill>
              </a:defRPr>
            </a:lvl1pPr>
          </a:lstStyle>
          <a:p>
            <a:r>
              <a:rPr lang="en-US"/>
              <a:t>Click to edit Master title style</a:t>
            </a:r>
            <a:endParaRPr lang="nb-NO" dirty="0"/>
          </a:p>
        </p:txBody>
      </p:sp>
      <p:sp>
        <p:nvSpPr>
          <p:cNvPr id="3" name="Undertittel 2"/>
          <p:cNvSpPr>
            <a:spLocks noGrp="1"/>
          </p:cNvSpPr>
          <p:nvPr>
            <p:ph type="subTitle" idx="1" hasCustomPrompt="1"/>
          </p:nvPr>
        </p:nvSpPr>
        <p:spPr>
          <a:xfrm>
            <a:off x="1215271" y="3341667"/>
            <a:ext cx="2329268" cy="694908"/>
          </a:xfrm>
        </p:spPr>
        <p:txBody>
          <a:bodyPr>
            <a:normAutofit/>
          </a:bodyPr>
          <a:lstStyle>
            <a:lvl1pPr marL="0" indent="0" algn="l">
              <a:spcBef>
                <a:spcPts val="281"/>
              </a:spcBef>
              <a:buNone/>
              <a:defRPr sz="1125" i="0">
                <a:solidFill>
                  <a:schemeClr val="lt1"/>
                </a:solidFill>
              </a:defRPr>
            </a:lvl1pPr>
            <a:lvl2pPr marL="342868" indent="0" algn="ctr">
              <a:buNone/>
              <a:defRPr sz="1500"/>
            </a:lvl2pPr>
            <a:lvl3pPr marL="685735" indent="0" algn="ctr">
              <a:buNone/>
              <a:defRPr sz="1350"/>
            </a:lvl3pPr>
            <a:lvl4pPr marL="1028603" indent="0" algn="ctr">
              <a:buNone/>
              <a:defRPr sz="1200"/>
            </a:lvl4pPr>
            <a:lvl5pPr marL="1371471" indent="0" algn="ctr">
              <a:buNone/>
              <a:defRPr sz="1200"/>
            </a:lvl5pPr>
            <a:lvl6pPr marL="1714339" indent="0" algn="ctr">
              <a:buNone/>
              <a:defRPr sz="1200"/>
            </a:lvl6pPr>
            <a:lvl7pPr marL="2057206" indent="0" algn="ctr">
              <a:buNone/>
              <a:defRPr sz="1200"/>
            </a:lvl7pPr>
            <a:lvl8pPr marL="2400074" indent="0" algn="ctr">
              <a:buNone/>
              <a:defRPr sz="1200"/>
            </a:lvl8pPr>
            <a:lvl9pPr marL="2742942" indent="0" algn="ctr">
              <a:buNone/>
              <a:defRPr sz="1200"/>
            </a:lvl9pPr>
          </a:lstStyle>
          <a:p>
            <a:r>
              <a:rPr lang="nb-NO" dirty="0"/>
              <a:t>Navn Navnesen</a:t>
            </a:r>
            <a:br>
              <a:rPr lang="nb-NO" dirty="0"/>
            </a:br>
            <a:r>
              <a:rPr lang="nb-NO" dirty="0"/>
              <a:t>Stilling</a:t>
            </a:r>
            <a:br>
              <a:rPr lang="nb-NO" dirty="0"/>
            </a:br>
            <a:r>
              <a:rPr lang="nb-NO" dirty="0"/>
              <a:t>Sted, Dato</a:t>
            </a:r>
          </a:p>
        </p:txBody>
      </p:sp>
      <p:sp>
        <p:nvSpPr>
          <p:cNvPr id="4" name="Plassholder for dato 3"/>
          <p:cNvSpPr>
            <a:spLocks noGrp="1"/>
          </p:cNvSpPr>
          <p:nvPr>
            <p:ph type="dt" sz="half" idx="10"/>
          </p:nvPr>
        </p:nvSpPr>
        <p:spPr>
          <a:xfrm>
            <a:off x="1215271" y="4834935"/>
            <a:ext cx="634666" cy="138499"/>
          </a:xfrm>
        </p:spPr>
        <p:txBody>
          <a:bodyPr/>
          <a:lstStyle>
            <a:lvl1pPr>
              <a:defRPr>
                <a:solidFill>
                  <a:schemeClr val="lt1"/>
                </a:solidFill>
              </a:defRPr>
            </a:lvl1pPr>
          </a:lstStyle>
          <a:p>
            <a:endParaRPr lang="nb-NO"/>
          </a:p>
        </p:txBody>
      </p:sp>
      <p:sp>
        <p:nvSpPr>
          <p:cNvPr id="5" name="Plassholder for bunntekst 4"/>
          <p:cNvSpPr>
            <a:spLocks noGrp="1"/>
          </p:cNvSpPr>
          <p:nvPr>
            <p:ph type="ftr" sz="quarter" idx="11"/>
          </p:nvPr>
        </p:nvSpPr>
        <p:spPr/>
        <p:txBody>
          <a:bodyPr/>
          <a:lstStyle>
            <a:lvl1pPr>
              <a:defRPr>
                <a:solidFill>
                  <a:schemeClr val="lt1"/>
                </a:solidFill>
              </a:defRPr>
            </a:lvl1pPr>
          </a:lstStyle>
          <a:p>
            <a:endParaRPr lang="nb-NO"/>
          </a:p>
        </p:txBody>
      </p:sp>
      <p:sp>
        <p:nvSpPr>
          <p:cNvPr id="6" name="Plassholder for lysbildenummer 5"/>
          <p:cNvSpPr>
            <a:spLocks noGrp="1"/>
          </p:cNvSpPr>
          <p:nvPr>
            <p:ph type="sldNum" sz="quarter" idx="12"/>
          </p:nvPr>
        </p:nvSpPr>
        <p:spPr>
          <a:xfrm>
            <a:off x="7841662" y="4834935"/>
            <a:ext cx="231608" cy="138499"/>
          </a:xfrm>
        </p:spPr>
        <p:txBody>
          <a:bodyPr/>
          <a:lstStyle>
            <a:lvl1pPr>
              <a:defRPr>
                <a:solidFill>
                  <a:schemeClr val="lt1"/>
                </a:solidFill>
              </a:defRPr>
            </a:lvl1pPr>
          </a:lstStyle>
          <a:p>
            <a:fld id="{5751DFAA-887F-4071-8EAD-E8CA316FCF06}" type="slidenum">
              <a:rPr lang="nb-NO" smtClean="0"/>
              <a:pPr/>
              <a:t>‹#›</a:t>
            </a:fld>
            <a:endParaRPr lang="nb-NO"/>
          </a:p>
        </p:txBody>
      </p:sp>
      <p:pic>
        <p:nvPicPr>
          <p:cNvPr id="19" name="Bilde 18">
            <a:extLst>
              <a:ext uri="{FF2B5EF4-FFF2-40B4-BE49-F238E27FC236}">
                <a16:creationId xmlns:a16="http://schemas.microsoft.com/office/drawing/2014/main" id="{6FF9C234-E473-49F9-9075-64D6C3F9771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7126" y="567071"/>
            <a:ext cx="1745535" cy="606183"/>
          </a:xfrm>
          <a:prstGeom prst="rect">
            <a:avLst/>
          </a:prstGeom>
        </p:spPr>
      </p:pic>
      <p:cxnSp>
        <p:nvCxnSpPr>
          <p:cNvPr id="9" name="Rett linje 8">
            <a:extLst>
              <a:ext uri="{FF2B5EF4-FFF2-40B4-BE49-F238E27FC236}">
                <a16:creationId xmlns:a16="http://schemas.microsoft.com/office/drawing/2014/main" id="{C629C3E6-69F6-4F62-A3E6-616C4550AFAC}"/>
              </a:ext>
            </a:extLst>
          </p:cNvPr>
          <p:cNvCxnSpPr/>
          <p:nvPr/>
        </p:nvCxnSpPr>
        <p:spPr>
          <a:xfrm>
            <a:off x="1215271" y="3189774"/>
            <a:ext cx="141781" cy="0"/>
          </a:xfrm>
          <a:prstGeom prst="line">
            <a:avLst/>
          </a:prstGeom>
          <a:ln w="28575">
            <a:solidFill>
              <a:schemeClr val="l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631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094"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Difi animert introslide #2">
    <p:bg>
      <p:bgPr>
        <a:solidFill>
          <a:schemeClr val="lt1"/>
        </a:solidFill>
        <a:effectLst/>
      </p:bgPr>
    </p:bg>
    <p:spTree>
      <p:nvGrpSpPr>
        <p:cNvPr id="1" name=""/>
        <p:cNvGrpSpPr/>
        <p:nvPr/>
      </p:nvGrpSpPr>
      <p:grpSpPr>
        <a:xfrm>
          <a:off x="0" y="0"/>
          <a:ext cx="0" cy="0"/>
          <a:chOff x="0" y="0"/>
          <a:chExt cx="0" cy="0"/>
        </a:xfrm>
      </p:grpSpPr>
      <p:pic>
        <p:nvPicPr>
          <p:cNvPr id="8" name="lilla">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5142998"/>
          </a:xfrm>
          <a:prstGeom prst="rect">
            <a:avLst/>
          </a:prstGeom>
        </p:spPr>
      </p:pic>
      <p:sp>
        <p:nvSpPr>
          <p:cNvPr id="2" name="Tittel 1"/>
          <p:cNvSpPr>
            <a:spLocks noGrp="1"/>
          </p:cNvSpPr>
          <p:nvPr>
            <p:ph type="ctrTitle"/>
          </p:nvPr>
        </p:nvSpPr>
        <p:spPr>
          <a:xfrm>
            <a:off x="1215270" y="1821657"/>
            <a:ext cx="6076353" cy="860822"/>
          </a:xfrm>
        </p:spPr>
        <p:txBody>
          <a:bodyPr anchor="b">
            <a:normAutofit/>
          </a:bodyPr>
          <a:lstStyle>
            <a:lvl1pPr algn="l">
              <a:lnSpc>
                <a:spcPct val="100000"/>
              </a:lnSpc>
              <a:defRPr sz="2813">
                <a:solidFill>
                  <a:schemeClr val="lt1"/>
                </a:solidFill>
              </a:defRPr>
            </a:lvl1pPr>
          </a:lstStyle>
          <a:p>
            <a:r>
              <a:rPr lang="en-US"/>
              <a:t>Click to edit Master title style</a:t>
            </a:r>
            <a:endParaRPr lang="nb-NO" dirty="0"/>
          </a:p>
        </p:txBody>
      </p:sp>
      <p:sp>
        <p:nvSpPr>
          <p:cNvPr id="3" name="Undertittel 2"/>
          <p:cNvSpPr>
            <a:spLocks noGrp="1"/>
          </p:cNvSpPr>
          <p:nvPr>
            <p:ph type="subTitle" idx="1" hasCustomPrompt="1"/>
          </p:nvPr>
        </p:nvSpPr>
        <p:spPr>
          <a:xfrm>
            <a:off x="1215271" y="3341667"/>
            <a:ext cx="2329268" cy="694908"/>
          </a:xfrm>
        </p:spPr>
        <p:txBody>
          <a:bodyPr>
            <a:normAutofit/>
          </a:bodyPr>
          <a:lstStyle>
            <a:lvl1pPr marL="0" indent="0" algn="l">
              <a:spcBef>
                <a:spcPts val="281"/>
              </a:spcBef>
              <a:buNone/>
              <a:defRPr sz="1125" i="0">
                <a:solidFill>
                  <a:schemeClr val="lt1"/>
                </a:solidFill>
              </a:defRPr>
            </a:lvl1pPr>
            <a:lvl2pPr marL="342868" indent="0" algn="ctr">
              <a:buNone/>
              <a:defRPr sz="1500"/>
            </a:lvl2pPr>
            <a:lvl3pPr marL="685735" indent="0" algn="ctr">
              <a:buNone/>
              <a:defRPr sz="1350"/>
            </a:lvl3pPr>
            <a:lvl4pPr marL="1028603" indent="0" algn="ctr">
              <a:buNone/>
              <a:defRPr sz="1200"/>
            </a:lvl4pPr>
            <a:lvl5pPr marL="1371471" indent="0" algn="ctr">
              <a:buNone/>
              <a:defRPr sz="1200"/>
            </a:lvl5pPr>
            <a:lvl6pPr marL="1714339" indent="0" algn="ctr">
              <a:buNone/>
              <a:defRPr sz="1200"/>
            </a:lvl6pPr>
            <a:lvl7pPr marL="2057206" indent="0" algn="ctr">
              <a:buNone/>
              <a:defRPr sz="1200"/>
            </a:lvl7pPr>
            <a:lvl8pPr marL="2400074" indent="0" algn="ctr">
              <a:buNone/>
              <a:defRPr sz="1200"/>
            </a:lvl8pPr>
            <a:lvl9pPr marL="2742942" indent="0" algn="ctr">
              <a:buNone/>
              <a:defRPr sz="1200"/>
            </a:lvl9pPr>
          </a:lstStyle>
          <a:p>
            <a:r>
              <a:rPr lang="nb-NO" dirty="0"/>
              <a:t>Navn Navnesen</a:t>
            </a:r>
            <a:br>
              <a:rPr lang="nb-NO" dirty="0"/>
            </a:br>
            <a:r>
              <a:rPr lang="nb-NO" dirty="0"/>
              <a:t>Stilling</a:t>
            </a:r>
            <a:br>
              <a:rPr lang="nb-NO" dirty="0"/>
            </a:br>
            <a:r>
              <a:rPr lang="nb-NO" dirty="0"/>
              <a:t>Sted, Dato</a:t>
            </a:r>
          </a:p>
        </p:txBody>
      </p:sp>
      <p:sp>
        <p:nvSpPr>
          <p:cNvPr id="4" name="Plassholder for dato 3"/>
          <p:cNvSpPr>
            <a:spLocks noGrp="1"/>
          </p:cNvSpPr>
          <p:nvPr>
            <p:ph type="dt" sz="half" idx="10"/>
          </p:nvPr>
        </p:nvSpPr>
        <p:spPr>
          <a:xfrm>
            <a:off x="1215271" y="4834935"/>
            <a:ext cx="634666" cy="138499"/>
          </a:xfrm>
        </p:spPr>
        <p:txBody>
          <a:bodyPr/>
          <a:lstStyle>
            <a:lvl1pPr>
              <a:defRPr>
                <a:solidFill>
                  <a:schemeClr val="lt1"/>
                </a:solidFill>
              </a:defRPr>
            </a:lvl1pPr>
          </a:lstStyle>
          <a:p>
            <a:endParaRPr lang="nb-NO"/>
          </a:p>
        </p:txBody>
      </p:sp>
      <p:sp>
        <p:nvSpPr>
          <p:cNvPr id="5" name="Plassholder for bunntekst 4"/>
          <p:cNvSpPr>
            <a:spLocks noGrp="1"/>
          </p:cNvSpPr>
          <p:nvPr>
            <p:ph type="ftr" sz="quarter" idx="11"/>
          </p:nvPr>
        </p:nvSpPr>
        <p:spPr/>
        <p:txBody>
          <a:bodyPr/>
          <a:lstStyle>
            <a:lvl1pPr>
              <a:defRPr>
                <a:solidFill>
                  <a:schemeClr val="lt1"/>
                </a:solidFill>
              </a:defRPr>
            </a:lvl1pPr>
          </a:lstStyle>
          <a:p>
            <a:endParaRPr lang="nb-NO"/>
          </a:p>
        </p:txBody>
      </p:sp>
      <p:sp>
        <p:nvSpPr>
          <p:cNvPr id="6" name="Plassholder for lysbildenummer 5"/>
          <p:cNvSpPr>
            <a:spLocks noGrp="1"/>
          </p:cNvSpPr>
          <p:nvPr>
            <p:ph type="sldNum" sz="quarter" idx="12"/>
          </p:nvPr>
        </p:nvSpPr>
        <p:spPr>
          <a:xfrm>
            <a:off x="7841662" y="4834935"/>
            <a:ext cx="231608" cy="138499"/>
          </a:xfrm>
        </p:spPr>
        <p:txBody>
          <a:bodyPr/>
          <a:lstStyle>
            <a:lvl1pPr>
              <a:defRPr>
                <a:solidFill>
                  <a:schemeClr val="lt1"/>
                </a:solidFill>
              </a:defRPr>
            </a:lvl1pPr>
          </a:lstStyle>
          <a:p>
            <a:fld id="{5751DFAA-887F-4071-8EAD-E8CA316FCF06}" type="slidenum">
              <a:rPr lang="nb-NO" smtClean="0"/>
              <a:pPr/>
              <a:t>‹#›</a:t>
            </a:fld>
            <a:endParaRPr lang="nb-NO"/>
          </a:p>
        </p:txBody>
      </p:sp>
      <p:pic>
        <p:nvPicPr>
          <p:cNvPr id="19" name="Bilde 18">
            <a:extLst>
              <a:ext uri="{FF2B5EF4-FFF2-40B4-BE49-F238E27FC236}">
                <a16:creationId xmlns:a16="http://schemas.microsoft.com/office/drawing/2014/main" id="{6FF9C234-E473-49F9-9075-64D6C3F9771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7126" y="567071"/>
            <a:ext cx="1745535" cy="606183"/>
          </a:xfrm>
          <a:prstGeom prst="rect">
            <a:avLst/>
          </a:prstGeom>
        </p:spPr>
      </p:pic>
      <p:cxnSp>
        <p:nvCxnSpPr>
          <p:cNvPr id="9" name="Rett linje 8">
            <a:extLst>
              <a:ext uri="{FF2B5EF4-FFF2-40B4-BE49-F238E27FC236}">
                <a16:creationId xmlns:a16="http://schemas.microsoft.com/office/drawing/2014/main" id="{C629C3E6-69F6-4F62-A3E6-616C4550AFAC}"/>
              </a:ext>
            </a:extLst>
          </p:cNvPr>
          <p:cNvCxnSpPr/>
          <p:nvPr/>
        </p:nvCxnSpPr>
        <p:spPr>
          <a:xfrm>
            <a:off x="1215271" y="3189774"/>
            <a:ext cx="141781" cy="0"/>
          </a:xfrm>
          <a:prstGeom prst="line">
            <a:avLst/>
          </a:prstGeom>
          <a:ln w="28575">
            <a:solidFill>
              <a:schemeClr val="l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0438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094"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Difi animert introslide #3">
    <p:bg>
      <p:bgPr>
        <a:solidFill>
          <a:schemeClr val="lt1"/>
        </a:solidFill>
        <a:effectLst/>
      </p:bgPr>
    </p:bg>
    <p:spTree>
      <p:nvGrpSpPr>
        <p:cNvPr id="1" name=""/>
        <p:cNvGrpSpPr/>
        <p:nvPr/>
      </p:nvGrpSpPr>
      <p:grpSpPr>
        <a:xfrm>
          <a:off x="0" y="0"/>
          <a:ext cx="0" cy="0"/>
          <a:chOff x="0" y="0"/>
          <a:chExt cx="0" cy="0"/>
        </a:xfrm>
      </p:grpSpPr>
      <p:pic>
        <p:nvPicPr>
          <p:cNvPr id="7" name="sand">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5142998"/>
          </a:xfrm>
          <a:prstGeom prst="rect">
            <a:avLst/>
          </a:prstGeom>
        </p:spPr>
      </p:pic>
      <p:sp>
        <p:nvSpPr>
          <p:cNvPr id="2" name="Tittel 1"/>
          <p:cNvSpPr>
            <a:spLocks noGrp="1"/>
          </p:cNvSpPr>
          <p:nvPr>
            <p:ph type="ctrTitle"/>
          </p:nvPr>
        </p:nvSpPr>
        <p:spPr>
          <a:xfrm>
            <a:off x="1215270" y="1821657"/>
            <a:ext cx="6076353" cy="860822"/>
          </a:xfrm>
        </p:spPr>
        <p:txBody>
          <a:bodyPr anchor="b">
            <a:normAutofit/>
          </a:bodyPr>
          <a:lstStyle>
            <a:lvl1pPr algn="l">
              <a:lnSpc>
                <a:spcPct val="100000"/>
              </a:lnSpc>
              <a:defRPr sz="2813">
                <a:solidFill>
                  <a:schemeClr val="tx1"/>
                </a:solidFill>
              </a:defRPr>
            </a:lvl1pPr>
          </a:lstStyle>
          <a:p>
            <a:r>
              <a:rPr lang="en-US"/>
              <a:t>Click to edit Master title style</a:t>
            </a:r>
            <a:endParaRPr lang="nb-NO" dirty="0"/>
          </a:p>
        </p:txBody>
      </p:sp>
      <p:sp>
        <p:nvSpPr>
          <p:cNvPr id="3" name="Undertittel 2"/>
          <p:cNvSpPr>
            <a:spLocks noGrp="1"/>
          </p:cNvSpPr>
          <p:nvPr>
            <p:ph type="subTitle" idx="1" hasCustomPrompt="1"/>
          </p:nvPr>
        </p:nvSpPr>
        <p:spPr>
          <a:xfrm>
            <a:off x="1215271" y="3341667"/>
            <a:ext cx="2329268" cy="694908"/>
          </a:xfrm>
        </p:spPr>
        <p:txBody>
          <a:bodyPr>
            <a:normAutofit/>
          </a:bodyPr>
          <a:lstStyle>
            <a:lvl1pPr marL="0" indent="0" algn="l">
              <a:spcBef>
                <a:spcPts val="281"/>
              </a:spcBef>
              <a:buNone/>
              <a:defRPr sz="1125" i="0">
                <a:solidFill>
                  <a:schemeClr val="tx1"/>
                </a:solidFill>
              </a:defRPr>
            </a:lvl1pPr>
            <a:lvl2pPr marL="342868" indent="0" algn="ctr">
              <a:buNone/>
              <a:defRPr sz="1500"/>
            </a:lvl2pPr>
            <a:lvl3pPr marL="685735" indent="0" algn="ctr">
              <a:buNone/>
              <a:defRPr sz="1350"/>
            </a:lvl3pPr>
            <a:lvl4pPr marL="1028603" indent="0" algn="ctr">
              <a:buNone/>
              <a:defRPr sz="1200"/>
            </a:lvl4pPr>
            <a:lvl5pPr marL="1371471" indent="0" algn="ctr">
              <a:buNone/>
              <a:defRPr sz="1200"/>
            </a:lvl5pPr>
            <a:lvl6pPr marL="1714339" indent="0" algn="ctr">
              <a:buNone/>
              <a:defRPr sz="1200"/>
            </a:lvl6pPr>
            <a:lvl7pPr marL="2057206" indent="0" algn="ctr">
              <a:buNone/>
              <a:defRPr sz="1200"/>
            </a:lvl7pPr>
            <a:lvl8pPr marL="2400074" indent="0" algn="ctr">
              <a:buNone/>
              <a:defRPr sz="1200"/>
            </a:lvl8pPr>
            <a:lvl9pPr marL="2742942" indent="0" algn="ctr">
              <a:buNone/>
              <a:defRPr sz="1200"/>
            </a:lvl9pPr>
          </a:lstStyle>
          <a:p>
            <a:r>
              <a:rPr lang="nb-NO" dirty="0"/>
              <a:t>Navn Navnesen</a:t>
            </a:r>
            <a:br>
              <a:rPr lang="nb-NO" dirty="0"/>
            </a:br>
            <a:r>
              <a:rPr lang="nb-NO" dirty="0"/>
              <a:t>Stilling</a:t>
            </a:r>
            <a:br>
              <a:rPr lang="nb-NO" dirty="0"/>
            </a:br>
            <a:r>
              <a:rPr lang="nb-NO" dirty="0"/>
              <a:t>Sted, Dato</a:t>
            </a:r>
          </a:p>
        </p:txBody>
      </p:sp>
      <p:sp>
        <p:nvSpPr>
          <p:cNvPr id="4" name="Plassholder for dato 3"/>
          <p:cNvSpPr>
            <a:spLocks noGrp="1"/>
          </p:cNvSpPr>
          <p:nvPr>
            <p:ph type="dt" sz="half" idx="10"/>
          </p:nvPr>
        </p:nvSpPr>
        <p:spPr>
          <a:xfrm>
            <a:off x="1215271" y="4834935"/>
            <a:ext cx="634666" cy="138499"/>
          </a:xfrm>
        </p:spPr>
        <p:txBody>
          <a:bodyPr/>
          <a:lstStyle>
            <a:lvl1pPr>
              <a:defRPr>
                <a:solidFill>
                  <a:schemeClr val="lt1"/>
                </a:solidFill>
              </a:defRPr>
            </a:lvl1pPr>
          </a:lstStyle>
          <a:p>
            <a:endParaRPr lang="nb-NO"/>
          </a:p>
        </p:txBody>
      </p:sp>
      <p:sp>
        <p:nvSpPr>
          <p:cNvPr id="5" name="Plassholder for bunntekst 4"/>
          <p:cNvSpPr>
            <a:spLocks noGrp="1"/>
          </p:cNvSpPr>
          <p:nvPr>
            <p:ph type="ftr" sz="quarter" idx="11"/>
          </p:nvPr>
        </p:nvSpPr>
        <p:spPr/>
        <p:txBody>
          <a:bodyPr/>
          <a:lstStyle>
            <a:lvl1pPr>
              <a:defRPr>
                <a:solidFill>
                  <a:schemeClr val="lt1"/>
                </a:solidFill>
              </a:defRPr>
            </a:lvl1pPr>
          </a:lstStyle>
          <a:p>
            <a:endParaRPr lang="nb-NO"/>
          </a:p>
        </p:txBody>
      </p:sp>
      <p:sp>
        <p:nvSpPr>
          <p:cNvPr id="6" name="Plassholder for lysbildenummer 5"/>
          <p:cNvSpPr>
            <a:spLocks noGrp="1"/>
          </p:cNvSpPr>
          <p:nvPr>
            <p:ph type="sldNum" sz="quarter" idx="12"/>
          </p:nvPr>
        </p:nvSpPr>
        <p:spPr>
          <a:xfrm>
            <a:off x="7841662" y="4834935"/>
            <a:ext cx="231608" cy="138499"/>
          </a:xfrm>
        </p:spPr>
        <p:txBody>
          <a:bodyPr/>
          <a:lstStyle>
            <a:lvl1pPr>
              <a:defRPr>
                <a:solidFill>
                  <a:schemeClr val="lt1"/>
                </a:solidFill>
              </a:defRPr>
            </a:lvl1pPr>
          </a:lstStyle>
          <a:p>
            <a:fld id="{5751DFAA-887F-4071-8EAD-E8CA316FCF06}" type="slidenum">
              <a:rPr lang="nb-NO" smtClean="0"/>
              <a:pPr/>
              <a:t>‹#›</a:t>
            </a:fld>
            <a:endParaRPr lang="nb-NO"/>
          </a:p>
        </p:txBody>
      </p:sp>
      <p:cxnSp>
        <p:nvCxnSpPr>
          <p:cNvPr id="9" name="Rett linje 8">
            <a:extLst>
              <a:ext uri="{FF2B5EF4-FFF2-40B4-BE49-F238E27FC236}">
                <a16:creationId xmlns:a16="http://schemas.microsoft.com/office/drawing/2014/main" id="{C629C3E6-69F6-4F62-A3E6-616C4550AFAC}"/>
              </a:ext>
            </a:extLst>
          </p:cNvPr>
          <p:cNvCxnSpPr/>
          <p:nvPr/>
        </p:nvCxnSpPr>
        <p:spPr>
          <a:xfrm>
            <a:off x="1215271" y="3189774"/>
            <a:ext cx="14178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Bilde 10">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7126" y="567071"/>
            <a:ext cx="1745535" cy="606183"/>
          </a:xfrm>
          <a:prstGeom prst="rect">
            <a:avLst/>
          </a:prstGeom>
        </p:spPr>
      </p:pic>
    </p:spTree>
    <p:extLst>
      <p:ext uri="{BB962C8B-B14F-4D97-AF65-F5344CB8AC3E}">
        <p14:creationId xmlns:p14="http://schemas.microsoft.com/office/powerpoint/2010/main" val="196690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094"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25.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2.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1012726" y="262915"/>
            <a:ext cx="6582716" cy="389530"/>
          </a:xfrm>
          <a:prstGeom prst="rect">
            <a:avLst/>
          </a:prstGeom>
        </p:spPr>
        <p:txBody>
          <a:bodyPr vert="horz" lIns="0" tIns="0" rIns="0" bIns="0" rtlCol="0" anchor="b" anchorCtr="0">
            <a:normAutofit/>
          </a:bodyPr>
          <a:lstStyle/>
          <a:p>
            <a:r>
              <a:rPr lang="nb-NO" dirty="0"/>
              <a:t>Klikk for å redigere tittelstil</a:t>
            </a:r>
          </a:p>
        </p:txBody>
      </p:sp>
      <p:sp>
        <p:nvSpPr>
          <p:cNvPr id="3" name="Plassholder for tekst 2"/>
          <p:cNvSpPr>
            <a:spLocks noGrp="1"/>
          </p:cNvSpPr>
          <p:nvPr>
            <p:ph type="body" idx="1"/>
          </p:nvPr>
        </p:nvSpPr>
        <p:spPr>
          <a:xfrm>
            <a:off x="1012726" y="810101"/>
            <a:ext cx="6582716" cy="3847981"/>
          </a:xfrm>
          <a:prstGeom prst="rect">
            <a:avLst/>
          </a:prstGeom>
        </p:spPr>
        <p:txBody>
          <a:bodyPr vert="horz" lIns="0" tIns="0" rIns="0" bIns="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1012726" y="4834935"/>
            <a:ext cx="634666" cy="138499"/>
          </a:xfrm>
          <a:prstGeom prst="rect">
            <a:avLst/>
          </a:prstGeom>
        </p:spPr>
        <p:txBody>
          <a:bodyPr vert="horz" lIns="0" tIns="0" rIns="0" bIns="0" rtlCol="0" anchor="ctr">
            <a:normAutofit/>
          </a:bodyPr>
          <a:lstStyle>
            <a:lvl1pPr algn="l">
              <a:defRPr sz="788">
                <a:solidFill>
                  <a:schemeClr val="dk1"/>
                </a:solidFill>
              </a:defRPr>
            </a:lvl1pPr>
          </a:lstStyle>
          <a:p>
            <a:endParaRPr lang="nb-NO"/>
          </a:p>
        </p:txBody>
      </p:sp>
      <p:sp>
        <p:nvSpPr>
          <p:cNvPr id="5" name="Plassholder for bunntekst 4"/>
          <p:cNvSpPr>
            <a:spLocks noGrp="1"/>
          </p:cNvSpPr>
          <p:nvPr>
            <p:ph type="ftr" sz="quarter" idx="3"/>
          </p:nvPr>
        </p:nvSpPr>
        <p:spPr>
          <a:xfrm>
            <a:off x="2012788" y="4834935"/>
            <a:ext cx="5582653" cy="138499"/>
          </a:xfrm>
          <a:prstGeom prst="rect">
            <a:avLst/>
          </a:prstGeom>
        </p:spPr>
        <p:txBody>
          <a:bodyPr vert="horz" lIns="0" tIns="0" rIns="0" bIns="0" rtlCol="0" anchor="ctr">
            <a:normAutofit/>
          </a:bodyPr>
          <a:lstStyle>
            <a:lvl1pPr algn="ctr">
              <a:defRPr sz="788">
                <a:solidFill>
                  <a:schemeClr val="dk1"/>
                </a:solidFill>
              </a:defRPr>
            </a:lvl1pPr>
          </a:lstStyle>
          <a:p>
            <a:endParaRPr lang="nb-NO" dirty="0"/>
          </a:p>
        </p:txBody>
      </p:sp>
      <p:sp>
        <p:nvSpPr>
          <p:cNvPr id="6" name="Plassholder for lysbildenummer 5"/>
          <p:cNvSpPr>
            <a:spLocks noGrp="1"/>
          </p:cNvSpPr>
          <p:nvPr>
            <p:ph type="sldNum" sz="quarter" idx="4"/>
          </p:nvPr>
        </p:nvSpPr>
        <p:spPr>
          <a:xfrm>
            <a:off x="8309580" y="4834935"/>
            <a:ext cx="231608" cy="138499"/>
          </a:xfrm>
          <a:prstGeom prst="rect">
            <a:avLst/>
          </a:prstGeom>
        </p:spPr>
        <p:txBody>
          <a:bodyPr vert="horz" lIns="0" tIns="0" rIns="0" bIns="0" rtlCol="0" anchor="ctr">
            <a:normAutofit/>
          </a:bodyPr>
          <a:lstStyle>
            <a:lvl1pPr algn="r">
              <a:defRPr sz="788">
                <a:solidFill>
                  <a:schemeClr val="dk1"/>
                </a:solidFill>
              </a:defRPr>
            </a:lvl1pPr>
          </a:lstStyle>
          <a:p>
            <a:fld id="{5751DFAA-887F-4071-8EAD-E8CA316FCF06}" type="slidenum">
              <a:rPr lang="nb-NO" smtClean="0"/>
              <a:pPr/>
              <a:t>‹#›</a:t>
            </a:fld>
            <a:endParaRPr lang="nb-NO"/>
          </a:p>
        </p:txBody>
      </p:sp>
      <p:pic>
        <p:nvPicPr>
          <p:cNvPr id="8" name="Bilde 7">
            <a:extLst>
              <a:ext uri="{FF2B5EF4-FFF2-40B4-BE49-F238E27FC236}">
                <a16:creationId xmlns:a16="http://schemas.microsoft.com/office/drawing/2014/main" id="{F82F1666-BA64-4235-B583-5459C4BA00B9}"/>
              </a:ext>
            </a:extLst>
          </p:cNvPr>
          <p:cNvPicPr>
            <a:picLocks noChangeAspect="1"/>
          </p:cNvPicPr>
          <p:nvPr/>
        </p:nvPicPr>
        <p:blipFill>
          <a:blip r:embed="rId47" cstate="print">
            <a:extLst>
              <a:ext uri="{28A0092B-C50C-407E-A947-70E740481C1C}">
                <a14:useLocalDpi xmlns:a14="http://schemas.microsoft.com/office/drawing/2010/main" val="0"/>
              </a:ext>
            </a:extLst>
          </a:blip>
          <a:stretch>
            <a:fillRect/>
          </a:stretch>
        </p:blipFill>
        <p:spPr>
          <a:xfrm>
            <a:off x="7858749" y="4496063"/>
            <a:ext cx="682439" cy="267463"/>
          </a:xfrm>
          <a:prstGeom prst="rect">
            <a:avLst/>
          </a:prstGeom>
        </p:spPr>
      </p:pic>
    </p:spTree>
    <p:extLst>
      <p:ext uri="{BB962C8B-B14F-4D97-AF65-F5344CB8AC3E}">
        <p14:creationId xmlns:p14="http://schemas.microsoft.com/office/powerpoint/2010/main" val="3123340182"/>
      </p:ext>
    </p:extLst>
  </p:cSld>
  <p:clrMap bg1="lt1" tx1="dk1" bg2="lt2" tx2="dk2" accent1="accent1" accent2="accent2" accent3="accent3" accent4="accent4" accent5="accent5" accent6="accent6" hlink="hlink" folHlink="folHlink"/>
  <p:sldLayoutIdLst>
    <p:sldLayoutId id="2147493398" r:id="rId1"/>
    <p:sldLayoutId id="2147493399" r:id="rId2"/>
    <p:sldLayoutId id="2147493400" r:id="rId3"/>
    <p:sldLayoutId id="2147493401" r:id="rId4"/>
    <p:sldLayoutId id="2147493402" r:id="rId5"/>
    <p:sldLayoutId id="2147493403" r:id="rId6"/>
    <p:sldLayoutId id="2147493404" r:id="rId7"/>
    <p:sldLayoutId id="2147493405" r:id="rId8"/>
    <p:sldLayoutId id="2147493406" r:id="rId9"/>
    <p:sldLayoutId id="2147493407" r:id="rId10"/>
    <p:sldLayoutId id="2147493408" r:id="rId11"/>
    <p:sldLayoutId id="2147493409" r:id="rId12"/>
    <p:sldLayoutId id="2147493410" r:id="rId13"/>
    <p:sldLayoutId id="2147493411" r:id="rId14"/>
    <p:sldLayoutId id="2147493412" r:id="rId15"/>
    <p:sldLayoutId id="2147493413" r:id="rId16"/>
    <p:sldLayoutId id="2147493414" r:id="rId17"/>
    <p:sldLayoutId id="2147493415" r:id="rId18"/>
    <p:sldLayoutId id="2147493416" r:id="rId19"/>
    <p:sldLayoutId id="2147493417" r:id="rId20"/>
    <p:sldLayoutId id="2147493418" r:id="rId21"/>
    <p:sldLayoutId id="2147493419" r:id="rId22"/>
    <p:sldLayoutId id="2147493420" r:id="rId23"/>
    <p:sldLayoutId id="2147493421" r:id="rId24"/>
    <p:sldLayoutId id="2147493422" r:id="rId25"/>
    <p:sldLayoutId id="2147493423" r:id="rId26"/>
    <p:sldLayoutId id="2147493424" r:id="rId27"/>
    <p:sldLayoutId id="2147493425" r:id="rId28"/>
    <p:sldLayoutId id="2147493428" r:id="rId29"/>
    <p:sldLayoutId id="2147493429" r:id="rId30"/>
    <p:sldLayoutId id="2147493431" r:id="rId31"/>
    <p:sldLayoutId id="2147493319" r:id="rId32"/>
    <p:sldLayoutId id="2147493382" r:id="rId33"/>
    <p:sldLayoutId id="2147493391" r:id="rId34"/>
    <p:sldLayoutId id="2147493388" r:id="rId35"/>
    <p:sldLayoutId id="2147493390" r:id="rId36"/>
    <p:sldLayoutId id="2147493331" r:id="rId37"/>
    <p:sldLayoutId id="2147493332" r:id="rId38"/>
    <p:sldLayoutId id="2147493333" r:id="rId39"/>
    <p:sldLayoutId id="2147493392" r:id="rId40"/>
    <p:sldLayoutId id="2147493394" r:id="rId41"/>
    <p:sldLayoutId id="2147493395" r:id="rId42"/>
    <p:sldLayoutId id="2147493385" r:id="rId43"/>
    <p:sldLayoutId id="2147493384" r:id="rId44"/>
    <p:sldLayoutId id="2147493389" r:id="rId45"/>
  </p:sldLayoutIdLst>
  <p:hf sldNum="0" hdr="0" dt="0"/>
  <p:txStyles>
    <p:titleStyle>
      <a:lvl1pPr algn="l" defTabSz="685735" rtl="0" eaLnBrk="1" latinLnBrk="0" hangingPunct="1">
        <a:lnSpc>
          <a:spcPct val="90000"/>
        </a:lnSpc>
        <a:spcBef>
          <a:spcPct val="0"/>
        </a:spcBef>
        <a:buNone/>
        <a:defRPr sz="2813" kern="1200">
          <a:solidFill>
            <a:schemeClr val="dk2"/>
          </a:solidFill>
          <a:latin typeface="+mj-lt"/>
          <a:ea typeface="+mj-ea"/>
          <a:cs typeface="+mj-cs"/>
        </a:defRPr>
      </a:lvl1pPr>
    </p:titleStyle>
    <p:bodyStyle>
      <a:lvl1pPr marL="303750" indent="-303750" algn="l" defTabSz="685735" rtl="0" eaLnBrk="1" latinLnBrk="0" hangingPunct="1">
        <a:lnSpc>
          <a:spcPct val="100000"/>
        </a:lnSpc>
        <a:spcBef>
          <a:spcPts val="1406"/>
        </a:spcBef>
        <a:buClr>
          <a:srgbClr val="00ADEE"/>
        </a:buClr>
        <a:buFont typeface="Arial" panose="020B0604020202020204" pitchFamily="34" charset="0"/>
        <a:buChar char="•"/>
        <a:defRPr sz="2081" kern="1200">
          <a:solidFill>
            <a:schemeClr val="tx2"/>
          </a:solidFill>
          <a:latin typeface="+mn-lt"/>
          <a:ea typeface="+mn-ea"/>
          <a:cs typeface="+mn-cs"/>
        </a:defRPr>
      </a:lvl1pPr>
      <a:lvl2pPr marL="506250" indent="-202500" algn="l" defTabSz="685735" rtl="0" eaLnBrk="1" latinLnBrk="0" hangingPunct="1">
        <a:lnSpc>
          <a:spcPct val="90000"/>
        </a:lnSpc>
        <a:spcBef>
          <a:spcPts val="844"/>
        </a:spcBef>
        <a:buClr>
          <a:srgbClr val="00ADEE"/>
        </a:buClr>
        <a:buFont typeface="Arial" panose="020B0604020202020204" pitchFamily="34" charset="0"/>
        <a:buChar char="•"/>
        <a:defRPr sz="1800" kern="1200">
          <a:solidFill>
            <a:schemeClr val="tx2"/>
          </a:solidFill>
          <a:latin typeface="+mn-lt"/>
          <a:ea typeface="+mn-ea"/>
          <a:cs typeface="+mn-cs"/>
        </a:defRPr>
      </a:lvl2pPr>
      <a:lvl3pPr marL="708750" indent="-202500" algn="l" defTabSz="685735" rtl="0" eaLnBrk="1" latinLnBrk="0" hangingPunct="1">
        <a:lnSpc>
          <a:spcPct val="90000"/>
        </a:lnSpc>
        <a:spcBef>
          <a:spcPts val="844"/>
        </a:spcBef>
        <a:buClr>
          <a:srgbClr val="00ADEE"/>
        </a:buClr>
        <a:buFont typeface="Arial" panose="020B0604020202020204" pitchFamily="34" charset="0"/>
        <a:buChar char="•"/>
        <a:defRPr sz="1575" kern="1200">
          <a:solidFill>
            <a:schemeClr val="tx2"/>
          </a:solidFill>
          <a:latin typeface="+mn-lt"/>
          <a:ea typeface="+mn-ea"/>
          <a:cs typeface="+mn-cs"/>
        </a:defRPr>
      </a:lvl3pPr>
      <a:lvl4pPr marL="911250" indent="-202500" algn="l" defTabSz="685735" rtl="0" eaLnBrk="1" latinLnBrk="0" hangingPunct="1">
        <a:lnSpc>
          <a:spcPct val="90000"/>
        </a:lnSpc>
        <a:spcBef>
          <a:spcPts val="844"/>
        </a:spcBef>
        <a:buClr>
          <a:srgbClr val="00ADEE"/>
        </a:buClr>
        <a:buFont typeface="Arial" panose="020B0604020202020204" pitchFamily="34" charset="0"/>
        <a:buChar char="•"/>
        <a:defRPr sz="1350" kern="1200">
          <a:solidFill>
            <a:schemeClr val="tx2"/>
          </a:solidFill>
          <a:latin typeface="+mn-lt"/>
          <a:ea typeface="+mn-ea"/>
          <a:cs typeface="+mn-cs"/>
        </a:defRPr>
      </a:lvl4pPr>
      <a:lvl5pPr marL="1113750" indent="-202500" algn="l" defTabSz="685735" rtl="0" eaLnBrk="1" latinLnBrk="0" hangingPunct="1">
        <a:lnSpc>
          <a:spcPct val="90000"/>
        </a:lnSpc>
        <a:spcBef>
          <a:spcPts val="844"/>
        </a:spcBef>
        <a:buClr>
          <a:srgbClr val="00ADEE"/>
        </a:buClr>
        <a:buFont typeface="Arial" panose="020B0604020202020204" pitchFamily="34" charset="0"/>
        <a:buChar char="•"/>
        <a:defRPr sz="1125" kern="1200">
          <a:solidFill>
            <a:schemeClr val="tx2"/>
          </a:solidFill>
          <a:latin typeface="+mn-lt"/>
          <a:ea typeface="+mn-ea"/>
          <a:cs typeface="+mn-cs"/>
        </a:defRPr>
      </a:lvl5pPr>
      <a:lvl6pPr marL="1885772"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40"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08"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376"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b-NO"/>
      </a:defPPr>
      <a:lvl1pPr marL="0" algn="l" defTabSz="685735" rtl="0" eaLnBrk="1" latinLnBrk="0" hangingPunct="1">
        <a:defRPr sz="1350" kern="1200">
          <a:solidFill>
            <a:schemeClr val="tx1"/>
          </a:solidFill>
          <a:latin typeface="+mn-lt"/>
          <a:ea typeface="+mn-ea"/>
          <a:cs typeface="+mn-cs"/>
        </a:defRPr>
      </a:lvl1pPr>
      <a:lvl2pPr marL="342868" algn="l" defTabSz="685735" rtl="0" eaLnBrk="1" latinLnBrk="0" hangingPunct="1">
        <a:defRPr sz="1350" kern="1200">
          <a:solidFill>
            <a:schemeClr val="tx1"/>
          </a:solidFill>
          <a:latin typeface="+mn-lt"/>
          <a:ea typeface="+mn-ea"/>
          <a:cs typeface="+mn-cs"/>
        </a:defRPr>
      </a:lvl2pPr>
      <a:lvl3pPr marL="685735" algn="l" defTabSz="685735" rtl="0" eaLnBrk="1" latinLnBrk="0" hangingPunct="1">
        <a:defRPr sz="1350" kern="1200">
          <a:solidFill>
            <a:schemeClr val="tx1"/>
          </a:solidFill>
          <a:latin typeface="+mn-lt"/>
          <a:ea typeface="+mn-ea"/>
          <a:cs typeface="+mn-cs"/>
        </a:defRPr>
      </a:lvl3pPr>
      <a:lvl4pPr marL="1028603" algn="l" defTabSz="685735" rtl="0" eaLnBrk="1" latinLnBrk="0" hangingPunct="1">
        <a:defRPr sz="1350" kern="1200">
          <a:solidFill>
            <a:schemeClr val="tx1"/>
          </a:solidFill>
          <a:latin typeface="+mn-lt"/>
          <a:ea typeface="+mn-ea"/>
          <a:cs typeface="+mn-cs"/>
        </a:defRPr>
      </a:lvl4pPr>
      <a:lvl5pPr marL="1371471" algn="l" defTabSz="685735" rtl="0" eaLnBrk="1" latinLnBrk="0" hangingPunct="1">
        <a:defRPr sz="1350" kern="1200">
          <a:solidFill>
            <a:schemeClr val="tx1"/>
          </a:solidFill>
          <a:latin typeface="+mn-lt"/>
          <a:ea typeface="+mn-ea"/>
          <a:cs typeface="+mn-cs"/>
        </a:defRPr>
      </a:lvl5pPr>
      <a:lvl6pPr marL="1714339" algn="l" defTabSz="685735" rtl="0" eaLnBrk="1" latinLnBrk="0" hangingPunct="1">
        <a:defRPr sz="1350" kern="1200">
          <a:solidFill>
            <a:schemeClr val="tx1"/>
          </a:solidFill>
          <a:latin typeface="+mn-lt"/>
          <a:ea typeface="+mn-ea"/>
          <a:cs typeface="+mn-cs"/>
        </a:defRPr>
      </a:lvl6pPr>
      <a:lvl7pPr marL="2057206" algn="l" defTabSz="685735" rtl="0" eaLnBrk="1" latinLnBrk="0" hangingPunct="1">
        <a:defRPr sz="1350" kern="1200">
          <a:solidFill>
            <a:schemeClr val="tx1"/>
          </a:solidFill>
          <a:latin typeface="+mn-lt"/>
          <a:ea typeface="+mn-ea"/>
          <a:cs typeface="+mn-cs"/>
        </a:defRPr>
      </a:lvl7pPr>
      <a:lvl8pPr marL="2400074" algn="l" defTabSz="685735" rtl="0" eaLnBrk="1" latinLnBrk="0" hangingPunct="1">
        <a:defRPr sz="1350" kern="1200">
          <a:solidFill>
            <a:schemeClr val="tx1"/>
          </a:solidFill>
          <a:latin typeface="+mn-lt"/>
          <a:ea typeface="+mn-ea"/>
          <a:cs typeface="+mn-cs"/>
        </a:defRPr>
      </a:lvl8pPr>
      <a:lvl9pPr marL="2742942" algn="l" defTabSz="685735"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1012726" y="262915"/>
            <a:ext cx="6582716" cy="389530"/>
          </a:xfrm>
          <a:prstGeom prst="rect">
            <a:avLst/>
          </a:prstGeom>
        </p:spPr>
        <p:txBody>
          <a:bodyPr vert="horz" lIns="0" tIns="0" rIns="0" bIns="0" rtlCol="0" anchor="b" anchorCtr="0">
            <a:normAutofit/>
          </a:bodyPr>
          <a:lstStyle/>
          <a:p>
            <a:r>
              <a:rPr lang="nb-NO" dirty="0"/>
              <a:t>Klikk for å redigere tittelstil</a:t>
            </a:r>
          </a:p>
        </p:txBody>
      </p:sp>
      <p:sp>
        <p:nvSpPr>
          <p:cNvPr id="3" name="Plassholder for tekst 2"/>
          <p:cNvSpPr>
            <a:spLocks noGrp="1"/>
          </p:cNvSpPr>
          <p:nvPr>
            <p:ph type="body" idx="1"/>
          </p:nvPr>
        </p:nvSpPr>
        <p:spPr>
          <a:xfrm>
            <a:off x="1012726" y="810101"/>
            <a:ext cx="6582716" cy="3847981"/>
          </a:xfrm>
          <a:prstGeom prst="rect">
            <a:avLst/>
          </a:prstGeom>
        </p:spPr>
        <p:txBody>
          <a:bodyPr vert="horz" lIns="0" tIns="0" rIns="0" bIns="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1012726" y="4834935"/>
            <a:ext cx="634666" cy="138499"/>
          </a:xfrm>
          <a:prstGeom prst="rect">
            <a:avLst/>
          </a:prstGeom>
        </p:spPr>
        <p:txBody>
          <a:bodyPr vert="horz" lIns="0" tIns="0" rIns="0" bIns="0" rtlCol="0" anchor="ctr">
            <a:normAutofit/>
          </a:bodyPr>
          <a:lstStyle>
            <a:lvl1pPr algn="l">
              <a:defRPr sz="788">
                <a:solidFill>
                  <a:schemeClr val="lt1"/>
                </a:solidFill>
              </a:defRPr>
            </a:lvl1pPr>
          </a:lstStyle>
          <a:p>
            <a:endParaRPr lang="nb-NO"/>
          </a:p>
        </p:txBody>
      </p:sp>
      <p:sp>
        <p:nvSpPr>
          <p:cNvPr id="5" name="Plassholder for bunntekst 4"/>
          <p:cNvSpPr>
            <a:spLocks noGrp="1"/>
          </p:cNvSpPr>
          <p:nvPr>
            <p:ph type="ftr" sz="quarter" idx="3"/>
          </p:nvPr>
        </p:nvSpPr>
        <p:spPr>
          <a:xfrm>
            <a:off x="2012788" y="4834935"/>
            <a:ext cx="5582653" cy="138499"/>
          </a:xfrm>
          <a:prstGeom prst="rect">
            <a:avLst/>
          </a:prstGeom>
        </p:spPr>
        <p:txBody>
          <a:bodyPr vert="horz" lIns="0" tIns="0" rIns="0" bIns="0" rtlCol="0" anchor="ctr">
            <a:normAutofit/>
          </a:bodyPr>
          <a:lstStyle>
            <a:lvl1pPr algn="ctr">
              <a:defRPr sz="788">
                <a:solidFill>
                  <a:schemeClr val="lt1"/>
                </a:solidFill>
              </a:defRPr>
            </a:lvl1pPr>
          </a:lstStyle>
          <a:p>
            <a:endParaRPr lang="nb-NO" dirty="0"/>
          </a:p>
        </p:txBody>
      </p:sp>
      <p:sp>
        <p:nvSpPr>
          <p:cNvPr id="6" name="Plassholder for lysbildenummer 5"/>
          <p:cNvSpPr>
            <a:spLocks noGrp="1"/>
          </p:cNvSpPr>
          <p:nvPr>
            <p:ph type="sldNum" sz="quarter" idx="4"/>
          </p:nvPr>
        </p:nvSpPr>
        <p:spPr>
          <a:xfrm>
            <a:off x="8309580" y="4834935"/>
            <a:ext cx="231608" cy="138499"/>
          </a:xfrm>
          <a:prstGeom prst="rect">
            <a:avLst/>
          </a:prstGeom>
        </p:spPr>
        <p:txBody>
          <a:bodyPr vert="horz" lIns="0" tIns="0" rIns="0" bIns="0" rtlCol="0" anchor="ctr">
            <a:normAutofit/>
          </a:bodyPr>
          <a:lstStyle>
            <a:lvl1pPr algn="r">
              <a:defRPr sz="788">
                <a:solidFill>
                  <a:schemeClr val="lt1"/>
                </a:solidFill>
              </a:defRPr>
            </a:lvl1pPr>
          </a:lstStyle>
          <a:p>
            <a:fld id="{5751DFAA-887F-4071-8EAD-E8CA316FCF06}" type="slidenum">
              <a:rPr lang="nb-NO" smtClean="0"/>
              <a:pPr/>
              <a:t>‹#›</a:t>
            </a:fld>
            <a:endParaRPr lang="nb-NO"/>
          </a:p>
        </p:txBody>
      </p:sp>
      <p:pic>
        <p:nvPicPr>
          <p:cNvPr id="9" name="Bilde 8">
            <a:extLst>
              <a:ext uri="{FF2B5EF4-FFF2-40B4-BE49-F238E27FC236}">
                <a16:creationId xmlns:a16="http://schemas.microsoft.com/office/drawing/2014/main" id="{5D2B7E75-14F8-422C-8CAD-4F83058FE1FC}"/>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858749" y="4496063"/>
            <a:ext cx="682439" cy="266467"/>
          </a:xfrm>
          <a:prstGeom prst="rect">
            <a:avLst/>
          </a:prstGeom>
        </p:spPr>
      </p:pic>
    </p:spTree>
    <p:extLst>
      <p:ext uri="{BB962C8B-B14F-4D97-AF65-F5344CB8AC3E}">
        <p14:creationId xmlns:p14="http://schemas.microsoft.com/office/powerpoint/2010/main" val="1680043199"/>
      </p:ext>
    </p:extLst>
  </p:cSld>
  <p:clrMap bg1="lt1" tx1="dk1" bg2="lt2" tx2="dk2" accent1="accent1" accent2="accent2" accent3="accent3" accent4="accent4" accent5="accent5" accent6="accent6" hlink="hlink" folHlink="folHlink"/>
  <p:sldLayoutIdLst>
    <p:sldLayoutId id="2147493433" r:id="rId1"/>
    <p:sldLayoutId id="2147493434" r:id="rId2"/>
    <p:sldLayoutId id="2147493435" r:id="rId3"/>
    <p:sldLayoutId id="2147493436" r:id="rId4"/>
    <p:sldLayoutId id="2147493437" r:id="rId5"/>
    <p:sldLayoutId id="2147493438" r:id="rId6"/>
    <p:sldLayoutId id="2147493439" r:id="rId7"/>
    <p:sldLayoutId id="2147493440" r:id="rId8"/>
    <p:sldLayoutId id="2147493441" r:id="rId9"/>
    <p:sldLayoutId id="2147493442" r:id="rId10"/>
    <p:sldLayoutId id="2147493443" r:id="rId11"/>
  </p:sldLayoutIdLst>
  <p:hf sldNum="0" hdr="0" dt="0"/>
  <p:txStyles>
    <p:titleStyle>
      <a:lvl1pPr algn="l" defTabSz="685735" rtl="0" eaLnBrk="1" latinLnBrk="0" hangingPunct="1">
        <a:lnSpc>
          <a:spcPct val="90000"/>
        </a:lnSpc>
        <a:spcBef>
          <a:spcPct val="0"/>
        </a:spcBef>
        <a:buNone/>
        <a:defRPr sz="2813" kern="1200">
          <a:solidFill>
            <a:schemeClr val="lt1"/>
          </a:solidFill>
          <a:latin typeface="+mj-lt"/>
          <a:ea typeface="+mj-ea"/>
          <a:cs typeface="+mj-cs"/>
        </a:defRPr>
      </a:lvl1pPr>
    </p:titleStyle>
    <p:bodyStyle>
      <a:lvl1pPr marL="303750" indent="-303750" algn="l" defTabSz="685735" rtl="0" eaLnBrk="1" latinLnBrk="0" hangingPunct="1">
        <a:lnSpc>
          <a:spcPct val="100000"/>
        </a:lnSpc>
        <a:spcBef>
          <a:spcPts val="1406"/>
        </a:spcBef>
        <a:buClr>
          <a:srgbClr val="00ADEE"/>
        </a:buClr>
        <a:buFont typeface="Arial" panose="020B0604020202020204" pitchFamily="34" charset="0"/>
        <a:buChar char="•"/>
        <a:defRPr sz="2081" kern="1200">
          <a:solidFill>
            <a:schemeClr val="lt1"/>
          </a:solidFill>
          <a:latin typeface="+mn-lt"/>
          <a:ea typeface="+mn-ea"/>
          <a:cs typeface="+mn-cs"/>
        </a:defRPr>
      </a:lvl1pPr>
      <a:lvl2pPr marL="506250" indent="-202500" algn="l" defTabSz="685735" rtl="0" eaLnBrk="1" latinLnBrk="0" hangingPunct="1">
        <a:lnSpc>
          <a:spcPct val="90000"/>
        </a:lnSpc>
        <a:spcBef>
          <a:spcPts val="844"/>
        </a:spcBef>
        <a:buClr>
          <a:srgbClr val="00ADEE"/>
        </a:buClr>
        <a:buFont typeface="Arial" panose="020B0604020202020204" pitchFamily="34" charset="0"/>
        <a:buChar char="•"/>
        <a:defRPr sz="1800" kern="1200">
          <a:solidFill>
            <a:schemeClr val="lt1"/>
          </a:solidFill>
          <a:latin typeface="+mn-lt"/>
          <a:ea typeface="+mn-ea"/>
          <a:cs typeface="+mn-cs"/>
        </a:defRPr>
      </a:lvl2pPr>
      <a:lvl3pPr marL="708750" indent="-202500" algn="l" defTabSz="685735" rtl="0" eaLnBrk="1" latinLnBrk="0" hangingPunct="1">
        <a:lnSpc>
          <a:spcPct val="90000"/>
        </a:lnSpc>
        <a:spcBef>
          <a:spcPts val="844"/>
        </a:spcBef>
        <a:buClr>
          <a:srgbClr val="00ADEE"/>
        </a:buClr>
        <a:buFont typeface="Arial" panose="020B0604020202020204" pitchFamily="34" charset="0"/>
        <a:buChar char="•"/>
        <a:defRPr sz="1575" kern="1200">
          <a:solidFill>
            <a:schemeClr val="lt1"/>
          </a:solidFill>
          <a:latin typeface="+mn-lt"/>
          <a:ea typeface="+mn-ea"/>
          <a:cs typeface="+mn-cs"/>
        </a:defRPr>
      </a:lvl3pPr>
      <a:lvl4pPr marL="911250" indent="-202500" algn="l" defTabSz="685735" rtl="0" eaLnBrk="1" latinLnBrk="0" hangingPunct="1">
        <a:lnSpc>
          <a:spcPct val="90000"/>
        </a:lnSpc>
        <a:spcBef>
          <a:spcPts val="844"/>
        </a:spcBef>
        <a:buClr>
          <a:srgbClr val="00ADEE"/>
        </a:buClr>
        <a:buFont typeface="Arial" panose="020B0604020202020204" pitchFamily="34" charset="0"/>
        <a:buChar char="•"/>
        <a:defRPr sz="1350" kern="1200">
          <a:solidFill>
            <a:schemeClr val="lt1"/>
          </a:solidFill>
          <a:latin typeface="+mn-lt"/>
          <a:ea typeface="+mn-ea"/>
          <a:cs typeface="+mn-cs"/>
        </a:defRPr>
      </a:lvl4pPr>
      <a:lvl5pPr marL="1113750" indent="-202500" algn="l" defTabSz="685735" rtl="0" eaLnBrk="1" latinLnBrk="0" hangingPunct="1">
        <a:lnSpc>
          <a:spcPct val="90000"/>
        </a:lnSpc>
        <a:spcBef>
          <a:spcPts val="844"/>
        </a:spcBef>
        <a:buClr>
          <a:srgbClr val="00ADEE"/>
        </a:buClr>
        <a:buFont typeface="Arial" panose="020B0604020202020204" pitchFamily="34" charset="0"/>
        <a:buChar char="•"/>
        <a:defRPr sz="1125" kern="1200">
          <a:solidFill>
            <a:schemeClr val="lt1"/>
          </a:solidFill>
          <a:latin typeface="+mn-lt"/>
          <a:ea typeface="+mn-ea"/>
          <a:cs typeface="+mn-cs"/>
        </a:defRPr>
      </a:lvl5pPr>
      <a:lvl6pPr marL="1885772"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40"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08"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376"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b-NO"/>
      </a:defPPr>
      <a:lvl1pPr marL="0" algn="l" defTabSz="685735" rtl="0" eaLnBrk="1" latinLnBrk="0" hangingPunct="1">
        <a:defRPr sz="1350" kern="1200">
          <a:solidFill>
            <a:schemeClr val="tx1"/>
          </a:solidFill>
          <a:latin typeface="+mn-lt"/>
          <a:ea typeface="+mn-ea"/>
          <a:cs typeface="+mn-cs"/>
        </a:defRPr>
      </a:lvl1pPr>
      <a:lvl2pPr marL="342868" algn="l" defTabSz="685735" rtl="0" eaLnBrk="1" latinLnBrk="0" hangingPunct="1">
        <a:defRPr sz="1350" kern="1200">
          <a:solidFill>
            <a:schemeClr val="tx1"/>
          </a:solidFill>
          <a:latin typeface="+mn-lt"/>
          <a:ea typeface="+mn-ea"/>
          <a:cs typeface="+mn-cs"/>
        </a:defRPr>
      </a:lvl2pPr>
      <a:lvl3pPr marL="685735" algn="l" defTabSz="685735" rtl="0" eaLnBrk="1" latinLnBrk="0" hangingPunct="1">
        <a:defRPr sz="1350" kern="1200">
          <a:solidFill>
            <a:schemeClr val="tx1"/>
          </a:solidFill>
          <a:latin typeface="+mn-lt"/>
          <a:ea typeface="+mn-ea"/>
          <a:cs typeface="+mn-cs"/>
        </a:defRPr>
      </a:lvl3pPr>
      <a:lvl4pPr marL="1028603" algn="l" defTabSz="685735" rtl="0" eaLnBrk="1" latinLnBrk="0" hangingPunct="1">
        <a:defRPr sz="1350" kern="1200">
          <a:solidFill>
            <a:schemeClr val="tx1"/>
          </a:solidFill>
          <a:latin typeface="+mn-lt"/>
          <a:ea typeface="+mn-ea"/>
          <a:cs typeface="+mn-cs"/>
        </a:defRPr>
      </a:lvl4pPr>
      <a:lvl5pPr marL="1371471" algn="l" defTabSz="685735" rtl="0" eaLnBrk="1" latinLnBrk="0" hangingPunct="1">
        <a:defRPr sz="1350" kern="1200">
          <a:solidFill>
            <a:schemeClr val="tx1"/>
          </a:solidFill>
          <a:latin typeface="+mn-lt"/>
          <a:ea typeface="+mn-ea"/>
          <a:cs typeface="+mn-cs"/>
        </a:defRPr>
      </a:lvl5pPr>
      <a:lvl6pPr marL="1714339" algn="l" defTabSz="685735" rtl="0" eaLnBrk="1" latinLnBrk="0" hangingPunct="1">
        <a:defRPr sz="1350" kern="1200">
          <a:solidFill>
            <a:schemeClr val="tx1"/>
          </a:solidFill>
          <a:latin typeface="+mn-lt"/>
          <a:ea typeface="+mn-ea"/>
          <a:cs typeface="+mn-cs"/>
        </a:defRPr>
      </a:lvl6pPr>
      <a:lvl7pPr marL="2057206" algn="l" defTabSz="685735" rtl="0" eaLnBrk="1" latinLnBrk="0" hangingPunct="1">
        <a:defRPr sz="1350" kern="1200">
          <a:solidFill>
            <a:schemeClr val="tx1"/>
          </a:solidFill>
          <a:latin typeface="+mn-lt"/>
          <a:ea typeface="+mn-ea"/>
          <a:cs typeface="+mn-cs"/>
        </a:defRPr>
      </a:lvl7pPr>
      <a:lvl8pPr marL="2400074" algn="l" defTabSz="685735" rtl="0" eaLnBrk="1" latinLnBrk="0" hangingPunct="1">
        <a:defRPr sz="1350" kern="1200">
          <a:solidFill>
            <a:schemeClr val="tx1"/>
          </a:solidFill>
          <a:latin typeface="+mn-lt"/>
          <a:ea typeface="+mn-ea"/>
          <a:cs typeface="+mn-cs"/>
        </a:defRPr>
      </a:lvl8pPr>
      <a:lvl9pPr marL="2742942" algn="l" defTabSz="685735"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30.xml"/><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30.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30.xml"/><Relationship Id="rId5" Type="http://schemas.openxmlformats.org/officeDocument/2006/relationships/image" Target="../media/image28.png"/><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30.xml"/><Relationship Id="rId4" Type="http://schemas.openxmlformats.org/officeDocument/2006/relationships/chart" Target="../charts/char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3.xml"/><Relationship Id="rId1" Type="http://schemas.openxmlformats.org/officeDocument/2006/relationships/slideLayout" Target="../slideLayouts/slideLayout30.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4.xml"/><Relationship Id="rId1" Type="http://schemas.openxmlformats.org/officeDocument/2006/relationships/slideLayout" Target="../slideLayouts/slideLayout30.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11.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5.xml"/><Relationship Id="rId1" Type="http://schemas.openxmlformats.org/officeDocument/2006/relationships/slideLayout" Target="../slideLayouts/slideLayout30.xml"/><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30.xml"/><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7.xml"/><Relationship Id="rId1" Type="http://schemas.openxmlformats.org/officeDocument/2006/relationships/slideLayout" Target="../slideLayouts/slideLayout30.xml"/><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8.xml"/><Relationship Id="rId1" Type="http://schemas.openxmlformats.org/officeDocument/2006/relationships/slideLayout" Target="../slideLayouts/slideLayout30.xml"/><Relationship Id="rId4" Type="http://schemas.openxmlformats.org/officeDocument/2006/relationships/image" Target="../media/image26.jpeg"/></Relationships>
</file>

<file path=ppt/slides/_rels/slide24.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9.xml"/><Relationship Id="rId1" Type="http://schemas.openxmlformats.org/officeDocument/2006/relationships/slideLayout" Target="../slideLayouts/slideLayout30.xml"/><Relationship Id="rId4" Type="http://schemas.openxmlformats.org/officeDocument/2006/relationships/image" Target="../media/image26.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1.xml"/><Relationship Id="rId1" Type="http://schemas.openxmlformats.org/officeDocument/2006/relationships/slideLayout" Target="../slideLayouts/slideLayout30.xm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2.xml"/><Relationship Id="rId1" Type="http://schemas.openxmlformats.org/officeDocument/2006/relationships/slideLayout" Target="../slideLayouts/slideLayout30.xml"/><Relationship Id="rId5" Type="http://schemas.openxmlformats.org/officeDocument/2006/relationships/image" Target="../media/image26.jpeg"/><Relationship Id="rId4" Type="http://schemas.openxmlformats.org/officeDocument/2006/relationships/chart" Target="../charts/chart19.xml"/></Relationships>
</file>

<file path=ppt/slides/_rels/slide29.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3.xml"/><Relationship Id="rId1" Type="http://schemas.openxmlformats.org/officeDocument/2006/relationships/slideLayout" Target="../slideLayouts/slideLayout30.xml"/><Relationship Id="rId4" Type="http://schemas.openxmlformats.org/officeDocument/2006/relationships/image" Target="../media/image26.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30.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4.xml"/><Relationship Id="rId1" Type="http://schemas.openxmlformats.org/officeDocument/2006/relationships/slideLayout" Target="../slideLayouts/slideLayout30.xml"/><Relationship Id="rId4" Type="http://schemas.openxmlformats.org/officeDocument/2006/relationships/image" Target="../media/image26.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30.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1.png"/><Relationship Id="rId1" Type="http://schemas.openxmlformats.org/officeDocument/2006/relationships/slideLayout" Target="../slideLayouts/slideLayout30.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2.png"/><Relationship Id="rId1" Type="http://schemas.openxmlformats.org/officeDocument/2006/relationships/slideLayout" Target="../slideLayouts/slideLayout30.xml"/><Relationship Id="rId4" Type="http://schemas.openxmlformats.org/officeDocument/2006/relationships/image" Target="../media/image26.jpeg"/></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3.png"/><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30.xml"/><Relationship Id="rId4" Type="http://schemas.openxmlformats.org/officeDocument/2006/relationships/image" Target="../media/image26.jpeg"/></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30.xml"/><Relationship Id="rId4" Type="http://schemas.openxmlformats.org/officeDocument/2006/relationships/image" Target="../media/image26.jpeg"/></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30.xml"/><Relationship Id="rId4" Type="http://schemas.openxmlformats.org/officeDocument/2006/relationships/image" Target="../media/image2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EECD1-848E-43C8-A9D0-4F62CDE66736}"/>
              </a:ext>
            </a:extLst>
          </p:cNvPr>
          <p:cNvSpPr>
            <a:spLocks noGrp="1"/>
          </p:cNvSpPr>
          <p:nvPr>
            <p:ph type="ctrTitle"/>
          </p:nvPr>
        </p:nvSpPr>
        <p:spPr>
          <a:xfrm>
            <a:off x="1215270" y="2002632"/>
            <a:ext cx="6737604" cy="860822"/>
          </a:xfrm>
        </p:spPr>
        <p:txBody>
          <a:bodyPr>
            <a:normAutofit fontScale="90000"/>
          </a:bodyPr>
          <a:lstStyle/>
          <a:p>
            <a:r>
              <a:rPr lang="nb-NO" dirty="0"/>
              <a:t>Dypdykk</a:t>
            </a:r>
            <a:br>
              <a:rPr lang="nb-NO" dirty="0"/>
            </a:br>
            <a:r>
              <a:rPr lang="nb-NO" dirty="0"/>
              <a:t>Innovasjonsbarometeret – Organisasjonskultur</a:t>
            </a:r>
            <a:br>
              <a:rPr lang="nb-NO" dirty="0"/>
            </a:br>
            <a:endParaRPr lang="nb-NO" dirty="0"/>
          </a:p>
        </p:txBody>
      </p:sp>
      <p:sp>
        <p:nvSpPr>
          <p:cNvPr id="3" name="Subtitle 2">
            <a:extLst>
              <a:ext uri="{FF2B5EF4-FFF2-40B4-BE49-F238E27FC236}">
                <a16:creationId xmlns:a16="http://schemas.microsoft.com/office/drawing/2014/main" id="{EFA9B89B-1950-4552-9FA8-8E0134AAA0A1}"/>
              </a:ext>
            </a:extLst>
          </p:cNvPr>
          <p:cNvSpPr>
            <a:spLocks noGrp="1"/>
          </p:cNvSpPr>
          <p:nvPr>
            <p:ph type="subTitle" idx="1"/>
          </p:nvPr>
        </p:nvSpPr>
        <p:spPr/>
        <p:txBody>
          <a:bodyPr/>
          <a:lstStyle/>
          <a:p>
            <a:r>
              <a:rPr lang="nb-NO" dirty="0"/>
              <a:t>Levert av </a:t>
            </a:r>
            <a:r>
              <a:rPr lang="nb-NO" dirty="0" err="1"/>
              <a:t>Ipsos</a:t>
            </a:r>
            <a:endParaRPr lang="nb-NO" dirty="0"/>
          </a:p>
          <a:p>
            <a:r>
              <a:rPr lang="nb-NO" dirty="0"/>
              <a:t>Mai 2019</a:t>
            </a:r>
          </a:p>
        </p:txBody>
      </p:sp>
      <p:sp>
        <p:nvSpPr>
          <p:cNvPr id="4" name="Footer Placeholder 3">
            <a:extLst>
              <a:ext uri="{FF2B5EF4-FFF2-40B4-BE49-F238E27FC236}">
                <a16:creationId xmlns:a16="http://schemas.microsoft.com/office/drawing/2014/main" id="{CEE173B0-BAE5-4293-9FCA-96D8968A7055}"/>
              </a:ext>
            </a:extLst>
          </p:cNvPr>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23205369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631C5A-56F5-4ED8-B39E-D7467E8EB015}"/>
              </a:ext>
            </a:extLst>
          </p:cNvPr>
          <p:cNvSpPr>
            <a:spLocks noGrp="1"/>
          </p:cNvSpPr>
          <p:nvPr>
            <p:ph type="title"/>
          </p:nvPr>
        </p:nvSpPr>
        <p:spPr>
          <a:xfrm>
            <a:off x="701040" y="421892"/>
            <a:ext cx="8057060" cy="358952"/>
          </a:xfrm>
        </p:spPr>
        <p:txBody>
          <a:bodyPr>
            <a:normAutofit fontScale="90000"/>
          </a:bodyPr>
          <a:lstStyle/>
          <a:p>
            <a:r>
              <a:rPr lang="nb-NO" sz="2000" dirty="0"/>
              <a:t>Organisasjonskulturelle trekk som fremmer innovasjon er tilstede på de fleste offentlige arbeidsplasser, størst uenighet om risikovillighet</a:t>
            </a:r>
          </a:p>
        </p:txBody>
      </p:sp>
      <p:sp>
        <p:nvSpPr>
          <p:cNvPr id="6" name="TextBox 5">
            <a:extLst>
              <a:ext uri="{FF2B5EF4-FFF2-40B4-BE49-F238E27FC236}">
                <a16:creationId xmlns:a16="http://schemas.microsoft.com/office/drawing/2014/main" id="{B98CAE3C-05A6-465B-AD90-F51ADA903963}"/>
              </a:ext>
            </a:extLst>
          </p:cNvPr>
          <p:cNvSpPr txBox="1"/>
          <p:nvPr/>
        </p:nvSpPr>
        <p:spPr>
          <a:xfrm>
            <a:off x="34925" y="4856168"/>
            <a:ext cx="4448175" cy="246221"/>
          </a:xfrm>
          <a:prstGeom prst="rect">
            <a:avLst/>
          </a:prstGeom>
        </p:spPr>
        <p:txBody>
          <a:bodyPr vert="horz" wrap="square" lIns="0" tIns="0" rIns="0" bIns="0" rtlCol="0">
            <a:spAutoFit/>
          </a:bodyPr>
          <a:lstStyle/>
          <a:p>
            <a:pPr marL="4763"/>
            <a:r>
              <a:rPr lang="nb-NO" sz="800" i="1" dirty="0"/>
              <a:t>Q31: Hvor enig eller uenig* er du i følgende utsagn om din arbeidsplass? </a:t>
            </a:r>
            <a:r>
              <a:rPr lang="nb-NO" sz="800" i="1" dirty="0" err="1"/>
              <a:t>Difi</a:t>
            </a:r>
            <a:r>
              <a:rPr lang="nb-NO" sz="800" i="1" dirty="0"/>
              <a:t> 2018 (n=762)</a:t>
            </a:r>
          </a:p>
          <a:p>
            <a:pPr marL="4763"/>
            <a:r>
              <a:rPr lang="nb-NO" sz="800" i="1" dirty="0"/>
              <a:t>*Helt og delvis enig slått sammen, og helt og delvis uenig slått sammen.</a:t>
            </a:r>
          </a:p>
        </p:txBody>
      </p:sp>
      <p:sp>
        <p:nvSpPr>
          <p:cNvPr id="8" name="Text Placeholder 4">
            <a:extLst>
              <a:ext uri="{FF2B5EF4-FFF2-40B4-BE49-F238E27FC236}">
                <a16:creationId xmlns:a16="http://schemas.microsoft.com/office/drawing/2014/main" id="{E8E814AA-298D-482A-9D3C-3FBC02459063}"/>
              </a:ext>
            </a:extLst>
          </p:cNvPr>
          <p:cNvSpPr>
            <a:spLocks noGrp="1"/>
          </p:cNvSpPr>
          <p:nvPr>
            <p:ph type="body" sz="quarter" idx="13"/>
          </p:nvPr>
        </p:nvSpPr>
        <p:spPr>
          <a:xfrm>
            <a:off x="34925" y="-87165"/>
            <a:ext cx="6725791" cy="288077"/>
          </a:xfrm>
        </p:spPr>
        <p:txBody>
          <a:bodyPr>
            <a:normAutofit/>
          </a:bodyPr>
          <a:lstStyle/>
          <a:p>
            <a:r>
              <a:rPr lang="nb-NO" sz="1000" dirty="0">
                <a:solidFill>
                  <a:schemeClr val="bg2">
                    <a:lumMod val="75000"/>
                  </a:schemeClr>
                </a:solidFill>
              </a:rPr>
              <a:t>Operativt nivå</a:t>
            </a:r>
          </a:p>
        </p:txBody>
      </p:sp>
      <p:graphicFrame>
        <p:nvGraphicFramePr>
          <p:cNvPr id="5" name="Chart 4">
            <a:extLst>
              <a:ext uri="{FF2B5EF4-FFF2-40B4-BE49-F238E27FC236}">
                <a16:creationId xmlns:a16="http://schemas.microsoft.com/office/drawing/2014/main" id="{2BE32269-803C-4EB2-9637-123B2B7F06B3}"/>
              </a:ext>
            </a:extLst>
          </p:cNvPr>
          <p:cNvGraphicFramePr/>
          <p:nvPr>
            <p:extLst>
              <p:ext uri="{D42A27DB-BD31-4B8C-83A1-F6EECF244321}">
                <p14:modId xmlns:p14="http://schemas.microsoft.com/office/powerpoint/2010/main" val="2551092603"/>
              </p:ext>
            </p:extLst>
          </p:nvPr>
        </p:nvGraphicFramePr>
        <p:xfrm>
          <a:off x="228599" y="592138"/>
          <a:ext cx="8843963" cy="4011612"/>
        </p:xfrm>
        <a:graphic>
          <a:graphicData uri="http://schemas.openxmlformats.org/drawingml/2006/chart">
            <c:chart xmlns:c="http://schemas.openxmlformats.org/drawingml/2006/chart" xmlns:r="http://schemas.openxmlformats.org/officeDocument/2006/relationships" r:id="rId3"/>
          </a:graphicData>
        </a:graphic>
      </p:graphicFrame>
      <p:pic>
        <p:nvPicPr>
          <p:cNvPr id="11" name="Picture 2" descr="Bilderesultat for difi">
            <a:extLst>
              <a:ext uri="{FF2B5EF4-FFF2-40B4-BE49-F238E27FC236}">
                <a16:creationId xmlns:a16="http://schemas.microsoft.com/office/drawing/2014/main" id="{4C57BABF-6AA7-4F84-A455-8F0F3E00D0B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9147" y="240013"/>
            <a:ext cx="512462" cy="512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91853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2">
            <a:extLst>
              <a:ext uri="{FF2B5EF4-FFF2-40B4-BE49-F238E27FC236}">
                <a16:creationId xmlns:a16="http://schemas.microsoft.com/office/drawing/2014/main" id="{6F22BEFE-653F-4B79-852A-D81FFBCD19D8}"/>
              </a:ext>
            </a:extLst>
          </p:cNvPr>
          <p:cNvSpPr txBox="1">
            <a:spLocks noChangeArrowheads="1"/>
          </p:cNvSpPr>
          <p:nvPr/>
        </p:nvSpPr>
        <p:spPr>
          <a:xfrm>
            <a:off x="107950" y="4211923"/>
            <a:ext cx="7592495" cy="61603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b-NO" sz="1000" dirty="0">
                <a:latin typeface="Calibri" panose="020F0502020204030204" pitchFamily="34" charset="0"/>
                <a:cs typeface="Arial" panose="020B0604020202020204" pitchFamily="34" charset="0"/>
              </a:rPr>
              <a:t>KS: Q14 Hvor enig eller uenig* er du i følgende utsagn om din arbeidsplass?</a:t>
            </a:r>
            <a:br>
              <a:rPr lang="nb-NO" sz="1000" dirty="0">
                <a:latin typeface="Calibri" panose="020F0502020204030204" pitchFamily="34" charset="0"/>
                <a:cs typeface="Arial" panose="020B0604020202020204" pitchFamily="34" charset="0"/>
              </a:rPr>
            </a:br>
            <a:r>
              <a:rPr lang="nb-NO" sz="1000" dirty="0">
                <a:latin typeface="Calibri" panose="020F0502020204030204" pitchFamily="34" charset="0"/>
                <a:cs typeface="Arial" panose="020B0604020202020204" pitchFamily="34" charset="0"/>
              </a:rPr>
              <a:t>Alle, n=1786</a:t>
            </a:r>
          </a:p>
        </p:txBody>
      </p:sp>
      <p:grpSp>
        <p:nvGrpSpPr>
          <p:cNvPr id="20" name="Gruppe 2">
            <a:extLst>
              <a:ext uri="{FF2B5EF4-FFF2-40B4-BE49-F238E27FC236}">
                <a16:creationId xmlns:a16="http://schemas.microsoft.com/office/drawing/2014/main" id="{6BAA1BA5-80CA-48E3-BB75-275AFA43A101}"/>
              </a:ext>
            </a:extLst>
          </p:cNvPr>
          <p:cNvGrpSpPr/>
          <p:nvPr/>
        </p:nvGrpSpPr>
        <p:grpSpPr>
          <a:xfrm>
            <a:off x="228600" y="971573"/>
            <a:ext cx="8648700" cy="2885130"/>
            <a:chOff x="1239808" y="1896125"/>
            <a:chExt cx="7840175" cy="3705491"/>
          </a:xfrm>
        </p:grpSpPr>
        <p:graphicFrame>
          <p:nvGraphicFramePr>
            <p:cNvPr id="21" name="Diagram 3">
              <a:extLst>
                <a:ext uri="{FF2B5EF4-FFF2-40B4-BE49-F238E27FC236}">
                  <a16:creationId xmlns:a16="http://schemas.microsoft.com/office/drawing/2014/main" id="{1EC1DE31-6810-4803-B1A0-8E6D02FF5BA7}"/>
                </a:ext>
              </a:extLst>
            </p:cNvPr>
            <p:cNvGraphicFramePr/>
            <p:nvPr>
              <p:extLst>
                <p:ext uri="{D42A27DB-BD31-4B8C-83A1-F6EECF244321}">
                  <p14:modId xmlns:p14="http://schemas.microsoft.com/office/powerpoint/2010/main" val="1888175786"/>
                </p:ext>
              </p:extLst>
            </p:nvPr>
          </p:nvGraphicFramePr>
          <p:xfrm>
            <a:off x="5447928" y="1896125"/>
            <a:ext cx="3632055" cy="3705491"/>
          </p:xfrm>
          <a:graphic>
            <a:graphicData uri="http://schemas.openxmlformats.org/drawingml/2006/chart">
              <c:chart xmlns:c="http://schemas.openxmlformats.org/drawingml/2006/chart" xmlns:r="http://schemas.openxmlformats.org/officeDocument/2006/relationships" r:id="rId3"/>
            </a:graphicData>
          </a:graphic>
        </p:graphicFrame>
        <p:sp>
          <p:nvSpPr>
            <p:cNvPr id="22" name="Rektangel 14">
              <a:extLst>
                <a:ext uri="{FF2B5EF4-FFF2-40B4-BE49-F238E27FC236}">
                  <a16:creationId xmlns:a16="http://schemas.microsoft.com/office/drawing/2014/main" id="{D8E98D09-93F1-4EBC-A201-71A89C5B21CA}"/>
                </a:ext>
              </a:extLst>
            </p:cNvPr>
            <p:cNvSpPr/>
            <p:nvPr/>
          </p:nvSpPr>
          <p:spPr>
            <a:xfrm>
              <a:off x="1239808" y="1896125"/>
              <a:ext cx="4305022" cy="3320437"/>
            </a:xfrm>
            <a:prstGeom prst="rect">
              <a:avLst/>
            </a:prstGeom>
          </p:spPr>
          <p:txBody>
            <a:bodyPr wrap="square">
              <a:spAutoFit/>
            </a:bodyPr>
            <a:lstStyle/>
            <a:p>
              <a:pPr marL="0" marR="0" lvl="0" indent="0" algn="r" defTabSz="457200" eaLnBrk="1" fontAlgn="auto" latinLnBrk="0" hangingPunct="1">
                <a:lnSpc>
                  <a:spcPct val="100000"/>
                </a:lnSpc>
                <a:spcBef>
                  <a:spcPts val="0"/>
                </a:spcBef>
                <a:spcAft>
                  <a:spcPts val="0"/>
                </a:spcAft>
                <a:buClrTx/>
                <a:buSzTx/>
                <a:buFontTx/>
                <a:buNone/>
                <a:tabLst/>
                <a:defRPr/>
              </a:pPr>
              <a:r>
                <a:rPr kumimoji="0" lang="nb-NO" sz="900" b="0" i="0" u="none" strike="noStrike" kern="0" cap="none" spc="0" normalizeH="0" baseline="0" noProof="0" dirty="0">
                  <a:ln>
                    <a:noFill/>
                  </a:ln>
                  <a:solidFill>
                    <a:srgbClr val="222223"/>
                  </a:solidFill>
                  <a:effectLst/>
                  <a:uLnTx/>
                  <a:uFillTx/>
                  <a:cs typeface="Arial" panose="020B0604020202020204" pitchFamily="34" charset="0"/>
                </a:rPr>
                <a:t>Vi verdsetter personer som kommer opp med nye ideer, selv om de ikke kan brukes</a:t>
              </a:r>
            </a:p>
            <a:p>
              <a:pPr marL="0" marR="0" lvl="0" indent="0" algn="r" defTabSz="457200" eaLnBrk="1" fontAlgn="auto" latinLnBrk="0" hangingPunct="1">
                <a:lnSpc>
                  <a:spcPct val="100000"/>
                </a:lnSpc>
                <a:spcBef>
                  <a:spcPts val="0"/>
                </a:spcBef>
                <a:spcAft>
                  <a:spcPts val="0"/>
                </a:spcAft>
                <a:buClrTx/>
                <a:buSzTx/>
                <a:buFontTx/>
                <a:buNone/>
                <a:tabLst/>
                <a:defRPr/>
              </a:pPr>
              <a:endParaRPr kumimoji="0" lang="nb-NO" sz="900" b="0" i="0" u="none" strike="noStrike" kern="0" cap="none" spc="0" normalizeH="0" baseline="0" noProof="0" dirty="0">
                <a:ln>
                  <a:noFill/>
                </a:ln>
                <a:solidFill>
                  <a:srgbClr val="222223"/>
                </a:solidFill>
                <a:effectLst/>
                <a:uLnTx/>
                <a:uFillTx/>
                <a:cs typeface="Arial" panose="020B0604020202020204" pitchFamily="34" charset="0"/>
              </a:endParaRPr>
            </a:p>
            <a:p>
              <a:pPr marL="0" marR="0" lvl="0" indent="0" algn="r" defTabSz="457200" eaLnBrk="1" fontAlgn="auto" latinLnBrk="0" hangingPunct="1">
                <a:lnSpc>
                  <a:spcPct val="100000"/>
                </a:lnSpc>
                <a:spcBef>
                  <a:spcPts val="0"/>
                </a:spcBef>
                <a:spcAft>
                  <a:spcPts val="0"/>
                </a:spcAft>
                <a:buClrTx/>
                <a:buSzTx/>
                <a:buFontTx/>
                <a:buNone/>
                <a:tabLst/>
                <a:defRPr/>
              </a:pPr>
              <a:r>
                <a:rPr kumimoji="0" lang="nb-NO" sz="900" b="0" i="0" u="none" strike="noStrike" kern="0" cap="none" spc="0" normalizeH="0" baseline="0" noProof="0" dirty="0">
                  <a:ln>
                    <a:noFill/>
                  </a:ln>
                  <a:solidFill>
                    <a:srgbClr val="222223"/>
                  </a:solidFill>
                  <a:effectLst/>
                  <a:uLnTx/>
                  <a:uFillTx/>
                  <a:cs typeface="Arial" panose="020B0604020202020204" pitchFamily="34" charset="0"/>
                </a:rPr>
                <a:t>Vi arbeider alltid systematisk med å lære av våre feil</a:t>
              </a:r>
            </a:p>
            <a:p>
              <a:pPr marL="0" marR="0" lvl="0" indent="0" algn="r" defTabSz="457200" eaLnBrk="1" fontAlgn="auto" latinLnBrk="0" hangingPunct="1">
                <a:lnSpc>
                  <a:spcPct val="100000"/>
                </a:lnSpc>
                <a:spcBef>
                  <a:spcPts val="0"/>
                </a:spcBef>
                <a:spcAft>
                  <a:spcPts val="0"/>
                </a:spcAft>
                <a:buClrTx/>
                <a:buSzTx/>
                <a:buFontTx/>
                <a:buNone/>
                <a:tabLst/>
                <a:defRPr/>
              </a:pPr>
              <a:endParaRPr kumimoji="0" lang="nb-NO" sz="900" b="0" i="0" u="none" strike="noStrike" kern="0" cap="none" spc="0" normalizeH="0" baseline="0" noProof="0" dirty="0">
                <a:ln>
                  <a:noFill/>
                </a:ln>
                <a:solidFill>
                  <a:srgbClr val="222223"/>
                </a:solidFill>
                <a:effectLst/>
                <a:uLnTx/>
                <a:uFillTx/>
                <a:cs typeface="Arial" panose="020B0604020202020204" pitchFamily="34" charset="0"/>
              </a:endParaRPr>
            </a:p>
            <a:p>
              <a:pPr marL="0" marR="0" lvl="0" indent="0" algn="r" defTabSz="457200" eaLnBrk="1" fontAlgn="auto" latinLnBrk="0" hangingPunct="1">
                <a:lnSpc>
                  <a:spcPct val="100000"/>
                </a:lnSpc>
                <a:spcBef>
                  <a:spcPts val="0"/>
                </a:spcBef>
                <a:spcAft>
                  <a:spcPts val="0"/>
                </a:spcAft>
                <a:buClrTx/>
                <a:buSzTx/>
                <a:buFontTx/>
                <a:buNone/>
                <a:tabLst/>
                <a:defRPr/>
              </a:pPr>
              <a:r>
                <a:rPr kumimoji="0" lang="nb-NO" sz="900" b="0" i="0" u="none" strike="noStrike" kern="0" cap="none" spc="0" normalizeH="0" baseline="0" noProof="0" dirty="0">
                  <a:ln>
                    <a:noFill/>
                  </a:ln>
                  <a:solidFill>
                    <a:srgbClr val="222223"/>
                  </a:solidFill>
                  <a:effectLst/>
                  <a:uLnTx/>
                  <a:uFillTx/>
                  <a:cs typeface="Arial" panose="020B0604020202020204" pitchFamily="34" charset="0"/>
                </a:rPr>
                <a:t>Det er lett for oss å gjenbruke løsninger fra andre arbeidsplasser</a:t>
              </a:r>
            </a:p>
            <a:p>
              <a:pPr marL="0" marR="0" lvl="0" indent="0" algn="r" defTabSz="457200" eaLnBrk="1" fontAlgn="auto" latinLnBrk="0" hangingPunct="1">
                <a:lnSpc>
                  <a:spcPct val="100000"/>
                </a:lnSpc>
                <a:spcBef>
                  <a:spcPts val="0"/>
                </a:spcBef>
                <a:spcAft>
                  <a:spcPts val="0"/>
                </a:spcAft>
                <a:buClrTx/>
                <a:buSzTx/>
                <a:buFontTx/>
                <a:buNone/>
                <a:tabLst/>
                <a:defRPr/>
              </a:pPr>
              <a:endParaRPr kumimoji="0" lang="nb-NO" sz="900" b="0" i="0" u="none" strike="noStrike" kern="0" cap="none" spc="0" normalizeH="0" baseline="0" noProof="0" dirty="0">
                <a:ln>
                  <a:noFill/>
                </a:ln>
                <a:solidFill>
                  <a:srgbClr val="222223"/>
                </a:solidFill>
                <a:effectLst/>
                <a:uLnTx/>
                <a:uFillTx/>
                <a:cs typeface="Arial" panose="020B0604020202020204" pitchFamily="34" charset="0"/>
              </a:endParaRPr>
            </a:p>
            <a:p>
              <a:pPr marL="0" marR="0" lvl="0" indent="0" algn="r" defTabSz="457200" eaLnBrk="1" fontAlgn="auto" latinLnBrk="0" hangingPunct="1">
                <a:lnSpc>
                  <a:spcPct val="100000"/>
                </a:lnSpc>
                <a:spcBef>
                  <a:spcPts val="0"/>
                </a:spcBef>
                <a:spcAft>
                  <a:spcPts val="0"/>
                </a:spcAft>
                <a:buClrTx/>
                <a:buSzTx/>
                <a:buFontTx/>
                <a:buNone/>
                <a:tabLst/>
                <a:defRPr/>
              </a:pPr>
              <a:r>
                <a:rPr kumimoji="0" lang="nb-NO" sz="900" b="0" i="0" u="none" strike="noStrike" kern="0" cap="none" spc="0" normalizeH="0" baseline="0" noProof="0" dirty="0">
                  <a:ln>
                    <a:noFill/>
                  </a:ln>
                  <a:solidFill>
                    <a:srgbClr val="222223"/>
                  </a:solidFill>
                  <a:effectLst/>
                  <a:uLnTx/>
                  <a:uFillTx/>
                  <a:cs typeface="Arial" panose="020B0604020202020204" pitchFamily="34" charset="0"/>
                </a:rPr>
                <a:t>Vi opplever ingen problemer med å samarbeide internt på arbeidsplassen</a:t>
              </a:r>
            </a:p>
            <a:p>
              <a:pPr marL="0" marR="0" lvl="0" indent="0" algn="r" defTabSz="457200" eaLnBrk="1" fontAlgn="auto" latinLnBrk="0" hangingPunct="1">
                <a:lnSpc>
                  <a:spcPct val="100000"/>
                </a:lnSpc>
                <a:spcBef>
                  <a:spcPts val="0"/>
                </a:spcBef>
                <a:spcAft>
                  <a:spcPts val="0"/>
                </a:spcAft>
                <a:buClrTx/>
                <a:buSzTx/>
                <a:buFontTx/>
                <a:buNone/>
                <a:tabLst/>
                <a:defRPr/>
              </a:pPr>
              <a:endParaRPr kumimoji="0" lang="nb-NO" sz="900" b="0" i="0" u="none" strike="noStrike" kern="0" cap="none" spc="0" normalizeH="0" baseline="0" noProof="0" dirty="0">
                <a:ln>
                  <a:noFill/>
                </a:ln>
                <a:solidFill>
                  <a:srgbClr val="222223"/>
                </a:solidFill>
                <a:effectLst/>
                <a:uLnTx/>
                <a:uFillTx/>
                <a:cs typeface="Arial" panose="020B0604020202020204" pitchFamily="34" charset="0"/>
              </a:endParaRPr>
            </a:p>
            <a:p>
              <a:pPr marL="0" marR="0" lvl="0" indent="0" algn="r" defTabSz="457200" eaLnBrk="1" fontAlgn="auto" latinLnBrk="0" hangingPunct="1">
                <a:lnSpc>
                  <a:spcPct val="100000"/>
                </a:lnSpc>
                <a:spcBef>
                  <a:spcPts val="0"/>
                </a:spcBef>
                <a:spcAft>
                  <a:spcPts val="0"/>
                </a:spcAft>
                <a:buClrTx/>
                <a:buSzTx/>
                <a:buFontTx/>
                <a:buNone/>
                <a:tabLst/>
                <a:defRPr/>
              </a:pPr>
              <a:r>
                <a:rPr kumimoji="0" lang="nb-NO" sz="900" b="0" i="0" u="none" strike="noStrike" kern="0" cap="none" spc="0" normalizeH="0" baseline="0" noProof="0" dirty="0">
                  <a:ln>
                    <a:noFill/>
                  </a:ln>
                  <a:solidFill>
                    <a:srgbClr val="222223"/>
                  </a:solidFill>
                  <a:effectLst/>
                  <a:uLnTx/>
                  <a:uFillTx/>
                  <a:cs typeface="Arial" panose="020B0604020202020204" pitchFamily="34" charset="0"/>
                </a:rPr>
                <a:t>Vi undersøker systematisk om våre løsninger virker</a:t>
              </a:r>
            </a:p>
            <a:p>
              <a:pPr marL="0" marR="0" lvl="0" indent="0" algn="r" defTabSz="457200" eaLnBrk="1" fontAlgn="auto" latinLnBrk="0" hangingPunct="1">
                <a:lnSpc>
                  <a:spcPct val="100000"/>
                </a:lnSpc>
                <a:spcBef>
                  <a:spcPts val="0"/>
                </a:spcBef>
                <a:spcAft>
                  <a:spcPts val="0"/>
                </a:spcAft>
                <a:buClrTx/>
                <a:buSzTx/>
                <a:buFontTx/>
                <a:buNone/>
                <a:tabLst/>
                <a:defRPr/>
              </a:pPr>
              <a:endParaRPr kumimoji="0" lang="nb-NO" sz="900" b="0" i="0" u="none" strike="noStrike" kern="0" cap="none" spc="0" normalizeH="0" baseline="0" noProof="0" dirty="0">
                <a:ln>
                  <a:noFill/>
                </a:ln>
                <a:solidFill>
                  <a:srgbClr val="222223"/>
                </a:solidFill>
                <a:effectLst/>
                <a:uLnTx/>
                <a:uFillTx/>
                <a:cs typeface="Arial" panose="020B0604020202020204" pitchFamily="34" charset="0"/>
              </a:endParaRPr>
            </a:p>
            <a:p>
              <a:pPr marL="0" marR="0" lvl="0" indent="0" algn="r" defTabSz="457200" eaLnBrk="1" fontAlgn="auto" latinLnBrk="0" hangingPunct="1">
                <a:lnSpc>
                  <a:spcPct val="100000"/>
                </a:lnSpc>
                <a:spcBef>
                  <a:spcPts val="0"/>
                </a:spcBef>
                <a:spcAft>
                  <a:spcPts val="0"/>
                </a:spcAft>
                <a:buClrTx/>
                <a:buSzTx/>
                <a:buFontTx/>
                <a:buNone/>
                <a:tabLst/>
                <a:defRPr/>
              </a:pPr>
              <a:r>
                <a:rPr kumimoji="0" lang="nb-NO" sz="900" b="0" i="0" u="none" strike="noStrike" kern="0" cap="none" spc="0" normalizeH="0" baseline="0" noProof="0" dirty="0">
                  <a:ln>
                    <a:noFill/>
                  </a:ln>
                  <a:solidFill>
                    <a:srgbClr val="222223"/>
                  </a:solidFill>
                  <a:effectLst/>
                  <a:uLnTx/>
                  <a:uFillTx/>
                  <a:cs typeface="Arial" panose="020B0604020202020204" pitchFamily="34" charset="0"/>
                </a:rPr>
                <a:t>Vi går gjerne nye veier, selv om det er risiko for at det er feil vei</a:t>
              </a:r>
            </a:p>
            <a:p>
              <a:pPr marL="0" marR="0" lvl="0" indent="0" algn="r" defTabSz="457200" eaLnBrk="1" fontAlgn="auto" latinLnBrk="0" hangingPunct="1">
                <a:lnSpc>
                  <a:spcPct val="100000"/>
                </a:lnSpc>
                <a:spcBef>
                  <a:spcPts val="0"/>
                </a:spcBef>
                <a:spcAft>
                  <a:spcPts val="0"/>
                </a:spcAft>
                <a:buClrTx/>
                <a:buSzTx/>
                <a:buFontTx/>
                <a:buNone/>
                <a:tabLst/>
                <a:defRPr/>
              </a:pPr>
              <a:endParaRPr kumimoji="0" lang="nb-NO" sz="900" b="0" i="0" u="none" strike="noStrike" kern="0" cap="none" spc="0" normalizeH="0" baseline="0" noProof="0" dirty="0">
                <a:ln>
                  <a:noFill/>
                </a:ln>
                <a:solidFill>
                  <a:srgbClr val="222223"/>
                </a:solidFill>
                <a:effectLst/>
                <a:uLnTx/>
                <a:uFillTx/>
                <a:cs typeface="Arial" panose="020B0604020202020204" pitchFamily="34" charset="0"/>
              </a:endParaRPr>
            </a:p>
            <a:p>
              <a:pPr marL="0" marR="0" lvl="0" indent="0" algn="r" defTabSz="457200" eaLnBrk="1" fontAlgn="auto" latinLnBrk="0" hangingPunct="1">
                <a:lnSpc>
                  <a:spcPct val="100000"/>
                </a:lnSpc>
                <a:spcBef>
                  <a:spcPts val="0"/>
                </a:spcBef>
                <a:spcAft>
                  <a:spcPts val="0"/>
                </a:spcAft>
                <a:buClrTx/>
                <a:buSzTx/>
                <a:buFontTx/>
                <a:buNone/>
                <a:tabLst/>
                <a:defRPr/>
              </a:pPr>
              <a:r>
                <a:rPr kumimoji="0" lang="nb-NO" sz="900" b="0" i="0" u="none" strike="noStrike" kern="0" cap="none" spc="0" normalizeH="0" baseline="0" noProof="0" dirty="0">
                  <a:ln>
                    <a:noFill/>
                  </a:ln>
                  <a:solidFill>
                    <a:srgbClr val="222223"/>
                  </a:solidFill>
                  <a:effectLst/>
                  <a:uLnTx/>
                  <a:uFillTx/>
                  <a:cs typeface="Arial" panose="020B0604020202020204" pitchFamily="34" charset="0"/>
                </a:rPr>
                <a:t>Vi arbeider systematisk med å finne og gjenbruke andres løsninger</a:t>
              </a:r>
            </a:p>
            <a:p>
              <a:pPr marL="0" marR="0" lvl="0" indent="0" algn="r" defTabSz="457200" eaLnBrk="1" fontAlgn="auto" latinLnBrk="0" hangingPunct="1">
                <a:lnSpc>
                  <a:spcPct val="100000"/>
                </a:lnSpc>
                <a:spcBef>
                  <a:spcPts val="0"/>
                </a:spcBef>
                <a:spcAft>
                  <a:spcPts val="0"/>
                </a:spcAft>
                <a:buClrTx/>
                <a:buSzTx/>
                <a:buFontTx/>
                <a:buNone/>
                <a:tabLst/>
                <a:defRPr/>
              </a:pPr>
              <a:endParaRPr kumimoji="0" lang="nb-NO" sz="900" b="0" i="0" u="none" strike="noStrike" kern="0" cap="none" spc="0" normalizeH="0" baseline="0" noProof="0" dirty="0">
                <a:ln>
                  <a:noFill/>
                </a:ln>
                <a:solidFill>
                  <a:srgbClr val="222223"/>
                </a:solidFill>
                <a:effectLst/>
                <a:uLnTx/>
                <a:uFillTx/>
                <a:cs typeface="Arial" panose="020B0604020202020204" pitchFamily="34" charset="0"/>
              </a:endParaRPr>
            </a:p>
            <a:p>
              <a:pPr marL="0" marR="0" lvl="0" indent="0" algn="r" defTabSz="457200" eaLnBrk="1" fontAlgn="auto" latinLnBrk="0" hangingPunct="1">
                <a:lnSpc>
                  <a:spcPct val="100000"/>
                </a:lnSpc>
                <a:spcBef>
                  <a:spcPts val="0"/>
                </a:spcBef>
                <a:spcAft>
                  <a:spcPts val="0"/>
                </a:spcAft>
                <a:buClrTx/>
                <a:buSzTx/>
                <a:buFontTx/>
                <a:buNone/>
                <a:tabLst/>
                <a:defRPr/>
              </a:pPr>
              <a:r>
                <a:rPr kumimoji="0" lang="nb-NO" sz="900" b="0" i="0" u="none" strike="noStrike" kern="0" cap="none" spc="0" normalizeH="0" baseline="0" noProof="0" dirty="0">
                  <a:ln>
                    <a:noFill/>
                  </a:ln>
                  <a:solidFill>
                    <a:srgbClr val="222223"/>
                  </a:solidFill>
                  <a:effectLst/>
                  <a:uLnTx/>
                  <a:uFillTx/>
                  <a:cs typeface="Arial" panose="020B0604020202020204" pitchFamily="34" charset="0"/>
                </a:rPr>
                <a:t>Vi arbeider systematisk med å hente inn innbyggernes og/eller bedriftenes perspektiver og synspunkter</a:t>
              </a:r>
            </a:p>
            <a:p>
              <a:pPr marL="0" marR="0" lvl="0" indent="0" algn="r" defTabSz="457200" eaLnBrk="1" fontAlgn="auto" latinLnBrk="0" hangingPunct="1">
                <a:lnSpc>
                  <a:spcPct val="100000"/>
                </a:lnSpc>
                <a:spcBef>
                  <a:spcPts val="0"/>
                </a:spcBef>
                <a:spcAft>
                  <a:spcPts val="0"/>
                </a:spcAft>
                <a:buClrTx/>
                <a:buSzTx/>
                <a:buFontTx/>
                <a:buNone/>
                <a:tabLst/>
                <a:defRPr/>
              </a:pPr>
              <a:endParaRPr kumimoji="0" lang="nb-NO" sz="900" b="0" i="0" u="none" strike="noStrike" kern="0" cap="none" spc="0" normalizeH="0" baseline="0" noProof="0" dirty="0">
                <a:ln>
                  <a:noFill/>
                </a:ln>
                <a:solidFill>
                  <a:srgbClr val="222223"/>
                </a:solidFill>
                <a:effectLst/>
                <a:uLnTx/>
                <a:uFillTx/>
                <a:cs typeface="Arial" panose="020B0604020202020204" pitchFamily="34" charset="0"/>
              </a:endParaRPr>
            </a:p>
            <a:p>
              <a:pPr marL="0" marR="0" lvl="0" indent="0" algn="r" defTabSz="457200" eaLnBrk="1" fontAlgn="auto" latinLnBrk="0" hangingPunct="1">
                <a:lnSpc>
                  <a:spcPct val="100000"/>
                </a:lnSpc>
                <a:spcBef>
                  <a:spcPts val="0"/>
                </a:spcBef>
                <a:spcAft>
                  <a:spcPts val="0"/>
                </a:spcAft>
                <a:buClrTx/>
                <a:buSzTx/>
                <a:buFontTx/>
                <a:buNone/>
                <a:tabLst/>
                <a:defRPr/>
              </a:pPr>
              <a:r>
                <a:rPr kumimoji="0" lang="nb-NO" sz="900" b="0" i="0" u="none" strike="noStrike" kern="0" cap="none" spc="0" normalizeH="0" baseline="0" noProof="0" dirty="0">
                  <a:ln>
                    <a:noFill/>
                  </a:ln>
                  <a:solidFill>
                    <a:srgbClr val="222223"/>
                  </a:solidFill>
                  <a:effectLst/>
                  <a:uLnTx/>
                  <a:uFillTx/>
                  <a:cs typeface="Arial" panose="020B0604020202020204" pitchFamily="34" charset="0"/>
                </a:rPr>
                <a:t>Det er lett for oss å ta pilotprosjekter ut i vanlig drift</a:t>
              </a:r>
            </a:p>
          </p:txBody>
        </p:sp>
      </p:grpSp>
      <p:sp>
        <p:nvSpPr>
          <p:cNvPr id="23" name="TextBox 22">
            <a:extLst>
              <a:ext uri="{FF2B5EF4-FFF2-40B4-BE49-F238E27FC236}">
                <a16:creationId xmlns:a16="http://schemas.microsoft.com/office/drawing/2014/main" id="{DE0FD4DE-A49F-4C84-BE57-8D7E14CC5F0F}"/>
              </a:ext>
            </a:extLst>
          </p:cNvPr>
          <p:cNvSpPr txBox="1"/>
          <p:nvPr/>
        </p:nvSpPr>
        <p:spPr>
          <a:xfrm>
            <a:off x="107950" y="4808824"/>
            <a:ext cx="9001000" cy="215444"/>
          </a:xfrm>
          <a:prstGeom prst="rect">
            <a:avLst/>
          </a:prstGeom>
          <a:noFill/>
        </p:spPr>
        <p:txBody>
          <a:bodyPr wrap="square" rtlCol="0">
            <a:spAutoFit/>
          </a:bodyPr>
          <a:lstStyle/>
          <a:p>
            <a:pPr defTabSz="457200"/>
            <a:r>
              <a:rPr lang="nb-NO" sz="800" dirty="0">
                <a:solidFill>
                  <a:srgbClr val="222223"/>
                </a:solidFill>
                <a:cs typeface="Arial" panose="020B0604020202020204" pitchFamily="34" charset="0"/>
              </a:rPr>
              <a:t>*Helt og delvis uenig er slått sammen til «uenig», og helt og delvis enig til «enig»</a:t>
            </a:r>
          </a:p>
        </p:txBody>
      </p:sp>
      <p:sp>
        <p:nvSpPr>
          <p:cNvPr id="24" name="Rektangel 5">
            <a:extLst>
              <a:ext uri="{FF2B5EF4-FFF2-40B4-BE49-F238E27FC236}">
                <a16:creationId xmlns:a16="http://schemas.microsoft.com/office/drawing/2014/main" id="{55005884-E0BC-4722-82B2-7B8FF6C8D373}"/>
              </a:ext>
            </a:extLst>
          </p:cNvPr>
          <p:cNvSpPr/>
          <p:nvPr/>
        </p:nvSpPr>
        <p:spPr>
          <a:xfrm>
            <a:off x="1087818" y="303213"/>
            <a:ext cx="8697446" cy="369332"/>
          </a:xfrm>
          <a:prstGeom prst="rect">
            <a:avLst/>
          </a:prstGeom>
        </p:spPr>
        <p:txBody>
          <a:bodyPr wrap="square">
            <a:spAutoFit/>
          </a:bodyPr>
          <a:lstStyle/>
          <a:p>
            <a:pPr defTabSz="457200"/>
            <a:r>
              <a:rPr lang="nb-NO" sz="1800" dirty="0">
                <a:solidFill>
                  <a:srgbClr val="1E3A6E"/>
                </a:solidFill>
                <a:latin typeface="+mj-lt"/>
                <a:cs typeface="Arial" panose="020B0604020202020204" pitchFamily="34" charset="0"/>
              </a:rPr>
              <a:t>Nye ideer verdsettes hos de aller fleste – selv om de ikke kan brukes</a:t>
            </a:r>
            <a:endParaRPr lang="nb-NO" sz="1100" dirty="0">
              <a:solidFill>
                <a:srgbClr val="1E3A6E"/>
              </a:solidFill>
              <a:latin typeface="+mj-lt"/>
              <a:cs typeface="Arial" panose="020B0604020202020204" pitchFamily="34" charset="0"/>
            </a:endParaRPr>
          </a:p>
        </p:txBody>
      </p:sp>
      <p:pic>
        <p:nvPicPr>
          <p:cNvPr id="25" name="Picture 24">
            <a:extLst>
              <a:ext uri="{FF2B5EF4-FFF2-40B4-BE49-F238E27FC236}">
                <a16:creationId xmlns:a16="http://schemas.microsoft.com/office/drawing/2014/main" id="{5C424069-259F-40CB-AF55-E3B4EE97493D}"/>
              </a:ext>
            </a:extLst>
          </p:cNvPr>
          <p:cNvPicPr>
            <a:picLocks noChangeAspect="1"/>
          </p:cNvPicPr>
          <p:nvPr/>
        </p:nvPicPr>
        <p:blipFill>
          <a:blip r:embed="rId4"/>
          <a:stretch>
            <a:fillRect/>
          </a:stretch>
        </p:blipFill>
        <p:spPr>
          <a:xfrm>
            <a:off x="393700" y="303213"/>
            <a:ext cx="622300" cy="311150"/>
          </a:xfrm>
          <a:prstGeom prst="rect">
            <a:avLst/>
          </a:prstGeom>
        </p:spPr>
      </p:pic>
    </p:spTree>
    <p:extLst>
      <p:ext uri="{BB962C8B-B14F-4D97-AF65-F5344CB8AC3E}">
        <p14:creationId xmlns:p14="http://schemas.microsoft.com/office/powerpoint/2010/main" val="27324072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631C5A-56F5-4ED8-B39E-D7467E8EB015}"/>
              </a:ext>
            </a:extLst>
          </p:cNvPr>
          <p:cNvSpPr>
            <a:spLocks noGrp="1"/>
          </p:cNvSpPr>
          <p:nvPr>
            <p:ph type="title"/>
          </p:nvPr>
        </p:nvSpPr>
        <p:spPr>
          <a:xfrm>
            <a:off x="693420" y="529628"/>
            <a:ext cx="8076233" cy="304699"/>
          </a:xfrm>
        </p:spPr>
        <p:txBody>
          <a:bodyPr>
            <a:noAutofit/>
          </a:bodyPr>
          <a:lstStyle/>
          <a:p>
            <a:br>
              <a:rPr lang="nb-NO" sz="1800" dirty="0"/>
            </a:br>
            <a:r>
              <a:rPr lang="nb-NO" sz="1800" dirty="0"/>
              <a:t>Fokus på forsvarlig drift også størst organisasjonskulturelle hemmer på operativt nivå, men i mindre grad enn på strategisk</a:t>
            </a:r>
          </a:p>
        </p:txBody>
      </p:sp>
      <p:sp>
        <p:nvSpPr>
          <p:cNvPr id="6" name="TextBox 5">
            <a:extLst>
              <a:ext uri="{FF2B5EF4-FFF2-40B4-BE49-F238E27FC236}">
                <a16:creationId xmlns:a16="http://schemas.microsoft.com/office/drawing/2014/main" id="{B98CAE3C-05A6-465B-AD90-F51ADA903963}"/>
              </a:ext>
            </a:extLst>
          </p:cNvPr>
          <p:cNvSpPr txBox="1"/>
          <p:nvPr/>
        </p:nvSpPr>
        <p:spPr>
          <a:xfrm>
            <a:off x="34925" y="4723368"/>
            <a:ext cx="5530681" cy="369332"/>
          </a:xfrm>
          <a:prstGeom prst="rect">
            <a:avLst/>
          </a:prstGeom>
        </p:spPr>
        <p:txBody>
          <a:bodyPr vert="horz" wrap="none" lIns="0" tIns="0" rIns="0" bIns="0" rtlCol="0">
            <a:spAutoFit/>
          </a:bodyPr>
          <a:lstStyle/>
          <a:p>
            <a:pPr marL="4763"/>
            <a:r>
              <a:rPr lang="nb-NO" sz="800" i="1" dirty="0"/>
              <a:t>Q25: Tenk konkret på den nyeste innovasjonen på din arbeidsplass. Hvilke faktorer fremmet eller hemmet innovasjonen?</a:t>
            </a:r>
          </a:p>
          <a:p>
            <a:pPr marL="4763"/>
            <a:r>
              <a:rPr lang="nb-NO" sz="800" i="1" dirty="0"/>
              <a:t>De som har innført minst én innovasjon siste to år, </a:t>
            </a:r>
            <a:r>
              <a:rPr lang="nb-NO" sz="800" i="1" dirty="0" err="1"/>
              <a:t>Difi</a:t>
            </a:r>
            <a:r>
              <a:rPr lang="nb-NO" sz="800" i="1" dirty="0"/>
              <a:t> 2018 (n=644). </a:t>
            </a:r>
          </a:p>
          <a:p>
            <a:pPr marL="4763"/>
            <a:r>
              <a:rPr lang="nb-NO" sz="800" i="1" dirty="0"/>
              <a:t>*Vet ikke og ikke relevant vises ikke</a:t>
            </a:r>
            <a:r>
              <a:rPr lang="nb-NO" sz="800" dirty="0"/>
              <a:t>.</a:t>
            </a:r>
          </a:p>
        </p:txBody>
      </p:sp>
      <p:sp>
        <p:nvSpPr>
          <p:cNvPr id="10" name="Text Placeholder 4">
            <a:extLst>
              <a:ext uri="{FF2B5EF4-FFF2-40B4-BE49-F238E27FC236}">
                <a16:creationId xmlns:a16="http://schemas.microsoft.com/office/drawing/2014/main" id="{9E698726-E415-44AD-AC40-020CAC64E614}"/>
              </a:ext>
            </a:extLst>
          </p:cNvPr>
          <p:cNvSpPr>
            <a:spLocks noGrp="1"/>
          </p:cNvSpPr>
          <p:nvPr>
            <p:ph type="body" sz="quarter" idx="13"/>
          </p:nvPr>
        </p:nvSpPr>
        <p:spPr>
          <a:xfrm>
            <a:off x="34925" y="-79545"/>
            <a:ext cx="6725791" cy="288077"/>
          </a:xfrm>
        </p:spPr>
        <p:txBody>
          <a:bodyPr>
            <a:normAutofit/>
          </a:bodyPr>
          <a:lstStyle/>
          <a:p>
            <a:r>
              <a:rPr lang="nb-NO" sz="1100" dirty="0">
                <a:solidFill>
                  <a:schemeClr val="tx1"/>
                </a:solidFill>
              </a:rPr>
              <a:t>Operativt nivå</a:t>
            </a:r>
          </a:p>
        </p:txBody>
      </p:sp>
      <p:graphicFrame>
        <p:nvGraphicFramePr>
          <p:cNvPr id="15" name="Chart 14">
            <a:extLst>
              <a:ext uri="{FF2B5EF4-FFF2-40B4-BE49-F238E27FC236}">
                <a16:creationId xmlns:a16="http://schemas.microsoft.com/office/drawing/2014/main" id="{EB543B25-0D2B-4663-BFD8-4E1C6FC5581A}"/>
              </a:ext>
            </a:extLst>
          </p:cNvPr>
          <p:cNvGraphicFramePr/>
          <p:nvPr>
            <p:extLst>
              <p:ext uri="{D42A27DB-BD31-4B8C-83A1-F6EECF244321}">
                <p14:modId xmlns:p14="http://schemas.microsoft.com/office/powerpoint/2010/main" val="3880864575"/>
              </p:ext>
            </p:extLst>
          </p:nvPr>
        </p:nvGraphicFramePr>
        <p:xfrm>
          <a:off x="302400" y="950399"/>
          <a:ext cx="8668800" cy="3545401"/>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2" descr="Bilderesultat for difi">
            <a:extLst>
              <a:ext uri="{FF2B5EF4-FFF2-40B4-BE49-F238E27FC236}">
                <a16:creationId xmlns:a16="http://schemas.microsoft.com/office/drawing/2014/main" id="{8C5B90DF-94D7-4664-9643-5B88629E649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9147" y="240013"/>
            <a:ext cx="512462" cy="51246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3C12755F-5527-439F-8F28-67AA1DDFE7FB}"/>
              </a:ext>
            </a:extLst>
          </p:cNvPr>
          <p:cNvPicPr>
            <a:picLocks noChangeAspect="1"/>
          </p:cNvPicPr>
          <p:nvPr/>
        </p:nvPicPr>
        <p:blipFill>
          <a:blip r:embed="rId5"/>
          <a:stretch>
            <a:fillRect/>
          </a:stretch>
        </p:blipFill>
        <p:spPr>
          <a:xfrm>
            <a:off x="3695700" y="4409043"/>
            <a:ext cx="1752600" cy="314325"/>
          </a:xfrm>
          <a:prstGeom prst="rect">
            <a:avLst/>
          </a:prstGeom>
        </p:spPr>
      </p:pic>
    </p:spTree>
    <p:extLst>
      <p:ext uri="{BB962C8B-B14F-4D97-AF65-F5344CB8AC3E}">
        <p14:creationId xmlns:p14="http://schemas.microsoft.com/office/powerpoint/2010/main" val="11559506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631C5A-56F5-4ED8-B39E-D7467E8EB015}"/>
              </a:ext>
            </a:extLst>
          </p:cNvPr>
          <p:cNvSpPr>
            <a:spLocks noGrp="1"/>
          </p:cNvSpPr>
          <p:nvPr>
            <p:ph type="title"/>
          </p:nvPr>
        </p:nvSpPr>
        <p:spPr>
          <a:xfrm>
            <a:off x="894226" y="226479"/>
            <a:ext cx="7992745" cy="609398"/>
          </a:xfrm>
        </p:spPr>
        <p:txBody>
          <a:bodyPr>
            <a:normAutofit/>
          </a:bodyPr>
          <a:lstStyle/>
          <a:p>
            <a:r>
              <a:rPr lang="nb-NO" sz="1800" dirty="0"/>
              <a:t>Medarbeidernes medvirkning og internt samarbeid viktigste organisasjonskulturelle fremmere for kommunal innovasjon</a:t>
            </a:r>
          </a:p>
        </p:txBody>
      </p:sp>
      <p:sp>
        <p:nvSpPr>
          <p:cNvPr id="6" name="TextBox 5">
            <a:extLst>
              <a:ext uri="{FF2B5EF4-FFF2-40B4-BE49-F238E27FC236}">
                <a16:creationId xmlns:a16="http://schemas.microsoft.com/office/drawing/2014/main" id="{B98CAE3C-05A6-465B-AD90-F51ADA903963}"/>
              </a:ext>
            </a:extLst>
          </p:cNvPr>
          <p:cNvSpPr txBox="1"/>
          <p:nvPr/>
        </p:nvSpPr>
        <p:spPr>
          <a:xfrm>
            <a:off x="48519" y="4733846"/>
            <a:ext cx="5783956" cy="369332"/>
          </a:xfrm>
          <a:prstGeom prst="rect">
            <a:avLst/>
          </a:prstGeom>
        </p:spPr>
        <p:txBody>
          <a:bodyPr vert="horz" wrap="none" lIns="0" tIns="0" rIns="0" bIns="0" rtlCol="0">
            <a:spAutoFit/>
          </a:bodyPr>
          <a:lstStyle/>
          <a:p>
            <a:pPr marL="4763"/>
            <a:r>
              <a:rPr lang="nb-NO" sz="800" i="1" dirty="0"/>
              <a:t>KS: Q13a: Tenk konkret på den nyeste innovasjonen på din arbeidsplass. Hvilke faktorer fremmet eller hemmet innovasjonen?</a:t>
            </a:r>
          </a:p>
          <a:p>
            <a:pPr marL="4763"/>
            <a:r>
              <a:rPr lang="nb-NO" sz="800" i="1" dirty="0"/>
              <a:t>De som har innført minst én innovasjon siste to år, KS 2017 (n=1312). </a:t>
            </a:r>
          </a:p>
          <a:p>
            <a:pPr marL="4763"/>
            <a:r>
              <a:rPr lang="nb-NO" sz="800" i="1" dirty="0"/>
              <a:t>*Vet ikke og ikke relevant er holdt utenfor</a:t>
            </a:r>
            <a:r>
              <a:rPr lang="nb-NO" sz="800" dirty="0"/>
              <a:t>.</a:t>
            </a:r>
          </a:p>
        </p:txBody>
      </p:sp>
      <p:sp>
        <p:nvSpPr>
          <p:cNvPr id="10" name="Text Placeholder 4">
            <a:extLst>
              <a:ext uri="{FF2B5EF4-FFF2-40B4-BE49-F238E27FC236}">
                <a16:creationId xmlns:a16="http://schemas.microsoft.com/office/drawing/2014/main" id="{E9247BF4-98F6-4883-AB98-56AD8392B766}"/>
              </a:ext>
            </a:extLst>
          </p:cNvPr>
          <p:cNvSpPr>
            <a:spLocks noGrp="1"/>
          </p:cNvSpPr>
          <p:nvPr>
            <p:ph type="body" sz="quarter" idx="13"/>
          </p:nvPr>
        </p:nvSpPr>
        <p:spPr>
          <a:xfrm>
            <a:off x="34925" y="-92814"/>
            <a:ext cx="6725791" cy="288077"/>
          </a:xfrm>
        </p:spPr>
        <p:txBody>
          <a:bodyPr>
            <a:normAutofit/>
          </a:bodyPr>
          <a:lstStyle/>
          <a:p>
            <a:r>
              <a:rPr lang="nb-NO" sz="1100" dirty="0">
                <a:solidFill>
                  <a:schemeClr val="tx1"/>
                </a:solidFill>
              </a:rPr>
              <a:t>Operativt nivå</a:t>
            </a:r>
          </a:p>
        </p:txBody>
      </p:sp>
      <p:pic>
        <p:nvPicPr>
          <p:cNvPr id="8" name="Picture 7">
            <a:extLst>
              <a:ext uri="{FF2B5EF4-FFF2-40B4-BE49-F238E27FC236}">
                <a16:creationId xmlns:a16="http://schemas.microsoft.com/office/drawing/2014/main" id="{1AD48BD6-FA1F-4477-A847-8332DD01D4B8}"/>
              </a:ext>
            </a:extLst>
          </p:cNvPr>
          <p:cNvPicPr>
            <a:picLocks noChangeAspect="1"/>
          </p:cNvPicPr>
          <p:nvPr/>
        </p:nvPicPr>
        <p:blipFill>
          <a:blip r:embed="rId3"/>
          <a:stretch>
            <a:fillRect/>
          </a:stretch>
        </p:blipFill>
        <p:spPr>
          <a:xfrm>
            <a:off x="203200" y="303213"/>
            <a:ext cx="622300" cy="311150"/>
          </a:xfrm>
          <a:prstGeom prst="rect">
            <a:avLst/>
          </a:prstGeom>
        </p:spPr>
      </p:pic>
      <p:graphicFrame>
        <p:nvGraphicFramePr>
          <p:cNvPr id="14" name="Chart 13">
            <a:extLst>
              <a:ext uri="{FF2B5EF4-FFF2-40B4-BE49-F238E27FC236}">
                <a16:creationId xmlns:a16="http://schemas.microsoft.com/office/drawing/2014/main" id="{31F9A236-325D-4C5A-B4EA-A1DD82A28CD1}"/>
              </a:ext>
            </a:extLst>
          </p:cNvPr>
          <p:cNvGraphicFramePr/>
          <p:nvPr>
            <p:extLst>
              <p:ext uri="{D42A27DB-BD31-4B8C-83A1-F6EECF244321}">
                <p14:modId xmlns:p14="http://schemas.microsoft.com/office/powerpoint/2010/main" val="3865493735"/>
              </p:ext>
            </p:extLst>
          </p:nvPr>
        </p:nvGraphicFramePr>
        <p:xfrm>
          <a:off x="302400" y="950399"/>
          <a:ext cx="8668800" cy="374277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245973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3A203A-0BCC-48D5-86B9-9D6BA727ECB8}"/>
              </a:ext>
            </a:extLst>
          </p:cNvPr>
          <p:cNvSpPr txBox="1"/>
          <p:nvPr/>
        </p:nvSpPr>
        <p:spPr>
          <a:xfrm>
            <a:off x="453710" y="2680379"/>
            <a:ext cx="4693914" cy="440762"/>
          </a:xfrm>
          <a:prstGeom prst="rect">
            <a:avLst/>
          </a:prstGeom>
          <a:noFill/>
        </p:spPr>
        <p:txBody>
          <a:bodyPr wrap="none" rtlCol="0">
            <a:spAutoFit/>
          </a:bodyPr>
          <a:lstStyle/>
          <a:p>
            <a:r>
              <a:rPr lang="nb-NO" dirty="0">
                <a:ln w="3175">
                  <a:noFill/>
                </a:ln>
                <a:solidFill>
                  <a:schemeClr val="bg1"/>
                </a:solidFill>
              </a:rPr>
              <a:t>Organisasjonskultur og innovasjon</a:t>
            </a:r>
          </a:p>
        </p:txBody>
      </p:sp>
    </p:spTree>
    <p:extLst>
      <p:ext uri="{BB962C8B-B14F-4D97-AF65-F5344CB8AC3E}">
        <p14:creationId xmlns:p14="http://schemas.microsoft.com/office/powerpoint/2010/main" val="426090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631C5A-56F5-4ED8-B39E-D7467E8EB015}"/>
              </a:ext>
            </a:extLst>
          </p:cNvPr>
          <p:cNvSpPr>
            <a:spLocks noGrp="1"/>
          </p:cNvSpPr>
          <p:nvPr>
            <p:ph type="title"/>
          </p:nvPr>
        </p:nvSpPr>
        <p:spPr>
          <a:xfrm>
            <a:off x="107950" y="242416"/>
            <a:ext cx="8654595" cy="358952"/>
          </a:xfrm>
        </p:spPr>
        <p:txBody>
          <a:bodyPr>
            <a:normAutofit/>
          </a:bodyPr>
          <a:lstStyle/>
          <a:p>
            <a:r>
              <a:rPr lang="nb-NO" sz="2000" dirty="0"/>
              <a:t>Organisasjonskultur og innovasjon 1</a:t>
            </a:r>
          </a:p>
        </p:txBody>
      </p:sp>
      <p:sp>
        <p:nvSpPr>
          <p:cNvPr id="8" name="Text Placeholder 4">
            <a:extLst>
              <a:ext uri="{FF2B5EF4-FFF2-40B4-BE49-F238E27FC236}">
                <a16:creationId xmlns:a16="http://schemas.microsoft.com/office/drawing/2014/main" id="{E8E814AA-298D-482A-9D3C-3FBC02459063}"/>
              </a:ext>
            </a:extLst>
          </p:cNvPr>
          <p:cNvSpPr>
            <a:spLocks noGrp="1"/>
          </p:cNvSpPr>
          <p:nvPr>
            <p:ph type="body" sz="quarter" idx="13"/>
          </p:nvPr>
        </p:nvSpPr>
        <p:spPr>
          <a:xfrm>
            <a:off x="107950" y="-87165"/>
            <a:ext cx="6725791" cy="288077"/>
          </a:xfrm>
        </p:spPr>
        <p:txBody>
          <a:bodyPr>
            <a:normAutofit/>
          </a:bodyPr>
          <a:lstStyle/>
          <a:p>
            <a:r>
              <a:rPr lang="nb-NO" sz="1000" dirty="0">
                <a:solidFill>
                  <a:schemeClr val="bg2">
                    <a:lumMod val="75000"/>
                  </a:schemeClr>
                </a:solidFill>
              </a:rPr>
              <a:t>Operativt nivå</a:t>
            </a:r>
          </a:p>
        </p:txBody>
      </p:sp>
      <p:sp>
        <p:nvSpPr>
          <p:cNvPr id="13" name="Rektangel 14">
            <a:extLst>
              <a:ext uri="{FF2B5EF4-FFF2-40B4-BE49-F238E27FC236}">
                <a16:creationId xmlns:a16="http://schemas.microsoft.com/office/drawing/2014/main" id="{45F103A1-AD13-4A64-B15D-908309176D46}"/>
              </a:ext>
            </a:extLst>
          </p:cNvPr>
          <p:cNvSpPr/>
          <p:nvPr/>
        </p:nvSpPr>
        <p:spPr>
          <a:xfrm>
            <a:off x="107950" y="808038"/>
            <a:ext cx="8807450" cy="3693319"/>
          </a:xfrm>
          <a:prstGeom prst="rect">
            <a:avLst/>
          </a:prstGeom>
        </p:spPr>
        <p:txBody>
          <a:bodyPr wrap="square">
            <a:spAutoFit/>
          </a:bodyPr>
          <a:lstStyle/>
          <a:p>
            <a:pPr marL="171450" indent="-171450">
              <a:buFont typeface="Arial" panose="020B0604020202020204" pitchFamily="34" charset="0"/>
              <a:buChar char="•"/>
            </a:pPr>
            <a:r>
              <a:rPr lang="nb-NO" sz="900" dirty="0">
                <a:latin typeface="Arial" panose="020B0604020202020204" pitchFamily="34" charset="0"/>
                <a:cs typeface="Arial" panose="020B0604020202020204" pitchFamily="34" charset="0"/>
              </a:rPr>
              <a:t>I denne delen har vi sett på andelene av utvalget som er helt eller delvis enig i at virksomheten har ulike organisasjonskulturelle trekk som er forventet å øke sannsynligheten for å ha innført innovasjon. Først vises utsagnene som er inkludert i de ulike modellene (slide 16). Etter dette vises funnene som ble gjort i innovasjonsbarometrene til COI og KS, før funnene for </a:t>
            </a:r>
            <a:r>
              <a:rPr lang="nb-NO" sz="900" dirty="0" err="1">
                <a:latin typeface="Arial" panose="020B0604020202020204" pitchFamily="34" charset="0"/>
                <a:cs typeface="Arial" panose="020B0604020202020204" pitchFamily="34" charset="0"/>
              </a:rPr>
              <a:t>Difis</a:t>
            </a:r>
            <a:r>
              <a:rPr lang="nb-NO" sz="900" dirty="0">
                <a:latin typeface="Arial" panose="020B0604020202020204" pitchFamily="34" charset="0"/>
                <a:cs typeface="Arial" panose="020B0604020202020204" pitchFamily="34" charset="0"/>
              </a:rPr>
              <a:t> innovasjonsbarometer presenteres. </a:t>
            </a:r>
          </a:p>
          <a:p>
            <a:endParaRPr lang="nb-NO" sz="9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nb-NO" sz="900" dirty="0">
                <a:latin typeface="Arial" panose="020B0604020202020204" pitchFamily="34" charset="0"/>
                <a:cs typeface="Arial" panose="020B0604020202020204" pitchFamily="34" charset="0"/>
              </a:rPr>
              <a:t>Analysene for </a:t>
            </a:r>
            <a:r>
              <a:rPr lang="nb-NO" sz="900" dirty="0" err="1">
                <a:latin typeface="Arial" panose="020B0604020202020204" pitchFamily="34" charset="0"/>
                <a:cs typeface="Arial" panose="020B0604020202020204" pitchFamily="34" charset="0"/>
              </a:rPr>
              <a:t>Difis</a:t>
            </a:r>
            <a:r>
              <a:rPr lang="nb-NO" sz="900" dirty="0">
                <a:latin typeface="Arial" panose="020B0604020202020204" pitchFamily="34" charset="0"/>
                <a:cs typeface="Arial" panose="020B0604020202020204" pitchFamily="34" charset="0"/>
              </a:rPr>
              <a:t> innovasjonsbarometer er først presentert med de samme 6 organisasjonskulturelle utsagnene som hos COI (slide 21), før grafen med samtlige 13 organisasjonskulturelle utsagn presenteres (slide 23). Det er her viktig å påpeke at denne analysen ikke kan påvise årsakssammenheng, men hvorvidt det foreligger samvariasjon eller ikke.</a:t>
            </a:r>
          </a:p>
          <a:p>
            <a:pPr marL="531450" indent="-171450">
              <a:buFontTx/>
              <a:buChar char="-"/>
            </a:pPr>
            <a:r>
              <a:rPr lang="nb-NO" sz="900" dirty="0">
                <a:latin typeface="Arial" panose="020B0604020202020204" pitchFamily="34" charset="0"/>
                <a:cs typeface="Arial" panose="020B0604020202020204" pitchFamily="34" charset="0"/>
              </a:rPr>
              <a:t>Når vi ser på de samme 6 utsagnene som hos COI, ser vi i motsetning til hos COI ingen tydelig forskjell i om virksomheten har innført minst én innovasjon de siste to årene, avhengig av hvor mange av de 6 organisasjonskulturelle trekkene som finnes på arbeidsplassen. </a:t>
            </a:r>
          </a:p>
          <a:p>
            <a:pPr marL="531450" indent="-171450">
              <a:buFontTx/>
              <a:buChar char="-"/>
            </a:pPr>
            <a:r>
              <a:rPr lang="nb-NO" sz="900" dirty="0">
                <a:latin typeface="Arial" panose="020B0604020202020204" pitchFamily="34" charset="0"/>
                <a:cs typeface="Arial" panose="020B0604020202020204" pitchFamily="34" charset="0"/>
              </a:rPr>
              <a:t>Inkluderer vi derimot alle 13 utsagnene i spørsmålsbatteriet, ser vi en lignende tendens som hos COI (6 felles påstander) og KS (8 felles påstander); at andelen som har innført minst én innovasjon i løpet av de siste to årene øker når antall organisasjonskulturelle trekk som finnes på arbeidsplassen øker. I gruppen som er enig i 0-7 utsagn, har 73 % innført minst en innovasjon, og 27 % ikke innført noen innovasjon i løpet av de to siste år. Ser vi på gruppen som er enig i 8-10 utsagn, så har 84 % innført minst en innovasjon, og 16 % ikke innført noen innovasjon. Den siste gruppen er de som svarer at deres arbeidsplass innehar 11-13 av disse utsagnene. Her svarer 87 % at de har innført minst én innovasjon, og 13 % ikke innført innovasjon.</a:t>
            </a:r>
          </a:p>
          <a:p>
            <a:pPr marL="531450" indent="-171450">
              <a:buFontTx/>
              <a:buChar char="-"/>
            </a:pPr>
            <a:endParaRPr lang="nb-NO" sz="900" dirty="0">
              <a:latin typeface="Arial" panose="020B0604020202020204" pitchFamily="34" charset="0"/>
              <a:cs typeface="Arial" panose="020B0604020202020204" pitchFamily="34" charset="0"/>
            </a:endParaRPr>
          </a:p>
          <a:p>
            <a:endParaRPr lang="nb-NO" sz="9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nb-NO" sz="900" dirty="0">
                <a:latin typeface="Arial" panose="020B0604020202020204" pitchFamily="34" charset="0"/>
                <a:cs typeface="Arial" panose="020B0604020202020204" pitchFamily="34" charset="0"/>
              </a:rPr>
              <a:t>Som nevnt over er andelen som har innført minst én innovasjon høy uavhengig av antallet organisasjonskulturelle trekk som finne spå arbeidsplassen, og varierer mellom 73 % og 87 %. Dette er en forskjell på totalt 14 prosentpoeng mellom arbeidsplassene som har 0-7 av de organisasjonskulturelle trekkene, og de som har 11-13 av trekkene. I likhet med hos COI </a:t>
            </a:r>
            <a:r>
              <a:rPr lang="nb-NO" sz="900" dirty="0"/>
              <a:t>(Bech </a:t>
            </a:r>
            <a:r>
              <a:rPr lang="nb-NO" sz="900" dirty="0" err="1"/>
              <a:t>Lykkebo</a:t>
            </a:r>
            <a:r>
              <a:rPr lang="nb-NO" sz="900" dirty="0"/>
              <a:t> 2016*)</a:t>
            </a:r>
            <a:r>
              <a:rPr lang="nb-NO" sz="900" dirty="0">
                <a:latin typeface="Arial" panose="020B0604020202020204" pitchFamily="34" charset="0"/>
                <a:cs typeface="Arial" panose="020B0604020202020204" pitchFamily="34" charset="0"/>
              </a:rPr>
              <a:t>, forteller dette oss at organisasjonskulturen kan ha en betydning, men den er i seg selv ikke alt. </a:t>
            </a:r>
          </a:p>
          <a:p>
            <a:pPr marL="171450" indent="-171450">
              <a:buFont typeface="Arial" panose="020B0604020202020204" pitchFamily="34" charset="0"/>
              <a:buChar char="•"/>
            </a:pPr>
            <a:endParaRPr lang="nb-NO" sz="9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nb-NO" sz="900" dirty="0">
                <a:latin typeface="Arial" panose="020B0604020202020204" pitchFamily="34" charset="0"/>
                <a:cs typeface="Arial" panose="020B0604020202020204" pitchFamily="34" charset="0"/>
              </a:rPr>
              <a:t>Analysene i denne rapporten påviser ingen årsakssammenhenger. Det vil derfor ikke være mulig å si noe om det er arbeidsplasser med en bestemt organisasjonskultur som i større grad innfører nye innovasjoner eller om arbeidsplasser som jobber mye med innovasjon utvikler en spesiell organisasjonskultur </a:t>
            </a:r>
            <a:r>
              <a:rPr lang="nb-NO" sz="900" dirty="0"/>
              <a:t>(Bech </a:t>
            </a:r>
            <a:r>
              <a:rPr lang="nb-NO" sz="900" dirty="0" err="1"/>
              <a:t>Lykkebo</a:t>
            </a:r>
            <a:r>
              <a:rPr lang="nb-NO" sz="900" dirty="0"/>
              <a:t> 2016*)</a:t>
            </a:r>
            <a:r>
              <a:rPr lang="nb-NO" sz="900" dirty="0">
                <a:latin typeface="Arial" panose="020B0604020202020204" pitchFamily="34" charset="0"/>
                <a:cs typeface="Arial" panose="020B0604020202020204" pitchFamily="34" charset="0"/>
              </a:rPr>
              <a:t>.</a:t>
            </a:r>
          </a:p>
          <a:p>
            <a:pPr marL="171450" indent="-171450">
              <a:buFont typeface="Arial" panose="020B0604020202020204" pitchFamily="34" charset="0"/>
              <a:buChar char="•"/>
            </a:pPr>
            <a:endParaRPr lang="nb-NO" sz="9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nb-NO" sz="900" dirty="0">
              <a:latin typeface="Arial" panose="020B0604020202020204" pitchFamily="34" charset="0"/>
              <a:cs typeface="Arial" panose="020B0604020202020204" pitchFamily="34" charset="0"/>
            </a:endParaRPr>
          </a:p>
          <a:p>
            <a:pPr marL="531450" indent="-171450">
              <a:buFontTx/>
              <a:buChar char="-"/>
            </a:pPr>
            <a:endParaRPr lang="nb-NO" sz="9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C136CD8C-8B08-4DA3-AF6A-E11F82208407}"/>
              </a:ext>
            </a:extLst>
          </p:cNvPr>
          <p:cNvSpPr txBox="1"/>
          <p:nvPr/>
        </p:nvSpPr>
        <p:spPr>
          <a:xfrm>
            <a:off x="145920" y="4791936"/>
            <a:ext cx="7491153" cy="200055"/>
          </a:xfrm>
          <a:prstGeom prst="rect">
            <a:avLst/>
          </a:prstGeom>
          <a:noFill/>
        </p:spPr>
        <p:txBody>
          <a:bodyPr wrap="none" rtlCol="0">
            <a:spAutoFit/>
          </a:bodyPr>
          <a:lstStyle/>
          <a:p>
            <a:r>
              <a:rPr lang="nb-NO" sz="700" dirty="0"/>
              <a:t>*Bech </a:t>
            </a:r>
            <a:r>
              <a:rPr lang="nb-NO" sz="700" dirty="0" err="1"/>
              <a:t>Lykkebo</a:t>
            </a:r>
            <a:r>
              <a:rPr lang="nb-NO" sz="700" dirty="0"/>
              <a:t>, Ole (2016) </a:t>
            </a:r>
            <a:r>
              <a:rPr lang="nb-NO" sz="700" i="1" dirty="0"/>
              <a:t>INNOVATIONSBAROMETERET – </a:t>
            </a:r>
            <a:r>
              <a:rPr lang="nb-NO" sz="700" i="1" dirty="0" err="1"/>
              <a:t>Højere</a:t>
            </a:r>
            <a:r>
              <a:rPr lang="nb-NO" sz="700" i="1" dirty="0"/>
              <a:t> effektivitet og kvalitet i den offentlige sektor </a:t>
            </a:r>
            <a:r>
              <a:rPr lang="nb-NO" sz="700" i="1" dirty="0" err="1"/>
              <a:t>gennem</a:t>
            </a:r>
            <a:r>
              <a:rPr lang="nb-NO" sz="700" i="1" dirty="0"/>
              <a:t> </a:t>
            </a:r>
            <a:r>
              <a:rPr lang="nb-NO" sz="700" i="1" dirty="0" err="1"/>
              <a:t>innovation</a:t>
            </a:r>
            <a:r>
              <a:rPr lang="nb-NO" sz="700" dirty="0"/>
              <a:t>. København: Jurist- og Økonomiforbundets Forlag</a:t>
            </a:r>
          </a:p>
        </p:txBody>
      </p:sp>
    </p:spTree>
    <p:extLst>
      <p:ext uri="{BB962C8B-B14F-4D97-AF65-F5344CB8AC3E}">
        <p14:creationId xmlns:p14="http://schemas.microsoft.com/office/powerpoint/2010/main" val="25338285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7EE9872-7FBB-4AAD-9281-1D73D868309F}"/>
              </a:ext>
            </a:extLst>
          </p:cNvPr>
          <p:cNvSpPr/>
          <p:nvPr/>
        </p:nvSpPr>
        <p:spPr>
          <a:xfrm>
            <a:off x="7596000" y="4237145"/>
            <a:ext cx="1152000" cy="6516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Title 2">
            <a:extLst>
              <a:ext uri="{FF2B5EF4-FFF2-40B4-BE49-F238E27FC236}">
                <a16:creationId xmlns:a16="http://schemas.microsoft.com/office/drawing/2014/main" id="{4D631C5A-56F5-4ED8-B39E-D7467E8EB015}"/>
              </a:ext>
            </a:extLst>
          </p:cNvPr>
          <p:cNvSpPr>
            <a:spLocks noGrp="1"/>
          </p:cNvSpPr>
          <p:nvPr>
            <p:ph type="title"/>
          </p:nvPr>
        </p:nvSpPr>
        <p:spPr>
          <a:xfrm>
            <a:off x="34925" y="192016"/>
            <a:ext cx="8654595" cy="358952"/>
          </a:xfrm>
        </p:spPr>
        <p:txBody>
          <a:bodyPr>
            <a:normAutofit fontScale="90000"/>
          </a:bodyPr>
          <a:lstStyle/>
          <a:p>
            <a:r>
              <a:rPr lang="nb-NO" sz="2000" dirty="0"/>
              <a:t>De kulturelle trekkene som skal øke sannsynligheten for å ha gjennomført innovasjon</a:t>
            </a:r>
          </a:p>
        </p:txBody>
      </p:sp>
      <p:sp>
        <p:nvSpPr>
          <p:cNvPr id="8" name="Text Placeholder 4">
            <a:extLst>
              <a:ext uri="{FF2B5EF4-FFF2-40B4-BE49-F238E27FC236}">
                <a16:creationId xmlns:a16="http://schemas.microsoft.com/office/drawing/2014/main" id="{E8E814AA-298D-482A-9D3C-3FBC02459063}"/>
              </a:ext>
            </a:extLst>
          </p:cNvPr>
          <p:cNvSpPr>
            <a:spLocks noGrp="1"/>
          </p:cNvSpPr>
          <p:nvPr>
            <p:ph type="body" sz="quarter" idx="13"/>
          </p:nvPr>
        </p:nvSpPr>
        <p:spPr>
          <a:xfrm>
            <a:off x="34925" y="0"/>
            <a:ext cx="6725791" cy="288077"/>
          </a:xfrm>
        </p:spPr>
        <p:txBody>
          <a:bodyPr>
            <a:normAutofit/>
          </a:bodyPr>
          <a:lstStyle/>
          <a:p>
            <a:r>
              <a:rPr lang="nb-NO" sz="1000" dirty="0">
                <a:solidFill>
                  <a:schemeClr val="bg2">
                    <a:lumMod val="75000"/>
                  </a:schemeClr>
                </a:solidFill>
              </a:rPr>
              <a:t>Operativt nivå</a:t>
            </a:r>
          </a:p>
        </p:txBody>
      </p:sp>
      <p:sp>
        <p:nvSpPr>
          <p:cNvPr id="7" name="Rektangel 14">
            <a:extLst>
              <a:ext uri="{FF2B5EF4-FFF2-40B4-BE49-F238E27FC236}">
                <a16:creationId xmlns:a16="http://schemas.microsoft.com/office/drawing/2014/main" id="{1387527A-9C23-4A77-932F-F23D47B281E5}"/>
              </a:ext>
            </a:extLst>
          </p:cNvPr>
          <p:cNvSpPr/>
          <p:nvPr/>
        </p:nvSpPr>
        <p:spPr>
          <a:xfrm>
            <a:off x="294997" y="1240964"/>
            <a:ext cx="1944216" cy="2462213"/>
          </a:xfrm>
          <a:prstGeom prst="rect">
            <a:avLst/>
          </a:prstGeom>
        </p:spPr>
        <p:txBody>
          <a:bodyPr wrap="square">
            <a:spAutoFit/>
          </a:bodyPr>
          <a:lstStyle/>
          <a:p>
            <a:r>
              <a:rPr lang="nb-NO" sz="700" dirty="0">
                <a:latin typeface="Arial" panose="020B0604020202020204" pitchFamily="34" charset="0"/>
                <a:cs typeface="Arial" panose="020B0604020202020204" pitchFamily="34" charset="0"/>
              </a:rPr>
              <a:t>«Vi er gode til at </a:t>
            </a:r>
            <a:r>
              <a:rPr lang="nb-NO" sz="700" dirty="0" err="1">
                <a:latin typeface="Arial" panose="020B0604020202020204" pitchFamily="34" charset="0"/>
                <a:cs typeface="Arial" panose="020B0604020202020204" pitchFamily="34" charset="0"/>
              </a:rPr>
              <a:t>samarbejde</a:t>
            </a:r>
            <a:r>
              <a:rPr lang="nb-NO" sz="700" dirty="0">
                <a:latin typeface="Arial" panose="020B0604020202020204" pitchFamily="34" charset="0"/>
                <a:cs typeface="Arial" panose="020B0604020202020204" pitchFamily="34" charset="0"/>
              </a:rPr>
              <a:t> på </a:t>
            </a:r>
            <a:r>
              <a:rPr lang="nb-NO" sz="700" dirty="0" err="1">
                <a:latin typeface="Arial" panose="020B0604020202020204" pitchFamily="34" charset="0"/>
                <a:cs typeface="Arial" panose="020B0604020202020204" pitchFamily="34" charset="0"/>
              </a:rPr>
              <a:t>tværs</a:t>
            </a:r>
            <a:r>
              <a:rPr lang="nb-NO" sz="700" dirty="0">
                <a:latin typeface="Arial" panose="020B0604020202020204" pitchFamily="34" charset="0"/>
                <a:cs typeface="Arial" panose="020B0604020202020204" pitchFamily="34" charset="0"/>
              </a:rPr>
              <a:t> </a:t>
            </a:r>
            <a:r>
              <a:rPr lang="nb-NO" sz="700" dirty="0" err="1">
                <a:latin typeface="Arial" panose="020B0604020202020204" pitchFamily="34" charset="0"/>
                <a:cs typeface="Arial" panose="020B0604020202020204" pitchFamily="34" charset="0"/>
              </a:rPr>
              <a:t>af</a:t>
            </a:r>
            <a:r>
              <a:rPr lang="nb-NO" sz="700" dirty="0">
                <a:latin typeface="Arial" panose="020B0604020202020204" pitchFamily="34" charset="0"/>
                <a:cs typeface="Arial" panose="020B0604020202020204" pitchFamily="34" charset="0"/>
              </a:rPr>
              <a:t> </a:t>
            </a:r>
            <a:r>
              <a:rPr lang="nb-NO" sz="700" dirty="0" err="1">
                <a:latin typeface="Arial" panose="020B0604020202020204" pitchFamily="34" charset="0"/>
                <a:cs typeface="Arial" panose="020B0604020202020204" pitchFamily="34" charset="0"/>
              </a:rPr>
              <a:t>arbeidspladsen</a:t>
            </a:r>
            <a:r>
              <a:rPr lang="nb-NO" sz="700" dirty="0">
                <a:latin typeface="Arial" panose="020B0604020202020204" pitchFamily="34" charset="0"/>
                <a:cs typeface="Arial" panose="020B0604020202020204" pitchFamily="34" charset="0"/>
              </a:rPr>
              <a:t>»</a:t>
            </a:r>
          </a:p>
          <a:p>
            <a:endParaRPr lang="nb-NO" sz="700" dirty="0">
              <a:latin typeface="Arial" panose="020B0604020202020204" pitchFamily="34" charset="0"/>
              <a:cs typeface="Arial" panose="020B0604020202020204" pitchFamily="34" charset="0"/>
            </a:endParaRPr>
          </a:p>
          <a:p>
            <a:r>
              <a:rPr lang="nb-NO" sz="700" dirty="0">
                <a:latin typeface="Arial" panose="020B0604020202020204" pitchFamily="34" charset="0"/>
                <a:cs typeface="Arial" panose="020B0604020202020204" pitchFamily="34" charset="0"/>
              </a:rPr>
              <a:t>«Vi går </a:t>
            </a:r>
            <a:r>
              <a:rPr lang="nb-NO" sz="700" dirty="0" err="1">
                <a:latin typeface="Arial" panose="020B0604020202020204" pitchFamily="34" charset="0"/>
                <a:cs typeface="Arial" panose="020B0604020202020204" pitchFamily="34" charset="0"/>
              </a:rPr>
              <a:t>gerne</a:t>
            </a:r>
            <a:r>
              <a:rPr lang="nb-NO" sz="700" dirty="0">
                <a:latin typeface="Arial" panose="020B0604020202020204" pitchFamily="34" charset="0"/>
                <a:cs typeface="Arial" panose="020B0604020202020204" pitchFamily="34" charset="0"/>
              </a:rPr>
              <a:t> nye </a:t>
            </a:r>
            <a:r>
              <a:rPr lang="nb-NO" sz="700" dirty="0" err="1">
                <a:latin typeface="Arial" panose="020B0604020202020204" pitchFamily="34" charset="0"/>
                <a:cs typeface="Arial" panose="020B0604020202020204" pitchFamily="34" charset="0"/>
              </a:rPr>
              <a:t>veje</a:t>
            </a:r>
            <a:r>
              <a:rPr lang="nb-NO" sz="700" dirty="0">
                <a:latin typeface="Arial" panose="020B0604020202020204" pitchFamily="34" charset="0"/>
                <a:cs typeface="Arial" panose="020B0604020202020204" pitchFamily="34" charset="0"/>
              </a:rPr>
              <a:t>, selv om der er risiko for, at det er den </a:t>
            </a:r>
            <a:r>
              <a:rPr lang="nb-NO" sz="700" dirty="0" err="1">
                <a:latin typeface="Arial" panose="020B0604020202020204" pitchFamily="34" charset="0"/>
                <a:cs typeface="Arial" panose="020B0604020202020204" pitchFamily="34" charset="0"/>
              </a:rPr>
              <a:t>forkerte</a:t>
            </a:r>
            <a:r>
              <a:rPr lang="nb-NO" sz="700" dirty="0">
                <a:latin typeface="Arial" panose="020B0604020202020204" pitchFamily="34" charset="0"/>
                <a:cs typeface="Arial" panose="020B0604020202020204" pitchFamily="34" charset="0"/>
              </a:rPr>
              <a:t> </a:t>
            </a:r>
            <a:r>
              <a:rPr lang="nb-NO" sz="700" dirty="0" err="1">
                <a:latin typeface="Arial" panose="020B0604020202020204" pitchFamily="34" charset="0"/>
                <a:cs typeface="Arial" panose="020B0604020202020204" pitchFamily="34" charset="0"/>
              </a:rPr>
              <a:t>vej</a:t>
            </a:r>
            <a:r>
              <a:rPr lang="nb-NO" sz="700" dirty="0">
                <a:latin typeface="Arial" panose="020B0604020202020204" pitchFamily="34" charset="0"/>
                <a:cs typeface="Arial" panose="020B0604020202020204" pitchFamily="34" charset="0"/>
              </a:rPr>
              <a:t>»</a:t>
            </a:r>
          </a:p>
          <a:p>
            <a:endParaRPr lang="nb-NO" sz="700" dirty="0">
              <a:latin typeface="Arial" panose="020B0604020202020204" pitchFamily="34" charset="0"/>
              <a:cs typeface="Arial" panose="020B0604020202020204" pitchFamily="34" charset="0"/>
            </a:endParaRPr>
          </a:p>
          <a:p>
            <a:r>
              <a:rPr lang="nb-NO" sz="700" dirty="0">
                <a:latin typeface="Arial" panose="020B0604020202020204" pitchFamily="34" charset="0"/>
                <a:cs typeface="Arial" panose="020B0604020202020204" pitchFamily="34" charset="0"/>
              </a:rPr>
              <a:t>«Vi </a:t>
            </a:r>
            <a:r>
              <a:rPr lang="nb-NO" sz="700" dirty="0" err="1">
                <a:latin typeface="Arial" panose="020B0604020202020204" pitchFamily="34" charset="0"/>
                <a:cs typeface="Arial" panose="020B0604020202020204" pitchFamily="34" charset="0"/>
              </a:rPr>
              <a:t>arbejder</a:t>
            </a:r>
            <a:r>
              <a:rPr lang="nb-NO" sz="700" dirty="0">
                <a:latin typeface="Arial" panose="020B0604020202020204" pitchFamily="34" charset="0"/>
                <a:cs typeface="Arial" panose="020B0604020202020204" pitchFamily="34" charset="0"/>
              </a:rPr>
              <a:t> systematisk med at lære </a:t>
            </a:r>
            <a:r>
              <a:rPr lang="nb-NO" sz="700" dirty="0" err="1">
                <a:latin typeface="Arial" panose="020B0604020202020204" pitchFamily="34" charset="0"/>
                <a:cs typeface="Arial" panose="020B0604020202020204" pitchFamily="34" charset="0"/>
              </a:rPr>
              <a:t>af</a:t>
            </a:r>
            <a:r>
              <a:rPr lang="nb-NO" sz="700" dirty="0">
                <a:latin typeface="Arial" panose="020B0604020202020204" pitchFamily="34" charset="0"/>
                <a:cs typeface="Arial" panose="020B0604020202020204" pitchFamily="34" charset="0"/>
              </a:rPr>
              <a:t> </a:t>
            </a:r>
            <a:r>
              <a:rPr lang="nb-NO" sz="700" dirty="0" err="1">
                <a:latin typeface="Arial" panose="020B0604020202020204" pitchFamily="34" charset="0"/>
                <a:cs typeface="Arial" panose="020B0604020202020204" pitchFamily="34" charset="0"/>
              </a:rPr>
              <a:t>vores</a:t>
            </a:r>
            <a:r>
              <a:rPr lang="nb-NO" sz="700" dirty="0">
                <a:latin typeface="Arial" panose="020B0604020202020204" pitchFamily="34" charset="0"/>
                <a:cs typeface="Arial" panose="020B0604020202020204" pitchFamily="34" charset="0"/>
              </a:rPr>
              <a:t> </a:t>
            </a:r>
            <a:r>
              <a:rPr lang="nb-NO" sz="700" dirty="0" err="1">
                <a:latin typeface="Arial" panose="020B0604020202020204" pitchFamily="34" charset="0"/>
                <a:cs typeface="Arial" panose="020B0604020202020204" pitchFamily="34" charset="0"/>
              </a:rPr>
              <a:t>fejl</a:t>
            </a:r>
            <a:r>
              <a:rPr lang="nb-NO" sz="700" dirty="0">
                <a:latin typeface="Arial" panose="020B0604020202020204" pitchFamily="34" charset="0"/>
                <a:cs typeface="Arial" panose="020B0604020202020204" pitchFamily="34" charset="0"/>
              </a:rPr>
              <a:t>»</a:t>
            </a:r>
          </a:p>
          <a:p>
            <a:endParaRPr lang="nb-NO" sz="700" dirty="0">
              <a:latin typeface="Arial" panose="020B0604020202020204" pitchFamily="34" charset="0"/>
              <a:cs typeface="Arial" panose="020B0604020202020204" pitchFamily="34" charset="0"/>
            </a:endParaRPr>
          </a:p>
          <a:p>
            <a:r>
              <a:rPr lang="nb-NO" sz="700" dirty="0">
                <a:latin typeface="Arial" panose="020B0604020202020204" pitchFamily="34" charset="0"/>
                <a:cs typeface="Arial" panose="020B0604020202020204" pitchFamily="34" charset="0"/>
              </a:rPr>
              <a:t>«Vi </a:t>
            </a:r>
            <a:r>
              <a:rPr lang="nb-NO" sz="700" dirty="0" err="1">
                <a:latin typeface="Arial" panose="020B0604020202020204" pitchFamily="34" charset="0"/>
                <a:cs typeface="Arial" panose="020B0604020202020204" pitchFamily="34" charset="0"/>
              </a:rPr>
              <a:t>anerkender</a:t>
            </a:r>
            <a:r>
              <a:rPr lang="nb-NO" sz="700" dirty="0">
                <a:latin typeface="Arial" panose="020B0604020202020204" pitchFamily="34" charset="0"/>
                <a:cs typeface="Arial" panose="020B0604020202020204" pitchFamily="34" charset="0"/>
              </a:rPr>
              <a:t> personer, der kommer med nye ideer, som ikke kan </a:t>
            </a:r>
            <a:r>
              <a:rPr lang="nb-NO" sz="700" dirty="0" err="1">
                <a:latin typeface="Arial" panose="020B0604020202020204" pitchFamily="34" charset="0"/>
                <a:cs typeface="Arial" panose="020B0604020202020204" pitchFamily="34" charset="0"/>
              </a:rPr>
              <a:t>bruges</a:t>
            </a:r>
            <a:r>
              <a:rPr lang="nb-NO" sz="700" dirty="0">
                <a:latin typeface="Arial" panose="020B0604020202020204" pitchFamily="34" charset="0"/>
                <a:cs typeface="Arial" panose="020B0604020202020204" pitchFamily="34" charset="0"/>
              </a:rPr>
              <a:t>»</a:t>
            </a:r>
          </a:p>
          <a:p>
            <a:endParaRPr lang="nb-NO" sz="700" dirty="0">
              <a:latin typeface="Arial" panose="020B0604020202020204" pitchFamily="34" charset="0"/>
              <a:cs typeface="Arial" panose="020B0604020202020204" pitchFamily="34" charset="0"/>
            </a:endParaRPr>
          </a:p>
          <a:p>
            <a:r>
              <a:rPr lang="nb-NO" sz="700" dirty="0">
                <a:latin typeface="Arial" panose="020B0604020202020204" pitchFamily="34" charset="0"/>
                <a:cs typeface="Arial" panose="020B0604020202020204" pitchFamily="34" charset="0"/>
              </a:rPr>
              <a:t>«Vi </a:t>
            </a:r>
            <a:r>
              <a:rPr lang="nb-NO" sz="700" dirty="0" err="1">
                <a:latin typeface="Arial" panose="020B0604020202020204" pitchFamily="34" charset="0"/>
                <a:cs typeface="Arial" panose="020B0604020202020204" pitchFamily="34" charset="0"/>
              </a:rPr>
              <a:t>oplever</a:t>
            </a:r>
            <a:r>
              <a:rPr lang="nb-NO" sz="700" dirty="0">
                <a:latin typeface="Arial" panose="020B0604020202020204" pitchFamily="34" charset="0"/>
                <a:cs typeface="Arial" panose="020B0604020202020204" pitchFamily="34" charset="0"/>
              </a:rPr>
              <a:t>, at der er let at </a:t>
            </a:r>
            <a:r>
              <a:rPr lang="nb-NO" sz="700" dirty="0" err="1">
                <a:latin typeface="Arial" panose="020B0604020202020204" pitchFamily="34" charset="0"/>
                <a:cs typeface="Arial" panose="020B0604020202020204" pitchFamily="34" charset="0"/>
              </a:rPr>
              <a:t>genbruge</a:t>
            </a:r>
            <a:r>
              <a:rPr lang="nb-NO" sz="700" dirty="0">
                <a:latin typeface="Arial" panose="020B0604020202020204" pitchFamily="34" charset="0"/>
                <a:cs typeface="Arial" panose="020B0604020202020204" pitchFamily="34" charset="0"/>
              </a:rPr>
              <a:t> gode ideer, fra andre </a:t>
            </a:r>
            <a:r>
              <a:rPr lang="nb-NO" sz="700" dirty="0" err="1">
                <a:latin typeface="Arial" panose="020B0604020202020204" pitchFamily="34" charset="0"/>
                <a:cs typeface="Arial" panose="020B0604020202020204" pitchFamily="34" charset="0"/>
              </a:rPr>
              <a:t>arbejdspladser</a:t>
            </a:r>
            <a:r>
              <a:rPr lang="nb-NO" sz="700" dirty="0">
                <a:latin typeface="Arial" panose="020B0604020202020204" pitchFamily="34" charset="0"/>
                <a:cs typeface="Arial" panose="020B0604020202020204" pitchFamily="34" charset="0"/>
              </a:rPr>
              <a:t>»</a:t>
            </a:r>
          </a:p>
          <a:p>
            <a:endParaRPr lang="nb-NO" sz="700" dirty="0">
              <a:latin typeface="Arial" panose="020B0604020202020204" pitchFamily="34" charset="0"/>
              <a:cs typeface="Arial" panose="020B0604020202020204" pitchFamily="34" charset="0"/>
            </a:endParaRPr>
          </a:p>
          <a:p>
            <a:r>
              <a:rPr lang="nb-NO" sz="700" dirty="0">
                <a:latin typeface="Arial" panose="020B0604020202020204" pitchFamily="34" charset="0"/>
                <a:cs typeface="Arial" panose="020B0604020202020204" pitchFamily="34" charset="0"/>
              </a:rPr>
              <a:t>«VI </a:t>
            </a:r>
            <a:r>
              <a:rPr lang="nb-NO" sz="700" dirty="0" err="1">
                <a:latin typeface="Arial" panose="020B0604020202020204" pitchFamily="34" charset="0"/>
                <a:cs typeface="Arial" panose="020B0604020202020204" pitchFamily="34" charset="0"/>
              </a:rPr>
              <a:t>arbejder</a:t>
            </a:r>
            <a:r>
              <a:rPr lang="nb-NO" sz="700" dirty="0">
                <a:latin typeface="Arial" panose="020B0604020202020204" pitchFamily="34" charset="0"/>
                <a:cs typeface="Arial" panose="020B0604020202020204" pitchFamily="34" charset="0"/>
              </a:rPr>
              <a:t> systematisk med at </a:t>
            </a:r>
            <a:r>
              <a:rPr lang="nb-NO" sz="700" dirty="0" err="1">
                <a:latin typeface="Arial" panose="020B0604020202020204" pitchFamily="34" charset="0"/>
                <a:cs typeface="Arial" panose="020B0604020202020204" pitchFamily="34" charset="0"/>
              </a:rPr>
              <a:t>inddrage</a:t>
            </a:r>
            <a:r>
              <a:rPr lang="nb-NO" sz="700" dirty="0">
                <a:latin typeface="Arial" panose="020B0604020202020204" pitchFamily="34" charset="0"/>
                <a:cs typeface="Arial" panose="020B0604020202020204" pitchFamily="34" charset="0"/>
              </a:rPr>
              <a:t> borgernes og/eller </a:t>
            </a:r>
            <a:r>
              <a:rPr lang="nb-NO" sz="700" dirty="0" err="1">
                <a:latin typeface="Arial" panose="020B0604020202020204" pitchFamily="34" charset="0"/>
                <a:cs typeface="Arial" panose="020B0604020202020204" pitchFamily="34" charset="0"/>
              </a:rPr>
              <a:t>virksomhedernes</a:t>
            </a:r>
            <a:r>
              <a:rPr lang="nb-NO" sz="700" dirty="0">
                <a:latin typeface="Arial" panose="020B0604020202020204" pitchFamily="34" charset="0"/>
                <a:cs typeface="Arial" panose="020B0604020202020204" pitchFamily="34" charset="0"/>
              </a:rPr>
              <a:t> perspektiver»</a:t>
            </a:r>
          </a:p>
          <a:p>
            <a:endParaRPr lang="nb-NO" sz="700" dirty="0">
              <a:latin typeface="Arial" panose="020B0604020202020204" pitchFamily="34" charset="0"/>
              <a:cs typeface="Arial" panose="020B0604020202020204" pitchFamily="34" charset="0"/>
            </a:endParaRPr>
          </a:p>
          <a:p>
            <a:r>
              <a:rPr lang="nb-NO" sz="700" dirty="0">
                <a:latin typeface="Arial" panose="020B0604020202020204" pitchFamily="34" charset="0"/>
                <a:cs typeface="Arial" panose="020B0604020202020204" pitchFamily="34" charset="0"/>
              </a:rPr>
              <a:t>"Vi </a:t>
            </a:r>
            <a:r>
              <a:rPr lang="nb-NO" sz="700" dirty="0" err="1">
                <a:latin typeface="Arial" panose="020B0604020202020204" pitchFamily="34" charset="0"/>
                <a:cs typeface="Arial" panose="020B0604020202020204" pitchFamily="34" charset="0"/>
              </a:rPr>
              <a:t>arbejder</a:t>
            </a:r>
            <a:r>
              <a:rPr lang="nb-NO" sz="700" dirty="0">
                <a:latin typeface="Arial" panose="020B0604020202020204" pitchFamily="34" charset="0"/>
                <a:cs typeface="Arial" panose="020B0604020202020204" pitchFamily="34" charset="0"/>
              </a:rPr>
              <a:t> aktivt på at sammenligne os med andre lignende </a:t>
            </a:r>
            <a:r>
              <a:rPr lang="nb-NO" sz="700" dirty="0" err="1">
                <a:latin typeface="Arial" panose="020B0604020202020204" pitchFamily="34" charset="0"/>
                <a:cs typeface="Arial" panose="020B0604020202020204" pitchFamily="34" charset="0"/>
              </a:rPr>
              <a:t>arbejdspladser</a:t>
            </a:r>
            <a:r>
              <a:rPr lang="nb-NO" sz="700" dirty="0">
                <a:latin typeface="Arial" panose="020B0604020202020204" pitchFamily="34" charset="0"/>
                <a:cs typeface="Arial" panose="020B0604020202020204" pitchFamily="34" charset="0"/>
              </a:rPr>
              <a:t>»</a:t>
            </a:r>
          </a:p>
          <a:p>
            <a:endParaRPr lang="nb-NO" sz="700"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C679C49A-AFD7-4B0A-89F1-49C4F4761ED5}"/>
              </a:ext>
            </a:extLst>
          </p:cNvPr>
          <p:cNvSpPr txBox="1"/>
          <p:nvPr/>
        </p:nvSpPr>
        <p:spPr>
          <a:xfrm>
            <a:off x="294997" y="641879"/>
            <a:ext cx="1890210" cy="646331"/>
          </a:xfrm>
          <a:prstGeom prst="rect">
            <a:avLst/>
          </a:prstGeom>
          <a:noFill/>
        </p:spPr>
        <p:txBody>
          <a:bodyPr wrap="square" rtlCol="0">
            <a:spAutoFit/>
          </a:bodyPr>
          <a:lstStyle/>
          <a:p>
            <a:r>
              <a:rPr lang="nb-NO" sz="900" b="1" dirty="0">
                <a:solidFill>
                  <a:srgbClr val="1E3A6E"/>
                </a:solidFill>
                <a:latin typeface="Arial" panose="020B0604020202020204" pitchFamily="34" charset="0"/>
                <a:cs typeface="Arial" panose="020B0604020202020204" pitchFamily="34" charset="0"/>
              </a:rPr>
              <a:t>COI: </a:t>
            </a:r>
          </a:p>
          <a:p>
            <a:r>
              <a:rPr lang="nb-NO" sz="900" b="1" dirty="0">
                <a:solidFill>
                  <a:srgbClr val="1E3A6E"/>
                </a:solidFill>
                <a:latin typeface="Arial" panose="020B0604020202020204" pitchFamily="34" charset="0"/>
                <a:cs typeface="Arial" panose="020B0604020202020204" pitchFamily="34" charset="0"/>
              </a:rPr>
              <a:t>Utsagn om organisasjonskultur i denne fremvisningen:</a:t>
            </a:r>
          </a:p>
        </p:txBody>
      </p:sp>
      <p:sp>
        <p:nvSpPr>
          <p:cNvPr id="11" name="Rektangel 14">
            <a:extLst>
              <a:ext uri="{FF2B5EF4-FFF2-40B4-BE49-F238E27FC236}">
                <a16:creationId xmlns:a16="http://schemas.microsoft.com/office/drawing/2014/main" id="{6D3C7E8B-2B1C-4420-871B-7CC67E2D7C23}"/>
              </a:ext>
            </a:extLst>
          </p:cNvPr>
          <p:cNvSpPr/>
          <p:nvPr/>
        </p:nvSpPr>
        <p:spPr>
          <a:xfrm>
            <a:off x="2218915" y="1236324"/>
            <a:ext cx="1944216" cy="3000821"/>
          </a:xfrm>
          <a:prstGeom prst="rect">
            <a:avLst/>
          </a:prstGeom>
        </p:spPr>
        <p:txBody>
          <a:bodyPr wrap="square">
            <a:spAutoFit/>
          </a:bodyPr>
          <a:lstStyle/>
          <a:p>
            <a:r>
              <a:rPr lang="nb-NO" sz="700" dirty="0">
                <a:latin typeface="Arial" panose="020B0604020202020204" pitchFamily="34" charset="0"/>
                <a:cs typeface="Arial" panose="020B0604020202020204" pitchFamily="34" charset="0"/>
              </a:rPr>
              <a:t>«Vi verdsetter personer som kommer opp med nye ideer, selv om de ikke kan brukes»</a:t>
            </a:r>
          </a:p>
          <a:p>
            <a:endParaRPr lang="nb-NO" sz="700" dirty="0">
              <a:latin typeface="Arial" panose="020B0604020202020204" pitchFamily="34" charset="0"/>
              <a:cs typeface="Arial" panose="020B0604020202020204" pitchFamily="34" charset="0"/>
            </a:endParaRPr>
          </a:p>
          <a:p>
            <a:r>
              <a:rPr lang="nb-NO" sz="700" dirty="0">
                <a:latin typeface="Arial" panose="020B0604020202020204" pitchFamily="34" charset="0"/>
                <a:cs typeface="Arial" panose="020B0604020202020204" pitchFamily="34" charset="0"/>
              </a:rPr>
              <a:t>«Vi arbeider alltid systematisk med å lære av våre feil»</a:t>
            </a:r>
          </a:p>
          <a:p>
            <a:endParaRPr lang="nb-NO" sz="700" dirty="0">
              <a:latin typeface="Arial" panose="020B0604020202020204" pitchFamily="34" charset="0"/>
              <a:cs typeface="Arial" panose="020B0604020202020204" pitchFamily="34" charset="0"/>
            </a:endParaRPr>
          </a:p>
          <a:p>
            <a:r>
              <a:rPr lang="nb-NO" sz="700" dirty="0">
                <a:latin typeface="Arial" panose="020B0604020202020204" pitchFamily="34" charset="0"/>
                <a:cs typeface="Arial" panose="020B0604020202020204" pitchFamily="34" charset="0"/>
              </a:rPr>
              <a:t>«Det er lett for oss å gjenbruke løsninger fra andre arbeidsplasser»</a:t>
            </a:r>
          </a:p>
          <a:p>
            <a:endParaRPr lang="nb-NO" sz="700" dirty="0">
              <a:latin typeface="Arial" panose="020B0604020202020204" pitchFamily="34" charset="0"/>
              <a:cs typeface="Arial" panose="020B0604020202020204" pitchFamily="34" charset="0"/>
            </a:endParaRPr>
          </a:p>
          <a:p>
            <a:r>
              <a:rPr lang="nb-NO" sz="700" dirty="0">
                <a:latin typeface="Arial" panose="020B0604020202020204" pitchFamily="34" charset="0"/>
                <a:cs typeface="Arial" panose="020B0604020202020204" pitchFamily="34" charset="0"/>
              </a:rPr>
              <a:t>«Vi opplever ingen problemer med å samarbeide internt på arbeidsplassen»</a:t>
            </a:r>
          </a:p>
          <a:p>
            <a:endParaRPr lang="nb-NO" sz="700" dirty="0">
              <a:latin typeface="Arial" panose="020B0604020202020204" pitchFamily="34" charset="0"/>
              <a:cs typeface="Arial" panose="020B0604020202020204" pitchFamily="34" charset="0"/>
            </a:endParaRPr>
          </a:p>
          <a:p>
            <a:r>
              <a:rPr lang="nb-NO" sz="700" dirty="0">
                <a:latin typeface="Arial" panose="020B0604020202020204" pitchFamily="34" charset="0"/>
                <a:cs typeface="Arial" panose="020B0604020202020204" pitchFamily="34" charset="0"/>
              </a:rPr>
              <a:t>«Vi undersøker systematisk om våre løsninger virker»</a:t>
            </a:r>
          </a:p>
          <a:p>
            <a:endParaRPr lang="nb-NO" sz="700" dirty="0">
              <a:latin typeface="Arial" panose="020B0604020202020204" pitchFamily="34" charset="0"/>
              <a:cs typeface="Arial" panose="020B0604020202020204" pitchFamily="34" charset="0"/>
            </a:endParaRPr>
          </a:p>
          <a:p>
            <a:r>
              <a:rPr lang="nb-NO" sz="700" dirty="0">
                <a:latin typeface="Arial" panose="020B0604020202020204" pitchFamily="34" charset="0"/>
                <a:cs typeface="Arial" panose="020B0604020202020204" pitchFamily="34" charset="0"/>
              </a:rPr>
              <a:t>«Vi går gjerne nye veier, selv om det er risiko for at det er feil vei»</a:t>
            </a:r>
          </a:p>
          <a:p>
            <a:endParaRPr lang="nb-NO" sz="700" dirty="0">
              <a:latin typeface="Arial" panose="020B0604020202020204" pitchFamily="34" charset="0"/>
              <a:cs typeface="Arial" panose="020B0604020202020204" pitchFamily="34" charset="0"/>
            </a:endParaRPr>
          </a:p>
          <a:p>
            <a:r>
              <a:rPr lang="nb-NO" sz="700" dirty="0">
                <a:latin typeface="Arial" panose="020B0604020202020204" pitchFamily="34" charset="0"/>
                <a:cs typeface="Arial" panose="020B0604020202020204" pitchFamily="34" charset="0"/>
              </a:rPr>
              <a:t>«Vi arbeider systematisk med å finne og gjenbruke andres løsninger»</a:t>
            </a:r>
          </a:p>
          <a:p>
            <a:endParaRPr lang="nb-NO" sz="700" dirty="0">
              <a:latin typeface="Arial" panose="020B0604020202020204" pitchFamily="34" charset="0"/>
              <a:cs typeface="Arial" panose="020B0604020202020204" pitchFamily="34" charset="0"/>
            </a:endParaRPr>
          </a:p>
          <a:p>
            <a:r>
              <a:rPr lang="nb-NO" sz="700" dirty="0">
                <a:latin typeface="Arial" panose="020B0604020202020204" pitchFamily="34" charset="0"/>
                <a:cs typeface="Arial" panose="020B0604020202020204" pitchFamily="34" charset="0"/>
              </a:rPr>
              <a:t>«Vi arbeider systematisk med å hente inn innbyggernes og/eller bedriftenes perspektiver og synspunkter»</a:t>
            </a:r>
          </a:p>
          <a:p>
            <a:endParaRPr lang="nb-NO" sz="700" dirty="0">
              <a:latin typeface="Arial" panose="020B0604020202020204" pitchFamily="34" charset="0"/>
              <a:cs typeface="Arial" panose="020B0604020202020204" pitchFamily="34" charset="0"/>
            </a:endParaRPr>
          </a:p>
          <a:p>
            <a:r>
              <a:rPr lang="nb-NO" sz="700" dirty="0">
                <a:latin typeface="Arial" panose="020B0604020202020204" pitchFamily="34" charset="0"/>
                <a:cs typeface="Arial" panose="020B0604020202020204" pitchFamily="34" charset="0"/>
              </a:rPr>
              <a:t>«Det er lett for oss å ta pilotprosjekter ut i vanlig drift»</a:t>
            </a:r>
          </a:p>
        </p:txBody>
      </p:sp>
      <p:sp>
        <p:nvSpPr>
          <p:cNvPr id="12" name="TextBox 11">
            <a:extLst>
              <a:ext uri="{FF2B5EF4-FFF2-40B4-BE49-F238E27FC236}">
                <a16:creationId xmlns:a16="http://schemas.microsoft.com/office/drawing/2014/main" id="{1541531F-C474-4814-A9EA-7A9F5886D536}"/>
              </a:ext>
            </a:extLst>
          </p:cNvPr>
          <p:cNvSpPr txBox="1"/>
          <p:nvPr/>
        </p:nvSpPr>
        <p:spPr>
          <a:xfrm>
            <a:off x="2208018" y="637783"/>
            <a:ext cx="1890210" cy="646331"/>
          </a:xfrm>
          <a:prstGeom prst="rect">
            <a:avLst/>
          </a:prstGeom>
          <a:noFill/>
        </p:spPr>
        <p:txBody>
          <a:bodyPr wrap="square" rtlCol="0">
            <a:spAutoFit/>
          </a:bodyPr>
          <a:lstStyle/>
          <a:p>
            <a:r>
              <a:rPr lang="nb-NO" sz="900" b="1" dirty="0">
                <a:solidFill>
                  <a:srgbClr val="1E3A6E"/>
                </a:solidFill>
                <a:latin typeface="Arial" panose="020B0604020202020204" pitchFamily="34" charset="0"/>
                <a:cs typeface="Arial" panose="020B0604020202020204" pitchFamily="34" charset="0"/>
              </a:rPr>
              <a:t>KS: </a:t>
            </a:r>
          </a:p>
          <a:p>
            <a:r>
              <a:rPr lang="nb-NO" sz="900" b="1" dirty="0">
                <a:solidFill>
                  <a:srgbClr val="1E3A6E"/>
                </a:solidFill>
                <a:latin typeface="Arial" panose="020B0604020202020204" pitchFamily="34" charset="0"/>
                <a:cs typeface="Arial" panose="020B0604020202020204" pitchFamily="34" charset="0"/>
              </a:rPr>
              <a:t>Utsagn om organisasjonskultur i denne fremvisningen:</a:t>
            </a:r>
          </a:p>
        </p:txBody>
      </p:sp>
      <p:sp>
        <p:nvSpPr>
          <p:cNvPr id="18" name="Rektangel 14">
            <a:extLst>
              <a:ext uri="{FF2B5EF4-FFF2-40B4-BE49-F238E27FC236}">
                <a16:creationId xmlns:a16="http://schemas.microsoft.com/office/drawing/2014/main" id="{9B991078-1A02-4CFC-9007-883A8B0B9879}"/>
              </a:ext>
            </a:extLst>
          </p:cNvPr>
          <p:cNvSpPr/>
          <p:nvPr/>
        </p:nvSpPr>
        <p:spPr>
          <a:xfrm>
            <a:off x="6059111" y="1249080"/>
            <a:ext cx="2969965" cy="3754874"/>
          </a:xfrm>
          <a:prstGeom prst="rect">
            <a:avLst/>
          </a:prstGeom>
        </p:spPr>
        <p:txBody>
          <a:bodyPr wrap="square">
            <a:spAutoFit/>
          </a:bodyPr>
          <a:lstStyle/>
          <a:p>
            <a:r>
              <a:rPr lang="nb-NO" sz="700" dirty="0">
                <a:latin typeface="Arial" panose="020B0604020202020204" pitchFamily="34" charset="0"/>
                <a:cs typeface="Arial" panose="020B0604020202020204" pitchFamily="34" charset="0"/>
              </a:rPr>
              <a:t>«Vi opplever ingen problemer med å samarbeide internt på arbeidsplassen»</a:t>
            </a:r>
          </a:p>
          <a:p>
            <a:endParaRPr lang="nb-NO" sz="700" dirty="0">
              <a:latin typeface="Arial" panose="020B0604020202020204" pitchFamily="34" charset="0"/>
              <a:cs typeface="Arial" panose="020B0604020202020204" pitchFamily="34" charset="0"/>
            </a:endParaRPr>
          </a:p>
          <a:p>
            <a:r>
              <a:rPr lang="nb-NO" sz="700" dirty="0">
                <a:latin typeface="Arial" panose="020B0604020202020204" pitchFamily="34" charset="0"/>
                <a:cs typeface="Arial" panose="020B0604020202020204" pitchFamily="34" charset="0"/>
              </a:rPr>
              <a:t>«Vi går gjerne nye veier, selv om det er en risiko for at det er feil vei»</a:t>
            </a:r>
          </a:p>
          <a:p>
            <a:endParaRPr lang="nb-NO" sz="700" dirty="0">
              <a:latin typeface="Arial" panose="020B0604020202020204" pitchFamily="34" charset="0"/>
              <a:cs typeface="Arial" panose="020B0604020202020204" pitchFamily="34" charset="0"/>
            </a:endParaRPr>
          </a:p>
          <a:p>
            <a:r>
              <a:rPr lang="nb-NO" sz="700" dirty="0">
                <a:latin typeface="Arial" panose="020B0604020202020204" pitchFamily="34" charset="0"/>
                <a:cs typeface="Arial" panose="020B0604020202020204" pitchFamily="34" charset="0"/>
              </a:rPr>
              <a:t>«Vi arbeider alltid systematisk med å lære av våre feil»</a:t>
            </a:r>
          </a:p>
          <a:p>
            <a:endParaRPr lang="nb-NO" sz="700" dirty="0">
              <a:latin typeface="Arial" panose="020B0604020202020204" pitchFamily="34" charset="0"/>
              <a:cs typeface="Arial" panose="020B0604020202020204" pitchFamily="34" charset="0"/>
            </a:endParaRPr>
          </a:p>
          <a:p>
            <a:r>
              <a:rPr lang="nb-NO" sz="700" dirty="0">
                <a:latin typeface="Arial" panose="020B0604020202020204" pitchFamily="34" charset="0"/>
                <a:cs typeface="Arial" panose="020B0604020202020204" pitchFamily="34" charset="0"/>
              </a:rPr>
              <a:t>«Vi verdsetter personer som kommer opp med nye ideer, selv om de ikke kan brukes»</a:t>
            </a:r>
          </a:p>
          <a:p>
            <a:endParaRPr lang="nb-NO" sz="700" dirty="0">
              <a:latin typeface="Arial" panose="020B0604020202020204" pitchFamily="34" charset="0"/>
              <a:cs typeface="Arial" panose="020B0604020202020204" pitchFamily="34" charset="0"/>
            </a:endParaRPr>
          </a:p>
          <a:p>
            <a:r>
              <a:rPr lang="nb-NO" sz="700" dirty="0">
                <a:latin typeface="Arial" panose="020B0604020202020204" pitchFamily="34" charset="0"/>
                <a:cs typeface="Arial" panose="020B0604020202020204" pitchFamily="34" charset="0"/>
              </a:rPr>
              <a:t>«Det er lett for oss å gjenbruke løsninger fra andre arbeidsplasser»</a:t>
            </a:r>
          </a:p>
          <a:p>
            <a:endParaRPr lang="nb-NO" sz="700" dirty="0">
              <a:latin typeface="Arial" panose="020B0604020202020204" pitchFamily="34" charset="0"/>
              <a:cs typeface="Arial" panose="020B0604020202020204" pitchFamily="34" charset="0"/>
            </a:endParaRPr>
          </a:p>
          <a:p>
            <a:r>
              <a:rPr lang="nb-NO" sz="700" dirty="0">
                <a:latin typeface="Arial" panose="020B0604020202020204" pitchFamily="34" charset="0"/>
                <a:cs typeface="Arial" panose="020B0604020202020204" pitchFamily="34" charset="0"/>
              </a:rPr>
              <a:t>«Vi arbeider systematisk med å hente inn innbyggernes og /eller bedriftenes perspektiver og synspunkter»</a:t>
            </a:r>
          </a:p>
          <a:p>
            <a:endParaRPr lang="nb-NO" sz="700" dirty="0">
              <a:latin typeface="Arial" panose="020B0604020202020204" pitchFamily="34" charset="0"/>
              <a:cs typeface="Arial" panose="020B0604020202020204" pitchFamily="34" charset="0"/>
            </a:endParaRPr>
          </a:p>
          <a:p>
            <a:r>
              <a:rPr lang="nb-NO" sz="700" dirty="0">
                <a:latin typeface="Arial" panose="020B0604020202020204" pitchFamily="34" charset="0"/>
                <a:cs typeface="Arial" panose="020B0604020202020204" pitchFamily="34" charset="0"/>
              </a:rPr>
              <a:t>«Vi arbeider systematisk med å finne og gjenbruke andres nye løsninger»</a:t>
            </a:r>
          </a:p>
          <a:p>
            <a:endParaRPr lang="nb-NO" sz="700" dirty="0">
              <a:latin typeface="Arial" panose="020B0604020202020204" pitchFamily="34" charset="0"/>
              <a:cs typeface="Arial" panose="020B0604020202020204" pitchFamily="34" charset="0"/>
            </a:endParaRPr>
          </a:p>
          <a:p>
            <a:r>
              <a:rPr lang="nb-NO" sz="700" dirty="0">
                <a:latin typeface="Arial" panose="020B0604020202020204" pitchFamily="34" charset="0"/>
                <a:cs typeface="Arial" panose="020B0604020202020204" pitchFamily="34" charset="0"/>
              </a:rPr>
              <a:t>«Når vi tar nye løsninger i bruk, gjør vi det som må til for å implementere dem i driften»</a:t>
            </a:r>
          </a:p>
          <a:p>
            <a:endParaRPr lang="nb-NO" sz="700" dirty="0">
              <a:latin typeface="Arial" panose="020B0604020202020204" pitchFamily="34" charset="0"/>
              <a:cs typeface="Arial" panose="020B0604020202020204" pitchFamily="34" charset="0"/>
            </a:endParaRPr>
          </a:p>
          <a:p>
            <a:r>
              <a:rPr lang="nb-NO" sz="700" dirty="0">
                <a:latin typeface="Arial" panose="020B0604020202020204" pitchFamily="34" charset="0"/>
                <a:cs typeface="Arial" panose="020B0604020202020204" pitchFamily="34" charset="0"/>
              </a:rPr>
              <a:t>«Vi undersøker systematisk om våre løsninger virker»</a:t>
            </a:r>
          </a:p>
          <a:p>
            <a:endParaRPr lang="nb-NO" sz="700" dirty="0">
              <a:latin typeface="Arial" panose="020B0604020202020204" pitchFamily="34" charset="0"/>
              <a:cs typeface="Arial" panose="020B0604020202020204" pitchFamily="34" charset="0"/>
            </a:endParaRPr>
          </a:p>
          <a:p>
            <a:r>
              <a:rPr lang="nb-NO" sz="700" dirty="0">
                <a:latin typeface="Arial" panose="020B0604020202020204" pitchFamily="34" charset="0"/>
                <a:cs typeface="Arial" panose="020B0604020202020204" pitchFamily="34" charset="0"/>
              </a:rPr>
              <a:t>«Medarbeidere som ikke leverer følges opp av sine ledere»</a:t>
            </a:r>
          </a:p>
          <a:p>
            <a:endParaRPr lang="nb-NO" sz="700" dirty="0">
              <a:latin typeface="Arial" panose="020B0604020202020204" pitchFamily="34" charset="0"/>
              <a:cs typeface="Arial" panose="020B0604020202020204" pitchFamily="34" charset="0"/>
            </a:endParaRPr>
          </a:p>
          <a:p>
            <a:r>
              <a:rPr lang="nb-NO" sz="700" dirty="0">
                <a:latin typeface="Arial" panose="020B0604020202020204" pitchFamily="34" charset="0"/>
                <a:cs typeface="Arial" panose="020B0604020202020204" pitchFamily="34" charset="0"/>
              </a:rPr>
              <a:t>«Medarbeidere får konstruktive og ærlige tilbakemeldinger fra sine ledere»</a:t>
            </a:r>
          </a:p>
          <a:p>
            <a:endParaRPr lang="nb-NO" sz="700" dirty="0">
              <a:latin typeface="Arial" panose="020B0604020202020204" pitchFamily="34" charset="0"/>
              <a:cs typeface="Arial" panose="020B0604020202020204" pitchFamily="34" charset="0"/>
            </a:endParaRPr>
          </a:p>
          <a:p>
            <a:r>
              <a:rPr lang="nb-NO" sz="700" dirty="0">
                <a:latin typeface="Arial" panose="020B0604020202020204" pitchFamily="34" charset="0"/>
                <a:cs typeface="Arial" panose="020B0604020202020204" pitchFamily="34" charset="0"/>
              </a:rPr>
              <a:t>«Hos oss verdsettes medarbeidere som tar initiativ til å forbedre tjenester og prosesser</a:t>
            </a:r>
          </a:p>
          <a:p>
            <a:endParaRPr lang="nb-NO" sz="700" dirty="0">
              <a:latin typeface="Arial" panose="020B0604020202020204" pitchFamily="34" charset="0"/>
              <a:cs typeface="Arial" panose="020B0604020202020204" pitchFamily="34" charset="0"/>
            </a:endParaRPr>
          </a:p>
          <a:p>
            <a:r>
              <a:rPr lang="nb-NO" sz="700" dirty="0">
                <a:latin typeface="Arial" panose="020B0604020202020204" pitchFamily="34" charset="0"/>
                <a:cs typeface="Arial" panose="020B0604020202020204" pitchFamily="34" charset="0"/>
              </a:rPr>
              <a:t>«Vi har gode muligheter til å lære nye ting på jobben, både i arbeidshverdagen og videreutdannings- og kurstilbud.</a:t>
            </a:r>
          </a:p>
          <a:p>
            <a:endParaRPr lang="nb-NO" sz="700" dirty="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214BBB4F-994B-491E-95E8-CFAC35B7ED07}"/>
              </a:ext>
            </a:extLst>
          </p:cNvPr>
          <p:cNvSpPr txBox="1"/>
          <p:nvPr/>
        </p:nvSpPr>
        <p:spPr>
          <a:xfrm>
            <a:off x="6072033" y="656931"/>
            <a:ext cx="1890210" cy="646331"/>
          </a:xfrm>
          <a:prstGeom prst="rect">
            <a:avLst/>
          </a:prstGeom>
          <a:noFill/>
        </p:spPr>
        <p:txBody>
          <a:bodyPr wrap="square" rtlCol="0">
            <a:spAutoFit/>
          </a:bodyPr>
          <a:lstStyle/>
          <a:p>
            <a:r>
              <a:rPr lang="nb-NO" sz="900" b="1" dirty="0" err="1">
                <a:solidFill>
                  <a:srgbClr val="1E3A6E"/>
                </a:solidFill>
                <a:latin typeface="Arial" panose="020B0604020202020204" pitchFamily="34" charset="0"/>
                <a:cs typeface="Arial" panose="020B0604020202020204" pitchFamily="34" charset="0"/>
              </a:rPr>
              <a:t>Difis</a:t>
            </a:r>
            <a:r>
              <a:rPr lang="nb-NO" sz="900" b="1" dirty="0">
                <a:solidFill>
                  <a:srgbClr val="1E3A6E"/>
                </a:solidFill>
                <a:latin typeface="Arial" panose="020B0604020202020204" pitchFamily="34" charset="0"/>
                <a:cs typeface="Arial" panose="020B0604020202020204" pitchFamily="34" charset="0"/>
              </a:rPr>
              <a:t> </a:t>
            </a:r>
            <a:r>
              <a:rPr lang="nb-NO" sz="900" b="1" u="sng" dirty="0">
                <a:solidFill>
                  <a:srgbClr val="1E3A6E"/>
                </a:solidFill>
                <a:latin typeface="Arial" panose="020B0604020202020204" pitchFamily="34" charset="0"/>
                <a:cs typeface="Arial" panose="020B0604020202020204" pitchFamily="34" charset="0"/>
              </a:rPr>
              <a:t>samtlige</a:t>
            </a:r>
            <a:r>
              <a:rPr lang="nb-NO" sz="900" b="1" dirty="0">
                <a:solidFill>
                  <a:srgbClr val="1E3A6E"/>
                </a:solidFill>
                <a:latin typeface="Arial" panose="020B0604020202020204" pitchFamily="34" charset="0"/>
                <a:cs typeface="Arial" panose="020B0604020202020204" pitchFamily="34" charset="0"/>
              </a:rPr>
              <a:t> utsagn:</a:t>
            </a:r>
          </a:p>
          <a:p>
            <a:r>
              <a:rPr lang="nb-NO" sz="900" b="1" dirty="0">
                <a:solidFill>
                  <a:srgbClr val="1E3A6E"/>
                </a:solidFill>
                <a:latin typeface="Arial" panose="020B0604020202020204" pitchFamily="34" charset="0"/>
                <a:cs typeface="Arial" panose="020B0604020202020204" pitchFamily="34" charset="0"/>
              </a:rPr>
              <a:t>Utsagn om organisasjonskultur i denne fremvisningen:</a:t>
            </a:r>
          </a:p>
        </p:txBody>
      </p:sp>
      <p:sp>
        <p:nvSpPr>
          <p:cNvPr id="20" name="Rektangel 14">
            <a:extLst>
              <a:ext uri="{FF2B5EF4-FFF2-40B4-BE49-F238E27FC236}">
                <a16:creationId xmlns:a16="http://schemas.microsoft.com/office/drawing/2014/main" id="{F9B3452D-3D8F-4658-8E1A-84C06ECA7D2A}"/>
              </a:ext>
            </a:extLst>
          </p:cNvPr>
          <p:cNvSpPr/>
          <p:nvPr/>
        </p:nvSpPr>
        <p:spPr>
          <a:xfrm>
            <a:off x="4180461" y="1255460"/>
            <a:ext cx="1944216" cy="2139047"/>
          </a:xfrm>
          <a:prstGeom prst="rect">
            <a:avLst/>
          </a:prstGeom>
        </p:spPr>
        <p:txBody>
          <a:bodyPr wrap="square">
            <a:spAutoFit/>
          </a:bodyPr>
          <a:lstStyle/>
          <a:p>
            <a:r>
              <a:rPr lang="nb-NO" sz="700" dirty="0">
                <a:latin typeface="Arial" panose="020B0604020202020204" pitchFamily="34" charset="0"/>
                <a:cs typeface="Arial" panose="020B0604020202020204" pitchFamily="34" charset="0"/>
              </a:rPr>
              <a:t>«Vi opplever ingen problemer med å samarbeide internt på arbeidsplassen»</a:t>
            </a:r>
          </a:p>
          <a:p>
            <a:endParaRPr lang="nb-NO" sz="700" dirty="0">
              <a:latin typeface="Arial" panose="020B0604020202020204" pitchFamily="34" charset="0"/>
              <a:cs typeface="Arial" panose="020B0604020202020204" pitchFamily="34" charset="0"/>
            </a:endParaRPr>
          </a:p>
          <a:p>
            <a:r>
              <a:rPr lang="nb-NO" sz="700" dirty="0">
                <a:latin typeface="Arial" panose="020B0604020202020204" pitchFamily="34" charset="0"/>
                <a:cs typeface="Arial" panose="020B0604020202020204" pitchFamily="34" charset="0"/>
              </a:rPr>
              <a:t>«Vi går gjerne nye veier, selv om det er en risiko for at det er feil vei»</a:t>
            </a:r>
          </a:p>
          <a:p>
            <a:endParaRPr lang="nb-NO" sz="700" dirty="0">
              <a:latin typeface="Arial" panose="020B0604020202020204" pitchFamily="34" charset="0"/>
              <a:cs typeface="Arial" panose="020B0604020202020204" pitchFamily="34" charset="0"/>
            </a:endParaRPr>
          </a:p>
          <a:p>
            <a:r>
              <a:rPr lang="nb-NO" sz="700" dirty="0">
                <a:latin typeface="Arial" panose="020B0604020202020204" pitchFamily="34" charset="0"/>
                <a:cs typeface="Arial" panose="020B0604020202020204" pitchFamily="34" charset="0"/>
              </a:rPr>
              <a:t>«Vi arbeider alltid systematisk med å lære av våre feil»</a:t>
            </a:r>
          </a:p>
          <a:p>
            <a:endParaRPr lang="nb-NO" sz="700" dirty="0">
              <a:latin typeface="Arial" panose="020B0604020202020204" pitchFamily="34" charset="0"/>
              <a:cs typeface="Arial" panose="020B0604020202020204" pitchFamily="34" charset="0"/>
            </a:endParaRPr>
          </a:p>
          <a:p>
            <a:r>
              <a:rPr lang="nb-NO" sz="700" dirty="0">
                <a:latin typeface="Arial" panose="020B0604020202020204" pitchFamily="34" charset="0"/>
                <a:cs typeface="Arial" panose="020B0604020202020204" pitchFamily="34" charset="0"/>
              </a:rPr>
              <a:t>«Vi verdsetter personer som kommer opp med nye ideer, selv om de ikke kan brukes»</a:t>
            </a:r>
          </a:p>
          <a:p>
            <a:endParaRPr lang="nb-NO" sz="700" dirty="0">
              <a:latin typeface="Arial" panose="020B0604020202020204" pitchFamily="34" charset="0"/>
              <a:cs typeface="Arial" panose="020B0604020202020204" pitchFamily="34" charset="0"/>
            </a:endParaRPr>
          </a:p>
          <a:p>
            <a:r>
              <a:rPr lang="nb-NO" sz="700" dirty="0">
                <a:latin typeface="Arial" panose="020B0604020202020204" pitchFamily="34" charset="0"/>
                <a:cs typeface="Arial" panose="020B0604020202020204" pitchFamily="34" charset="0"/>
              </a:rPr>
              <a:t>«Det er lett for oss å gjenbruke løsninger fra andre arbeidsplasser»</a:t>
            </a:r>
          </a:p>
          <a:p>
            <a:endParaRPr lang="nb-NO" sz="700" dirty="0">
              <a:latin typeface="Arial" panose="020B0604020202020204" pitchFamily="34" charset="0"/>
              <a:cs typeface="Arial" panose="020B0604020202020204" pitchFamily="34" charset="0"/>
            </a:endParaRPr>
          </a:p>
          <a:p>
            <a:r>
              <a:rPr lang="nb-NO" sz="700" dirty="0">
                <a:latin typeface="Arial" panose="020B0604020202020204" pitchFamily="34" charset="0"/>
                <a:cs typeface="Arial" panose="020B0604020202020204" pitchFamily="34" charset="0"/>
              </a:rPr>
              <a:t>«Vi arbeider systematisk med å hente inn innbyggernes og /eller bedriftenes perspektiver og synspunkter»</a:t>
            </a:r>
          </a:p>
          <a:p>
            <a:endParaRPr lang="nb-NO" sz="700" dirty="0">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4167FFA9-3415-4551-BDDF-FF11861C7C65}"/>
              </a:ext>
            </a:extLst>
          </p:cNvPr>
          <p:cNvSpPr txBox="1"/>
          <p:nvPr/>
        </p:nvSpPr>
        <p:spPr>
          <a:xfrm>
            <a:off x="4180461" y="663311"/>
            <a:ext cx="1890210" cy="646331"/>
          </a:xfrm>
          <a:prstGeom prst="rect">
            <a:avLst/>
          </a:prstGeom>
          <a:noFill/>
        </p:spPr>
        <p:txBody>
          <a:bodyPr wrap="square" rtlCol="0">
            <a:spAutoFit/>
          </a:bodyPr>
          <a:lstStyle/>
          <a:p>
            <a:r>
              <a:rPr lang="nb-NO" sz="900" b="1" dirty="0" err="1">
                <a:solidFill>
                  <a:srgbClr val="1E3A6E"/>
                </a:solidFill>
                <a:latin typeface="Arial" panose="020B0604020202020204" pitchFamily="34" charset="0"/>
                <a:cs typeface="Arial" panose="020B0604020202020204" pitchFamily="34" charset="0"/>
              </a:rPr>
              <a:t>Difis</a:t>
            </a:r>
            <a:r>
              <a:rPr lang="nb-NO" sz="900" b="1" dirty="0">
                <a:solidFill>
                  <a:srgbClr val="1E3A6E"/>
                </a:solidFill>
                <a:latin typeface="Arial" panose="020B0604020202020204" pitchFamily="34" charset="0"/>
                <a:cs typeface="Arial" panose="020B0604020202020204" pitchFamily="34" charset="0"/>
              </a:rPr>
              <a:t> </a:t>
            </a:r>
            <a:r>
              <a:rPr lang="nb-NO" sz="900" b="1" u="sng" dirty="0">
                <a:solidFill>
                  <a:srgbClr val="1E3A6E"/>
                </a:solidFill>
                <a:latin typeface="Arial" panose="020B0604020202020204" pitchFamily="34" charset="0"/>
                <a:cs typeface="Arial" panose="020B0604020202020204" pitchFamily="34" charset="0"/>
              </a:rPr>
              <a:t>0-6</a:t>
            </a:r>
            <a:r>
              <a:rPr lang="nb-NO" sz="900" b="1" dirty="0">
                <a:solidFill>
                  <a:srgbClr val="1E3A6E"/>
                </a:solidFill>
                <a:latin typeface="Arial" panose="020B0604020202020204" pitchFamily="34" charset="0"/>
                <a:cs typeface="Arial" panose="020B0604020202020204" pitchFamily="34" charset="0"/>
              </a:rPr>
              <a:t> utsagn:</a:t>
            </a:r>
          </a:p>
          <a:p>
            <a:r>
              <a:rPr lang="nb-NO" sz="900" b="1" dirty="0">
                <a:solidFill>
                  <a:srgbClr val="1E3A6E"/>
                </a:solidFill>
                <a:latin typeface="Arial" panose="020B0604020202020204" pitchFamily="34" charset="0"/>
                <a:cs typeface="Arial" panose="020B0604020202020204" pitchFamily="34" charset="0"/>
              </a:rPr>
              <a:t>Utsagn om organisasjonskultur i denne fremvisningen:</a:t>
            </a:r>
          </a:p>
        </p:txBody>
      </p:sp>
    </p:spTree>
    <p:extLst>
      <p:ext uri="{BB962C8B-B14F-4D97-AF65-F5344CB8AC3E}">
        <p14:creationId xmlns:p14="http://schemas.microsoft.com/office/powerpoint/2010/main" val="33290536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BFF3F929-DE2F-4D27-A5B9-09065A47E2D1}"/>
              </a:ext>
            </a:extLst>
          </p:cNvPr>
          <p:cNvSpPr/>
          <p:nvPr/>
        </p:nvSpPr>
        <p:spPr>
          <a:xfrm>
            <a:off x="5796379" y="1842930"/>
            <a:ext cx="2673706" cy="1615827"/>
          </a:xfrm>
          <a:prstGeom prst="roundRect">
            <a:avLst>
              <a:gd name="adj" fmla="val 4753"/>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Title 2">
            <a:extLst>
              <a:ext uri="{FF2B5EF4-FFF2-40B4-BE49-F238E27FC236}">
                <a16:creationId xmlns:a16="http://schemas.microsoft.com/office/drawing/2014/main" id="{4D631C5A-56F5-4ED8-B39E-D7467E8EB015}"/>
              </a:ext>
            </a:extLst>
          </p:cNvPr>
          <p:cNvSpPr>
            <a:spLocks noGrp="1"/>
          </p:cNvSpPr>
          <p:nvPr>
            <p:ph type="title"/>
          </p:nvPr>
        </p:nvSpPr>
        <p:spPr>
          <a:xfrm>
            <a:off x="687812" y="288077"/>
            <a:ext cx="8654595" cy="358952"/>
          </a:xfrm>
        </p:spPr>
        <p:txBody>
          <a:bodyPr>
            <a:normAutofit/>
          </a:bodyPr>
          <a:lstStyle/>
          <a:p>
            <a:r>
              <a:rPr lang="nb-NO" sz="1800" dirty="0"/>
              <a:t>7 av 10 har svart seg helt eller delvis enig i 5-7 utsagn hos COI</a:t>
            </a:r>
          </a:p>
        </p:txBody>
      </p:sp>
      <p:sp>
        <p:nvSpPr>
          <p:cNvPr id="8" name="Text Placeholder 4">
            <a:extLst>
              <a:ext uri="{FF2B5EF4-FFF2-40B4-BE49-F238E27FC236}">
                <a16:creationId xmlns:a16="http://schemas.microsoft.com/office/drawing/2014/main" id="{E8E814AA-298D-482A-9D3C-3FBC02459063}"/>
              </a:ext>
            </a:extLst>
          </p:cNvPr>
          <p:cNvSpPr>
            <a:spLocks noGrp="1"/>
          </p:cNvSpPr>
          <p:nvPr>
            <p:ph type="body" sz="quarter" idx="13"/>
          </p:nvPr>
        </p:nvSpPr>
        <p:spPr>
          <a:xfrm>
            <a:off x="107950" y="0"/>
            <a:ext cx="6725791" cy="288077"/>
          </a:xfrm>
        </p:spPr>
        <p:txBody>
          <a:bodyPr>
            <a:normAutofit/>
          </a:bodyPr>
          <a:lstStyle/>
          <a:p>
            <a:r>
              <a:rPr lang="nb-NO" sz="1000" dirty="0">
                <a:solidFill>
                  <a:schemeClr val="bg2">
                    <a:lumMod val="75000"/>
                  </a:schemeClr>
                </a:solidFill>
              </a:rPr>
              <a:t>Operativt nivå</a:t>
            </a:r>
          </a:p>
        </p:txBody>
      </p:sp>
      <p:graphicFrame>
        <p:nvGraphicFramePr>
          <p:cNvPr id="10" name="Chart 9">
            <a:extLst>
              <a:ext uri="{FF2B5EF4-FFF2-40B4-BE49-F238E27FC236}">
                <a16:creationId xmlns:a16="http://schemas.microsoft.com/office/drawing/2014/main" id="{92B68B8C-9677-4A4A-A8B3-C059FFDB6693}"/>
              </a:ext>
            </a:extLst>
          </p:cNvPr>
          <p:cNvGraphicFramePr/>
          <p:nvPr>
            <p:extLst>
              <p:ext uri="{D42A27DB-BD31-4B8C-83A1-F6EECF244321}">
                <p14:modId xmlns:p14="http://schemas.microsoft.com/office/powerpoint/2010/main" val="2345170829"/>
              </p:ext>
            </p:extLst>
          </p:nvPr>
        </p:nvGraphicFramePr>
        <p:xfrm>
          <a:off x="2356010" y="1610254"/>
          <a:ext cx="3456384" cy="2613626"/>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1">
            <a:extLst>
              <a:ext uri="{FF2B5EF4-FFF2-40B4-BE49-F238E27FC236}">
                <a16:creationId xmlns:a16="http://schemas.microsoft.com/office/drawing/2014/main" id="{D76F3E22-26B9-4605-B9A9-34C43ECA8EC8}"/>
              </a:ext>
            </a:extLst>
          </p:cNvPr>
          <p:cNvSpPr txBox="1">
            <a:spLocks/>
          </p:cNvSpPr>
          <p:nvPr/>
        </p:nvSpPr>
        <p:spPr>
          <a:xfrm>
            <a:off x="393700" y="4472461"/>
            <a:ext cx="7886700" cy="594066"/>
          </a:xfrm>
          <a:prstGeom prst="rect">
            <a:avLst/>
          </a:prstGeom>
        </p:spPr>
        <p:txBody>
          <a:bodyPr vert="horz" lIns="0" tIns="0" rIns="0" bIns="0" rtlCol="0" anchor="b" anchorCtr="0">
            <a:normAutofit/>
          </a:bodyPr>
          <a:lstStyle>
            <a:lvl1pPr algn="l" defTabSz="685735" rtl="0" eaLnBrk="1" latinLnBrk="0" hangingPunct="1">
              <a:lnSpc>
                <a:spcPct val="90000"/>
              </a:lnSpc>
              <a:spcBef>
                <a:spcPct val="0"/>
              </a:spcBef>
              <a:buNone/>
              <a:defRPr sz="2813" kern="1200">
                <a:solidFill>
                  <a:schemeClr val="dk2"/>
                </a:solidFill>
                <a:latin typeface="+mj-lt"/>
                <a:ea typeface="+mj-ea"/>
                <a:cs typeface="+mj-cs"/>
              </a:defRPr>
            </a:lvl1pPr>
          </a:lstStyle>
          <a:p>
            <a:pPr>
              <a:lnSpc>
                <a:spcPct val="100000"/>
              </a:lnSpc>
              <a:spcBef>
                <a:spcPts val="0"/>
              </a:spcBef>
            </a:pPr>
            <a:r>
              <a:rPr lang="nb-NO" sz="1000" dirty="0">
                <a:solidFill>
                  <a:schemeClr val="tx1"/>
                </a:solidFill>
                <a:latin typeface="Calibri" panose="020F0502020204030204" pitchFamily="34" charset="0"/>
                <a:cs typeface="Arial" panose="020B0604020202020204" pitchFamily="34" charset="0"/>
              </a:rPr>
              <a:t>Alle, n=1144 </a:t>
            </a:r>
            <a:r>
              <a:rPr lang="nb-NO" sz="800" dirty="0">
                <a:solidFill>
                  <a:schemeClr val="tx1"/>
                </a:solidFill>
                <a:latin typeface="Calibri" panose="020F0502020204030204" pitchFamily="34" charset="0"/>
                <a:cs typeface="Arial" panose="020B0604020202020204" pitchFamily="34" charset="0"/>
              </a:rPr>
              <a:t>(Dessverre har vi ikke nøyaktige tall på antallet som er i kategoriseringene for antall utsagn de er enige i)</a:t>
            </a:r>
          </a:p>
          <a:p>
            <a:pPr>
              <a:lnSpc>
                <a:spcPct val="100000"/>
              </a:lnSpc>
              <a:spcBef>
                <a:spcPts val="0"/>
              </a:spcBef>
            </a:pPr>
            <a:r>
              <a:rPr lang="nb-NO" sz="800" dirty="0">
                <a:solidFill>
                  <a:schemeClr val="tx1"/>
                </a:solidFill>
                <a:latin typeface="Calibri" panose="020F0502020204030204" pitchFamily="34" charset="0"/>
                <a:cs typeface="Arial" panose="020B0604020202020204" pitchFamily="34" charset="0"/>
              </a:rPr>
              <a:t>* Andelene er basert på om respondenten har svart Helt eller Delvis enig på utsagnene.</a:t>
            </a:r>
            <a:endParaRPr lang="nb-NO" sz="1000" dirty="0">
              <a:solidFill>
                <a:schemeClr val="tx1"/>
              </a:solidFill>
              <a:latin typeface="Calibri" panose="020F0502020204030204" pitchFamily="34" charset="0"/>
            </a:endParaRPr>
          </a:p>
        </p:txBody>
      </p:sp>
      <p:sp>
        <p:nvSpPr>
          <p:cNvPr id="2" name="TextBox 1">
            <a:extLst>
              <a:ext uri="{FF2B5EF4-FFF2-40B4-BE49-F238E27FC236}">
                <a16:creationId xmlns:a16="http://schemas.microsoft.com/office/drawing/2014/main" id="{06E6AC0B-67D5-47B0-9F58-8E1DF7C010FE}"/>
              </a:ext>
            </a:extLst>
          </p:cNvPr>
          <p:cNvSpPr txBox="1"/>
          <p:nvPr/>
        </p:nvSpPr>
        <p:spPr>
          <a:xfrm>
            <a:off x="107950" y="1419225"/>
            <a:ext cx="2347846" cy="784830"/>
          </a:xfrm>
          <a:prstGeom prst="rect">
            <a:avLst/>
          </a:prstGeom>
          <a:noFill/>
        </p:spPr>
        <p:txBody>
          <a:bodyPr wrap="square" rtlCol="0">
            <a:spAutoFit/>
          </a:bodyPr>
          <a:lstStyle/>
          <a:p>
            <a:r>
              <a:rPr lang="da-DK" sz="900" i="1" dirty="0"/>
              <a:t>«Jo flere faktorer så som samarbejde, risikovillighed, anerkendelse og åbenhed, som organisationskulturen rummer ... jo større er sandsynligheden for, at arbejdspladsen er innovativ»</a:t>
            </a:r>
          </a:p>
        </p:txBody>
      </p:sp>
      <p:sp>
        <p:nvSpPr>
          <p:cNvPr id="14" name="TextBox 13">
            <a:extLst>
              <a:ext uri="{FF2B5EF4-FFF2-40B4-BE49-F238E27FC236}">
                <a16:creationId xmlns:a16="http://schemas.microsoft.com/office/drawing/2014/main" id="{6CF89159-583A-4967-B369-1ED81DB4D12C}"/>
              </a:ext>
            </a:extLst>
          </p:cNvPr>
          <p:cNvSpPr txBox="1"/>
          <p:nvPr/>
        </p:nvSpPr>
        <p:spPr>
          <a:xfrm>
            <a:off x="5812394" y="1842930"/>
            <a:ext cx="2693787" cy="1615827"/>
          </a:xfrm>
          <a:prstGeom prst="rect">
            <a:avLst/>
          </a:prstGeom>
          <a:noFill/>
        </p:spPr>
        <p:txBody>
          <a:bodyPr wrap="square" rtlCol="0">
            <a:spAutoFit/>
          </a:bodyPr>
          <a:lstStyle/>
          <a:p>
            <a:r>
              <a:rPr lang="da-DK" sz="900" dirty="0"/>
              <a:t>Prosenandelene av offentlige arbeidsplasser i Danmark som faller inn under de tre kategoriene. 2 % av arbeidsplassene er helt eller delvis enig i 0-2 utsagn om organisasjonskulturen, 27 % er helt eller delvis enig i 3-4 og 71 % er helt eller delvis enig i 5-7 av utsagnene. </a:t>
            </a:r>
          </a:p>
          <a:p>
            <a:endParaRPr lang="da-DK" sz="900" dirty="0"/>
          </a:p>
          <a:p>
            <a:r>
              <a:rPr lang="da-DK" sz="900" b="1" dirty="0"/>
              <a:t>Hypotesen er at jo flere av disse utsagnene som organisasjonen ”rommer”, altså de svarer seg enig i, jo større er sannsynligheten for innovasjon.</a:t>
            </a:r>
          </a:p>
        </p:txBody>
      </p:sp>
      <p:pic>
        <p:nvPicPr>
          <p:cNvPr id="1026" name="Picture 2" descr="Bilderesultat for center for offentlig innovation">
            <a:extLst>
              <a:ext uri="{FF2B5EF4-FFF2-40B4-BE49-F238E27FC236}">
                <a16:creationId xmlns:a16="http://schemas.microsoft.com/office/drawing/2014/main" id="{A6D63141-72C9-4255-9289-481CBA21D9D4}"/>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1871" b="21910"/>
          <a:stretch/>
        </p:blipFill>
        <p:spPr bwMode="auto">
          <a:xfrm>
            <a:off x="107950" y="345281"/>
            <a:ext cx="546409" cy="307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11261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641250B2-6C5C-4A1B-AD97-C70798E5233A}"/>
              </a:ext>
            </a:extLst>
          </p:cNvPr>
          <p:cNvSpPr/>
          <p:nvPr/>
        </p:nvSpPr>
        <p:spPr>
          <a:xfrm>
            <a:off x="6218315" y="1842930"/>
            <a:ext cx="2471205" cy="1513881"/>
          </a:xfrm>
          <a:prstGeom prst="roundRect">
            <a:avLst>
              <a:gd name="adj" fmla="val 4753"/>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Title 2">
            <a:extLst>
              <a:ext uri="{FF2B5EF4-FFF2-40B4-BE49-F238E27FC236}">
                <a16:creationId xmlns:a16="http://schemas.microsoft.com/office/drawing/2014/main" id="{4D631C5A-56F5-4ED8-B39E-D7467E8EB015}"/>
              </a:ext>
            </a:extLst>
          </p:cNvPr>
          <p:cNvSpPr>
            <a:spLocks noGrp="1"/>
          </p:cNvSpPr>
          <p:nvPr>
            <p:ph type="title"/>
          </p:nvPr>
        </p:nvSpPr>
        <p:spPr>
          <a:xfrm>
            <a:off x="706061" y="362440"/>
            <a:ext cx="8016333" cy="358952"/>
          </a:xfrm>
        </p:spPr>
        <p:txBody>
          <a:bodyPr>
            <a:noAutofit/>
          </a:bodyPr>
          <a:lstStyle/>
          <a:p>
            <a:r>
              <a:rPr lang="nb-NO" sz="1600" dirty="0">
                <a:solidFill>
                  <a:srgbClr val="23344F"/>
                </a:solidFill>
              </a:rPr>
              <a:t>Økning</a:t>
            </a:r>
            <a:r>
              <a:rPr lang="nb-NO" sz="1600" dirty="0"/>
              <a:t> i sannsynligheten for å ha innført innovasjon med antall utsagn respondenten er enig i</a:t>
            </a:r>
          </a:p>
        </p:txBody>
      </p:sp>
      <p:sp>
        <p:nvSpPr>
          <p:cNvPr id="8" name="Text Placeholder 4">
            <a:extLst>
              <a:ext uri="{FF2B5EF4-FFF2-40B4-BE49-F238E27FC236}">
                <a16:creationId xmlns:a16="http://schemas.microsoft.com/office/drawing/2014/main" id="{E8E814AA-298D-482A-9D3C-3FBC02459063}"/>
              </a:ext>
            </a:extLst>
          </p:cNvPr>
          <p:cNvSpPr>
            <a:spLocks noGrp="1"/>
          </p:cNvSpPr>
          <p:nvPr>
            <p:ph type="body" sz="quarter" idx="13"/>
          </p:nvPr>
        </p:nvSpPr>
        <p:spPr>
          <a:xfrm>
            <a:off x="107950" y="-21389"/>
            <a:ext cx="6725791" cy="288077"/>
          </a:xfrm>
        </p:spPr>
        <p:txBody>
          <a:bodyPr>
            <a:normAutofit/>
          </a:bodyPr>
          <a:lstStyle/>
          <a:p>
            <a:r>
              <a:rPr lang="nb-NO" sz="1000" dirty="0">
                <a:solidFill>
                  <a:schemeClr val="bg2">
                    <a:lumMod val="75000"/>
                  </a:schemeClr>
                </a:solidFill>
              </a:rPr>
              <a:t>Operativt nivå</a:t>
            </a:r>
          </a:p>
        </p:txBody>
      </p:sp>
      <p:graphicFrame>
        <p:nvGraphicFramePr>
          <p:cNvPr id="11" name="Chart 1">
            <a:extLst>
              <a:ext uri="{FF2B5EF4-FFF2-40B4-BE49-F238E27FC236}">
                <a16:creationId xmlns:a16="http://schemas.microsoft.com/office/drawing/2014/main" id="{3936E5D8-A44F-4117-A6AB-ECDC79E6C510}"/>
              </a:ext>
            </a:extLst>
          </p:cNvPr>
          <p:cNvGraphicFramePr>
            <a:graphicFrameLocks/>
          </p:cNvGraphicFramePr>
          <p:nvPr>
            <p:extLst>
              <p:ext uri="{D42A27DB-BD31-4B8C-83A1-F6EECF244321}">
                <p14:modId xmlns:p14="http://schemas.microsoft.com/office/powerpoint/2010/main" val="3527723092"/>
              </p:ext>
            </p:extLst>
          </p:nvPr>
        </p:nvGraphicFramePr>
        <p:xfrm>
          <a:off x="2037570" y="1445507"/>
          <a:ext cx="3965682" cy="2970330"/>
        </p:xfrm>
        <a:graphic>
          <a:graphicData uri="http://schemas.openxmlformats.org/drawingml/2006/chart">
            <c:chart xmlns:c="http://schemas.openxmlformats.org/drawingml/2006/chart" xmlns:r="http://schemas.openxmlformats.org/officeDocument/2006/relationships" r:id="rId3"/>
          </a:graphicData>
        </a:graphic>
      </p:graphicFrame>
      <p:cxnSp>
        <p:nvCxnSpPr>
          <p:cNvPr id="12" name="Straight Connector 11">
            <a:extLst>
              <a:ext uri="{FF2B5EF4-FFF2-40B4-BE49-F238E27FC236}">
                <a16:creationId xmlns:a16="http://schemas.microsoft.com/office/drawing/2014/main" id="{2D61A8B7-E512-4F9D-A6B3-1AD7399F5B9A}"/>
              </a:ext>
            </a:extLst>
          </p:cNvPr>
          <p:cNvCxnSpPr>
            <a:cxnSpLocks/>
          </p:cNvCxnSpPr>
          <p:nvPr/>
        </p:nvCxnSpPr>
        <p:spPr>
          <a:xfrm>
            <a:off x="2461098" y="1840447"/>
            <a:ext cx="2484276" cy="0"/>
          </a:xfrm>
          <a:prstGeom prst="line">
            <a:avLst/>
          </a:prstGeom>
          <a:ln w="9525" cap="flat" cmpd="sng" algn="ctr">
            <a:solidFill>
              <a:srgbClr val="1E3A6E"/>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3" name="TextBox 12">
            <a:extLst>
              <a:ext uri="{FF2B5EF4-FFF2-40B4-BE49-F238E27FC236}">
                <a16:creationId xmlns:a16="http://schemas.microsoft.com/office/drawing/2014/main" id="{EC68B7EB-4805-4212-9F36-FE561A83681E}"/>
              </a:ext>
            </a:extLst>
          </p:cNvPr>
          <p:cNvSpPr txBox="1"/>
          <p:nvPr/>
        </p:nvSpPr>
        <p:spPr>
          <a:xfrm>
            <a:off x="4992862" y="1728506"/>
            <a:ext cx="810090" cy="338554"/>
          </a:xfrm>
          <a:prstGeom prst="rect">
            <a:avLst/>
          </a:prstGeom>
          <a:noFill/>
        </p:spPr>
        <p:txBody>
          <a:bodyPr wrap="square" rtlCol="0">
            <a:spAutoFit/>
          </a:bodyPr>
          <a:lstStyle/>
          <a:p>
            <a:r>
              <a:rPr lang="nb-NO" sz="800" dirty="0">
                <a:solidFill>
                  <a:srgbClr val="1E3A6E"/>
                </a:solidFill>
              </a:rPr>
              <a:t>Gjennomsnitt 86 % (alle) </a:t>
            </a:r>
          </a:p>
        </p:txBody>
      </p:sp>
      <p:sp>
        <p:nvSpPr>
          <p:cNvPr id="15" name="Title 1">
            <a:extLst>
              <a:ext uri="{FF2B5EF4-FFF2-40B4-BE49-F238E27FC236}">
                <a16:creationId xmlns:a16="http://schemas.microsoft.com/office/drawing/2014/main" id="{D76F3E22-26B9-4605-B9A9-34C43ECA8EC8}"/>
              </a:ext>
            </a:extLst>
          </p:cNvPr>
          <p:cNvSpPr txBox="1">
            <a:spLocks/>
          </p:cNvSpPr>
          <p:nvPr/>
        </p:nvSpPr>
        <p:spPr>
          <a:xfrm>
            <a:off x="393700" y="4472461"/>
            <a:ext cx="7886700" cy="594066"/>
          </a:xfrm>
          <a:prstGeom prst="rect">
            <a:avLst/>
          </a:prstGeom>
        </p:spPr>
        <p:txBody>
          <a:bodyPr vert="horz" lIns="0" tIns="0" rIns="0" bIns="0" rtlCol="0" anchor="b" anchorCtr="0">
            <a:normAutofit/>
          </a:bodyPr>
          <a:lstStyle>
            <a:lvl1pPr algn="l" defTabSz="685735" rtl="0" eaLnBrk="1" latinLnBrk="0" hangingPunct="1">
              <a:lnSpc>
                <a:spcPct val="90000"/>
              </a:lnSpc>
              <a:spcBef>
                <a:spcPct val="0"/>
              </a:spcBef>
              <a:buNone/>
              <a:defRPr sz="2813" kern="1200">
                <a:solidFill>
                  <a:schemeClr val="dk2"/>
                </a:solidFill>
                <a:latin typeface="+mj-lt"/>
                <a:ea typeface="+mj-ea"/>
                <a:cs typeface="+mj-cs"/>
              </a:defRPr>
            </a:lvl1pPr>
          </a:lstStyle>
          <a:p>
            <a:pPr>
              <a:lnSpc>
                <a:spcPct val="100000"/>
              </a:lnSpc>
              <a:spcBef>
                <a:spcPts val="0"/>
              </a:spcBef>
            </a:pPr>
            <a:r>
              <a:rPr lang="nb-NO" sz="1000" dirty="0">
                <a:solidFill>
                  <a:schemeClr val="tx1"/>
                </a:solidFill>
                <a:latin typeface="Calibri" panose="020F0502020204030204" pitchFamily="34" charset="0"/>
                <a:cs typeface="Arial" panose="020B0604020202020204" pitchFamily="34" charset="0"/>
              </a:rPr>
              <a:t>Alle, n=1144 </a:t>
            </a:r>
            <a:r>
              <a:rPr lang="nb-NO" sz="800" dirty="0">
                <a:solidFill>
                  <a:schemeClr val="tx1"/>
                </a:solidFill>
                <a:latin typeface="Calibri" panose="020F0502020204030204" pitchFamily="34" charset="0"/>
                <a:cs typeface="Arial" panose="020B0604020202020204" pitchFamily="34" charset="0"/>
              </a:rPr>
              <a:t>(Dessverre har vi ikke nøyaktige tall på antallet som er i kategoriseringene for antall utsagn de er enige i)</a:t>
            </a:r>
            <a:endParaRPr lang="nb-NO" sz="1000" dirty="0">
              <a:solidFill>
                <a:schemeClr val="tx1"/>
              </a:solidFill>
              <a:latin typeface="Calibri" panose="020F0502020204030204" pitchFamily="34" charset="0"/>
              <a:cs typeface="Arial" panose="020B0604020202020204" pitchFamily="34" charset="0"/>
            </a:endParaRPr>
          </a:p>
          <a:p>
            <a:pPr>
              <a:lnSpc>
                <a:spcPct val="100000"/>
              </a:lnSpc>
              <a:spcBef>
                <a:spcPts val="0"/>
              </a:spcBef>
            </a:pPr>
            <a:r>
              <a:rPr lang="nb-NO" sz="800" dirty="0">
                <a:solidFill>
                  <a:schemeClr val="tx1"/>
                </a:solidFill>
                <a:latin typeface="Calibri" panose="020F0502020204030204" pitchFamily="34" charset="0"/>
                <a:cs typeface="Arial" panose="020B0604020202020204" pitchFamily="34" charset="0"/>
              </a:rPr>
              <a:t>* Andelene er basert på om respondenten har svart Helt eller Delvis enig på utsagnene.</a:t>
            </a:r>
            <a:endParaRPr lang="nb-NO" sz="1000" dirty="0">
              <a:solidFill>
                <a:schemeClr val="tx1"/>
              </a:solidFill>
              <a:latin typeface="Calibri" panose="020F0502020204030204" pitchFamily="34" charset="0"/>
            </a:endParaRPr>
          </a:p>
        </p:txBody>
      </p:sp>
      <p:sp>
        <p:nvSpPr>
          <p:cNvPr id="17" name="TextBox 16">
            <a:extLst>
              <a:ext uri="{FF2B5EF4-FFF2-40B4-BE49-F238E27FC236}">
                <a16:creationId xmlns:a16="http://schemas.microsoft.com/office/drawing/2014/main" id="{7895C4BD-FC95-4BEF-8C05-C21676F66903}"/>
              </a:ext>
            </a:extLst>
          </p:cNvPr>
          <p:cNvSpPr txBox="1"/>
          <p:nvPr/>
        </p:nvSpPr>
        <p:spPr>
          <a:xfrm>
            <a:off x="6218316" y="1840447"/>
            <a:ext cx="2471204" cy="1477328"/>
          </a:xfrm>
          <a:prstGeom prst="rect">
            <a:avLst/>
          </a:prstGeom>
          <a:noFill/>
        </p:spPr>
        <p:txBody>
          <a:bodyPr wrap="square" rtlCol="0">
            <a:spAutoFit/>
          </a:bodyPr>
          <a:lstStyle/>
          <a:p>
            <a:r>
              <a:rPr lang="da-DK" sz="900" dirty="0"/>
              <a:t>Andelene fra forrige slide er her krysset med om det er innført innovasjon eller ikke. Det COI skriver er jo flere faktorer om samarbveid, risikovillighet, anerkjennelse og åpenhet som organisasjonskulturen rommer, jo større er sannsynligheten for at arbeidsplassen er innovativ. </a:t>
            </a:r>
          </a:p>
          <a:p>
            <a:r>
              <a:rPr lang="da-DK" sz="900" dirty="0"/>
              <a:t>Her er det viktig å være obs på fåtallet arbeidsplasser som er helt eller delvis enig i 0-2 utsagn.	</a:t>
            </a:r>
          </a:p>
        </p:txBody>
      </p:sp>
      <p:sp>
        <p:nvSpPr>
          <p:cNvPr id="14" name="TextBox 13">
            <a:extLst>
              <a:ext uri="{FF2B5EF4-FFF2-40B4-BE49-F238E27FC236}">
                <a16:creationId xmlns:a16="http://schemas.microsoft.com/office/drawing/2014/main" id="{CF2D7032-4D18-49E1-AB60-09AF547388FF}"/>
              </a:ext>
            </a:extLst>
          </p:cNvPr>
          <p:cNvSpPr txBox="1"/>
          <p:nvPr/>
        </p:nvSpPr>
        <p:spPr>
          <a:xfrm>
            <a:off x="107950" y="1419225"/>
            <a:ext cx="2347846" cy="784830"/>
          </a:xfrm>
          <a:prstGeom prst="rect">
            <a:avLst/>
          </a:prstGeom>
          <a:noFill/>
        </p:spPr>
        <p:txBody>
          <a:bodyPr wrap="square" rtlCol="0">
            <a:spAutoFit/>
          </a:bodyPr>
          <a:lstStyle/>
          <a:p>
            <a:r>
              <a:rPr lang="da-DK" sz="900" i="1" dirty="0"/>
              <a:t>«Jo flere faktorer så som samarbejde, risikovillighed, anerkendelse og åbenhed, som organisationskulturen rummer ... jo større er sandsynligheden for, at arbejdspladsen er innovativ»</a:t>
            </a:r>
          </a:p>
        </p:txBody>
      </p:sp>
      <p:pic>
        <p:nvPicPr>
          <p:cNvPr id="20" name="Picture 2" descr="Bilderesultat for center for offentlig innovation">
            <a:extLst>
              <a:ext uri="{FF2B5EF4-FFF2-40B4-BE49-F238E27FC236}">
                <a16:creationId xmlns:a16="http://schemas.microsoft.com/office/drawing/2014/main" id="{CA614012-92BA-4BF9-AFE8-9474FFB6DD5E}"/>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1871" b="21910"/>
          <a:stretch/>
        </p:blipFill>
        <p:spPr bwMode="auto">
          <a:xfrm>
            <a:off x="107950" y="345281"/>
            <a:ext cx="546409" cy="307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19045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6E7C8D53-A5F6-45D0-93C6-114317DFBD0D}"/>
              </a:ext>
            </a:extLst>
          </p:cNvPr>
          <p:cNvSpPr/>
          <p:nvPr/>
        </p:nvSpPr>
        <p:spPr>
          <a:xfrm>
            <a:off x="6681606" y="1724224"/>
            <a:ext cx="1829134" cy="1338828"/>
          </a:xfrm>
          <a:prstGeom prst="roundRect">
            <a:avLst>
              <a:gd name="adj" fmla="val 4753"/>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le 1">
            <a:extLst>
              <a:ext uri="{FF2B5EF4-FFF2-40B4-BE49-F238E27FC236}">
                <a16:creationId xmlns:a16="http://schemas.microsoft.com/office/drawing/2014/main" id="{66A1861A-61D8-4FF7-8564-F01E95023E88}"/>
              </a:ext>
            </a:extLst>
          </p:cNvPr>
          <p:cNvSpPr>
            <a:spLocks noGrp="1"/>
          </p:cNvSpPr>
          <p:nvPr>
            <p:ph type="title"/>
          </p:nvPr>
        </p:nvSpPr>
        <p:spPr>
          <a:xfrm>
            <a:off x="393700" y="4367761"/>
            <a:ext cx="7886700" cy="594066"/>
          </a:xfrm>
        </p:spPr>
        <p:txBody>
          <a:bodyPr>
            <a:normAutofit/>
          </a:bodyPr>
          <a:lstStyle/>
          <a:p>
            <a:pPr>
              <a:lnSpc>
                <a:spcPct val="100000"/>
              </a:lnSpc>
              <a:spcBef>
                <a:spcPts val="0"/>
              </a:spcBef>
            </a:pPr>
            <a:r>
              <a:rPr lang="nb-NO" sz="1000" dirty="0">
                <a:solidFill>
                  <a:schemeClr val="tx1"/>
                </a:solidFill>
                <a:latin typeface="Calibri" panose="020F0502020204030204" pitchFamily="34" charset="0"/>
                <a:cs typeface="Arial" panose="020B0604020202020204" pitchFamily="34" charset="0"/>
              </a:rPr>
              <a:t>KS: Q14 Hvor enig eller uenig* er du i følgende utsagn om din arbeidsplass? Koblet med om innovasjon er innført de siste to årene Q4</a:t>
            </a:r>
            <a:br>
              <a:rPr lang="nb-NO" sz="1000" dirty="0">
                <a:solidFill>
                  <a:schemeClr val="tx1"/>
                </a:solidFill>
                <a:latin typeface="Calibri" panose="020F0502020204030204" pitchFamily="34" charset="0"/>
                <a:cs typeface="Arial" panose="020B0604020202020204" pitchFamily="34" charset="0"/>
              </a:rPr>
            </a:br>
            <a:r>
              <a:rPr lang="nb-NO" sz="1000" dirty="0">
                <a:solidFill>
                  <a:schemeClr val="tx1"/>
                </a:solidFill>
                <a:latin typeface="Calibri" panose="020F0502020204030204" pitchFamily="34" charset="0"/>
                <a:cs typeface="Arial" panose="020B0604020202020204" pitchFamily="34" charset="0"/>
              </a:rPr>
              <a:t>Alle, n=1786 </a:t>
            </a:r>
            <a:r>
              <a:rPr lang="nb-NO" sz="800" dirty="0">
                <a:solidFill>
                  <a:schemeClr val="tx1"/>
                </a:solidFill>
                <a:latin typeface="Calibri" panose="020F0502020204030204" pitchFamily="34" charset="0"/>
                <a:cs typeface="Arial" panose="020B0604020202020204" pitchFamily="34" charset="0"/>
              </a:rPr>
              <a:t>(Dessverre har vi ikke nøyaktige tall på antallet som er i kategoriseringene for antall utsagn de er enige i)</a:t>
            </a:r>
            <a:br>
              <a:rPr lang="nb-NO" sz="1000" dirty="0">
                <a:solidFill>
                  <a:schemeClr val="tx1"/>
                </a:solidFill>
                <a:latin typeface="Calibri" panose="020F0502020204030204" pitchFamily="34" charset="0"/>
                <a:cs typeface="Arial" panose="020B0604020202020204" pitchFamily="34" charset="0"/>
              </a:rPr>
            </a:br>
            <a:r>
              <a:rPr lang="nb-NO" sz="800" dirty="0">
                <a:solidFill>
                  <a:schemeClr val="tx1"/>
                </a:solidFill>
                <a:latin typeface="Calibri" panose="020F0502020204030204" pitchFamily="34" charset="0"/>
                <a:cs typeface="Arial" panose="020B0604020202020204" pitchFamily="34" charset="0"/>
              </a:rPr>
              <a:t>* Andelene er basert på om respondenten har svart Helt eller Delvis enig på utsagnene.</a:t>
            </a:r>
            <a:endParaRPr lang="nb-NO" sz="1000" dirty="0">
              <a:solidFill>
                <a:schemeClr val="tx1"/>
              </a:solidFill>
              <a:latin typeface="Calibri" panose="020F0502020204030204" pitchFamily="34" charset="0"/>
            </a:endParaRPr>
          </a:p>
        </p:txBody>
      </p:sp>
      <p:graphicFrame>
        <p:nvGraphicFramePr>
          <p:cNvPr id="5" name="Chart 4">
            <a:extLst>
              <a:ext uri="{FF2B5EF4-FFF2-40B4-BE49-F238E27FC236}">
                <a16:creationId xmlns:a16="http://schemas.microsoft.com/office/drawing/2014/main" id="{25DCA323-AA63-419B-9000-1712E30EB755}"/>
              </a:ext>
            </a:extLst>
          </p:cNvPr>
          <p:cNvGraphicFramePr/>
          <p:nvPr>
            <p:extLst>
              <p:ext uri="{D42A27DB-BD31-4B8C-83A1-F6EECF244321}">
                <p14:modId xmlns:p14="http://schemas.microsoft.com/office/powerpoint/2010/main" val="1369941793"/>
              </p:ext>
            </p:extLst>
          </p:nvPr>
        </p:nvGraphicFramePr>
        <p:xfrm>
          <a:off x="-263769" y="1194834"/>
          <a:ext cx="3456384" cy="261362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1">
            <a:extLst>
              <a:ext uri="{FF2B5EF4-FFF2-40B4-BE49-F238E27FC236}">
                <a16:creationId xmlns:a16="http://schemas.microsoft.com/office/drawing/2014/main" id="{831A2C2B-2490-49F4-8A4E-8EC6E09293AB}"/>
              </a:ext>
            </a:extLst>
          </p:cNvPr>
          <p:cNvGraphicFramePr>
            <a:graphicFrameLocks/>
          </p:cNvGraphicFramePr>
          <p:nvPr>
            <p:extLst>
              <p:ext uri="{D42A27DB-BD31-4B8C-83A1-F6EECF244321}">
                <p14:modId xmlns:p14="http://schemas.microsoft.com/office/powerpoint/2010/main" val="1914224933"/>
              </p:ext>
            </p:extLst>
          </p:nvPr>
        </p:nvGraphicFramePr>
        <p:xfrm>
          <a:off x="2691621" y="1122217"/>
          <a:ext cx="3760757" cy="2970330"/>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6500ADA0-52C9-4FD1-9292-94D2A5510F78}"/>
              </a:ext>
            </a:extLst>
          </p:cNvPr>
          <p:cNvCxnSpPr>
            <a:cxnSpLocks/>
          </p:cNvCxnSpPr>
          <p:nvPr/>
        </p:nvCxnSpPr>
        <p:spPr>
          <a:xfrm>
            <a:off x="3115149" y="1790517"/>
            <a:ext cx="2484276" cy="0"/>
          </a:xfrm>
          <a:prstGeom prst="line">
            <a:avLst/>
          </a:prstGeom>
          <a:ln w="9525" cap="flat" cmpd="sng" algn="ctr">
            <a:solidFill>
              <a:srgbClr val="1E3A6E"/>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0" name="TextBox 9">
            <a:extLst>
              <a:ext uri="{FF2B5EF4-FFF2-40B4-BE49-F238E27FC236}">
                <a16:creationId xmlns:a16="http://schemas.microsoft.com/office/drawing/2014/main" id="{7E5D8E00-3967-480E-9999-F0A0DCF1B1B8}"/>
              </a:ext>
            </a:extLst>
          </p:cNvPr>
          <p:cNvSpPr txBox="1"/>
          <p:nvPr/>
        </p:nvSpPr>
        <p:spPr>
          <a:xfrm>
            <a:off x="5642288" y="1622118"/>
            <a:ext cx="810090" cy="338554"/>
          </a:xfrm>
          <a:prstGeom prst="rect">
            <a:avLst/>
          </a:prstGeom>
          <a:noFill/>
        </p:spPr>
        <p:txBody>
          <a:bodyPr wrap="square" rtlCol="0">
            <a:spAutoFit/>
          </a:bodyPr>
          <a:lstStyle/>
          <a:p>
            <a:r>
              <a:rPr lang="nb-NO" sz="800" dirty="0">
                <a:solidFill>
                  <a:srgbClr val="1E3A6E"/>
                </a:solidFill>
              </a:rPr>
              <a:t>Gjennomsnitt 74 % (alle) </a:t>
            </a:r>
          </a:p>
        </p:txBody>
      </p:sp>
      <p:sp>
        <p:nvSpPr>
          <p:cNvPr id="12" name="TextBox 11">
            <a:extLst>
              <a:ext uri="{FF2B5EF4-FFF2-40B4-BE49-F238E27FC236}">
                <a16:creationId xmlns:a16="http://schemas.microsoft.com/office/drawing/2014/main" id="{F63B20F4-4251-484F-9591-04DAE0D1ACBD}"/>
              </a:ext>
            </a:extLst>
          </p:cNvPr>
          <p:cNvSpPr txBox="1"/>
          <p:nvPr/>
        </p:nvSpPr>
        <p:spPr>
          <a:xfrm>
            <a:off x="792976" y="284818"/>
            <a:ext cx="7494739" cy="584775"/>
          </a:xfrm>
          <a:prstGeom prst="rect">
            <a:avLst/>
          </a:prstGeom>
          <a:noFill/>
        </p:spPr>
        <p:txBody>
          <a:bodyPr wrap="square" rtlCol="0">
            <a:spAutoFit/>
          </a:bodyPr>
          <a:lstStyle/>
          <a:p>
            <a:r>
              <a:rPr lang="nb-NO" sz="1600" dirty="0">
                <a:solidFill>
                  <a:srgbClr val="23344F"/>
                </a:solidFill>
                <a:latin typeface="+mj-lt"/>
              </a:rPr>
              <a:t>Likt med </a:t>
            </a:r>
            <a:r>
              <a:rPr lang="nb-NO" sz="1600" dirty="0" err="1">
                <a:solidFill>
                  <a:srgbClr val="23344F"/>
                </a:solidFill>
                <a:latin typeface="+mj-lt"/>
              </a:rPr>
              <a:t>COIs</a:t>
            </a:r>
            <a:r>
              <a:rPr lang="nb-NO" sz="1600" dirty="0">
                <a:solidFill>
                  <a:srgbClr val="23344F"/>
                </a:solidFill>
                <a:latin typeface="+mj-lt"/>
              </a:rPr>
              <a:t> gjennomføring, øker sannsynligheten for å ha gjennomført minst en innovasjon, med antall organisasjonskulturelle utsagn respondenten er enig i</a:t>
            </a:r>
          </a:p>
        </p:txBody>
      </p:sp>
      <p:pic>
        <p:nvPicPr>
          <p:cNvPr id="11" name="Picture 10">
            <a:extLst>
              <a:ext uri="{FF2B5EF4-FFF2-40B4-BE49-F238E27FC236}">
                <a16:creationId xmlns:a16="http://schemas.microsoft.com/office/drawing/2014/main" id="{4B05D224-640B-419F-BAE1-F061CFE8F878}"/>
              </a:ext>
            </a:extLst>
          </p:cNvPr>
          <p:cNvPicPr>
            <a:picLocks noChangeAspect="1"/>
          </p:cNvPicPr>
          <p:nvPr/>
        </p:nvPicPr>
        <p:blipFill>
          <a:blip r:embed="rId4"/>
          <a:stretch>
            <a:fillRect/>
          </a:stretch>
        </p:blipFill>
        <p:spPr>
          <a:xfrm>
            <a:off x="170677" y="303213"/>
            <a:ext cx="622300" cy="311150"/>
          </a:xfrm>
          <a:prstGeom prst="rect">
            <a:avLst/>
          </a:prstGeom>
        </p:spPr>
      </p:pic>
      <p:sp>
        <p:nvSpPr>
          <p:cNvPr id="3" name="TextBox 2">
            <a:extLst>
              <a:ext uri="{FF2B5EF4-FFF2-40B4-BE49-F238E27FC236}">
                <a16:creationId xmlns:a16="http://schemas.microsoft.com/office/drawing/2014/main" id="{8F9A8F8C-5E2A-49AA-93F9-549022B75B89}"/>
              </a:ext>
            </a:extLst>
          </p:cNvPr>
          <p:cNvSpPr txBox="1"/>
          <p:nvPr/>
        </p:nvSpPr>
        <p:spPr>
          <a:xfrm>
            <a:off x="6681605" y="1724223"/>
            <a:ext cx="1829134" cy="1338828"/>
          </a:xfrm>
          <a:prstGeom prst="rect">
            <a:avLst/>
          </a:prstGeom>
          <a:noFill/>
        </p:spPr>
        <p:txBody>
          <a:bodyPr wrap="square" rtlCol="0">
            <a:spAutoFit/>
          </a:bodyPr>
          <a:lstStyle/>
          <a:p>
            <a:r>
              <a:rPr lang="nb-NO" sz="900" dirty="0"/>
              <a:t>Her ser vi samme grafer for KS, som de to foregående slidene for COI. Som overskriften sier, så øker sannsynligheten for at arbeidsplassen er innovativ, jo flere faktorer som samarbeid, risikovillighet, anerkjennelse og åpenhet som organisasjonskulturen rommer.</a:t>
            </a:r>
          </a:p>
        </p:txBody>
      </p:sp>
      <p:sp>
        <p:nvSpPr>
          <p:cNvPr id="15" name="Text Placeholder 4">
            <a:extLst>
              <a:ext uri="{FF2B5EF4-FFF2-40B4-BE49-F238E27FC236}">
                <a16:creationId xmlns:a16="http://schemas.microsoft.com/office/drawing/2014/main" id="{2DE7AC14-A5E7-4A7B-AE6C-52B3D454DD28}"/>
              </a:ext>
            </a:extLst>
          </p:cNvPr>
          <p:cNvSpPr txBox="1">
            <a:spLocks/>
          </p:cNvSpPr>
          <p:nvPr/>
        </p:nvSpPr>
        <p:spPr>
          <a:xfrm>
            <a:off x="34925" y="74234"/>
            <a:ext cx="6725791" cy="288077"/>
          </a:xfrm>
          <a:prstGeom prst="rect">
            <a:avLst/>
          </a:prstGeom>
        </p:spPr>
        <p:txBody>
          <a:bodyPr>
            <a:normAutofit/>
          </a:bodyPr>
          <a:lstStyle>
            <a:lvl1pPr marL="303750" indent="-303750" algn="l" defTabSz="685735" rtl="0" eaLnBrk="1" latinLnBrk="0" hangingPunct="1">
              <a:lnSpc>
                <a:spcPct val="100000"/>
              </a:lnSpc>
              <a:spcBef>
                <a:spcPts val="1406"/>
              </a:spcBef>
              <a:buClr>
                <a:srgbClr val="00ADEE"/>
              </a:buClr>
              <a:buFont typeface="Arial" panose="020B0604020202020204" pitchFamily="34" charset="0"/>
              <a:buChar char="•"/>
              <a:defRPr sz="2081" kern="1200">
                <a:solidFill>
                  <a:schemeClr val="tx2"/>
                </a:solidFill>
                <a:latin typeface="+mn-lt"/>
                <a:ea typeface="+mn-ea"/>
                <a:cs typeface="+mn-cs"/>
              </a:defRPr>
            </a:lvl1pPr>
            <a:lvl2pPr marL="506250" indent="-202500" algn="l" defTabSz="685735" rtl="0" eaLnBrk="1" latinLnBrk="0" hangingPunct="1">
              <a:lnSpc>
                <a:spcPct val="90000"/>
              </a:lnSpc>
              <a:spcBef>
                <a:spcPts val="844"/>
              </a:spcBef>
              <a:buClr>
                <a:srgbClr val="00ADEE"/>
              </a:buClr>
              <a:buFont typeface="Arial" panose="020B0604020202020204" pitchFamily="34" charset="0"/>
              <a:buChar char="•"/>
              <a:defRPr sz="1800" kern="1200">
                <a:solidFill>
                  <a:schemeClr val="tx2"/>
                </a:solidFill>
                <a:latin typeface="+mn-lt"/>
                <a:ea typeface="+mn-ea"/>
                <a:cs typeface="+mn-cs"/>
              </a:defRPr>
            </a:lvl2pPr>
            <a:lvl3pPr marL="708750" indent="-202500" algn="l" defTabSz="685735" rtl="0" eaLnBrk="1" latinLnBrk="0" hangingPunct="1">
              <a:lnSpc>
                <a:spcPct val="90000"/>
              </a:lnSpc>
              <a:spcBef>
                <a:spcPts val="844"/>
              </a:spcBef>
              <a:buClr>
                <a:srgbClr val="00ADEE"/>
              </a:buClr>
              <a:buFont typeface="Arial" panose="020B0604020202020204" pitchFamily="34" charset="0"/>
              <a:buChar char="•"/>
              <a:defRPr sz="1575" kern="1200">
                <a:solidFill>
                  <a:schemeClr val="tx2"/>
                </a:solidFill>
                <a:latin typeface="+mn-lt"/>
                <a:ea typeface="+mn-ea"/>
                <a:cs typeface="+mn-cs"/>
              </a:defRPr>
            </a:lvl3pPr>
            <a:lvl4pPr marL="911250" indent="-202500" algn="l" defTabSz="685735" rtl="0" eaLnBrk="1" latinLnBrk="0" hangingPunct="1">
              <a:lnSpc>
                <a:spcPct val="90000"/>
              </a:lnSpc>
              <a:spcBef>
                <a:spcPts val="844"/>
              </a:spcBef>
              <a:buClr>
                <a:srgbClr val="00ADEE"/>
              </a:buClr>
              <a:buFont typeface="Arial" panose="020B0604020202020204" pitchFamily="34" charset="0"/>
              <a:buChar char="•"/>
              <a:defRPr sz="1350" kern="1200">
                <a:solidFill>
                  <a:schemeClr val="tx2"/>
                </a:solidFill>
                <a:latin typeface="+mn-lt"/>
                <a:ea typeface="+mn-ea"/>
                <a:cs typeface="+mn-cs"/>
              </a:defRPr>
            </a:lvl4pPr>
            <a:lvl5pPr marL="1113750" indent="-202500" algn="l" defTabSz="685735" rtl="0" eaLnBrk="1" latinLnBrk="0" hangingPunct="1">
              <a:lnSpc>
                <a:spcPct val="90000"/>
              </a:lnSpc>
              <a:spcBef>
                <a:spcPts val="844"/>
              </a:spcBef>
              <a:buClr>
                <a:srgbClr val="00ADEE"/>
              </a:buClr>
              <a:buFont typeface="Arial" panose="020B0604020202020204" pitchFamily="34" charset="0"/>
              <a:buChar char="•"/>
              <a:defRPr sz="1125" kern="1200">
                <a:solidFill>
                  <a:schemeClr val="tx2"/>
                </a:solidFill>
                <a:latin typeface="+mn-lt"/>
                <a:ea typeface="+mn-ea"/>
                <a:cs typeface="+mn-cs"/>
              </a:defRPr>
            </a:lvl5pPr>
            <a:lvl6pPr marL="1885772"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40"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08"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376"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nb-NO" sz="1000" dirty="0">
                <a:solidFill>
                  <a:schemeClr val="bg2">
                    <a:lumMod val="75000"/>
                  </a:schemeClr>
                </a:solidFill>
              </a:rPr>
              <a:t>Operativt nivå</a:t>
            </a:r>
          </a:p>
        </p:txBody>
      </p:sp>
    </p:spTree>
    <p:extLst>
      <p:ext uri="{BB962C8B-B14F-4D97-AF65-F5344CB8AC3E}">
        <p14:creationId xmlns:p14="http://schemas.microsoft.com/office/powerpoint/2010/main" val="783183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ECAD1CE-82DB-40D1-9D58-8072AB25C1FB}"/>
              </a:ext>
            </a:extLst>
          </p:cNvPr>
          <p:cNvSpPr txBox="1"/>
          <p:nvPr/>
        </p:nvSpPr>
        <p:spPr>
          <a:xfrm>
            <a:off x="453710" y="2680379"/>
            <a:ext cx="4982454" cy="440762"/>
          </a:xfrm>
          <a:prstGeom prst="rect">
            <a:avLst/>
          </a:prstGeom>
          <a:noFill/>
        </p:spPr>
        <p:txBody>
          <a:bodyPr wrap="none" rtlCol="0">
            <a:spAutoFit/>
          </a:bodyPr>
          <a:lstStyle/>
          <a:p>
            <a:r>
              <a:rPr lang="nb-NO" dirty="0">
                <a:solidFill>
                  <a:schemeClr val="bg1"/>
                </a:solidFill>
              </a:rPr>
              <a:t>Organisasjonskultur – Strategisk nivå</a:t>
            </a:r>
          </a:p>
        </p:txBody>
      </p:sp>
    </p:spTree>
    <p:extLst>
      <p:ext uri="{BB962C8B-B14F-4D97-AF65-F5344CB8AC3E}">
        <p14:creationId xmlns:p14="http://schemas.microsoft.com/office/powerpoint/2010/main" val="16231247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3CF47C82-529E-4A2B-BE7C-7545DB85CA4D}"/>
              </a:ext>
            </a:extLst>
          </p:cNvPr>
          <p:cNvSpPr/>
          <p:nvPr/>
        </p:nvSpPr>
        <p:spPr>
          <a:xfrm>
            <a:off x="5149516" y="1443571"/>
            <a:ext cx="2966622" cy="1892826"/>
          </a:xfrm>
          <a:prstGeom prst="roundRect">
            <a:avLst>
              <a:gd name="adj" fmla="val 4753"/>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Title 2">
            <a:extLst>
              <a:ext uri="{FF2B5EF4-FFF2-40B4-BE49-F238E27FC236}">
                <a16:creationId xmlns:a16="http://schemas.microsoft.com/office/drawing/2014/main" id="{4D631C5A-56F5-4ED8-B39E-D7467E8EB015}"/>
              </a:ext>
            </a:extLst>
          </p:cNvPr>
          <p:cNvSpPr>
            <a:spLocks noGrp="1"/>
          </p:cNvSpPr>
          <p:nvPr>
            <p:ph type="title"/>
          </p:nvPr>
        </p:nvSpPr>
        <p:spPr>
          <a:xfrm>
            <a:off x="753182" y="337666"/>
            <a:ext cx="7788006" cy="358952"/>
          </a:xfrm>
        </p:spPr>
        <p:txBody>
          <a:bodyPr>
            <a:noAutofit/>
          </a:bodyPr>
          <a:lstStyle/>
          <a:p>
            <a:r>
              <a:rPr lang="nb-NO" sz="1600" dirty="0"/>
              <a:t>Over halvparten er enige i 5-6 av de utvalgte organisasjonskulturelle utsagnene</a:t>
            </a:r>
            <a:br>
              <a:rPr lang="nb-NO" sz="1100" dirty="0"/>
            </a:br>
            <a:r>
              <a:rPr lang="nb-NO" sz="1100" dirty="0"/>
              <a:t>0-6 utsagn i Q31</a:t>
            </a:r>
            <a:endParaRPr lang="nb-NO" sz="1600" dirty="0"/>
          </a:p>
        </p:txBody>
      </p:sp>
      <p:sp>
        <p:nvSpPr>
          <p:cNvPr id="8" name="Text Placeholder 4">
            <a:extLst>
              <a:ext uri="{FF2B5EF4-FFF2-40B4-BE49-F238E27FC236}">
                <a16:creationId xmlns:a16="http://schemas.microsoft.com/office/drawing/2014/main" id="{E8E814AA-298D-482A-9D3C-3FBC02459063}"/>
              </a:ext>
            </a:extLst>
          </p:cNvPr>
          <p:cNvSpPr>
            <a:spLocks noGrp="1"/>
          </p:cNvSpPr>
          <p:nvPr>
            <p:ph type="body" sz="quarter" idx="13"/>
          </p:nvPr>
        </p:nvSpPr>
        <p:spPr>
          <a:xfrm>
            <a:off x="119147" y="-99197"/>
            <a:ext cx="6725791" cy="288077"/>
          </a:xfrm>
        </p:spPr>
        <p:txBody>
          <a:bodyPr>
            <a:normAutofit/>
          </a:bodyPr>
          <a:lstStyle/>
          <a:p>
            <a:r>
              <a:rPr lang="nb-NO" sz="1000" dirty="0">
                <a:solidFill>
                  <a:schemeClr val="bg2">
                    <a:lumMod val="75000"/>
                  </a:schemeClr>
                </a:solidFill>
              </a:rPr>
              <a:t>Operativt nivå</a:t>
            </a:r>
          </a:p>
        </p:txBody>
      </p:sp>
      <p:graphicFrame>
        <p:nvGraphicFramePr>
          <p:cNvPr id="10" name="Chart 9">
            <a:extLst>
              <a:ext uri="{FF2B5EF4-FFF2-40B4-BE49-F238E27FC236}">
                <a16:creationId xmlns:a16="http://schemas.microsoft.com/office/drawing/2014/main" id="{92B68B8C-9677-4A4A-A8B3-C059FFDB6693}"/>
              </a:ext>
            </a:extLst>
          </p:cNvPr>
          <p:cNvGraphicFramePr/>
          <p:nvPr>
            <p:extLst>
              <p:ext uri="{D42A27DB-BD31-4B8C-83A1-F6EECF244321}">
                <p14:modId xmlns:p14="http://schemas.microsoft.com/office/powerpoint/2010/main" val="4072080486"/>
              </p:ext>
            </p:extLst>
          </p:nvPr>
        </p:nvGraphicFramePr>
        <p:xfrm>
          <a:off x="999550" y="1264937"/>
          <a:ext cx="3456384" cy="2613626"/>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1">
            <a:extLst>
              <a:ext uri="{FF2B5EF4-FFF2-40B4-BE49-F238E27FC236}">
                <a16:creationId xmlns:a16="http://schemas.microsoft.com/office/drawing/2014/main" id="{D76F3E22-26B9-4605-B9A9-34C43ECA8EC8}"/>
              </a:ext>
            </a:extLst>
          </p:cNvPr>
          <p:cNvSpPr txBox="1">
            <a:spLocks/>
          </p:cNvSpPr>
          <p:nvPr/>
        </p:nvSpPr>
        <p:spPr>
          <a:xfrm>
            <a:off x="305894" y="4472461"/>
            <a:ext cx="7886700" cy="594066"/>
          </a:xfrm>
          <a:prstGeom prst="rect">
            <a:avLst/>
          </a:prstGeom>
        </p:spPr>
        <p:txBody>
          <a:bodyPr vert="horz" lIns="0" tIns="0" rIns="0" bIns="0" rtlCol="0" anchor="b" anchorCtr="0">
            <a:normAutofit/>
          </a:bodyPr>
          <a:lstStyle>
            <a:lvl1pPr algn="l" defTabSz="685735" rtl="0" eaLnBrk="1" latinLnBrk="0" hangingPunct="1">
              <a:lnSpc>
                <a:spcPct val="90000"/>
              </a:lnSpc>
              <a:spcBef>
                <a:spcPct val="0"/>
              </a:spcBef>
              <a:buNone/>
              <a:defRPr sz="2813" kern="1200">
                <a:solidFill>
                  <a:schemeClr val="dk2"/>
                </a:solidFill>
                <a:latin typeface="+mj-lt"/>
                <a:ea typeface="+mj-ea"/>
                <a:cs typeface="+mj-cs"/>
              </a:defRPr>
            </a:lvl1pPr>
          </a:lstStyle>
          <a:p>
            <a:pPr>
              <a:lnSpc>
                <a:spcPct val="100000"/>
              </a:lnSpc>
              <a:spcBef>
                <a:spcPts val="0"/>
              </a:spcBef>
            </a:pPr>
            <a:r>
              <a:rPr lang="nb-NO" sz="1000" dirty="0">
                <a:solidFill>
                  <a:schemeClr val="tx1"/>
                </a:solidFill>
                <a:latin typeface="Calibri" panose="020F0502020204030204" pitchFamily="34" charset="0"/>
                <a:cs typeface="Arial" panose="020B0604020202020204" pitchFamily="34" charset="0"/>
              </a:rPr>
              <a:t>Q31 Hvor enig eller uenig* er du i følgende utsagn om din arbeidsplass? </a:t>
            </a:r>
          </a:p>
          <a:p>
            <a:pPr>
              <a:lnSpc>
                <a:spcPct val="100000"/>
              </a:lnSpc>
              <a:spcBef>
                <a:spcPts val="0"/>
              </a:spcBef>
            </a:pPr>
            <a:r>
              <a:rPr lang="nb-NO" sz="1000" dirty="0">
                <a:solidFill>
                  <a:schemeClr val="tx1"/>
                </a:solidFill>
                <a:latin typeface="Calibri" panose="020F0502020204030204" pitchFamily="34" charset="0"/>
                <a:cs typeface="Arial" panose="020B0604020202020204" pitchFamily="34" charset="0"/>
              </a:rPr>
              <a:t>Base: n=762</a:t>
            </a:r>
          </a:p>
          <a:p>
            <a:pPr>
              <a:lnSpc>
                <a:spcPct val="100000"/>
              </a:lnSpc>
              <a:spcBef>
                <a:spcPts val="0"/>
              </a:spcBef>
            </a:pPr>
            <a:r>
              <a:rPr lang="nb-NO" sz="800" dirty="0">
                <a:solidFill>
                  <a:schemeClr val="tx1"/>
                </a:solidFill>
                <a:latin typeface="Calibri" panose="020F0502020204030204" pitchFamily="34" charset="0"/>
                <a:cs typeface="Arial" panose="020B0604020202020204" pitchFamily="34" charset="0"/>
              </a:rPr>
              <a:t>* Andelene er basert på om respondenten har svart Helt eller Delvis enig på utsagnene.</a:t>
            </a:r>
            <a:endParaRPr lang="nb-NO" sz="1000" dirty="0">
              <a:solidFill>
                <a:schemeClr val="tx1"/>
              </a:solidFill>
              <a:latin typeface="Calibri" panose="020F0502020204030204" pitchFamily="34" charset="0"/>
            </a:endParaRPr>
          </a:p>
        </p:txBody>
      </p:sp>
      <p:sp>
        <p:nvSpPr>
          <p:cNvPr id="17" name="Rektangel 14">
            <a:extLst>
              <a:ext uri="{FF2B5EF4-FFF2-40B4-BE49-F238E27FC236}">
                <a16:creationId xmlns:a16="http://schemas.microsoft.com/office/drawing/2014/main" id="{8DD3E2D4-C51C-4824-959A-6BDF91B9398B}"/>
              </a:ext>
            </a:extLst>
          </p:cNvPr>
          <p:cNvSpPr/>
          <p:nvPr/>
        </p:nvSpPr>
        <p:spPr>
          <a:xfrm>
            <a:off x="5149516" y="1443571"/>
            <a:ext cx="2966622" cy="1892826"/>
          </a:xfrm>
          <a:prstGeom prst="rect">
            <a:avLst/>
          </a:prstGeom>
        </p:spPr>
        <p:txBody>
          <a:bodyPr wrap="square">
            <a:spAutoFit/>
          </a:bodyPr>
          <a:lstStyle/>
          <a:p>
            <a:r>
              <a:rPr lang="nb-NO" sz="900" dirty="0">
                <a:latin typeface="Arial" panose="020B0604020202020204" pitchFamily="34" charset="0"/>
                <a:cs typeface="Arial" panose="020B0604020202020204" pitchFamily="34" charset="0"/>
              </a:rPr>
              <a:t>I denne figuren har vi gjort lignende analyse som COI gjorde i deres rapport. Vi har valgt ut 6 utsagn som var blant </a:t>
            </a:r>
            <a:r>
              <a:rPr lang="nb-NO" sz="900" dirty="0" err="1">
                <a:latin typeface="Arial" panose="020B0604020202020204" pitchFamily="34" charset="0"/>
                <a:cs typeface="Arial" panose="020B0604020202020204" pitchFamily="34" charset="0"/>
              </a:rPr>
              <a:t>COIs</a:t>
            </a:r>
            <a:r>
              <a:rPr lang="nb-NO" sz="900" dirty="0">
                <a:latin typeface="Arial" panose="020B0604020202020204" pitchFamily="34" charset="0"/>
                <a:cs typeface="Arial" panose="020B0604020202020204" pitchFamily="34" charset="0"/>
              </a:rPr>
              <a:t> 7 utsagn, og delt disse opp i samme kategorier. I </a:t>
            </a:r>
            <a:r>
              <a:rPr lang="nb-NO" sz="900" dirty="0" err="1">
                <a:latin typeface="Arial" panose="020B0604020202020204" pitchFamily="34" charset="0"/>
                <a:cs typeface="Arial" panose="020B0604020202020204" pitchFamily="34" charset="0"/>
              </a:rPr>
              <a:t>Difis</a:t>
            </a:r>
            <a:r>
              <a:rPr lang="nb-NO" sz="900" dirty="0">
                <a:latin typeface="Arial" panose="020B0604020202020204" pitchFamily="34" charset="0"/>
                <a:cs typeface="Arial" panose="020B0604020202020204" pitchFamily="34" charset="0"/>
              </a:rPr>
              <a:t> gjennomføring er det 7 % av arbeidsplassene som har svart helt eller delvis enig i 0-2 av disse utsagnene, 41 % på 3-4, og 52 % på 5-6 av de utvalgte utsagnene. </a:t>
            </a:r>
          </a:p>
          <a:p>
            <a:r>
              <a:rPr lang="nb-NO" sz="900" dirty="0">
                <a:latin typeface="Arial" panose="020B0604020202020204" pitchFamily="34" charset="0"/>
                <a:cs typeface="Arial" panose="020B0604020202020204" pitchFamily="34" charset="0"/>
              </a:rPr>
              <a:t>Disse kategoriene krysser vi med om arbeidsplassen har innført innovasjon eller ikke på neste slide.</a:t>
            </a:r>
          </a:p>
          <a:p>
            <a:endParaRPr lang="nb-NO" sz="900" dirty="0">
              <a:latin typeface="Arial" panose="020B0604020202020204" pitchFamily="34" charset="0"/>
              <a:cs typeface="Arial" panose="020B0604020202020204" pitchFamily="34" charset="0"/>
            </a:endParaRPr>
          </a:p>
          <a:p>
            <a:r>
              <a:rPr lang="nb-NO" sz="900" dirty="0">
                <a:latin typeface="Arial" panose="020B0604020202020204" pitchFamily="34" charset="0"/>
                <a:cs typeface="Arial" panose="020B0604020202020204" pitchFamily="34" charset="0"/>
              </a:rPr>
              <a:t>Igjen er dette et utvalg utsagn, hvis tilstede på en arbeidsplass, tilsynelatende skal øke sannsynligheten for at arbeidsplassen er innovativ.</a:t>
            </a:r>
          </a:p>
        </p:txBody>
      </p:sp>
      <p:pic>
        <p:nvPicPr>
          <p:cNvPr id="2050" name="Picture 2" descr="Bilderesultat for difi">
            <a:extLst>
              <a:ext uri="{FF2B5EF4-FFF2-40B4-BE49-F238E27FC236}">
                <a16:creationId xmlns:a16="http://schemas.microsoft.com/office/drawing/2014/main" id="{2C0DC54B-3681-4C62-961D-756669BFEEF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9147" y="240013"/>
            <a:ext cx="512462" cy="512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71081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59820FAB-DB00-459C-BC78-57C2EA83B750}"/>
              </a:ext>
            </a:extLst>
          </p:cNvPr>
          <p:cNvSpPr/>
          <p:nvPr/>
        </p:nvSpPr>
        <p:spPr>
          <a:xfrm>
            <a:off x="5832474" y="1376592"/>
            <a:ext cx="1955337" cy="1754325"/>
          </a:xfrm>
          <a:prstGeom prst="roundRect">
            <a:avLst>
              <a:gd name="adj" fmla="val 4753"/>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Title 2">
            <a:extLst>
              <a:ext uri="{FF2B5EF4-FFF2-40B4-BE49-F238E27FC236}">
                <a16:creationId xmlns:a16="http://schemas.microsoft.com/office/drawing/2014/main" id="{4D631C5A-56F5-4ED8-B39E-D7467E8EB015}"/>
              </a:ext>
            </a:extLst>
          </p:cNvPr>
          <p:cNvSpPr>
            <a:spLocks noGrp="1"/>
          </p:cNvSpPr>
          <p:nvPr>
            <p:ph type="title"/>
          </p:nvPr>
        </p:nvSpPr>
        <p:spPr>
          <a:xfrm>
            <a:off x="717877" y="507617"/>
            <a:ext cx="7481917" cy="358952"/>
          </a:xfrm>
        </p:spPr>
        <p:txBody>
          <a:bodyPr>
            <a:noAutofit/>
          </a:bodyPr>
          <a:lstStyle/>
          <a:p>
            <a:r>
              <a:rPr lang="nb-NO" sz="1600" dirty="0"/>
              <a:t>Liten forskjell mellom kategoriene for antall utsagn enige i, i forhold til om de har innført innovasjon de siste to år eller ikke når vi ser på  de 6 utvalgte utsagnene</a:t>
            </a:r>
            <a:br>
              <a:rPr lang="nb-NO" sz="1600" dirty="0"/>
            </a:br>
            <a:r>
              <a:rPr lang="nb-NO" sz="1100" dirty="0"/>
              <a:t>0-6 utsagn i Q31</a:t>
            </a:r>
            <a:endParaRPr lang="nb-NO" sz="1600" dirty="0"/>
          </a:p>
        </p:txBody>
      </p:sp>
      <p:sp>
        <p:nvSpPr>
          <p:cNvPr id="8" name="Text Placeholder 4">
            <a:extLst>
              <a:ext uri="{FF2B5EF4-FFF2-40B4-BE49-F238E27FC236}">
                <a16:creationId xmlns:a16="http://schemas.microsoft.com/office/drawing/2014/main" id="{E8E814AA-298D-482A-9D3C-3FBC02459063}"/>
              </a:ext>
            </a:extLst>
          </p:cNvPr>
          <p:cNvSpPr>
            <a:spLocks noGrp="1"/>
          </p:cNvSpPr>
          <p:nvPr>
            <p:ph type="body" sz="quarter" idx="13"/>
          </p:nvPr>
        </p:nvSpPr>
        <p:spPr>
          <a:xfrm>
            <a:off x="34925" y="-87165"/>
            <a:ext cx="6725791" cy="288077"/>
          </a:xfrm>
        </p:spPr>
        <p:txBody>
          <a:bodyPr>
            <a:normAutofit/>
          </a:bodyPr>
          <a:lstStyle/>
          <a:p>
            <a:r>
              <a:rPr lang="nb-NO" sz="1000" dirty="0">
                <a:solidFill>
                  <a:schemeClr val="bg2">
                    <a:lumMod val="75000"/>
                  </a:schemeClr>
                </a:solidFill>
              </a:rPr>
              <a:t>Operativt nivå</a:t>
            </a:r>
          </a:p>
        </p:txBody>
      </p:sp>
      <p:graphicFrame>
        <p:nvGraphicFramePr>
          <p:cNvPr id="11" name="Chart 1">
            <a:extLst>
              <a:ext uri="{FF2B5EF4-FFF2-40B4-BE49-F238E27FC236}">
                <a16:creationId xmlns:a16="http://schemas.microsoft.com/office/drawing/2014/main" id="{3936E5D8-A44F-4117-A6AB-ECDC79E6C510}"/>
              </a:ext>
            </a:extLst>
          </p:cNvPr>
          <p:cNvGraphicFramePr>
            <a:graphicFrameLocks/>
          </p:cNvGraphicFramePr>
          <p:nvPr>
            <p:extLst>
              <p:ext uri="{D42A27DB-BD31-4B8C-83A1-F6EECF244321}">
                <p14:modId xmlns:p14="http://schemas.microsoft.com/office/powerpoint/2010/main" val="3730163990"/>
              </p:ext>
            </p:extLst>
          </p:nvPr>
        </p:nvGraphicFramePr>
        <p:xfrm>
          <a:off x="305894" y="1142119"/>
          <a:ext cx="5526580" cy="2970330"/>
        </p:xfrm>
        <a:graphic>
          <a:graphicData uri="http://schemas.openxmlformats.org/drawingml/2006/chart">
            <c:chart xmlns:c="http://schemas.openxmlformats.org/drawingml/2006/chart" xmlns:r="http://schemas.openxmlformats.org/officeDocument/2006/relationships" r:id="rId3"/>
          </a:graphicData>
        </a:graphic>
      </p:graphicFrame>
      <p:cxnSp>
        <p:nvCxnSpPr>
          <p:cNvPr id="12" name="Straight Connector 11">
            <a:extLst>
              <a:ext uri="{FF2B5EF4-FFF2-40B4-BE49-F238E27FC236}">
                <a16:creationId xmlns:a16="http://schemas.microsoft.com/office/drawing/2014/main" id="{2D61A8B7-E512-4F9D-A6B3-1AD7399F5B9A}"/>
              </a:ext>
            </a:extLst>
          </p:cNvPr>
          <p:cNvCxnSpPr>
            <a:cxnSpLocks/>
          </p:cNvCxnSpPr>
          <p:nvPr/>
        </p:nvCxnSpPr>
        <p:spPr>
          <a:xfrm>
            <a:off x="856343" y="1565634"/>
            <a:ext cx="3245350" cy="0"/>
          </a:xfrm>
          <a:prstGeom prst="line">
            <a:avLst/>
          </a:prstGeom>
          <a:ln w="9525" cap="flat" cmpd="sng" algn="ctr">
            <a:solidFill>
              <a:srgbClr val="1E3A6E"/>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3" name="TextBox 12">
            <a:extLst>
              <a:ext uri="{FF2B5EF4-FFF2-40B4-BE49-F238E27FC236}">
                <a16:creationId xmlns:a16="http://schemas.microsoft.com/office/drawing/2014/main" id="{EC68B7EB-4805-4212-9F36-FE561A83681E}"/>
              </a:ext>
            </a:extLst>
          </p:cNvPr>
          <p:cNvSpPr txBox="1"/>
          <p:nvPr/>
        </p:nvSpPr>
        <p:spPr>
          <a:xfrm>
            <a:off x="4101693" y="1425118"/>
            <a:ext cx="810090" cy="338554"/>
          </a:xfrm>
          <a:prstGeom prst="rect">
            <a:avLst/>
          </a:prstGeom>
          <a:noFill/>
        </p:spPr>
        <p:txBody>
          <a:bodyPr wrap="square" rtlCol="0">
            <a:spAutoFit/>
          </a:bodyPr>
          <a:lstStyle/>
          <a:p>
            <a:r>
              <a:rPr lang="nb-NO" sz="800" dirty="0">
                <a:solidFill>
                  <a:srgbClr val="1E3A6E"/>
                </a:solidFill>
              </a:rPr>
              <a:t>Gjennomsnitt 85 % (alle) </a:t>
            </a:r>
          </a:p>
        </p:txBody>
      </p:sp>
      <p:sp>
        <p:nvSpPr>
          <p:cNvPr id="15" name="Title 1">
            <a:extLst>
              <a:ext uri="{FF2B5EF4-FFF2-40B4-BE49-F238E27FC236}">
                <a16:creationId xmlns:a16="http://schemas.microsoft.com/office/drawing/2014/main" id="{D76F3E22-26B9-4605-B9A9-34C43ECA8EC8}"/>
              </a:ext>
            </a:extLst>
          </p:cNvPr>
          <p:cNvSpPr txBox="1">
            <a:spLocks/>
          </p:cNvSpPr>
          <p:nvPr/>
        </p:nvSpPr>
        <p:spPr>
          <a:xfrm>
            <a:off x="305894" y="4472461"/>
            <a:ext cx="7886700" cy="594066"/>
          </a:xfrm>
          <a:prstGeom prst="rect">
            <a:avLst/>
          </a:prstGeom>
        </p:spPr>
        <p:txBody>
          <a:bodyPr vert="horz" lIns="0" tIns="0" rIns="0" bIns="0" rtlCol="0" anchor="b" anchorCtr="0">
            <a:normAutofit/>
          </a:bodyPr>
          <a:lstStyle>
            <a:lvl1pPr algn="l" defTabSz="685735" rtl="0" eaLnBrk="1" latinLnBrk="0" hangingPunct="1">
              <a:lnSpc>
                <a:spcPct val="90000"/>
              </a:lnSpc>
              <a:spcBef>
                <a:spcPct val="0"/>
              </a:spcBef>
              <a:buNone/>
              <a:defRPr sz="2813" kern="1200">
                <a:solidFill>
                  <a:schemeClr val="dk2"/>
                </a:solidFill>
                <a:latin typeface="+mj-lt"/>
                <a:ea typeface="+mj-ea"/>
                <a:cs typeface="+mj-cs"/>
              </a:defRPr>
            </a:lvl1pPr>
          </a:lstStyle>
          <a:p>
            <a:pPr>
              <a:lnSpc>
                <a:spcPct val="100000"/>
              </a:lnSpc>
              <a:spcBef>
                <a:spcPts val="0"/>
              </a:spcBef>
            </a:pPr>
            <a:r>
              <a:rPr lang="nb-NO" sz="1000" dirty="0">
                <a:solidFill>
                  <a:schemeClr val="tx1"/>
                </a:solidFill>
                <a:latin typeface="Calibri" panose="020F0502020204030204" pitchFamily="34" charset="0"/>
                <a:cs typeface="Arial" panose="020B0604020202020204" pitchFamily="34" charset="0"/>
              </a:rPr>
              <a:t>Q31 Hvor enig eller uenig* er du i følgende utsagn om din arbeidsplass? Koblet med forbedret med om innovasjon er innført de siste to årene Q4</a:t>
            </a:r>
          </a:p>
          <a:p>
            <a:pPr>
              <a:lnSpc>
                <a:spcPct val="100000"/>
              </a:lnSpc>
              <a:spcBef>
                <a:spcPts val="0"/>
              </a:spcBef>
            </a:pPr>
            <a:r>
              <a:rPr lang="nb-NO" sz="1000" dirty="0">
                <a:solidFill>
                  <a:schemeClr val="tx1"/>
                </a:solidFill>
                <a:latin typeface="Calibri" panose="020F0502020204030204" pitchFamily="34" charset="0"/>
                <a:cs typeface="Arial" panose="020B0604020202020204" pitchFamily="34" charset="0"/>
              </a:rPr>
              <a:t>Base: n=762</a:t>
            </a:r>
          </a:p>
          <a:p>
            <a:pPr>
              <a:lnSpc>
                <a:spcPct val="100000"/>
              </a:lnSpc>
              <a:spcBef>
                <a:spcPts val="0"/>
              </a:spcBef>
            </a:pPr>
            <a:r>
              <a:rPr lang="nb-NO" sz="800" dirty="0">
                <a:solidFill>
                  <a:schemeClr val="tx1"/>
                </a:solidFill>
                <a:latin typeface="Calibri" panose="020F0502020204030204" pitchFamily="34" charset="0"/>
                <a:cs typeface="Arial" panose="020B0604020202020204" pitchFamily="34" charset="0"/>
              </a:rPr>
              <a:t>* Andelene er basert på om respondenten har svart Helt eller Delvis enig på utsagnene.</a:t>
            </a:r>
            <a:endParaRPr lang="nb-NO" sz="1000" dirty="0">
              <a:solidFill>
                <a:schemeClr val="tx1"/>
              </a:solidFill>
              <a:latin typeface="Calibri" panose="020F0502020204030204" pitchFamily="34" charset="0"/>
            </a:endParaRPr>
          </a:p>
        </p:txBody>
      </p:sp>
      <p:sp>
        <p:nvSpPr>
          <p:cNvPr id="17" name="Rektangel 14">
            <a:extLst>
              <a:ext uri="{FF2B5EF4-FFF2-40B4-BE49-F238E27FC236}">
                <a16:creationId xmlns:a16="http://schemas.microsoft.com/office/drawing/2014/main" id="{CD10A98F-4771-4B1A-AFB6-1E74E0EFC7E2}"/>
              </a:ext>
            </a:extLst>
          </p:cNvPr>
          <p:cNvSpPr/>
          <p:nvPr/>
        </p:nvSpPr>
        <p:spPr>
          <a:xfrm>
            <a:off x="5843595" y="1376592"/>
            <a:ext cx="1944216" cy="1754326"/>
          </a:xfrm>
          <a:prstGeom prst="rect">
            <a:avLst/>
          </a:prstGeom>
        </p:spPr>
        <p:txBody>
          <a:bodyPr wrap="square">
            <a:spAutoFit/>
          </a:bodyPr>
          <a:lstStyle/>
          <a:p>
            <a:r>
              <a:rPr lang="nb-NO" sz="900" dirty="0">
                <a:latin typeface="Arial" panose="020B0604020202020204" pitchFamily="34" charset="0"/>
                <a:cs typeface="Arial" panose="020B0604020202020204" pitchFamily="34" charset="0"/>
              </a:rPr>
              <a:t>Her ser vi hvordan prosentandelene som har innført innovasjon de siste to årene, innenfor de tre kategoriene fra forrige slide. I dette utvalget er det som nevnt kun 6 utsagn med, basert på COI sin analyse. I dette utvalget er det tilsynelatende ingen forskjell mellom gruppene, da den statistiske usikkerheten er for stor til å trekke noen konklusjoner. </a:t>
            </a:r>
          </a:p>
        </p:txBody>
      </p:sp>
      <p:pic>
        <p:nvPicPr>
          <p:cNvPr id="18" name="Picture 2" descr="Bilderesultat for difi">
            <a:extLst>
              <a:ext uri="{FF2B5EF4-FFF2-40B4-BE49-F238E27FC236}">
                <a16:creationId xmlns:a16="http://schemas.microsoft.com/office/drawing/2014/main" id="{5121305E-8D40-45E8-8A08-63A43D7D061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9147" y="240013"/>
            <a:ext cx="512462" cy="512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34768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A12A2686-9AB1-4CA6-91DD-7C6C37D10EFE}"/>
              </a:ext>
            </a:extLst>
          </p:cNvPr>
          <p:cNvSpPr/>
          <p:nvPr/>
        </p:nvSpPr>
        <p:spPr>
          <a:xfrm>
            <a:off x="6171922" y="1443571"/>
            <a:ext cx="2586178" cy="1892826"/>
          </a:xfrm>
          <a:prstGeom prst="roundRect">
            <a:avLst>
              <a:gd name="adj" fmla="val 4753"/>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Title 2">
            <a:extLst>
              <a:ext uri="{FF2B5EF4-FFF2-40B4-BE49-F238E27FC236}">
                <a16:creationId xmlns:a16="http://schemas.microsoft.com/office/drawing/2014/main" id="{4D631C5A-56F5-4ED8-B39E-D7467E8EB015}"/>
              </a:ext>
            </a:extLst>
          </p:cNvPr>
          <p:cNvSpPr>
            <a:spLocks noGrp="1"/>
          </p:cNvSpPr>
          <p:nvPr>
            <p:ph type="title"/>
          </p:nvPr>
        </p:nvSpPr>
        <p:spPr>
          <a:xfrm>
            <a:off x="716823" y="429523"/>
            <a:ext cx="7222846" cy="358952"/>
          </a:xfrm>
        </p:spPr>
        <p:txBody>
          <a:bodyPr>
            <a:noAutofit/>
          </a:bodyPr>
          <a:lstStyle/>
          <a:p>
            <a:r>
              <a:rPr lang="nb-NO" sz="1600" dirty="0"/>
              <a:t>Over halvparten har svart at de er helt eller delvis enig i 11-13 av de organisasjonskulturelle utsagnene</a:t>
            </a:r>
            <a:br>
              <a:rPr lang="nb-NO" sz="1600" dirty="0"/>
            </a:br>
            <a:r>
              <a:rPr lang="nb-NO" sz="1100" dirty="0"/>
              <a:t>Alle utsagn i Q31</a:t>
            </a:r>
            <a:endParaRPr lang="nb-NO" sz="1600" dirty="0"/>
          </a:p>
        </p:txBody>
      </p:sp>
      <p:sp>
        <p:nvSpPr>
          <p:cNvPr id="8" name="Text Placeholder 4">
            <a:extLst>
              <a:ext uri="{FF2B5EF4-FFF2-40B4-BE49-F238E27FC236}">
                <a16:creationId xmlns:a16="http://schemas.microsoft.com/office/drawing/2014/main" id="{E8E814AA-298D-482A-9D3C-3FBC02459063}"/>
              </a:ext>
            </a:extLst>
          </p:cNvPr>
          <p:cNvSpPr>
            <a:spLocks noGrp="1"/>
          </p:cNvSpPr>
          <p:nvPr>
            <p:ph type="body" sz="quarter" idx="13"/>
          </p:nvPr>
        </p:nvSpPr>
        <p:spPr>
          <a:xfrm>
            <a:off x="34925" y="-87165"/>
            <a:ext cx="6725791" cy="288077"/>
          </a:xfrm>
        </p:spPr>
        <p:txBody>
          <a:bodyPr>
            <a:normAutofit/>
          </a:bodyPr>
          <a:lstStyle/>
          <a:p>
            <a:r>
              <a:rPr lang="nb-NO" sz="1000" dirty="0">
                <a:solidFill>
                  <a:schemeClr val="bg2">
                    <a:lumMod val="75000"/>
                  </a:schemeClr>
                </a:solidFill>
              </a:rPr>
              <a:t>Operativt nivå</a:t>
            </a:r>
          </a:p>
        </p:txBody>
      </p:sp>
      <p:graphicFrame>
        <p:nvGraphicFramePr>
          <p:cNvPr id="10" name="Chart 9">
            <a:extLst>
              <a:ext uri="{FF2B5EF4-FFF2-40B4-BE49-F238E27FC236}">
                <a16:creationId xmlns:a16="http://schemas.microsoft.com/office/drawing/2014/main" id="{92B68B8C-9677-4A4A-A8B3-C059FFDB6693}"/>
              </a:ext>
            </a:extLst>
          </p:cNvPr>
          <p:cNvGraphicFramePr/>
          <p:nvPr>
            <p:extLst>
              <p:ext uri="{D42A27DB-BD31-4B8C-83A1-F6EECF244321}">
                <p14:modId xmlns:p14="http://schemas.microsoft.com/office/powerpoint/2010/main" val="1955945068"/>
              </p:ext>
            </p:extLst>
          </p:nvPr>
        </p:nvGraphicFramePr>
        <p:xfrm>
          <a:off x="2715538" y="1376448"/>
          <a:ext cx="3456384" cy="2613626"/>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1">
            <a:extLst>
              <a:ext uri="{FF2B5EF4-FFF2-40B4-BE49-F238E27FC236}">
                <a16:creationId xmlns:a16="http://schemas.microsoft.com/office/drawing/2014/main" id="{D76F3E22-26B9-4605-B9A9-34C43ECA8EC8}"/>
              </a:ext>
            </a:extLst>
          </p:cNvPr>
          <p:cNvSpPr txBox="1">
            <a:spLocks/>
          </p:cNvSpPr>
          <p:nvPr/>
        </p:nvSpPr>
        <p:spPr>
          <a:xfrm>
            <a:off x="305894" y="4472461"/>
            <a:ext cx="7886700" cy="594066"/>
          </a:xfrm>
          <a:prstGeom prst="rect">
            <a:avLst/>
          </a:prstGeom>
        </p:spPr>
        <p:txBody>
          <a:bodyPr vert="horz" lIns="0" tIns="0" rIns="0" bIns="0" rtlCol="0" anchor="b" anchorCtr="0">
            <a:normAutofit/>
          </a:bodyPr>
          <a:lstStyle>
            <a:lvl1pPr algn="l" defTabSz="685735" rtl="0" eaLnBrk="1" latinLnBrk="0" hangingPunct="1">
              <a:lnSpc>
                <a:spcPct val="90000"/>
              </a:lnSpc>
              <a:spcBef>
                <a:spcPct val="0"/>
              </a:spcBef>
              <a:buNone/>
              <a:defRPr sz="2813" kern="1200">
                <a:solidFill>
                  <a:schemeClr val="dk2"/>
                </a:solidFill>
                <a:latin typeface="+mj-lt"/>
                <a:ea typeface="+mj-ea"/>
                <a:cs typeface="+mj-cs"/>
              </a:defRPr>
            </a:lvl1pPr>
          </a:lstStyle>
          <a:p>
            <a:pPr>
              <a:lnSpc>
                <a:spcPct val="100000"/>
              </a:lnSpc>
              <a:spcBef>
                <a:spcPts val="0"/>
              </a:spcBef>
            </a:pPr>
            <a:r>
              <a:rPr lang="nb-NO" sz="1000" dirty="0">
                <a:solidFill>
                  <a:schemeClr val="tx1"/>
                </a:solidFill>
                <a:latin typeface="Calibri" panose="020F0502020204030204" pitchFamily="34" charset="0"/>
                <a:cs typeface="Arial" panose="020B0604020202020204" pitchFamily="34" charset="0"/>
              </a:rPr>
              <a:t>Q31 Hvor enig eller uenig* er du i følgende utsagn om din arbeidsplass?</a:t>
            </a:r>
          </a:p>
          <a:p>
            <a:pPr>
              <a:lnSpc>
                <a:spcPct val="100000"/>
              </a:lnSpc>
              <a:spcBef>
                <a:spcPts val="0"/>
              </a:spcBef>
            </a:pPr>
            <a:r>
              <a:rPr lang="nb-NO" sz="1000" dirty="0">
                <a:solidFill>
                  <a:schemeClr val="tx1"/>
                </a:solidFill>
                <a:latin typeface="Calibri" panose="020F0502020204030204" pitchFamily="34" charset="0"/>
                <a:cs typeface="Arial" panose="020B0604020202020204" pitchFamily="34" charset="0"/>
              </a:rPr>
              <a:t>Base: n=762</a:t>
            </a:r>
          </a:p>
          <a:p>
            <a:pPr>
              <a:lnSpc>
                <a:spcPct val="100000"/>
              </a:lnSpc>
              <a:spcBef>
                <a:spcPts val="0"/>
              </a:spcBef>
            </a:pPr>
            <a:r>
              <a:rPr lang="nb-NO" sz="800" dirty="0">
                <a:solidFill>
                  <a:schemeClr val="tx1"/>
                </a:solidFill>
                <a:latin typeface="Calibri" panose="020F0502020204030204" pitchFamily="34" charset="0"/>
                <a:cs typeface="Arial" panose="020B0604020202020204" pitchFamily="34" charset="0"/>
              </a:rPr>
              <a:t>* Andelene er basert på om respondenten har svart Helt eller Delvis enig på utsagnene.</a:t>
            </a:r>
            <a:endParaRPr lang="nb-NO" sz="1000" dirty="0">
              <a:solidFill>
                <a:schemeClr val="tx1"/>
              </a:solidFill>
              <a:latin typeface="Calibri" panose="020F0502020204030204" pitchFamily="34" charset="0"/>
            </a:endParaRPr>
          </a:p>
        </p:txBody>
      </p:sp>
      <p:sp>
        <p:nvSpPr>
          <p:cNvPr id="14" name="TextBox 13">
            <a:extLst>
              <a:ext uri="{FF2B5EF4-FFF2-40B4-BE49-F238E27FC236}">
                <a16:creationId xmlns:a16="http://schemas.microsoft.com/office/drawing/2014/main" id="{0EEEFA43-FBEF-410A-9ECA-451F8B463FE5}"/>
              </a:ext>
            </a:extLst>
          </p:cNvPr>
          <p:cNvSpPr txBox="1"/>
          <p:nvPr/>
        </p:nvSpPr>
        <p:spPr>
          <a:xfrm>
            <a:off x="270932" y="1163208"/>
            <a:ext cx="1890210" cy="230832"/>
          </a:xfrm>
          <a:prstGeom prst="rect">
            <a:avLst/>
          </a:prstGeom>
          <a:noFill/>
        </p:spPr>
        <p:txBody>
          <a:bodyPr wrap="square" rtlCol="0">
            <a:spAutoFit/>
          </a:bodyPr>
          <a:lstStyle/>
          <a:p>
            <a:r>
              <a:rPr lang="nb-NO" sz="900" b="1" dirty="0">
                <a:solidFill>
                  <a:srgbClr val="1E3A6E"/>
                </a:solidFill>
                <a:latin typeface="Arial" panose="020B0604020202020204" pitchFamily="34" charset="0"/>
                <a:cs typeface="Arial" panose="020B0604020202020204" pitchFamily="34" charset="0"/>
              </a:rPr>
              <a:t>Hva viser vi her?</a:t>
            </a:r>
          </a:p>
        </p:txBody>
      </p:sp>
      <p:sp>
        <p:nvSpPr>
          <p:cNvPr id="16" name="Rektangel 14">
            <a:extLst>
              <a:ext uri="{FF2B5EF4-FFF2-40B4-BE49-F238E27FC236}">
                <a16:creationId xmlns:a16="http://schemas.microsoft.com/office/drawing/2014/main" id="{2B45F64E-3644-40BB-9404-01B83AB8983F}"/>
              </a:ext>
            </a:extLst>
          </p:cNvPr>
          <p:cNvSpPr/>
          <p:nvPr/>
        </p:nvSpPr>
        <p:spPr>
          <a:xfrm>
            <a:off x="270932" y="1376448"/>
            <a:ext cx="2037803" cy="2554545"/>
          </a:xfrm>
          <a:prstGeom prst="rect">
            <a:avLst/>
          </a:prstGeom>
        </p:spPr>
        <p:txBody>
          <a:bodyPr wrap="square">
            <a:spAutoFit/>
          </a:bodyPr>
          <a:lstStyle/>
          <a:p>
            <a:r>
              <a:rPr lang="nb-NO" sz="800" dirty="0">
                <a:latin typeface="Arial" panose="020B0604020202020204" pitchFamily="34" charset="0"/>
                <a:cs typeface="Arial" panose="020B0604020202020204" pitchFamily="34" charset="0"/>
              </a:rPr>
              <a:t>I denne fremvisningen er alle utsagn i spørsmål 31 inkludert.</a:t>
            </a:r>
          </a:p>
          <a:p>
            <a:endParaRPr lang="nb-NO" sz="800" dirty="0">
              <a:latin typeface="Arial" panose="020B0604020202020204" pitchFamily="34" charset="0"/>
              <a:cs typeface="Arial" panose="020B0604020202020204" pitchFamily="34" charset="0"/>
            </a:endParaRPr>
          </a:p>
          <a:p>
            <a:r>
              <a:rPr lang="nb-NO" sz="800" dirty="0">
                <a:latin typeface="Arial" panose="020B0604020202020204" pitchFamily="34" charset="0"/>
                <a:cs typeface="Arial" panose="020B0604020202020204" pitchFamily="34" charset="0"/>
              </a:rPr>
              <a:t>Det figurene viser er andelen av arbeidsplassene som er helt eller delvis enige i en forhåndsbestemt andel av utsagnene, hhv. 0-7, 8-10 og 11-13 utsagn.</a:t>
            </a:r>
          </a:p>
          <a:p>
            <a:endParaRPr lang="nb-NO" sz="800" dirty="0">
              <a:latin typeface="Arial" panose="020B0604020202020204" pitchFamily="34" charset="0"/>
              <a:cs typeface="Arial" panose="020B0604020202020204" pitchFamily="34" charset="0"/>
            </a:endParaRPr>
          </a:p>
          <a:p>
            <a:r>
              <a:rPr lang="nb-NO" sz="800" dirty="0">
                <a:latin typeface="Arial" panose="020B0604020202020204" pitchFamily="34" charset="0"/>
                <a:cs typeface="Arial" panose="020B0604020202020204" pitchFamily="34" charset="0"/>
              </a:rPr>
              <a:t>Figuren på neste side viser andelen av arbeidsplasser som faller innenfor de tre overnevnte kategoriene som har innført innovasjon de siste to årene. For arbeidsplasser som er helt eller delvis enige i 0-7 utsagn i spørsmål 31, har 73 % innført minst en innovasjon de siste to årene. Blant de som er helt eller delvis enig i 11-13 av disse utsagnene, har 87 % innført minst én innovasjon i løpet av de to siste årene.</a:t>
            </a:r>
          </a:p>
        </p:txBody>
      </p:sp>
      <p:sp>
        <p:nvSpPr>
          <p:cNvPr id="17" name="Rektangel 14">
            <a:extLst>
              <a:ext uri="{FF2B5EF4-FFF2-40B4-BE49-F238E27FC236}">
                <a16:creationId xmlns:a16="http://schemas.microsoft.com/office/drawing/2014/main" id="{0FF168C4-CEE0-477D-83CC-5DEE83EFCB0A}"/>
              </a:ext>
            </a:extLst>
          </p:cNvPr>
          <p:cNvSpPr/>
          <p:nvPr/>
        </p:nvSpPr>
        <p:spPr>
          <a:xfrm>
            <a:off x="6171922" y="1443571"/>
            <a:ext cx="2586178" cy="1892826"/>
          </a:xfrm>
          <a:prstGeom prst="rect">
            <a:avLst/>
          </a:prstGeom>
        </p:spPr>
        <p:txBody>
          <a:bodyPr wrap="square">
            <a:spAutoFit/>
          </a:bodyPr>
          <a:lstStyle/>
          <a:p>
            <a:r>
              <a:rPr lang="nb-NO" sz="900" dirty="0">
                <a:latin typeface="Arial" panose="020B0604020202020204" pitchFamily="34" charset="0"/>
                <a:cs typeface="Arial" panose="020B0604020202020204" pitchFamily="34" charset="0"/>
              </a:rPr>
              <a:t>I denne figuren har vi derimot tatt med alle 13 utsagnene som var med i </a:t>
            </a:r>
            <a:r>
              <a:rPr lang="nb-NO" sz="900" dirty="0" err="1">
                <a:latin typeface="Arial" panose="020B0604020202020204" pitchFamily="34" charset="0"/>
                <a:cs typeface="Arial" panose="020B0604020202020204" pitchFamily="34" charset="0"/>
              </a:rPr>
              <a:t>Difis</a:t>
            </a:r>
            <a:r>
              <a:rPr lang="nb-NO" sz="900" dirty="0">
                <a:latin typeface="Arial" panose="020B0604020202020204" pitchFamily="34" charset="0"/>
                <a:cs typeface="Arial" panose="020B0604020202020204" pitchFamily="34" charset="0"/>
              </a:rPr>
              <a:t> undersøkelse. Disse er kategorisert inn i følgende grupper: Helt eller delvis enig i 0-7 utsagn, hvor 9 % av arbeidsplassene faller under, helt eller delvis enig i 8-10 utsagn hvor 36 % av de spurte arbeidsplassene er under, og om de er helt eller delvis enig i 11-13 utsagn hvor de resterende 54 % faller under. </a:t>
            </a:r>
          </a:p>
          <a:p>
            <a:endParaRPr lang="nb-NO" sz="900" dirty="0">
              <a:latin typeface="Arial" panose="020B0604020202020204" pitchFamily="34" charset="0"/>
              <a:cs typeface="Arial" panose="020B0604020202020204" pitchFamily="34" charset="0"/>
            </a:endParaRPr>
          </a:p>
          <a:p>
            <a:r>
              <a:rPr lang="nb-NO" sz="900" dirty="0">
                <a:latin typeface="Arial" panose="020B0604020202020204" pitchFamily="34" charset="0"/>
                <a:cs typeface="Arial" panose="020B0604020202020204" pitchFamily="34" charset="0"/>
              </a:rPr>
              <a:t>Hvordan prosentandelene for om det er innført minst én innovasjon er i disse kategoriene ses på neste slide.</a:t>
            </a:r>
          </a:p>
        </p:txBody>
      </p:sp>
      <p:pic>
        <p:nvPicPr>
          <p:cNvPr id="12" name="Picture 2" descr="Bilderesultat for difi">
            <a:extLst>
              <a:ext uri="{FF2B5EF4-FFF2-40B4-BE49-F238E27FC236}">
                <a16:creationId xmlns:a16="http://schemas.microsoft.com/office/drawing/2014/main" id="{517A0738-AF45-4000-898D-DF73E36BB1B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9147" y="240013"/>
            <a:ext cx="512462" cy="512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68628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F13147FF-AD9D-4840-8445-377DA82820B4}"/>
              </a:ext>
            </a:extLst>
          </p:cNvPr>
          <p:cNvSpPr/>
          <p:nvPr/>
        </p:nvSpPr>
        <p:spPr>
          <a:xfrm>
            <a:off x="6533872" y="1443571"/>
            <a:ext cx="1944216" cy="1447709"/>
          </a:xfrm>
          <a:prstGeom prst="roundRect">
            <a:avLst>
              <a:gd name="adj" fmla="val 4753"/>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Title 2">
            <a:extLst>
              <a:ext uri="{FF2B5EF4-FFF2-40B4-BE49-F238E27FC236}">
                <a16:creationId xmlns:a16="http://schemas.microsoft.com/office/drawing/2014/main" id="{4D631C5A-56F5-4ED8-B39E-D7467E8EB015}"/>
              </a:ext>
            </a:extLst>
          </p:cNvPr>
          <p:cNvSpPr>
            <a:spLocks noGrp="1"/>
          </p:cNvSpPr>
          <p:nvPr>
            <p:ph type="title"/>
          </p:nvPr>
        </p:nvSpPr>
        <p:spPr>
          <a:xfrm>
            <a:off x="727974" y="601368"/>
            <a:ext cx="7991226" cy="358952"/>
          </a:xfrm>
        </p:spPr>
        <p:txBody>
          <a:bodyPr>
            <a:normAutofit fontScale="90000"/>
          </a:bodyPr>
          <a:lstStyle/>
          <a:p>
            <a:r>
              <a:rPr lang="nb-NO" sz="2000" dirty="0"/>
              <a:t>Økning i sannsynligheten for å være innovative, jo flere av de organisasjonskulturelle faktorene som befinner seg på arbeidsplassen</a:t>
            </a:r>
            <a:br>
              <a:rPr lang="nb-NO" sz="2000" dirty="0"/>
            </a:br>
            <a:r>
              <a:rPr lang="nb-NO" sz="1600" dirty="0"/>
              <a:t>Alle utsagn i Q31</a:t>
            </a:r>
            <a:endParaRPr lang="nb-NO" sz="2000" dirty="0"/>
          </a:p>
        </p:txBody>
      </p:sp>
      <p:sp>
        <p:nvSpPr>
          <p:cNvPr id="8" name="Text Placeholder 4">
            <a:extLst>
              <a:ext uri="{FF2B5EF4-FFF2-40B4-BE49-F238E27FC236}">
                <a16:creationId xmlns:a16="http://schemas.microsoft.com/office/drawing/2014/main" id="{E8E814AA-298D-482A-9D3C-3FBC02459063}"/>
              </a:ext>
            </a:extLst>
          </p:cNvPr>
          <p:cNvSpPr>
            <a:spLocks noGrp="1"/>
          </p:cNvSpPr>
          <p:nvPr>
            <p:ph type="body" sz="quarter" idx="13"/>
          </p:nvPr>
        </p:nvSpPr>
        <p:spPr>
          <a:xfrm>
            <a:off x="34925" y="-87165"/>
            <a:ext cx="6725791" cy="288077"/>
          </a:xfrm>
        </p:spPr>
        <p:txBody>
          <a:bodyPr>
            <a:normAutofit/>
          </a:bodyPr>
          <a:lstStyle/>
          <a:p>
            <a:r>
              <a:rPr lang="nb-NO" sz="1000" dirty="0">
                <a:solidFill>
                  <a:schemeClr val="bg2">
                    <a:lumMod val="75000"/>
                  </a:schemeClr>
                </a:solidFill>
              </a:rPr>
              <a:t>Operativt nivå</a:t>
            </a:r>
          </a:p>
        </p:txBody>
      </p:sp>
      <p:graphicFrame>
        <p:nvGraphicFramePr>
          <p:cNvPr id="11" name="Chart 1">
            <a:extLst>
              <a:ext uri="{FF2B5EF4-FFF2-40B4-BE49-F238E27FC236}">
                <a16:creationId xmlns:a16="http://schemas.microsoft.com/office/drawing/2014/main" id="{3936E5D8-A44F-4117-A6AB-ECDC79E6C510}"/>
              </a:ext>
            </a:extLst>
          </p:cNvPr>
          <p:cNvGraphicFramePr>
            <a:graphicFrameLocks/>
          </p:cNvGraphicFramePr>
          <p:nvPr>
            <p:extLst>
              <p:ext uri="{D42A27DB-BD31-4B8C-83A1-F6EECF244321}">
                <p14:modId xmlns:p14="http://schemas.microsoft.com/office/powerpoint/2010/main" val="2451037103"/>
              </p:ext>
            </p:extLst>
          </p:nvPr>
        </p:nvGraphicFramePr>
        <p:xfrm>
          <a:off x="2428112" y="1137064"/>
          <a:ext cx="3965682" cy="2970330"/>
        </p:xfrm>
        <a:graphic>
          <a:graphicData uri="http://schemas.openxmlformats.org/drawingml/2006/chart">
            <c:chart xmlns:c="http://schemas.openxmlformats.org/drawingml/2006/chart" xmlns:r="http://schemas.openxmlformats.org/officeDocument/2006/relationships" r:id="rId3"/>
          </a:graphicData>
        </a:graphic>
      </p:graphicFrame>
      <p:cxnSp>
        <p:nvCxnSpPr>
          <p:cNvPr id="12" name="Straight Connector 11">
            <a:extLst>
              <a:ext uri="{FF2B5EF4-FFF2-40B4-BE49-F238E27FC236}">
                <a16:creationId xmlns:a16="http://schemas.microsoft.com/office/drawing/2014/main" id="{2D61A8B7-E512-4F9D-A6B3-1AD7399F5B9A}"/>
              </a:ext>
            </a:extLst>
          </p:cNvPr>
          <p:cNvCxnSpPr>
            <a:cxnSpLocks/>
          </p:cNvCxnSpPr>
          <p:nvPr/>
        </p:nvCxnSpPr>
        <p:spPr>
          <a:xfrm>
            <a:off x="2851640" y="1560579"/>
            <a:ext cx="2484276" cy="0"/>
          </a:xfrm>
          <a:prstGeom prst="line">
            <a:avLst/>
          </a:prstGeom>
          <a:ln w="9525" cap="flat" cmpd="sng" algn="ctr">
            <a:solidFill>
              <a:srgbClr val="1E3A6E"/>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3" name="TextBox 12">
            <a:extLst>
              <a:ext uri="{FF2B5EF4-FFF2-40B4-BE49-F238E27FC236}">
                <a16:creationId xmlns:a16="http://schemas.microsoft.com/office/drawing/2014/main" id="{EC68B7EB-4805-4212-9F36-FE561A83681E}"/>
              </a:ext>
            </a:extLst>
          </p:cNvPr>
          <p:cNvSpPr txBox="1"/>
          <p:nvPr/>
        </p:nvSpPr>
        <p:spPr>
          <a:xfrm>
            <a:off x="5383404" y="1420063"/>
            <a:ext cx="810090" cy="338554"/>
          </a:xfrm>
          <a:prstGeom prst="rect">
            <a:avLst/>
          </a:prstGeom>
          <a:noFill/>
        </p:spPr>
        <p:txBody>
          <a:bodyPr wrap="square" rtlCol="0">
            <a:spAutoFit/>
          </a:bodyPr>
          <a:lstStyle/>
          <a:p>
            <a:r>
              <a:rPr lang="nb-NO" sz="800" dirty="0">
                <a:solidFill>
                  <a:srgbClr val="1E3A6E"/>
                </a:solidFill>
              </a:rPr>
              <a:t>Gjennomsnitt 85 % (alle) </a:t>
            </a:r>
          </a:p>
        </p:txBody>
      </p:sp>
      <p:sp>
        <p:nvSpPr>
          <p:cNvPr id="15" name="Title 1">
            <a:extLst>
              <a:ext uri="{FF2B5EF4-FFF2-40B4-BE49-F238E27FC236}">
                <a16:creationId xmlns:a16="http://schemas.microsoft.com/office/drawing/2014/main" id="{D76F3E22-26B9-4605-B9A9-34C43ECA8EC8}"/>
              </a:ext>
            </a:extLst>
          </p:cNvPr>
          <p:cNvSpPr txBox="1">
            <a:spLocks/>
          </p:cNvSpPr>
          <p:nvPr/>
        </p:nvSpPr>
        <p:spPr>
          <a:xfrm>
            <a:off x="305894" y="4472461"/>
            <a:ext cx="7886700" cy="594066"/>
          </a:xfrm>
          <a:prstGeom prst="rect">
            <a:avLst/>
          </a:prstGeom>
        </p:spPr>
        <p:txBody>
          <a:bodyPr vert="horz" lIns="0" tIns="0" rIns="0" bIns="0" rtlCol="0" anchor="b" anchorCtr="0">
            <a:normAutofit/>
          </a:bodyPr>
          <a:lstStyle>
            <a:lvl1pPr algn="l" defTabSz="685735" rtl="0" eaLnBrk="1" latinLnBrk="0" hangingPunct="1">
              <a:lnSpc>
                <a:spcPct val="90000"/>
              </a:lnSpc>
              <a:spcBef>
                <a:spcPct val="0"/>
              </a:spcBef>
              <a:buNone/>
              <a:defRPr sz="2813" kern="1200">
                <a:solidFill>
                  <a:schemeClr val="dk2"/>
                </a:solidFill>
                <a:latin typeface="+mj-lt"/>
                <a:ea typeface="+mj-ea"/>
                <a:cs typeface="+mj-cs"/>
              </a:defRPr>
            </a:lvl1pPr>
          </a:lstStyle>
          <a:p>
            <a:pPr>
              <a:lnSpc>
                <a:spcPct val="100000"/>
              </a:lnSpc>
              <a:spcBef>
                <a:spcPts val="0"/>
              </a:spcBef>
            </a:pPr>
            <a:r>
              <a:rPr lang="nb-NO" sz="1000" dirty="0">
                <a:solidFill>
                  <a:schemeClr val="tx1"/>
                </a:solidFill>
                <a:latin typeface="Calibri" panose="020F0502020204030204" pitchFamily="34" charset="0"/>
                <a:cs typeface="Arial" panose="020B0604020202020204" pitchFamily="34" charset="0"/>
              </a:rPr>
              <a:t>Q31 Hvor enig eller uenig* er du i følgende utsagn om din arbeidsplass? Koblet med forbedret med om innovasjon er innført de siste to årene Q4</a:t>
            </a:r>
          </a:p>
          <a:p>
            <a:pPr>
              <a:lnSpc>
                <a:spcPct val="100000"/>
              </a:lnSpc>
              <a:spcBef>
                <a:spcPts val="0"/>
              </a:spcBef>
            </a:pPr>
            <a:r>
              <a:rPr lang="nb-NO" sz="1000" dirty="0">
                <a:solidFill>
                  <a:schemeClr val="tx1"/>
                </a:solidFill>
                <a:latin typeface="Calibri" panose="020F0502020204030204" pitchFamily="34" charset="0"/>
                <a:cs typeface="Arial" panose="020B0604020202020204" pitchFamily="34" charset="0"/>
              </a:rPr>
              <a:t>Base: n=762</a:t>
            </a:r>
          </a:p>
          <a:p>
            <a:pPr>
              <a:lnSpc>
                <a:spcPct val="100000"/>
              </a:lnSpc>
              <a:spcBef>
                <a:spcPts val="0"/>
              </a:spcBef>
            </a:pPr>
            <a:r>
              <a:rPr lang="nb-NO" sz="800" dirty="0">
                <a:solidFill>
                  <a:schemeClr val="tx1"/>
                </a:solidFill>
                <a:latin typeface="Calibri" panose="020F0502020204030204" pitchFamily="34" charset="0"/>
                <a:cs typeface="Arial" panose="020B0604020202020204" pitchFamily="34" charset="0"/>
              </a:rPr>
              <a:t>* Andelene er basert på om respondenten har svart Helt eller Delvis enig på utsagnene.</a:t>
            </a:r>
            <a:endParaRPr lang="nb-NO" sz="1000" dirty="0">
              <a:solidFill>
                <a:schemeClr val="tx1"/>
              </a:solidFill>
              <a:latin typeface="Calibri" panose="020F0502020204030204" pitchFamily="34" charset="0"/>
            </a:endParaRPr>
          </a:p>
        </p:txBody>
      </p:sp>
      <p:sp>
        <p:nvSpPr>
          <p:cNvPr id="14" name="TextBox 13">
            <a:extLst>
              <a:ext uri="{FF2B5EF4-FFF2-40B4-BE49-F238E27FC236}">
                <a16:creationId xmlns:a16="http://schemas.microsoft.com/office/drawing/2014/main" id="{0EEEFA43-FBEF-410A-9ECA-451F8B463FE5}"/>
              </a:ext>
            </a:extLst>
          </p:cNvPr>
          <p:cNvSpPr txBox="1"/>
          <p:nvPr/>
        </p:nvSpPr>
        <p:spPr>
          <a:xfrm>
            <a:off x="294996" y="1463998"/>
            <a:ext cx="1890210" cy="230832"/>
          </a:xfrm>
          <a:prstGeom prst="rect">
            <a:avLst/>
          </a:prstGeom>
          <a:noFill/>
        </p:spPr>
        <p:txBody>
          <a:bodyPr wrap="square" rtlCol="0">
            <a:spAutoFit/>
          </a:bodyPr>
          <a:lstStyle/>
          <a:p>
            <a:r>
              <a:rPr lang="nb-NO" sz="900" b="1" dirty="0">
                <a:solidFill>
                  <a:srgbClr val="1E3A6E"/>
                </a:solidFill>
                <a:latin typeface="Arial" panose="020B0604020202020204" pitchFamily="34" charset="0"/>
                <a:cs typeface="Arial" panose="020B0604020202020204" pitchFamily="34" charset="0"/>
              </a:rPr>
              <a:t>Hva viser vi her?</a:t>
            </a:r>
          </a:p>
        </p:txBody>
      </p:sp>
      <p:sp>
        <p:nvSpPr>
          <p:cNvPr id="16" name="Rektangel 14">
            <a:extLst>
              <a:ext uri="{FF2B5EF4-FFF2-40B4-BE49-F238E27FC236}">
                <a16:creationId xmlns:a16="http://schemas.microsoft.com/office/drawing/2014/main" id="{2B45F64E-3644-40BB-9404-01B83AB8983F}"/>
              </a:ext>
            </a:extLst>
          </p:cNvPr>
          <p:cNvSpPr/>
          <p:nvPr/>
        </p:nvSpPr>
        <p:spPr>
          <a:xfrm>
            <a:off x="294996" y="1677238"/>
            <a:ext cx="2037803" cy="2169825"/>
          </a:xfrm>
          <a:prstGeom prst="rect">
            <a:avLst/>
          </a:prstGeom>
        </p:spPr>
        <p:txBody>
          <a:bodyPr wrap="square">
            <a:spAutoFit/>
          </a:bodyPr>
          <a:lstStyle/>
          <a:p>
            <a:r>
              <a:rPr lang="nb-NO" sz="750" dirty="0">
                <a:latin typeface="Arial" panose="020B0604020202020204" pitchFamily="34" charset="0"/>
                <a:cs typeface="Arial" panose="020B0604020202020204" pitchFamily="34" charset="0"/>
              </a:rPr>
              <a:t>I denne fremvisningen er alle utsagn i spørsmål 31 inkludert.</a:t>
            </a:r>
          </a:p>
          <a:p>
            <a:endParaRPr lang="nb-NO" sz="750" dirty="0">
              <a:latin typeface="Arial" panose="020B0604020202020204" pitchFamily="34" charset="0"/>
              <a:cs typeface="Arial" panose="020B0604020202020204" pitchFamily="34" charset="0"/>
            </a:endParaRPr>
          </a:p>
          <a:p>
            <a:r>
              <a:rPr lang="nb-NO" sz="750" dirty="0">
                <a:latin typeface="Arial" panose="020B0604020202020204" pitchFamily="34" charset="0"/>
                <a:cs typeface="Arial" panose="020B0604020202020204" pitchFamily="34" charset="0"/>
              </a:rPr>
              <a:t>Det figurene viser er andelen av arbeidsplassene som er helt eller delvis enige i en forhåndsbestemt andel av utsagnene, hhv. 0-7, 8-10 og 11-13 utsagn.</a:t>
            </a:r>
          </a:p>
          <a:p>
            <a:endParaRPr lang="nb-NO" sz="750" dirty="0">
              <a:latin typeface="Arial" panose="020B0604020202020204" pitchFamily="34" charset="0"/>
              <a:cs typeface="Arial" panose="020B0604020202020204" pitchFamily="34" charset="0"/>
            </a:endParaRPr>
          </a:p>
          <a:p>
            <a:r>
              <a:rPr lang="nb-NO" sz="750" dirty="0">
                <a:latin typeface="Arial" panose="020B0604020202020204" pitchFamily="34" charset="0"/>
                <a:cs typeface="Arial" panose="020B0604020202020204" pitchFamily="34" charset="0"/>
              </a:rPr>
              <a:t>Figur 2 viser andelen av arbeidsplasser som faller innenfor de tre overnevnte kategoriene som har innført innovasjon de siste to årene. For arbeidsplasser som er helt eller delvis enige i 0-7 utsagn i spørsmål 31, har 73 % innført minst en innovasjon de siste to årene. Blant de som er helt eller delvis enig i 11-13 av disse utsagnene, har 87 % innført minst én innovasjon i løpet av de to siste årene.</a:t>
            </a:r>
          </a:p>
        </p:txBody>
      </p:sp>
      <p:sp>
        <p:nvSpPr>
          <p:cNvPr id="17" name="Rektangel 14">
            <a:extLst>
              <a:ext uri="{FF2B5EF4-FFF2-40B4-BE49-F238E27FC236}">
                <a16:creationId xmlns:a16="http://schemas.microsoft.com/office/drawing/2014/main" id="{8674EE1B-3898-45B0-B0B5-FF502D9AAB65}"/>
              </a:ext>
            </a:extLst>
          </p:cNvPr>
          <p:cNvSpPr/>
          <p:nvPr/>
        </p:nvSpPr>
        <p:spPr>
          <a:xfrm>
            <a:off x="6533872" y="1413952"/>
            <a:ext cx="1944216" cy="1477328"/>
          </a:xfrm>
          <a:prstGeom prst="rect">
            <a:avLst/>
          </a:prstGeom>
        </p:spPr>
        <p:txBody>
          <a:bodyPr wrap="square">
            <a:spAutoFit/>
          </a:bodyPr>
          <a:lstStyle/>
          <a:p>
            <a:r>
              <a:rPr lang="nb-NO" sz="750" dirty="0">
                <a:latin typeface="Arial" panose="020B0604020202020204" pitchFamily="34" charset="0"/>
                <a:cs typeface="Arial" panose="020B0604020202020204" pitchFamily="34" charset="0"/>
              </a:rPr>
              <a:t>Når vi inkluderer alle utsagnene er forskjellene noe større mellom de med færrest utsagn de er helt eller delvis enig i, og de med flest utsagn de er enig i. </a:t>
            </a:r>
          </a:p>
          <a:p>
            <a:r>
              <a:rPr lang="nb-NO" sz="750" dirty="0">
                <a:latin typeface="Arial" panose="020B0604020202020204" pitchFamily="34" charset="0"/>
                <a:cs typeface="Arial" panose="020B0604020202020204" pitchFamily="34" charset="0"/>
              </a:rPr>
              <a:t>Gjennomsnittet faller tett på kategoriene med flest utsagn. Dette er fordi 91 % av utvalget faller innenfor disse to. </a:t>
            </a:r>
          </a:p>
          <a:p>
            <a:endParaRPr lang="nb-NO" sz="750" dirty="0">
              <a:latin typeface="Arial" panose="020B0604020202020204" pitchFamily="34" charset="0"/>
              <a:cs typeface="Arial" panose="020B0604020202020204" pitchFamily="34" charset="0"/>
            </a:endParaRPr>
          </a:p>
          <a:p>
            <a:r>
              <a:rPr lang="nb-NO" sz="750" dirty="0">
                <a:latin typeface="Arial" panose="020B0604020202020204" pitchFamily="34" charset="0"/>
                <a:cs typeface="Arial" panose="020B0604020202020204" pitchFamily="34" charset="0"/>
              </a:rPr>
              <a:t>Som hos COI ser det ut til at jo flere av de målte faktorene som organisasjonen rommer, jo større er sannsynligheten for å være innovativ.</a:t>
            </a:r>
          </a:p>
        </p:txBody>
      </p:sp>
      <p:pic>
        <p:nvPicPr>
          <p:cNvPr id="18" name="Picture 2" descr="Bilderesultat for difi">
            <a:extLst>
              <a:ext uri="{FF2B5EF4-FFF2-40B4-BE49-F238E27FC236}">
                <a16:creationId xmlns:a16="http://schemas.microsoft.com/office/drawing/2014/main" id="{A4B664D4-FBEA-4DE7-B3CC-F3F3EAA8192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9147" y="240013"/>
            <a:ext cx="512462" cy="512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88452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EF7F1D0B-5092-4778-91D7-2B0D3751AD28}"/>
              </a:ext>
            </a:extLst>
          </p:cNvPr>
          <p:cNvSpPr/>
          <p:nvPr/>
        </p:nvSpPr>
        <p:spPr>
          <a:xfrm>
            <a:off x="6471286" y="1276350"/>
            <a:ext cx="2529840" cy="2185213"/>
          </a:xfrm>
          <a:prstGeom prst="roundRect">
            <a:avLst>
              <a:gd name="adj" fmla="val 4753"/>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Title 2">
            <a:extLst>
              <a:ext uri="{FF2B5EF4-FFF2-40B4-BE49-F238E27FC236}">
                <a16:creationId xmlns:a16="http://schemas.microsoft.com/office/drawing/2014/main" id="{4D631C5A-56F5-4ED8-B39E-D7467E8EB015}"/>
              </a:ext>
            </a:extLst>
          </p:cNvPr>
          <p:cNvSpPr>
            <a:spLocks noGrp="1"/>
          </p:cNvSpPr>
          <p:nvPr>
            <p:ph type="title"/>
          </p:nvPr>
        </p:nvSpPr>
        <p:spPr>
          <a:xfrm>
            <a:off x="716823" y="314815"/>
            <a:ext cx="8284304" cy="358952"/>
          </a:xfrm>
        </p:spPr>
        <p:txBody>
          <a:bodyPr>
            <a:normAutofit fontScale="90000"/>
          </a:bodyPr>
          <a:lstStyle/>
          <a:p>
            <a:r>
              <a:rPr lang="nb-NO" sz="2000" dirty="0"/>
              <a:t>Faktorer som fremmet eller hemmet mot antall utsagn de er helt eller delvis enig i</a:t>
            </a:r>
          </a:p>
        </p:txBody>
      </p:sp>
      <p:sp>
        <p:nvSpPr>
          <p:cNvPr id="8" name="Text Placeholder 4">
            <a:extLst>
              <a:ext uri="{FF2B5EF4-FFF2-40B4-BE49-F238E27FC236}">
                <a16:creationId xmlns:a16="http://schemas.microsoft.com/office/drawing/2014/main" id="{E8E814AA-298D-482A-9D3C-3FBC02459063}"/>
              </a:ext>
            </a:extLst>
          </p:cNvPr>
          <p:cNvSpPr>
            <a:spLocks noGrp="1"/>
          </p:cNvSpPr>
          <p:nvPr>
            <p:ph type="body" sz="quarter" idx="13"/>
          </p:nvPr>
        </p:nvSpPr>
        <p:spPr>
          <a:xfrm>
            <a:off x="34925" y="-87165"/>
            <a:ext cx="6725791" cy="288077"/>
          </a:xfrm>
        </p:spPr>
        <p:txBody>
          <a:bodyPr>
            <a:normAutofit/>
          </a:bodyPr>
          <a:lstStyle/>
          <a:p>
            <a:r>
              <a:rPr lang="nb-NO" sz="1000" dirty="0">
                <a:solidFill>
                  <a:schemeClr val="bg2">
                    <a:lumMod val="75000"/>
                  </a:schemeClr>
                </a:solidFill>
              </a:rPr>
              <a:t>Operativt nivå</a:t>
            </a:r>
          </a:p>
        </p:txBody>
      </p:sp>
      <p:sp>
        <p:nvSpPr>
          <p:cNvPr id="15" name="Title 1">
            <a:extLst>
              <a:ext uri="{FF2B5EF4-FFF2-40B4-BE49-F238E27FC236}">
                <a16:creationId xmlns:a16="http://schemas.microsoft.com/office/drawing/2014/main" id="{D76F3E22-26B9-4605-B9A9-34C43ECA8EC8}"/>
              </a:ext>
            </a:extLst>
          </p:cNvPr>
          <p:cNvSpPr txBox="1">
            <a:spLocks/>
          </p:cNvSpPr>
          <p:nvPr/>
        </p:nvSpPr>
        <p:spPr>
          <a:xfrm>
            <a:off x="393700" y="4472461"/>
            <a:ext cx="7886700" cy="594066"/>
          </a:xfrm>
          <a:prstGeom prst="rect">
            <a:avLst/>
          </a:prstGeom>
        </p:spPr>
        <p:txBody>
          <a:bodyPr vert="horz" lIns="0" tIns="0" rIns="0" bIns="0" rtlCol="0" anchor="b" anchorCtr="0">
            <a:normAutofit/>
          </a:bodyPr>
          <a:lstStyle>
            <a:lvl1pPr algn="l" defTabSz="685735" rtl="0" eaLnBrk="1" latinLnBrk="0" hangingPunct="1">
              <a:lnSpc>
                <a:spcPct val="90000"/>
              </a:lnSpc>
              <a:spcBef>
                <a:spcPct val="0"/>
              </a:spcBef>
              <a:buNone/>
              <a:defRPr sz="2813" kern="1200">
                <a:solidFill>
                  <a:schemeClr val="dk2"/>
                </a:solidFill>
                <a:latin typeface="+mj-lt"/>
                <a:ea typeface="+mj-ea"/>
                <a:cs typeface="+mj-cs"/>
              </a:defRPr>
            </a:lvl1pPr>
          </a:lstStyle>
          <a:p>
            <a:pPr>
              <a:lnSpc>
                <a:spcPct val="100000"/>
              </a:lnSpc>
              <a:spcBef>
                <a:spcPts val="0"/>
              </a:spcBef>
            </a:pPr>
            <a:r>
              <a:rPr lang="nb-NO" sz="800" dirty="0">
                <a:solidFill>
                  <a:schemeClr val="tx1"/>
                </a:solidFill>
                <a:latin typeface="Calibri" panose="020F0502020204030204" pitchFamily="34" charset="0"/>
                <a:cs typeface="Arial" panose="020B0604020202020204" pitchFamily="34" charset="0"/>
              </a:rPr>
              <a:t>Q31 Hvor enig eller uenig* er du i følgende utsagn om din arbeidsplass? Krysset med Q25: Tenk på den nyeste innovasjonen på din arbeidsplass. Hvilke faktorer fremmet eller hemmet innovasjonen? – Utvalg av utsagnene som omhandler organisasjonskultur. </a:t>
            </a:r>
          </a:p>
          <a:p>
            <a:pPr>
              <a:lnSpc>
                <a:spcPct val="100000"/>
              </a:lnSpc>
              <a:spcBef>
                <a:spcPts val="0"/>
              </a:spcBef>
            </a:pPr>
            <a:r>
              <a:rPr lang="nb-NO" sz="800" dirty="0">
                <a:solidFill>
                  <a:schemeClr val="tx1"/>
                </a:solidFill>
                <a:latin typeface="Calibri" panose="020F0502020204030204" pitchFamily="34" charset="0"/>
                <a:cs typeface="Arial" panose="020B0604020202020204" pitchFamily="34" charset="0"/>
              </a:rPr>
              <a:t>Alle, n=644</a:t>
            </a:r>
          </a:p>
          <a:p>
            <a:pPr>
              <a:lnSpc>
                <a:spcPct val="100000"/>
              </a:lnSpc>
              <a:spcBef>
                <a:spcPts val="0"/>
              </a:spcBef>
            </a:pPr>
            <a:r>
              <a:rPr lang="nb-NO" sz="800" dirty="0">
                <a:solidFill>
                  <a:schemeClr val="tx1"/>
                </a:solidFill>
                <a:latin typeface="Calibri" panose="020F0502020204030204" pitchFamily="34" charset="0"/>
                <a:cs typeface="Arial" panose="020B0604020202020204" pitchFamily="34" charset="0"/>
              </a:rPr>
              <a:t>* Andelen som har besvart helt eller delvis enig i utsagnene </a:t>
            </a:r>
            <a:r>
              <a:rPr lang="nb-NO" sz="800" b="1" dirty="0">
                <a:solidFill>
                  <a:schemeClr val="tx1"/>
                </a:solidFill>
                <a:latin typeface="Calibri" panose="020F0502020204030204" pitchFamily="34" charset="0"/>
                <a:cs typeface="Arial" panose="020B0604020202020204" pitchFamily="34" charset="0"/>
              </a:rPr>
              <a:t>NB: Hemmer og fremmer spørsmålet er kun stilt til de som har innført innovasjon.</a:t>
            </a:r>
            <a:endParaRPr lang="nb-NO" sz="800" b="1" dirty="0">
              <a:solidFill>
                <a:schemeClr val="tx1"/>
              </a:solidFill>
              <a:latin typeface="Calibri" panose="020F0502020204030204" pitchFamily="34" charset="0"/>
            </a:endParaRPr>
          </a:p>
        </p:txBody>
      </p:sp>
      <p:graphicFrame>
        <p:nvGraphicFramePr>
          <p:cNvPr id="5" name="Chart 4">
            <a:extLst>
              <a:ext uri="{FF2B5EF4-FFF2-40B4-BE49-F238E27FC236}">
                <a16:creationId xmlns:a16="http://schemas.microsoft.com/office/drawing/2014/main" id="{EAD16620-78F6-4323-93E6-98BA064F7A78}"/>
              </a:ext>
            </a:extLst>
          </p:cNvPr>
          <p:cNvGraphicFramePr/>
          <p:nvPr>
            <p:extLst>
              <p:ext uri="{D42A27DB-BD31-4B8C-83A1-F6EECF244321}">
                <p14:modId xmlns:p14="http://schemas.microsoft.com/office/powerpoint/2010/main" val="2553681150"/>
              </p:ext>
            </p:extLst>
          </p:nvPr>
        </p:nvGraphicFramePr>
        <p:xfrm>
          <a:off x="-1101225" y="673767"/>
          <a:ext cx="8654400" cy="3855033"/>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B9313AC4-EDB2-4682-A7CA-E85A76A8A6BC}"/>
              </a:ext>
            </a:extLst>
          </p:cNvPr>
          <p:cNvSpPr txBox="1"/>
          <p:nvPr/>
        </p:nvSpPr>
        <p:spPr>
          <a:xfrm>
            <a:off x="6448426" y="1276350"/>
            <a:ext cx="2552700" cy="2185214"/>
          </a:xfrm>
          <a:prstGeom prst="rect">
            <a:avLst/>
          </a:prstGeom>
          <a:noFill/>
        </p:spPr>
        <p:txBody>
          <a:bodyPr wrap="square" rtlCol="0">
            <a:spAutoFit/>
          </a:bodyPr>
          <a:lstStyle/>
          <a:p>
            <a:r>
              <a:rPr lang="nb-NO" sz="800" dirty="0"/>
              <a:t>I denne sliden har vi krysset besvarelsen på utvalgte faktorer om bedriften som omhandler organisasjonskultur og om disse hemmet eller fremmet innovasjonsarbeidet med den siste innovasjonen, med antallet utsagn de er helt eller delvis enig i. Det vi ser er at med en økning i antallet utsagn om organisasjonskulturen som respondenten er helt eler delvis enig i, svarer de i større grad at faktorene fremmet arbeidet med den siste innovasjonen. </a:t>
            </a:r>
          </a:p>
          <a:p>
            <a:endParaRPr lang="nb-NO" sz="800" dirty="0"/>
          </a:p>
          <a:p>
            <a:r>
              <a:rPr lang="nb-NO" sz="800" dirty="0"/>
              <a:t>Eksempelvis kan vi se på medarbeidernes deltakelse, hvor 58 % av arbeidsplassene som er helt eller delvis enig i 0-7 av utsagnene, svarer at medarbeidernes deltakelse fremmet arbeidet med den siste innovasjonen, mot 89 % av de som er helt eller delvis enig i 11-13 av utsagnene. </a:t>
            </a:r>
          </a:p>
        </p:txBody>
      </p:sp>
      <p:pic>
        <p:nvPicPr>
          <p:cNvPr id="7" name="Picture 2" descr="Bilderesultat for difi">
            <a:extLst>
              <a:ext uri="{FF2B5EF4-FFF2-40B4-BE49-F238E27FC236}">
                <a16:creationId xmlns:a16="http://schemas.microsoft.com/office/drawing/2014/main" id="{A3A695CB-55B4-46F6-8169-E6B1721F898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9147" y="240013"/>
            <a:ext cx="512462" cy="512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56509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3A203A-0BCC-48D5-86B9-9D6BA727ECB8}"/>
              </a:ext>
            </a:extLst>
          </p:cNvPr>
          <p:cNvSpPr txBox="1"/>
          <p:nvPr/>
        </p:nvSpPr>
        <p:spPr>
          <a:xfrm>
            <a:off x="453709" y="2680379"/>
            <a:ext cx="8455159" cy="789190"/>
          </a:xfrm>
          <a:prstGeom prst="rect">
            <a:avLst/>
          </a:prstGeom>
          <a:noFill/>
        </p:spPr>
        <p:txBody>
          <a:bodyPr wrap="square" rtlCol="0">
            <a:spAutoFit/>
          </a:bodyPr>
          <a:lstStyle/>
          <a:p>
            <a:r>
              <a:rPr lang="nb-NO" dirty="0">
                <a:ln w="3175">
                  <a:noFill/>
                </a:ln>
                <a:solidFill>
                  <a:schemeClr val="bg1"/>
                </a:solidFill>
              </a:rPr>
              <a:t>Organisasjonskultur og medarbeidernes rolle i innovasjonsprosessen</a:t>
            </a:r>
          </a:p>
        </p:txBody>
      </p:sp>
    </p:spTree>
    <p:extLst>
      <p:ext uri="{BB962C8B-B14F-4D97-AF65-F5344CB8AC3E}">
        <p14:creationId xmlns:p14="http://schemas.microsoft.com/office/powerpoint/2010/main" val="39481727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631C5A-56F5-4ED8-B39E-D7467E8EB015}"/>
              </a:ext>
            </a:extLst>
          </p:cNvPr>
          <p:cNvSpPr>
            <a:spLocks noGrp="1"/>
          </p:cNvSpPr>
          <p:nvPr>
            <p:ph type="title"/>
          </p:nvPr>
        </p:nvSpPr>
        <p:spPr>
          <a:xfrm>
            <a:off x="34925" y="242416"/>
            <a:ext cx="8654595" cy="358952"/>
          </a:xfrm>
        </p:spPr>
        <p:txBody>
          <a:bodyPr>
            <a:normAutofit/>
          </a:bodyPr>
          <a:lstStyle/>
          <a:p>
            <a:r>
              <a:rPr lang="nb-NO" sz="2000" dirty="0"/>
              <a:t>Organisasjonskultur og medarbeidernes rolle i innovasjonsprosessen</a:t>
            </a:r>
          </a:p>
        </p:txBody>
      </p:sp>
      <p:sp>
        <p:nvSpPr>
          <p:cNvPr id="8" name="Text Placeholder 4">
            <a:extLst>
              <a:ext uri="{FF2B5EF4-FFF2-40B4-BE49-F238E27FC236}">
                <a16:creationId xmlns:a16="http://schemas.microsoft.com/office/drawing/2014/main" id="{E8E814AA-298D-482A-9D3C-3FBC02459063}"/>
              </a:ext>
            </a:extLst>
          </p:cNvPr>
          <p:cNvSpPr>
            <a:spLocks noGrp="1"/>
          </p:cNvSpPr>
          <p:nvPr>
            <p:ph type="body" sz="quarter" idx="13"/>
          </p:nvPr>
        </p:nvSpPr>
        <p:spPr>
          <a:xfrm>
            <a:off x="34925" y="-87165"/>
            <a:ext cx="6725791" cy="288077"/>
          </a:xfrm>
        </p:spPr>
        <p:txBody>
          <a:bodyPr>
            <a:normAutofit/>
          </a:bodyPr>
          <a:lstStyle/>
          <a:p>
            <a:r>
              <a:rPr lang="nb-NO" sz="1000" dirty="0">
                <a:solidFill>
                  <a:schemeClr val="bg2">
                    <a:lumMod val="75000"/>
                  </a:schemeClr>
                </a:solidFill>
              </a:rPr>
              <a:t>Operativt nivå</a:t>
            </a:r>
          </a:p>
        </p:txBody>
      </p:sp>
      <p:sp>
        <p:nvSpPr>
          <p:cNvPr id="13" name="Rektangel 14">
            <a:extLst>
              <a:ext uri="{FF2B5EF4-FFF2-40B4-BE49-F238E27FC236}">
                <a16:creationId xmlns:a16="http://schemas.microsoft.com/office/drawing/2014/main" id="{45F103A1-AD13-4A64-B15D-908309176D46}"/>
              </a:ext>
            </a:extLst>
          </p:cNvPr>
          <p:cNvSpPr/>
          <p:nvPr/>
        </p:nvSpPr>
        <p:spPr>
          <a:xfrm>
            <a:off x="107950" y="863011"/>
            <a:ext cx="8807450" cy="1200329"/>
          </a:xfrm>
          <a:prstGeom prst="rect">
            <a:avLst/>
          </a:prstGeom>
        </p:spPr>
        <p:txBody>
          <a:bodyPr wrap="square">
            <a:spAutoFit/>
          </a:bodyPr>
          <a:lstStyle/>
          <a:p>
            <a:pPr marL="171450" indent="-171450">
              <a:buFont typeface="Arial" panose="020B0604020202020204" pitchFamily="34" charset="0"/>
              <a:buChar char="•"/>
              <a:tabLst>
                <a:tab pos="2420938" algn="l"/>
              </a:tabLst>
            </a:pPr>
            <a:r>
              <a:rPr lang="nb-NO" sz="900" dirty="0">
                <a:latin typeface="Arial" panose="020B0604020202020204" pitchFamily="34" charset="0"/>
                <a:cs typeface="Arial" panose="020B0604020202020204" pitchFamily="34" charset="0"/>
              </a:rPr>
              <a:t>Vi har også krysset antallet organisasjonskulturelle utsagn som befinner seg på arbeidsplassen mot om medarbeidere har igangsatt eller fremmet innovasjonsprosessen slik COI har gjort. COI har i sitt innovasjonsbarometer funnet at jo flere av de organisasjonskulturelle utsagnene som arbeidsplassen har, jo større sannsynlighet er det for at medarbeiderne har spilt en nøkkelrolle i innovasjonsprosessen (Bech </a:t>
            </a:r>
            <a:r>
              <a:rPr lang="nb-NO" sz="900" dirty="0" err="1">
                <a:latin typeface="Arial" panose="020B0604020202020204" pitchFamily="34" charset="0"/>
                <a:cs typeface="Arial" panose="020B0604020202020204" pitchFamily="34" charset="0"/>
              </a:rPr>
              <a:t>Lykkebo</a:t>
            </a:r>
            <a:r>
              <a:rPr lang="nb-NO" sz="900" dirty="0">
                <a:latin typeface="Arial" panose="020B0604020202020204" pitchFamily="34" charset="0"/>
                <a:cs typeface="Arial" panose="020B0604020202020204" pitchFamily="34" charset="0"/>
              </a:rPr>
              <a:t> &amp; Steffensen 2017:16)*. </a:t>
            </a:r>
          </a:p>
          <a:p>
            <a:endParaRPr lang="nb-NO" sz="9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nb-NO" sz="900" dirty="0">
                <a:latin typeface="Arial" panose="020B0604020202020204" pitchFamily="34" charset="0"/>
                <a:cs typeface="Arial" panose="020B0604020202020204" pitchFamily="34" charset="0"/>
              </a:rPr>
              <a:t>Dette finner vi også i </a:t>
            </a:r>
            <a:r>
              <a:rPr lang="nb-NO" sz="900" dirty="0" err="1">
                <a:latin typeface="Arial" panose="020B0604020202020204" pitchFamily="34" charset="0"/>
                <a:cs typeface="Arial" panose="020B0604020202020204" pitchFamily="34" charset="0"/>
              </a:rPr>
              <a:t>Difis</a:t>
            </a:r>
            <a:r>
              <a:rPr lang="nb-NO" sz="900" dirty="0">
                <a:latin typeface="Arial" panose="020B0604020202020204" pitchFamily="34" charset="0"/>
                <a:cs typeface="Arial" panose="020B0604020202020204" pitchFamily="34" charset="0"/>
              </a:rPr>
              <a:t> innovasjonsbarometer. 60 % i gruppen som er enig i 0-7 utsagn, har svart at medarbeidere har igangsatt eller fremmet den nyeste innovasjonen på arbeidsplassen. I gruppen som er enig i 8-10 av disse utsagnene har 82 % svart at medarbeiderne har igangsatt eller fremmet, og hele 90 % av gruppen som er enig i 11-13 utsagn har svart dette. </a:t>
            </a:r>
          </a:p>
          <a:p>
            <a:endParaRPr lang="nb-NO" sz="900" dirty="0">
              <a:latin typeface="Arial" panose="020B0604020202020204" pitchFamily="34" charset="0"/>
              <a:cs typeface="Arial" panose="020B0604020202020204" pitchFamily="34" charset="0"/>
            </a:endParaRPr>
          </a:p>
        </p:txBody>
      </p:sp>
      <p:sp>
        <p:nvSpPr>
          <p:cNvPr id="6" name="Rektangel 14">
            <a:extLst>
              <a:ext uri="{FF2B5EF4-FFF2-40B4-BE49-F238E27FC236}">
                <a16:creationId xmlns:a16="http://schemas.microsoft.com/office/drawing/2014/main" id="{16E6F937-6E59-4D5F-BC33-E7E6FE046917}"/>
              </a:ext>
            </a:extLst>
          </p:cNvPr>
          <p:cNvSpPr/>
          <p:nvPr/>
        </p:nvSpPr>
        <p:spPr>
          <a:xfrm>
            <a:off x="107950" y="4753099"/>
            <a:ext cx="7740650" cy="307777"/>
          </a:xfrm>
          <a:prstGeom prst="rect">
            <a:avLst/>
          </a:prstGeom>
        </p:spPr>
        <p:txBody>
          <a:bodyPr wrap="square">
            <a:spAutoFit/>
          </a:bodyPr>
          <a:lstStyle/>
          <a:p>
            <a:r>
              <a:rPr lang="nb-NO" sz="700" dirty="0">
                <a:latin typeface="Arial" panose="020B0604020202020204" pitchFamily="34" charset="0"/>
                <a:cs typeface="Arial" panose="020B0604020202020204" pitchFamily="34" charset="0"/>
              </a:rPr>
              <a:t>*Bech </a:t>
            </a:r>
            <a:r>
              <a:rPr lang="nb-NO" sz="700" dirty="0" err="1">
                <a:latin typeface="Arial" panose="020B0604020202020204" pitchFamily="34" charset="0"/>
                <a:cs typeface="Arial" panose="020B0604020202020204" pitchFamily="34" charset="0"/>
              </a:rPr>
              <a:t>Lykkebo</a:t>
            </a:r>
            <a:r>
              <a:rPr lang="nb-NO" sz="700" dirty="0">
                <a:latin typeface="Arial" panose="020B0604020202020204" pitchFamily="34" charset="0"/>
                <a:cs typeface="Arial" panose="020B0604020202020204" pitchFamily="34" charset="0"/>
              </a:rPr>
              <a:t>, Ole &amp; Steffensen, </a:t>
            </a:r>
            <a:r>
              <a:rPr lang="nb-NO" sz="700" dirty="0" err="1">
                <a:latin typeface="Arial" panose="020B0604020202020204" pitchFamily="34" charset="0"/>
                <a:cs typeface="Arial" panose="020B0604020202020204" pitchFamily="34" charset="0"/>
              </a:rPr>
              <a:t>Tinne</a:t>
            </a:r>
            <a:r>
              <a:rPr lang="nb-NO" sz="700" dirty="0">
                <a:latin typeface="Arial" panose="020B0604020202020204" pitchFamily="34" charset="0"/>
                <a:cs typeface="Arial" panose="020B0604020202020204" pitchFamily="34" charset="0"/>
              </a:rPr>
              <a:t> (2017) </a:t>
            </a:r>
            <a:r>
              <a:rPr lang="nb-NO" sz="700" i="1" dirty="0">
                <a:latin typeface="Arial" panose="020B0604020202020204" pitchFamily="34" charset="0"/>
                <a:cs typeface="Arial" panose="020B0604020202020204" pitchFamily="34" charset="0"/>
              </a:rPr>
              <a:t>INNOVATIONSBAROMETER 2017 INNOVATION SKABER KVALITET OG EFFEKTIVITET I DEN OFFENTLIGE SEKTOR</a:t>
            </a:r>
            <a:r>
              <a:rPr lang="nb-NO" sz="700" dirty="0">
                <a:latin typeface="Arial" panose="020B0604020202020204" pitchFamily="34" charset="0"/>
                <a:cs typeface="Arial" panose="020B0604020202020204" pitchFamily="34" charset="0"/>
              </a:rPr>
              <a:t> København: Center for Offentlig </a:t>
            </a:r>
            <a:r>
              <a:rPr lang="nb-NO" sz="700" dirty="0" err="1">
                <a:latin typeface="Arial" panose="020B0604020202020204" pitchFamily="34" charset="0"/>
                <a:cs typeface="Arial" panose="020B0604020202020204" pitchFamily="34" charset="0"/>
              </a:rPr>
              <a:t>innovation</a:t>
            </a:r>
            <a:r>
              <a:rPr lang="nb-NO" sz="7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2401082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59E1FFEE-FF29-4814-9E20-9D8FCABEAEA7}"/>
              </a:ext>
            </a:extLst>
          </p:cNvPr>
          <p:cNvSpPr/>
          <p:nvPr/>
        </p:nvSpPr>
        <p:spPr>
          <a:xfrm>
            <a:off x="6609514" y="1443570"/>
            <a:ext cx="2031566" cy="2979675"/>
          </a:xfrm>
          <a:prstGeom prst="roundRect">
            <a:avLst>
              <a:gd name="adj" fmla="val 4753"/>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Title 2">
            <a:extLst>
              <a:ext uri="{FF2B5EF4-FFF2-40B4-BE49-F238E27FC236}">
                <a16:creationId xmlns:a16="http://schemas.microsoft.com/office/drawing/2014/main" id="{4D631C5A-56F5-4ED8-B39E-D7467E8EB015}"/>
              </a:ext>
            </a:extLst>
          </p:cNvPr>
          <p:cNvSpPr>
            <a:spLocks noGrp="1"/>
          </p:cNvSpPr>
          <p:nvPr>
            <p:ph type="title"/>
          </p:nvPr>
        </p:nvSpPr>
        <p:spPr>
          <a:xfrm>
            <a:off x="107950" y="316072"/>
            <a:ext cx="8654595" cy="358952"/>
          </a:xfrm>
        </p:spPr>
        <p:txBody>
          <a:bodyPr>
            <a:normAutofit/>
          </a:bodyPr>
          <a:lstStyle/>
          <a:p>
            <a:r>
              <a:rPr lang="nb-NO" sz="2000" dirty="0"/>
              <a:t>COI: Medarbeidere spiller en nøkkelrolle i innovasjonsprosessen</a:t>
            </a:r>
          </a:p>
        </p:txBody>
      </p:sp>
      <p:sp>
        <p:nvSpPr>
          <p:cNvPr id="8" name="Text Placeholder 4">
            <a:extLst>
              <a:ext uri="{FF2B5EF4-FFF2-40B4-BE49-F238E27FC236}">
                <a16:creationId xmlns:a16="http://schemas.microsoft.com/office/drawing/2014/main" id="{E8E814AA-298D-482A-9D3C-3FBC02459063}"/>
              </a:ext>
            </a:extLst>
          </p:cNvPr>
          <p:cNvSpPr>
            <a:spLocks noGrp="1"/>
          </p:cNvSpPr>
          <p:nvPr>
            <p:ph type="body" sz="quarter" idx="13"/>
          </p:nvPr>
        </p:nvSpPr>
        <p:spPr>
          <a:xfrm>
            <a:off x="34925" y="-87165"/>
            <a:ext cx="6725791" cy="288077"/>
          </a:xfrm>
        </p:spPr>
        <p:txBody>
          <a:bodyPr>
            <a:normAutofit/>
          </a:bodyPr>
          <a:lstStyle/>
          <a:p>
            <a:r>
              <a:rPr lang="nb-NO" sz="1000" dirty="0">
                <a:solidFill>
                  <a:schemeClr val="bg2">
                    <a:lumMod val="75000"/>
                  </a:schemeClr>
                </a:solidFill>
              </a:rPr>
              <a:t>Operativt nivå</a:t>
            </a:r>
          </a:p>
        </p:txBody>
      </p:sp>
      <p:graphicFrame>
        <p:nvGraphicFramePr>
          <p:cNvPr id="11" name="Chart 1">
            <a:extLst>
              <a:ext uri="{FF2B5EF4-FFF2-40B4-BE49-F238E27FC236}">
                <a16:creationId xmlns:a16="http://schemas.microsoft.com/office/drawing/2014/main" id="{3936E5D8-A44F-4117-A6AB-ECDC79E6C510}"/>
              </a:ext>
            </a:extLst>
          </p:cNvPr>
          <p:cNvGraphicFramePr>
            <a:graphicFrameLocks/>
          </p:cNvGraphicFramePr>
          <p:nvPr>
            <p:extLst>
              <p:ext uri="{D42A27DB-BD31-4B8C-83A1-F6EECF244321}">
                <p14:modId xmlns:p14="http://schemas.microsoft.com/office/powerpoint/2010/main" val="2841898485"/>
              </p:ext>
            </p:extLst>
          </p:nvPr>
        </p:nvGraphicFramePr>
        <p:xfrm>
          <a:off x="2239213" y="1210736"/>
          <a:ext cx="3965682" cy="2970330"/>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1">
            <a:extLst>
              <a:ext uri="{FF2B5EF4-FFF2-40B4-BE49-F238E27FC236}">
                <a16:creationId xmlns:a16="http://schemas.microsoft.com/office/drawing/2014/main" id="{D76F3E22-26B9-4605-B9A9-34C43ECA8EC8}"/>
              </a:ext>
            </a:extLst>
          </p:cNvPr>
          <p:cNvSpPr txBox="1">
            <a:spLocks/>
          </p:cNvSpPr>
          <p:nvPr/>
        </p:nvSpPr>
        <p:spPr>
          <a:xfrm>
            <a:off x="393700" y="4472461"/>
            <a:ext cx="7886700" cy="594066"/>
          </a:xfrm>
          <a:prstGeom prst="rect">
            <a:avLst/>
          </a:prstGeom>
        </p:spPr>
        <p:txBody>
          <a:bodyPr vert="horz" lIns="0" tIns="0" rIns="0" bIns="0" rtlCol="0" anchor="b" anchorCtr="0">
            <a:normAutofit/>
          </a:bodyPr>
          <a:lstStyle>
            <a:lvl1pPr algn="l" defTabSz="685735" rtl="0" eaLnBrk="1" latinLnBrk="0" hangingPunct="1">
              <a:lnSpc>
                <a:spcPct val="90000"/>
              </a:lnSpc>
              <a:spcBef>
                <a:spcPct val="0"/>
              </a:spcBef>
              <a:buNone/>
              <a:defRPr sz="2813" kern="1200">
                <a:solidFill>
                  <a:schemeClr val="dk2"/>
                </a:solidFill>
                <a:latin typeface="+mj-lt"/>
                <a:ea typeface="+mj-ea"/>
                <a:cs typeface="+mj-cs"/>
              </a:defRPr>
            </a:lvl1pPr>
          </a:lstStyle>
          <a:p>
            <a:pPr>
              <a:lnSpc>
                <a:spcPct val="100000"/>
              </a:lnSpc>
              <a:spcBef>
                <a:spcPts val="0"/>
              </a:spcBef>
            </a:pPr>
            <a:r>
              <a:rPr lang="nb-NO" sz="1000" dirty="0">
                <a:solidFill>
                  <a:schemeClr val="tx1"/>
                </a:solidFill>
                <a:latin typeface="Calibri" panose="020F0502020204030204" pitchFamily="34" charset="0"/>
                <a:cs typeface="Arial" panose="020B0604020202020204" pitchFamily="34" charset="0"/>
              </a:rPr>
              <a:t>Alle, n=1942</a:t>
            </a:r>
          </a:p>
          <a:p>
            <a:pPr>
              <a:lnSpc>
                <a:spcPct val="100000"/>
              </a:lnSpc>
              <a:spcBef>
                <a:spcPts val="0"/>
              </a:spcBef>
            </a:pPr>
            <a:r>
              <a:rPr lang="nb-NO" sz="800" dirty="0">
                <a:solidFill>
                  <a:schemeClr val="tx1"/>
                </a:solidFill>
                <a:latin typeface="Calibri" panose="020F0502020204030204" pitchFamily="34" charset="0"/>
                <a:cs typeface="Arial" panose="020B0604020202020204" pitchFamily="34" charset="0"/>
              </a:rPr>
              <a:t>* Andelene er basert på om respondenten har svart Helt eller Delvis enig på utsagnene.</a:t>
            </a:r>
            <a:endParaRPr lang="nb-NO" sz="800" dirty="0">
              <a:solidFill>
                <a:schemeClr val="tx1"/>
              </a:solidFill>
              <a:latin typeface="Calibri" panose="020F0502020204030204" pitchFamily="34" charset="0"/>
            </a:endParaRPr>
          </a:p>
        </p:txBody>
      </p:sp>
      <p:sp>
        <p:nvSpPr>
          <p:cNvPr id="6" name="Rektangel 14">
            <a:extLst>
              <a:ext uri="{FF2B5EF4-FFF2-40B4-BE49-F238E27FC236}">
                <a16:creationId xmlns:a16="http://schemas.microsoft.com/office/drawing/2014/main" id="{F32E1C60-CB90-4451-B4B0-8C3824DD6A93}"/>
              </a:ext>
            </a:extLst>
          </p:cNvPr>
          <p:cNvSpPr/>
          <p:nvPr/>
        </p:nvSpPr>
        <p:spPr>
          <a:xfrm>
            <a:off x="6609514" y="1445507"/>
            <a:ext cx="2084906" cy="2977738"/>
          </a:xfrm>
          <a:prstGeom prst="rect">
            <a:avLst/>
          </a:prstGeom>
        </p:spPr>
        <p:txBody>
          <a:bodyPr wrap="square">
            <a:spAutoFit/>
          </a:bodyPr>
          <a:lstStyle/>
          <a:p>
            <a:r>
              <a:rPr lang="nb-NO" sz="750" dirty="0">
                <a:latin typeface="Arial" panose="020B0604020202020204" pitchFamily="34" charset="0"/>
                <a:cs typeface="Arial" panose="020B0604020202020204" pitchFamily="34" charset="0"/>
              </a:rPr>
              <a:t>I denne grafen har COI sett på andelen som har svart at medarbeiderne enten har igangsatt eller fremmet innovasjon på arbeidsplassen fordelt på om de er helt eller delvis enig på 0-2 utsagn, 3-4 utsagn, og 5-6 av utsagnene på venstre side av denne sliden. Det figuren viser er at i 73 % av arbeidsplassene som er helt eller delvis enig i 0-2 utsagn, har medarbeidere igangsatt eller fremmet innovasjonen, mot i 94 % av arbeidsplassene som er helt eller delvis enig i 5-6 av utsagnene.</a:t>
            </a:r>
          </a:p>
          <a:p>
            <a:endParaRPr lang="nb-NO" sz="750" dirty="0">
              <a:latin typeface="Arial" panose="020B0604020202020204" pitchFamily="34" charset="0"/>
              <a:cs typeface="Arial" panose="020B0604020202020204" pitchFamily="34" charset="0"/>
            </a:endParaRPr>
          </a:p>
          <a:p>
            <a:r>
              <a:rPr lang="nb-NO" sz="750" dirty="0">
                <a:latin typeface="Arial" panose="020B0604020202020204" pitchFamily="34" charset="0"/>
                <a:cs typeface="Arial" panose="020B0604020202020204" pitchFamily="34" charset="0"/>
              </a:rPr>
              <a:t>COI skriver at organisasjonskulturen har betydning for hvor stor andel av deres innovasjoner som er medarbeiderdrevet. Enklere forklart innebærer dette at jo flere innovasjonsgunstige forhold som er tilstede på den offentlige arbeidsplassen, jo hyppigere bidrar medarbeiderne til innovasjon.</a:t>
            </a:r>
          </a:p>
          <a:p>
            <a:endParaRPr lang="nb-NO" sz="750" dirty="0">
              <a:latin typeface="Arial" panose="020B0604020202020204" pitchFamily="34" charset="0"/>
              <a:cs typeface="Arial" panose="020B0604020202020204" pitchFamily="34" charset="0"/>
            </a:endParaRPr>
          </a:p>
          <a:p>
            <a:r>
              <a:rPr lang="nb-NO" sz="750" b="1" dirty="0">
                <a:latin typeface="Arial" panose="020B0604020202020204" pitchFamily="34" charset="0"/>
                <a:cs typeface="Arial" panose="020B0604020202020204" pitchFamily="34" charset="0"/>
              </a:rPr>
              <a:t>NB: </a:t>
            </a:r>
            <a:r>
              <a:rPr lang="nb-NO" sz="750" dirty="0">
                <a:latin typeface="Arial" panose="020B0604020202020204" pitchFamily="34" charset="0"/>
                <a:cs typeface="Arial" panose="020B0604020202020204" pitchFamily="34" charset="0"/>
              </a:rPr>
              <a:t>COI har ikke oppgitt prosentandelene som faller inn under de tre kategoriene. Dette er derfor ikke inkludert i denne sliden.</a:t>
            </a:r>
          </a:p>
        </p:txBody>
      </p:sp>
      <p:sp>
        <p:nvSpPr>
          <p:cNvPr id="7" name="Rektangel 14">
            <a:extLst>
              <a:ext uri="{FF2B5EF4-FFF2-40B4-BE49-F238E27FC236}">
                <a16:creationId xmlns:a16="http://schemas.microsoft.com/office/drawing/2014/main" id="{3D9C39FF-0B2B-4128-AD38-59637B25FFE0}"/>
              </a:ext>
            </a:extLst>
          </p:cNvPr>
          <p:cNvSpPr/>
          <p:nvPr/>
        </p:nvSpPr>
        <p:spPr>
          <a:xfrm>
            <a:off x="294997" y="1445507"/>
            <a:ext cx="1944216" cy="2285241"/>
          </a:xfrm>
          <a:prstGeom prst="rect">
            <a:avLst/>
          </a:prstGeom>
        </p:spPr>
        <p:txBody>
          <a:bodyPr wrap="square">
            <a:spAutoFit/>
          </a:bodyPr>
          <a:lstStyle/>
          <a:p>
            <a:r>
              <a:rPr lang="nb-NO" sz="750" dirty="0">
                <a:latin typeface="Arial" panose="020B0604020202020204" pitchFamily="34" charset="0"/>
                <a:cs typeface="Arial" panose="020B0604020202020204" pitchFamily="34" charset="0"/>
              </a:rPr>
              <a:t>«Vi er gode til at </a:t>
            </a:r>
            <a:r>
              <a:rPr lang="nb-NO" sz="750" dirty="0" err="1">
                <a:latin typeface="Arial" panose="020B0604020202020204" pitchFamily="34" charset="0"/>
                <a:cs typeface="Arial" panose="020B0604020202020204" pitchFamily="34" charset="0"/>
              </a:rPr>
              <a:t>samarbejde</a:t>
            </a:r>
            <a:r>
              <a:rPr lang="nb-NO" sz="750" dirty="0">
                <a:latin typeface="Arial" panose="020B0604020202020204" pitchFamily="34" charset="0"/>
                <a:cs typeface="Arial" panose="020B0604020202020204" pitchFamily="34" charset="0"/>
              </a:rPr>
              <a:t> på </a:t>
            </a:r>
            <a:r>
              <a:rPr lang="nb-NO" sz="750" dirty="0" err="1">
                <a:latin typeface="Arial" panose="020B0604020202020204" pitchFamily="34" charset="0"/>
                <a:cs typeface="Arial" panose="020B0604020202020204" pitchFamily="34" charset="0"/>
              </a:rPr>
              <a:t>tværs</a:t>
            </a:r>
            <a:r>
              <a:rPr lang="nb-NO" sz="750" dirty="0">
                <a:latin typeface="Arial" panose="020B0604020202020204" pitchFamily="34" charset="0"/>
                <a:cs typeface="Arial" panose="020B0604020202020204" pitchFamily="34" charset="0"/>
              </a:rPr>
              <a:t> </a:t>
            </a:r>
            <a:r>
              <a:rPr lang="nb-NO" sz="750" dirty="0" err="1">
                <a:latin typeface="Arial" panose="020B0604020202020204" pitchFamily="34" charset="0"/>
                <a:cs typeface="Arial" panose="020B0604020202020204" pitchFamily="34" charset="0"/>
              </a:rPr>
              <a:t>af</a:t>
            </a:r>
            <a:r>
              <a:rPr lang="nb-NO" sz="750" dirty="0">
                <a:latin typeface="Arial" panose="020B0604020202020204" pitchFamily="34" charset="0"/>
                <a:cs typeface="Arial" panose="020B0604020202020204" pitchFamily="34" charset="0"/>
              </a:rPr>
              <a:t> </a:t>
            </a:r>
            <a:r>
              <a:rPr lang="nb-NO" sz="750" dirty="0" err="1">
                <a:latin typeface="Arial" panose="020B0604020202020204" pitchFamily="34" charset="0"/>
                <a:cs typeface="Arial" panose="020B0604020202020204" pitchFamily="34" charset="0"/>
              </a:rPr>
              <a:t>arbeidspladsen</a:t>
            </a:r>
            <a:r>
              <a:rPr lang="nb-NO" sz="750" dirty="0">
                <a:latin typeface="Arial" panose="020B0604020202020204" pitchFamily="34" charset="0"/>
                <a:cs typeface="Arial" panose="020B0604020202020204" pitchFamily="34" charset="0"/>
              </a:rPr>
              <a:t>»</a:t>
            </a:r>
          </a:p>
          <a:p>
            <a:endParaRPr lang="nb-NO" sz="750" dirty="0">
              <a:latin typeface="Arial" panose="020B0604020202020204" pitchFamily="34" charset="0"/>
              <a:cs typeface="Arial" panose="020B0604020202020204" pitchFamily="34" charset="0"/>
            </a:endParaRPr>
          </a:p>
          <a:p>
            <a:r>
              <a:rPr lang="nb-NO" sz="750" dirty="0">
                <a:latin typeface="Arial" panose="020B0604020202020204" pitchFamily="34" charset="0"/>
                <a:cs typeface="Arial" panose="020B0604020202020204" pitchFamily="34" charset="0"/>
              </a:rPr>
              <a:t>«Vi går </a:t>
            </a:r>
            <a:r>
              <a:rPr lang="nb-NO" sz="750" dirty="0" err="1">
                <a:latin typeface="Arial" panose="020B0604020202020204" pitchFamily="34" charset="0"/>
                <a:cs typeface="Arial" panose="020B0604020202020204" pitchFamily="34" charset="0"/>
              </a:rPr>
              <a:t>gerne</a:t>
            </a:r>
            <a:r>
              <a:rPr lang="nb-NO" sz="750" dirty="0">
                <a:latin typeface="Arial" panose="020B0604020202020204" pitchFamily="34" charset="0"/>
                <a:cs typeface="Arial" panose="020B0604020202020204" pitchFamily="34" charset="0"/>
              </a:rPr>
              <a:t> nye </a:t>
            </a:r>
            <a:r>
              <a:rPr lang="nb-NO" sz="750" dirty="0" err="1">
                <a:latin typeface="Arial" panose="020B0604020202020204" pitchFamily="34" charset="0"/>
                <a:cs typeface="Arial" panose="020B0604020202020204" pitchFamily="34" charset="0"/>
              </a:rPr>
              <a:t>veje</a:t>
            </a:r>
            <a:r>
              <a:rPr lang="nb-NO" sz="750" dirty="0">
                <a:latin typeface="Arial" panose="020B0604020202020204" pitchFamily="34" charset="0"/>
                <a:cs typeface="Arial" panose="020B0604020202020204" pitchFamily="34" charset="0"/>
              </a:rPr>
              <a:t>, selv om der er risiko for, at det er den </a:t>
            </a:r>
            <a:r>
              <a:rPr lang="nb-NO" sz="750" dirty="0" err="1">
                <a:latin typeface="Arial" panose="020B0604020202020204" pitchFamily="34" charset="0"/>
                <a:cs typeface="Arial" panose="020B0604020202020204" pitchFamily="34" charset="0"/>
              </a:rPr>
              <a:t>forkerte</a:t>
            </a:r>
            <a:r>
              <a:rPr lang="nb-NO" sz="750" dirty="0">
                <a:latin typeface="Arial" panose="020B0604020202020204" pitchFamily="34" charset="0"/>
                <a:cs typeface="Arial" panose="020B0604020202020204" pitchFamily="34" charset="0"/>
              </a:rPr>
              <a:t> </a:t>
            </a:r>
            <a:r>
              <a:rPr lang="nb-NO" sz="750" dirty="0" err="1">
                <a:latin typeface="Arial" panose="020B0604020202020204" pitchFamily="34" charset="0"/>
                <a:cs typeface="Arial" panose="020B0604020202020204" pitchFamily="34" charset="0"/>
              </a:rPr>
              <a:t>vej</a:t>
            </a:r>
            <a:r>
              <a:rPr lang="nb-NO" sz="750" dirty="0">
                <a:latin typeface="Arial" panose="020B0604020202020204" pitchFamily="34" charset="0"/>
                <a:cs typeface="Arial" panose="020B0604020202020204" pitchFamily="34" charset="0"/>
              </a:rPr>
              <a:t>»</a:t>
            </a:r>
          </a:p>
          <a:p>
            <a:endParaRPr lang="nb-NO" sz="750" dirty="0">
              <a:latin typeface="Arial" panose="020B0604020202020204" pitchFamily="34" charset="0"/>
              <a:cs typeface="Arial" panose="020B0604020202020204" pitchFamily="34" charset="0"/>
            </a:endParaRPr>
          </a:p>
          <a:p>
            <a:r>
              <a:rPr lang="nb-NO" sz="750" dirty="0">
                <a:latin typeface="Arial" panose="020B0604020202020204" pitchFamily="34" charset="0"/>
                <a:cs typeface="Arial" panose="020B0604020202020204" pitchFamily="34" charset="0"/>
              </a:rPr>
              <a:t>«Vi </a:t>
            </a:r>
            <a:r>
              <a:rPr lang="nb-NO" sz="750" dirty="0" err="1">
                <a:latin typeface="Arial" panose="020B0604020202020204" pitchFamily="34" charset="0"/>
                <a:cs typeface="Arial" panose="020B0604020202020204" pitchFamily="34" charset="0"/>
              </a:rPr>
              <a:t>arbejder</a:t>
            </a:r>
            <a:r>
              <a:rPr lang="nb-NO" sz="750" dirty="0">
                <a:latin typeface="Arial" panose="020B0604020202020204" pitchFamily="34" charset="0"/>
                <a:cs typeface="Arial" panose="020B0604020202020204" pitchFamily="34" charset="0"/>
              </a:rPr>
              <a:t> systematisk med at lære </a:t>
            </a:r>
            <a:r>
              <a:rPr lang="nb-NO" sz="750" dirty="0" err="1">
                <a:latin typeface="Arial" panose="020B0604020202020204" pitchFamily="34" charset="0"/>
                <a:cs typeface="Arial" panose="020B0604020202020204" pitchFamily="34" charset="0"/>
              </a:rPr>
              <a:t>af</a:t>
            </a:r>
            <a:r>
              <a:rPr lang="nb-NO" sz="750" dirty="0">
                <a:latin typeface="Arial" panose="020B0604020202020204" pitchFamily="34" charset="0"/>
                <a:cs typeface="Arial" panose="020B0604020202020204" pitchFamily="34" charset="0"/>
              </a:rPr>
              <a:t> </a:t>
            </a:r>
            <a:r>
              <a:rPr lang="nb-NO" sz="750" dirty="0" err="1">
                <a:latin typeface="Arial" panose="020B0604020202020204" pitchFamily="34" charset="0"/>
                <a:cs typeface="Arial" panose="020B0604020202020204" pitchFamily="34" charset="0"/>
              </a:rPr>
              <a:t>vores</a:t>
            </a:r>
            <a:r>
              <a:rPr lang="nb-NO" sz="750" dirty="0">
                <a:latin typeface="Arial" panose="020B0604020202020204" pitchFamily="34" charset="0"/>
                <a:cs typeface="Arial" panose="020B0604020202020204" pitchFamily="34" charset="0"/>
              </a:rPr>
              <a:t> </a:t>
            </a:r>
            <a:r>
              <a:rPr lang="nb-NO" sz="750" dirty="0" err="1">
                <a:latin typeface="Arial" panose="020B0604020202020204" pitchFamily="34" charset="0"/>
                <a:cs typeface="Arial" panose="020B0604020202020204" pitchFamily="34" charset="0"/>
              </a:rPr>
              <a:t>fejl</a:t>
            </a:r>
            <a:r>
              <a:rPr lang="nb-NO" sz="750" dirty="0">
                <a:latin typeface="Arial" panose="020B0604020202020204" pitchFamily="34" charset="0"/>
                <a:cs typeface="Arial" panose="020B0604020202020204" pitchFamily="34" charset="0"/>
              </a:rPr>
              <a:t>»</a:t>
            </a:r>
          </a:p>
          <a:p>
            <a:endParaRPr lang="nb-NO" sz="750" dirty="0">
              <a:latin typeface="Arial" panose="020B0604020202020204" pitchFamily="34" charset="0"/>
              <a:cs typeface="Arial" panose="020B0604020202020204" pitchFamily="34" charset="0"/>
            </a:endParaRPr>
          </a:p>
          <a:p>
            <a:r>
              <a:rPr lang="nb-NO" sz="750" dirty="0">
                <a:latin typeface="Arial" panose="020B0604020202020204" pitchFamily="34" charset="0"/>
                <a:cs typeface="Arial" panose="020B0604020202020204" pitchFamily="34" charset="0"/>
              </a:rPr>
              <a:t>«Vi </a:t>
            </a:r>
            <a:r>
              <a:rPr lang="nb-NO" sz="750" dirty="0" err="1">
                <a:latin typeface="Arial" panose="020B0604020202020204" pitchFamily="34" charset="0"/>
                <a:cs typeface="Arial" panose="020B0604020202020204" pitchFamily="34" charset="0"/>
              </a:rPr>
              <a:t>anerkender</a:t>
            </a:r>
            <a:r>
              <a:rPr lang="nb-NO" sz="750" dirty="0">
                <a:latin typeface="Arial" panose="020B0604020202020204" pitchFamily="34" charset="0"/>
                <a:cs typeface="Arial" panose="020B0604020202020204" pitchFamily="34" charset="0"/>
              </a:rPr>
              <a:t> personer, der kommer med nye ideer, som ikke kan </a:t>
            </a:r>
            <a:r>
              <a:rPr lang="nb-NO" sz="750" dirty="0" err="1">
                <a:latin typeface="Arial" panose="020B0604020202020204" pitchFamily="34" charset="0"/>
                <a:cs typeface="Arial" panose="020B0604020202020204" pitchFamily="34" charset="0"/>
              </a:rPr>
              <a:t>bruges</a:t>
            </a:r>
            <a:r>
              <a:rPr lang="nb-NO" sz="750" dirty="0">
                <a:latin typeface="Arial" panose="020B0604020202020204" pitchFamily="34" charset="0"/>
                <a:cs typeface="Arial" panose="020B0604020202020204" pitchFamily="34" charset="0"/>
              </a:rPr>
              <a:t>»</a:t>
            </a:r>
          </a:p>
          <a:p>
            <a:endParaRPr lang="nb-NO" sz="750" dirty="0">
              <a:latin typeface="Arial" panose="020B0604020202020204" pitchFamily="34" charset="0"/>
              <a:cs typeface="Arial" panose="020B0604020202020204" pitchFamily="34" charset="0"/>
            </a:endParaRPr>
          </a:p>
          <a:p>
            <a:r>
              <a:rPr lang="nb-NO" sz="750" dirty="0">
                <a:latin typeface="Arial" panose="020B0604020202020204" pitchFamily="34" charset="0"/>
                <a:cs typeface="Arial" panose="020B0604020202020204" pitchFamily="34" charset="0"/>
              </a:rPr>
              <a:t>«Vi </a:t>
            </a:r>
            <a:r>
              <a:rPr lang="nb-NO" sz="750" dirty="0" err="1">
                <a:latin typeface="Arial" panose="020B0604020202020204" pitchFamily="34" charset="0"/>
                <a:cs typeface="Arial" panose="020B0604020202020204" pitchFamily="34" charset="0"/>
              </a:rPr>
              <a:t>oplever</a:t>
            </a:r>
            <a:r>
              <a:rPr lang="nb-NO" sz="750" dirty="0">
                <a:latin typeface="Arial" panose="020B0604020202020204" pitchFamily="34" charset="0"/>
                <a:cs typeface="Arial" panose="020B0604020202020204" pitchFamily="34" charset="0"/>
              </a:rPr>
              <a:t>, at der er let at </a:t>
            </a:r>
            <a:r>
              <a:rPr lang="nb-NO" sz="750" dirty="0" err="1">
                <a:latin typeface="Arial" panose="020B0604020202020204" pitchFamily="34" charset="0"/>
                <a:cs typeface="Arial" panose="020B0604020202020204" pitchFamily="34" charset="0"/>
              </a:rPr>
              <a:t>genbruge</a:t>
            </a:r>
            <a:r>
              <a:rPr lang="nb-NO" sz="750" dirty="0">
                <a:latin typeface="Arial" panose="020B0604020202020204" pitchFamily="34" charset="0"/>
                <a:cs typeface="Arial" panose="020B0604020202020204" pitchFamily="34" charset="0"/>
              </a:rPr>
              <a:t> gode ideer, fra andre </a:t>
            </a:r>
            <a:r>
              <a:rPr lang="nb-NO" sz="750" dirty="0" err="1">
                <a:latin typeface="Arial" panose="020B0604020202020204" pitchFamily="34" charset="0"/>
                <a:cs typeface="Arial" panose="020B0604020202020204" pitchFamily="34" charset="0"/>
              </a:rPr>
              <a:t>arbejdspladser</a:t>
            </a:r>
            <a:r>
              <a:rPr lang="nb-NO" sz="750" dirty="0">
                <a:latin typeface="Arial" panose="020B0604020202020204" pitchFamily="34" charset="0"/>
                <a:cs typeface="Arial" panose="020B0604020202020204" pitchFamily="34" charset="0"/>
              </a:rPr>
              <a:t>»</a:t>
            </a:r>
          </a:p>
          <a:p>
            <a:endParaRPr lang="nb-NO" sz="750" dirty="0">
              <a:latin typeface="Arial" panose="020B0604020202020204" pitchFamily="34" charset="0"/>
              <a:cs typeface="Arial" panose="020B0604020202020204" pitchFamily="34" charset="0"/>
            </a:endParaRPr>
          </a:p>
          <a:p>
            <a:r>
              <a:rPr lang="nb-NO" sz="750" dirty="0">
                <a:latin typeface="Arial" panose="020B0604020202020204" pitchFamily="34" charset="0"/>
                <a:cs typeface="Arial" panose="020B0604020202020204" pitchFamily="34" charset="0"/>
              </a:rPr>
              <a:t>«VI </a:t>
            </a:r>
            <a:r>
              <a:rPr lang="nb-NO" sz="750" dirty="0" err="1">
                <a:latin typeface="Arial" panose="020B0604020202020204" pitchFamily="34" charset="0"/>
                <a:cs typeface="Arial" panose="020B0604020202020204" pitchFamily="34" charset="0"/>
              </a:rPr>
              <a:t>arbejder</a:t>
            </a:r>
            <a:r>
              <a:rPr lang="nb-NO" sz="750" dirty="0">
                <a:latin typeface="Arial" panose="020B0604020202020204" pitchFamily="34" charset="0"/>
                <a:cs typeface="Arial" panose="020B0604020202020204" pitchFamily="34" charset="0"/>
              </a:rPr>
              <a:t> systematisk med at </a:t>
            </a:r>
            <a:r>
              <a:rPr lang="nb-NO" sz="750" dirty="0" err="1">
                <a:latin typeface="Arial" panose="020B0604020202020204" pitchFamily="34" charset="0"/>
                <a:cs typeface="Arial" panose="020B0604020202020204" pitchFamily="34" charset="0"/>
              </a:rPr>
              <a:t>inddrage</a:t>
            </a:r>
            <a:r>
              <a:rPr lang="nb-NO" sz="750" dirty="0">
                <a:latin typeface="Arial" panose="020B0604020202020204" pitchFamily="34" charset="0"/>
                <a:cs typeface="Arial" panose="020B0604020202020204" pitchFamily="34" charset="0"/>
              </a:rPr>
              <a:t> borgernes og/eller </a:t>
            </a:r>
            <a:r>
              <a:rPr lang="nb-NO" sz="750" dirty="0" err="1">
                <a:latin typeface="Arial" panose="020B0604020202020204" pitchFamily="34" charset="0"/>
                <a:cs typeface="Arial" panose="020B0604020202020204" pitchFamily="34" charset="0"/>
              </a:rPr>
              <a:t>virksomhedernes</a:t>
            </a:r>
            <a:r>
              <a:rPr lang="nb-NO" sz="750" dirty="0">
                <a:latin typeface="Arial" panose="020B0604020202020204" pitchFamily="34" charset="0"/>
                <a:cs typeface="Arial" panose="020B0604020202020204" pitchFamily="34" charset="0"/>
              </a:rPr>
              <a:t> perspektiver»</a:t>
            </a:r>
          </a:p>
          <a:p>
            <a:endParaRPr lang="nb-NO" sz="75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EDFF711D-A75F-4718-BC43-F8874E07B182}"/>
              </a:ext>
            </a:extLst>
          </p:cNvPr>
          <p:cNvSpPr txBox="1"/>
          <p:nvPr/>
        </p:nvSpPr>
        <p:spPr>
          <a:xfrm>
            <a:off x="294997" y="973676"/>
            <a:ext cx="1890210" cy="507831"/>
          </a:xfrm>
          <a:prstGeom prst="rect">
            <a:avLst/>
          </a:prstGeom>
          <a:noFill/>
        </p:spPr>
        <p:txBody>
          <a:bodyPr wrap="square" rtlCol="0">
            <a:spAutoFit/>
          </a:bodyPr>
          <a:lstStyle/>
          <a:p>
            <a:r>
              <a:rPr lang="nb-NO" sz="900" b="1" dirty="0">
                <a:solidFill>
                  <a:srgbClr val="1E3A6E"/>
                </a:solidFill>
                <a:latin typeface="Arial" panose="020B0604020202020204" pitchFamily="34" charset="0"/>
                <a:cs typeface="Arial" panose="020B0604020202020204" pitchFamily="34" charset="0"/>
              </a:rPr>
              <a:t>Utsagn om organisasjonskultur i denne fremvisningen:</a:t>
            </a:r>
          </a:p>
        </p:txBody>
      </p:sp>
      <p:pic>
        <p:nvPicPr>
          <p:cNvPr id="10" name="Picture 2" descr="Bilderesultat for center for offentlig innovation">
            <a:extLst>
              <a:ext uri="{FF2B5EF4-FFF2-40B4-BE49-F238E27FC236}">
                <a16:creationId xmlns:a16="http://schemas.microsoft.com/office/drawing/2014/main" id="{7643B71B-1AE6-4EA9-A9FB-33D5DE4E75E4}"/>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1871" b="21910"/>
          <a:stretch/>
        </p:blipFill>
        <p:spPr bwMode="auto">
          <a:xfrm>
            <a:off x="107950" y="345281"/>
            <a:ext cx="546409" cy="307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38855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2D61A8B7-E512-4F9D-A6B3-1AD7399F5B9A}"/>
              </a:ext>
            </a:extLst>
          </p:cNvPr>
          <p:cNvCxnSpPr>
            <a:cxnSpLocks/>
          </p:cNvCxnSpPr>
          <p:nvPr/>
        </p:nvCxnSpPr>
        <p:spPr>
          <a:xfrm>
            <a:off x="3123661" y="1911658"/>
            <a:ext cx="2484276" cy="0"/>
          </a:xfrm>
          <a:prstGeom prst="line">
            <a:avLst/>
          </a:prstGeom>
          <a:ln w="9525" cap="flat" cmpd="sng" algn="ctr">
            <a:solidFill>
              <a:srgbClr val="1E3A6E"/>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7" name="Rectangle: Rounded Corners 16">
            <a:extLst>
              <a:ext uri="{FF2B5EF4-FFF2-40B4-BE49-F238E27FC236}">
                <a16:creationId xmlns:a16="http://schemas.microsoft.com/office/drawing/2014/main" id="{0E3EC05A-DC96-4C07-807B-EF021FB538AF}"/>
              </a:ext>
            </a:extLst>
          </p:cNvPr>
          <p:cNvSpPr/>
          <p:nvPr/>
        </p:nvSpPr>
        <p:spPr>
          <a:xfrm>
            <a:off x="6787236" y="1751905"/>
            <a:ext cx="1874799" cy="2029519"/>
          </a:xfrm>
          <a:prstGeom prst="roundRect">
            <a:avLst>
              <a:gd name="adj" fmla="val 4753"/>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Title 2">
            <a:extLst>
              <a:ext uri="{FF2B5EF4-FFF2-40B4-BE49-F238E27FC236}">
                <a16:creationId xmlns:a16="http://schemas.microsoft.com/office/drawing/2014/main" id="{4D631C5A-56F5-4ED8-B39E-D7467E8EB015}"/>
              </a:ext>
            </a:extLst>
          </p:cNvPr>
          <p:cNvSpPr>
            <a:spLocks noGrp="1"/>
          </p:cNvSpPr>
          <p:nvPr>
            <p:ph type="title"/>
          </p:nvPr>
        </p:nvSpPr>
        <p:spPr>
          <a:xfrm>
            <a:off x="670045" y="399848"/>
            <a:ext cx="8654595" cy="358952"/>
          </a:xfrm>
        </p:spPr>
        <p:txBody>
          <a:bodyPr>
            <a:normAutofit fontScale="90000"/>
          </a:bodyPr>
          <a:lstStyle/>
          <a:p>
            <a:r>
              <a:rPr lang="nb-NO" sz="2000" dirty="0"/>
              <a:t>Medarbeidere spiller en nøkkelrolle i innovasjonsprosessen</a:t>
            </a:r>
            <a:br>
              <a:rPr lang="nb-NO" sz="2000" dirty="0"/>
            </a:br>
            <a:r>
              <a:rPr lang="nb-NO" sz="1300" dirty="0"/>
              <a:t>0-6 utsagn i Q31</a:t>
            </a:r>
            <a:endParaRPr lang="nb-NO" sz="2000" dirty="0"/>
          </a:p>
        </p:txBody>
      </p:sp>
      <p:sp>
        <p:nvSpPr>
          <p:cNvPr id="8" name="Text Placeholder 4">
            <a:extLst>
              <a:ext uri="{FF2B5EF4-FFF2-40B4-BE49-F238E27FC236}">
                <a16:creationId xmlns:a16="http://schemas.microsoft.com/office/drawing/2014/main" id="{E8E814AA-298D-482A-9D3C-3FBC02459063}"/>
              </a:ext>
            </a:extLst>
          </p:cNvPr>
          <p:cNvSpPr>
            <a:spLocks noGrp="1"/>
          </p:cNvSpPr>
          <p:nvPr>
            <p:ph type="body" sz="quarter" idx="13"/>
          </p:nvPr>
        </p:nvSpPr>
        <p:spPr>
          <a:xfrm>
            <a:off x="34925" y="-87165"/>
            <a:ext cx="6725791" cy="288077"/>
          </a:xfrm>
        </p:spPr>
        <p:txBody>
          <a:bodyPr>
            <a:normAutofit/>
          </a:bodyPr>
          <a:lstStyle/>
          <a:p>
            <a:r>
              <a:rPr lang="nb-NO" sz="1000" dirty="0">
                <a:solidFill>
                  <a:schemeClr val="bg2">
                    <a:lumMod val="75000"/>
                  </a:schemeClr>
                </a:solidFill>
              </a:rPr>
              <a:t>Operativt nivå</a:t>
            </a:r>
          </a:p>
        </p:txBody>
      </p:sp>
      <p:graphicFrame>
        <p:nvGraphicFramePr>
          <p:cNvPr id="10" name="Chart 9">
            <a:extLst>
              <a:ext uri="{FF2B5EF4-FFF2-40B4-BE49-F238E27FC236}">
                <a16:creationId xmlns:a16="http://schemas.microsoft.com/office/drawing/2014/main" id="{92B68B8C-9677-4A4A-A8B3-C059FFDB6693}"/>
              </a:ext>
            </a:extLst>
          </p:cNvPr>
          <p:cNvGraphicFramePr/>
          <p:nvPr>
            <p:extLst>
              <p:ext uri="{D42A27DB-BD31-4B8C-83A1-F6EECF244321}">
                <p14:modId xmlns:p14="http://schemas.microsoft.com/office/powerpoint/2010/main" val="3694518816"/>
              </p:ext>
            </p:extLst>
          </p:nvPr>
        </p:nvGraphicFramePr>
        <p:xfrm>
          <a:off x="-127203" y="1579414"/>
          <a:ext cx="3456384" cy="261362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
            <a:extLst>
              <a:ext uri="{FF2B5EF4-FFF2-40B4-BE49-F238E27FC236}">
                <a16:creationId xmlns:a16="http://schemas.microsoft.com/office/drawing/2014/main" id="{3936E5D8-A44F-4117-A6AB-ECDC79E6C510}"/>
              </a:ext>
            </a:extLst>
          </p:cNvPr>
          <p:cNvGraphicFramePr>
            <a:graphicFrameLocks/>
          </p:cNvGraphicFramePr>
          <p:nvPr>
            <p:extLst>
              <p:ext uri="{D42A27DB-BD31-4B8C-83A1-F6EECF244321}">
                <p14:modId xmlns:p14="http://schemas.microsoft.com/office/powerpoint/2010/main" val="311625431"/>
              </p:ext>
            </p:extLst>
          </p:nvPr>
        </p:nvGraphicFramePr>
        <p:xfrm>
          <a:off x="2757283" y="1497668"/>
          <a:ext cx="3965682" cy="2970330"/>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a:extLst>
              <a:ext uri="{FF2B5EF4-FFF2-40B4-BE49-F238E27FC236}">
                <a16:creationId xmlns:a16="http://schemas.microsoft.com/office/drawing/2014/main" id="{EC68B7EB-4805-4212-9F36-FE561A83681E}"/>
              </a:ext>
            </a:extLst>
          </p:cNvPr>
          <p:cNvSpPr txBox="1"/>
          <p:nvPr/>
        </p:nvSpPr>
        <p:spPr>
          <a:xfrm>
            <a:off x="5669849" y="1751906"/>
            <a:ext cx="1053115" cy="584775"/>
          </a:xfrm>
          <a:prstGeom prst="rect">
            <a:avLst/>
          </a:prstGeom>
          <a:noFill/>
        </p:spPr>
        <p:txBody>
          <a:bodyPr wrap="square" rtlCol="0">
            <a:spAutoFit/>
          </a:bodyPr>
          <a:lstStyle/>
          <a:p>
            <a:r>
              <a:rPr lang="nb-NO" sz="800" dirty="0">
                <a:solidFill>
                  <a:srgbClr val="1E3A6E"/>
                </a:solidFill>
              </a:rPr>
              <a:t>Gjennomsnitt 85 % (alle som har innført minst én innovasjon) </a:t>
            </a:r>
          </a:p>
        </p:txBody>
      </p:sp>
      <p:sp>
        <p:nvSpPr>
          <p:cNvPr id="15" name="Title 1">
            <a:extLst>
              <a:ext uri="{FF2B5EF4-FFF2-40B4-BE49-F238E27FC236}">
                <a16:creationId xmlns:a16="http://schemas.microsoft.com/office/drawing/2014/main" id="{D76F3E22-26B9-4605-B9A9-34C43ECA8EC8}"/>
              </a:ext>
            </a:extLst>
          </p:cNvPr>
          <p:cNvSpPr txBox="1">
            <a:spLocks/>
          </p:cNvSpPr>
          <p:nvPr/>
        </p:nvSpPr>
        <p:spPr>
          <a:xfrm>
            <a:off x="294997" y="4623090"/>
            <a:ext cx="7886700" cy="423690"/>
          </a:xfrm>
          <a:prstGeom prst="rect">
            <a:avLst/>
          </a:prstGeom>
        </p:spPr>
        <p:txBody>
          <a:bodyPr vert="horz" lIns="0" tIns="0" rIns="0" bIns="0" rtlCol="0" anchor="b" anchorCtr="0">
            <a:normAutofit fontScale="77500" lnSpcReduction="20000"/>
          </a:bodyPr>
          <a:lstStyle>
            <a:lvl1pPr algn="l" defTabSz="685735" rtl="0" eaLnBrk="1" latinLnBrk="0" hangingPunct="1">
              <a:lnSpc>
                <a:spcPct val="90000"/>
              </a:lnSpc>
              <a:spcBef>
                <a:spcPct val="0"/>
              </a:spcBef>
              <a:buNone/>
              <a:defRPr sz="2813" kern="1200">
                <a:solidFill>
                  <a:schemeClr val="dk2"/>
                </a:solidFill>
                <a:latin typeface="+mj-lt"/>
                <a:ea typeface="+mj-ea"/>
                <a:cs typeface="+mj-cs"/>
              </a:defRPr>
            </a:lvl1pPr>
          </a:lstStyle>
          <a:p>
            <a:pPr>
              <a:lnSpc>
                <a:spcPct val="100000"/>
              </a:lnSpc>
              <a:spcBef>
                <a:spcPts val="0"/>
              </a:spcBef>
            </a:pPr>
            <a:r>
              <a:rPr lang="nb-NO" sz="1100" dirty="0">
                <a:solidFill>
                  <a:schemeClr val="tx1"/>
                </a:solidFill>
                <a:latin typeface="Calibri" panose="020F0502020204030204" pitchFamily="34" charset="0"/>
                <a:cs typeface="Arial" panose="020B0604020202020204" pitchFamily="34" charset="0"/>
              </a:rPr>
              <a:t>Q31 Hvor enig eller uenig* er du i følgende utsagn om din arbeidsplass? Krysset med om medarbeidere igangsatt (Q10) eller fremmet arbeidet med den siste innovasjonen i stor eller noen grad (Q25) (Her er det kun med de som har innført minst én innovasjon i løpet av de to siste år)</a:t>
            </a:r>
          </a:p>
          <a:p>
            <a:pPr>
              <a:lnSpc>
                <a:spcPct val="100000"/>
              </a:lnSpc>
              <a:spcBef>
                <a:spcPts val="0"/>
              </a:spcBef>
            </a:pPr>
            <a:r>
              <a:rPr lang="nb-NO" sz="1100" dirty="0">
                <a:solidFill>
                  <a:schemeClr val="tx1"/>
                </a:solidFill>
                <a:latin typeface="Calibri" panose="020F0502020204030204" pitchFamily="34" charset="0"/>
                <a:cs typeface="Arial" panose="020B0604020202020204" pitchFamily="34" charset="0"/>
              </a:rPr>
              <a:t>Base: n=644</a:t>
            </a:r>
          </a:p>
          <a:p>
            <a:pPr>
              <a:lnSpc>
                <a:spcPct val="100000"/>
              </a:lnSpc>
              <a:spcBef>
                <a:spcPts val="0"/>
              </a:spcBef>
            </a:pPr>
            <a:r>
              <a:rPr lang="nb-NO" sz="900" dirty="0">
                <a:solidFill>
                  <a:schemeClr val="tx1"/>
                </a:solidFill>
                <a:latin typeface="Calibri" panose="020F0502020204030204" pitchFamily="34" charset="0"/>
                <a:cs typeface="Arial" panose="020B0604020202020204" pitchFamily="34" charset="0"/>
              </a:rPr>
              <a:t>* Andelene er basert på om respondenten har svart Helt eller Delvis enig på utsagnene.</a:t>
            </a:r>
            <a:endParaRPr lang="nb-NO" sz="900" dirty="0">
              <a:solidFill>
                <a:schemeClr val="tx1"/>
              </a:solidFill>
              <a:latin typeface="Calibri" panose="020F0502020204030204" pitchFamily="34" charset="0"/>
            </a:endParaRPr>
          </a:p>
        </p:txBody>
      </p:sp>
      <p:sp>
        <p:nvSpPr>
          <p:cNvPr id="2" name="TextBox 1">
            <a:extLst>
              <a:ext uri="{FF2B5EF4-FFF2-40B4-BE49-F238E27FC236}">
                <a16:creationId xmlns:a16="http://schemas.microsoft.com/office/drawing/2014/main" id="{1FF78B11-DC3F-4E25-BE5D-6CEDC894EFD8}"/>
              </a:ext>
            </a:extLst>
          </p:cNvPr>
          <p:cNvSpPr txBox="1"/>
          <p:nvPr/>
        </p:nvSpPr>
        <p:spPr>
          <a:xfrm>
            <a:off x="6760716" y="1762988"/>
            <a:ext cx="1939419" cy="2062103"/>
          </a:xfrm>
          <a:prstGeom prst="rect">
            <a:avLst/>
          </a:prstGeom>
          <a:noFill/>
        </p:spPr>
        <p:txBody>
          <a:bodyPr wrap="square" rtlCol="0">
            <a:spAutoFit/>
          </a:bodyPr>
          <a:lstStyle/>
          <a:p>
            <a:r>
              <a:rPr lang="nb-NO" sz="800" dirty="0"/>
              <a:t>Disse grafene viser om medarbeidere har igangsatt eller fremmet den siste innovasjonen på arbeidsplassen fordelt på hvor mange av utsagnene de er helt eller delvis enig i. Kategoriseringen er basert på de samme seks utsagnene som hos COI (se slide 16).</a:t>
            </a:r>
          </a:p>
          <a:p>
            <a:endParaRPr lang="nb-NO" sz="800" dirty="0"/>
          </a:p>
          <a:p>
            <a:r>
              <a:rPr lang="nb-NO" sz="800" dirty="0"/>
              <a:t>I likhet med hos COI øker andelen i </a:t>
            </a:r>
            <a:r>
              <a:rPr lang="nb-NO" sz="800" dirty="0" err="1"/>
              <a:t>Difis</a:t>
            </a:r>
            <a:r>
              <a:rPr lang="nb-NO" sz="800" dirty="0"/>
              <a:t> innovasjonsbarometer som har svart at medarbeiderne har igangsatt eller fremmet innovasjonen på arbeidsplassen, med antallet av de organisasjonskulturelle trekkene som er til stedet på arbeidsplassen.</a:t>
            </a:r>
          </a:p>
        </p:txBody>
      </p:sp>
      <p:pic>
        <p:nvPicPr>
          <p:cNvPr id="16" name="Picture 2" descr="Bilderesultat for difi">
            <a:extLst>
              <a:ext uri="{FF2B5EF4-FFF2-40B4-BE49-F238E27FC236}">
                <a16:creationId xmlns:a16="http://schemas.microsoft.com/office/drawing/2014/main" id="{EDFF98BB-B7E6-4833-B026-25E4815EB3F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9147" y="240013"/>
            <a:ext cx="512462" cy="512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28690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FED33441-6895-4039-87FE-FDBFBAC3116B}"/>
              </a:ext>
            </a:extLst>
          </p:cNvPr>
          <p:cNvSpPr/>
          <p:nvPr/>
        </p:nvSpPr>
        <p:spPr>
          <a:xfrm>
            <a:off x="6171922" y="1778737"/>
            <a:ext cx="1874799" cy="900246"/>
          </a:xfrm>
          <a:prstGeom prst="roundRect">
            <a:avLst>
              <a:gd name="adj" fmla="val 4753"/>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Title 2">
            <a:extLst>
              <a:ext uri="{FF2B5EF4-FFF2-40B4-BE49-F238E27FC236}">
                <a16:creationId xmlns:a16="http://schemas.microsoft.com/office/drawing/2014/main" id="{4D631C5A-56F5-4ED8-B39E-D7467E8EB015}"/>
              </a:ext>
            </a:extLst>
          </p:cNvPr>
          <p:cNvSpPr>
            <a:spLocks noGrp="1"/>
          </p:cNvSpPr>
          <p:nvPr>
            <p:ph type="title"/>
          </p:nvPr>
        </p:nvSpPr>
        <p:spPr>
          <a:xfrm>
            <a:off x="678407" y="377286"/>
            <a:ext cx="8654595" cy="358952"/>
          </a:xfrm>
        </p:spPr>
        <p:txBody>
          <a:bodyPr>
            <a:normAutofit fontScale="90000"/>
          </a:bodyPr>
          <a:lstStyle/>
          <a:p>
            <a:r>
              <a:rPr lang="nb-NO" sz="2000" dirty="0"/>
              <a:t>Medarbeidere spiller en nøkkelrolle i innovasjonsprosessen</a:t>
            </a:r>
            <a:br>
              <a:rPr lang="nb-NO" sz="2000" dirty="0"/>
            </a:br>
            <a:r>
              <a:rPr lang="nb-NO" sz="1300" dirty="0"/>
              <a:t>Alle utsagn i Q31</a:t>
            </a:r>
            <a:endParaRPr lang="nb-NO" sz="2000" dirty="0"/>
          </a:p>
        </p:txBody>
      </p:sp>
      <p:sp>
        <p:nvSpPr>
          <p:cNvPr id="8" name="Text Placeholder 4">
            <a:extLst>
              <a:ext uri="{FF2B5EF4-FFF2-40B4-BE49-F238E27FC236}">
                <a16:creationId xmlns:a16="http://schemas.microsoft.com/office/drawing/2014/main" id="{E8E814AA-298D-482A-9D3C-3FBC02459063}"/>
              </a:ext>
            </a:extLst>
          </p:cNvPr>
          <p:cNvSpPr>
            <a:spLocks noGrp="1"/>
          </p:cNvSpPr>
          <p:nvPr>
            <p:ph type="body" sz="quarter" idx="13"/>
          </p:nvPr>
        </p:nvSpPr>
        <p:spPr>
          <a:xfrm>
            <a:off x="34925" y="-87165"/>
            <a:ext cx="6725791" cy="288077"/>
          </a:xfrm>
        </p:spPr>
        <p:txBody>
          <a:bodyPr>
            <a:normAutofit/>
          </a:bodyPr>
          <a:lstStyle/>
          <a:p>
            <a:r>
              <a:rPr lang="nb-NO" sz="1000" dirty="0">
                <a:solidFill>
                  <a:schemeClr val="bg2">
                    <a:lumMod val="75000"/>
                  </a:schemeClr>
                </a:solidFill>
              </a:rPr>
              <a:t>Operativt nivå</a:t>
            </a:r>
          </a:p>
        </p:txBody>
      </p:sp>
      <p:graphicFrame>
        <p:nvGraphicFramePr>
          <p:cNvPr id="16" name="Chart 15">
            <a:extLst>
              <a:ext uri="{FF2B5EF4-FFF2-40B4-BE49-F238E27FC236}">
                <a16:creationId xmlns:a16="http://schemas.microsoft.com/office/drawing/2014/main" id="{432E8CAA-228F-4CE4-B3AE-7FC79B1C8A27}"/>
              </a:ext>
            </a:extLst>
          </p:cNvPr>
          <p:cNvGraphicFramePr/>
          <p:nvPr>
            <p:extLst>
              <p:ext uri="{D42A27DB-BD31-4B8C-83A1-F6EECF244321}">
                <p14:modId xmlns:p14="http://schemas.microsoft.com/office/powerpoint/2010/main" val="3239551296"/>
              </p:ext>
            </p:extLst>
          </p:nvPr>
        </p:nvGraphicFramePr>
        <p:xfrm>
          <a:off x="2080552" y="1490215"/>
          <a:ext cx="3456384" cy="2613626"/>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D5DEA183-736F-4516-ABC9-166FC762BA58}"/>
              </a:ext>
            </a:extLst>
          </p:cNvPr>
          <p:cNvSpPr txBox="1"/>
          <p:nvPr/>
        </p:nvSpPr>
        <p:spPr>
          <a:xfrm>
            <a:off x="294996" y="1463998"/>
            <a:ext cx="1890210" cy="230832"/>
          </a:xfrm>
          <a:prstGeom prst="rect">
            <a:avLst/>
          </a:prstGeom>
          <a:noFill/>
        </p:spPr>
        <p:txBody>
          <a:bodyPr wrap="square" rtlCol="0">
            <a:spAutoFit/>
          </a:bodyPr>
          <a:lstStyle/>
          <a:p>
            <a:r>
              <a:rPr lang="nb-NO" sz="900" b="1" dirty="0">
                <a:solidFill>
                  <a:srgbClr val="1E3A6E"/>
                </a:solidFill>
                <a:latin typeface="Arial" panose="020B0604020202020204" pitchFamily="34" charset="0"/>
                <a:cs typeface="Arial" panose="020B0604020202020204" pitchFamily="34" charset="0"/>
              </a:rPr>
              <a:t>Hva viser vi her?</a:t>
            </a:r>
          </a:p>
        </p:txBody>
      </p:sp>
      <p:sp>
        <p:nvSpPr>
          <p:cNvPr id="14" name="Rektangel 14">
            <a:extLst>
              <a:ext uri="{FF2B5EF4-FFF2-40B4-BE49-F238E27FC236}">
                <a16:creationId xmlns:a16="http://schemas.microsoft.com/office/drawing/2014/main" id="{F3EF51CE-F31A-4BC1-B9C7-B735924D2578}"/>
              </a:ext>
            </a:extLst>
          </p:cNvPr>
          <p:cNvSpPr/>
          <p:nvPr/>
        </p:nvSpPr>
        <p:spPr>
          <a:xfrm>
            <a:off x="294996" y="1677238"/>
            <a:ext cx="2037803" cy="1477328"/>
          </a:xfrm>
          <a:prstGeom prst="rect">
            <a:avLst/>
          </a:prstGeom>
        </p:spPr>
        <p:txBody>
          <a:bodyPr wrap="square">
            <a:spAutoFit/>
          </a:bodyPr>
          <a:lstStyle/>
          <a:p>
            <a:r>
              <a:rPr lang="nb-NO" sz="750" dirty="0">
                <a:latin typeface="Arial" panose="020B0604020202020204" pitchFamily="34" charset="0"/>
                <a:cs typeface="Arial" panose="020B0604020202020204" pitchFamily="34" charset="0"/>
              </a:rPr>
              <a:t>I denne fremvisningen er alle utsagn i spørsmål 31 inkludert.</a:t>
            </a:r>
          </a:p>
          <a:p>
            <a:endParaRPr lang="nb-NO" sz="750" dirty="0">
              <a:latin typeface="Arial" panose="020B0604020202020204" pitchFamily="34" charset="0"/>
              <a:cs typeface="Arial" panose="020B0604020202020204" pitchFamily="34" charset="0"/>
            </a:endParaRPr>
          </a:p>
          <a:p>
            <a:r>
              <a:rPr lang="nb-NO" sz="750" dirty="0">
                <a:latin typeface="Arial" panose="020B0604020202020204" pitchFamily="34" charset="0"/>
                <a:cs typeface="Arial" panose="020B0604020202020204" pitchFamily="34" charset="0"/>
              </a:rPr>
              <a:t>Det figurene viser er andelen av arbeidsplassene som er helt eller delvis enige i en forhåndsbestemt andel av utsagnene, hhv. 0-7, 8-10 og 11-13 utsagn.</a:t>
            </a:r>
          </a:p>
          <a:p>
            <a:endParaRPr lang="nb-NO" sz="750" dirty="0">
              <a:latin typeface="Arial" panose="020B0604020202020204" pitchFamily="34" charset="0"/>
              <a:cs typeface="Arial" panose="020B0604020202020204" pitchFamily="34" charset="0"/>
            </a:endParaRPr>
          </a:p>
          <a:p>
            <a:r>
              <a:rPr lang="nb-NO" sz="750" dirty="0">
                <a:latin typeface="Arial" panose="020B0604020202020204" pitchFamily="34" charset="0"/>
                <a:cs typeface="Arial" panose="020B0604020202020204" pitchFamily="34" charset="0"/>
              </a:rPr>
              <a:t>Figuren på neste side viser andelene innenfor disse tre kategoriene, som sier at medarbeidere har igangsatt eller fremmet innovasjon på arbeidsplassen. </a:t>
            </a:r>
          </a:p>
        </p:txBody>
      </p:sp>
      <p:sp>
        <p:nvSpPr>
          <p:cNvPr id="15" name="Rektangel 14">
            <a:extLst>
              <a:ext uri="{FF2B5EF4-FFF2-40B4-BE49-F238E27FC236}">
                <a16:creationId xmlns:a16="http://schemas.microsoft.com/office/drawing/2014/main" id="{DABBD20D-7817-4D77-B3FF-5E714DD7FFCE}"/>
              </a:ext>
            </a:extLst>
          </p:cNvPr>
          <p:cNvSpPr/>
          <p:nvPr/>
        </p:nvSpPr>
        <p:spPr>
          <a:xfrm>
            <a:off x="6171922" y="1778737"/>
            <a:ext cx="1944216" cy="900246"/>
          </a:xfrm>
          <a:prstGeom prst="rect">
            <a:avLst/>
          </a:prstGeom>
        </p:spPr>
        <p:txBody>
          <a:bodyPr wrap="square">
            <a:spAutoFit/>
          </a:bodyPr>
          <a:lstStyle/>
          <a:p>
            <a:r>
              <a:rPr lang="nb-NO" sz="750" dirty="0">
                <a:latin typeface="Arial" panose="020B0604020202020204" pitchFamily="34" charset="0"/>
                <a:cs typeface="Arial" panose="020B0604020202020204" pitchFamily="34" charset="0"/>
              </a:rPr>
              <a:t>I denne figuren har vi inkludert alle de 13 utsagnene som var med i </a:t>
            </a:r>
            <a:r>
              <a:rPr lang="nb-NO" sz="750" dirty="0" err="1">
                <a:latin typeface="Arial" panose="020B0604020202020204" pitchFamily="34" charset="0"/>
                <a:cs typeface="Arial" panose="020B0604020202020204" pitchFamily="34" charset="0"/>
              </a:rPr>
              <a:t>Difis</a:t>
            </a:r>
            <a:r>
              <a:rPr lang="nb-NO" sz="750" dirty="0">
                <a:latin typeface="Arial" panose="020B0604020202020204" pitchFamily="34" charset="0"/>
                <a:cs typeface="Arial" panose="020B0604020202020204" pitchFamily="34" charset="0"/>
              </a:rPr>
              <a:t> undersøkelse. Disse er kategorisert i følgende grupper: Helt eller delvis enig i 0-7 utsagn (9 %), helt eller delvis enig i 8-10 utsagn (36 %), og om de er helt eller delvis enig i 11-13 utsagn (54 %) </a:t>
            </a:r>
          </a:p>
        </p:txBody>
      </p:sp>
      <p:sp>
        <p:nvSpPr>
          <p:cNvPr id="17" name="Title 1">
            <a:extLst>
              <a:ext uri="{FF2B5EF4-FFF2-40B4-BE49-F238E27FC236}">
                <a16:creationId xmlns:a16="http://schemas.microsoft.com/office/drawing/2014/main" id="{412CF40E-B9C1-47C6-BF9D-63B752CBC6CE}"/>
              </a:ext>
            </a:extLst>
          </p:cNvPr>
          <p:cNvSpPr txBox="1">
            <a:spLocks/>
          </p:cNvSpPr>
          <p:nvPr/>
        </p:nvSpPr>
        <p:spPr>
          <a:xfrm>
            <a:off x="294997" y="4623090"/>
            <a:ext cx="7886700" cy="423690"/>
          </a:xfrm>
          <a:prstGeom prst="rect">
            <a:avLst/>
          </a:prstGeom>
        </p:spPr>
        <p:txBody>
          <a:bodyPr vert="horz" lIns="0" tIns="0" rIns="0" bIns="0" rtlCol="0" anchor="b" anchorCtr="0">
            <a:normAutofit fontScale="77500" lnSpcReduction="20000"/>
          </a:bodyPr>
          <a:lstStyle>
            <a:lvl1pPr algn="l" defTabSz="685735" rtl="0" eaLnBrk="1" latinLnBrk="0" hangingPunct="1">
              <a:lnSpc>
                <a:spcPct val="90000"/>
              </a:lnSpc>
              <a:spcBef>
                <a:spcPct val="0"/>
              </a:spcBef>
              <a:buNone/>
              <a:defRPr sz="2813" kern="1200">
                <a:solidFill>
                  <a:schemeClr val="dk2"/>
                </a:solidFill>
                <a:latin typeface="+mj-lt"/>
                <a:ea typeface="+mj-ea"/>
                <a:cs typeface="+mj-cs"/>
              </a:defRPr>
            </a:lvl1pPr>
          </a:lstStyle>
          <a:p>
            <a:pPr>
              <a:lnSpc>
                <a:spcPct val="100000"/>
              </a:lnSpc>
              <a:spcBef>
                <a:spcPts val="0"/>
              </a:spcBef>
            </a:pPr>
            <a:r>
              <a:rPr lang="nb-NO" sz="1100" dirty="0">
                <a:solidFill>
                  <a:schemeClr val="tx1"/>
                </a:solidFill>
                <a:latin typeface="Calibri" panose="020F0502020204030204" pitchFamily="34" charset="0"/>
                <a:cs typeface="Arial" panose="020B0604020202020204" pitchFamily="34" charset="0"/>
              </a:rPr>
              <a:t>Q31 Hvor enig eller uenig* er du i følgende utsagn om din arbeidsplass? Krysset med om medarbeidere igangsatt (Q10) eller fremmet arbeidet med den siste innovasjonen i stor eller noen grad (Q25) (Her er det kun med de som har innført minst én innovasjon i løpet av de to siste år)</a:t>
            </a:r>
          </a:p>
          <a:p>
            <a:pPr>
              <a:lnSpc>
                <a:spcPct val="100000"/>
              </a:lnSpc>
              <a:spcBef>
                <a:spcPts val="0"/>
              </a:spcBef>
            </a:pPr>
            <a:r>
              <a:rPr lang="nb-NO" sz="1100" dirty="0">
                <a:solidFill>
                  <a:schemeClr val="tx1"/>
                </a:solidFill>
                <a:latin typeface="Calibri" panose="020F0502020204030204" pitchFamily="34" charset="0"/>
                <a:cs typeface="Arial" panose="020B0604020202020204" pitchFamily="34" charset="0"/>
              </a:rPr>
              <a:t>Base: n=644</a:t>
            </a:r>
          </a:p>
          <a:p>
            <a:pPr>
              <a:lnSpc>
                <a:spcPct val="100000"/>
              </a:lnSpc>
              <a:spcBef>
                <a:spcPts val="0"/>
              </a:spcBef>
            </a:pPr>
            <a:r>
              <a:rPr lang="nb-NO" sz="900" dirty="0">
                <a:solidFill>
                  <a:schemeClr val="tx1"/>
                </a:solidFill>
                <a:latin typeface="Calibri" panose="020F0502020204030204" pitchFamily="34" charset="0"/>
                <a:cs typeface="Arial" panose="020B0604020202020204" pitchFamily="34" charset="0"/>
              </a:rPr>
              <a:t>* Andelene er basert på om respondenten har svart Helt eller Delvis enig på utsagnene.</a:t>
            </a:r>
            <a:endParaRPr lang="nb-NO" sz="900" dirty="0">
              <a:solidFill>
                <a:schemeClr val="tx1"/>
              </a:solidFill>
              <a:latin typeface="Calibri" panose="020F0502020204030204" pitchFamily="34" charset="0"/>
            </a:endParaRPr>
          </a:p>
        </p:txBody>
      </p:sp>
      <p:pic>
        <p:nvPicPr>
          <p:cNvPr id="9" name="Picture 2" descr="Bilderesultat for difi">
            <a:extLst>
              <a:ext uri="{FF2B5EF4-FFF2-40B4-BE49-F238E27FC236}">
                <a16:creationId xmlns:a16="http://schemas.microsoft.com/office/drawing/2014/main" id="{FC88A515-6F08-4090-A743-FCFF6E4D4DE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9147" y="240013"/>
            <a:ext cx="512462" cy="512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3502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286039B-A1CF-4344-A462-C023BA38E30F}"/>
              </a:ext>
            </a:extLst>
          </p:cNvPr>
          <p:cNvSpPr txBox="1"/>
          <p:nvPr/>
        </p:nvSpPr>
        <p:spPr>
          <a:xfrm>
            <a:off x="238286" y="257070"/>
            <a:ext cx="4982454" cy="440762"/>
          </a:xfrm>
          <a:prstGeom prst="rect">
            <a:avLst/>
          </a:prstGeom>
          <a:noFill/>
        </p:spPr>
        <p:txBody>
          <a:bodyPr wrap="none" rtlCol="0">
            <a:spAutoFit/>
          </a:bodyPr>
          <a:lstStyle/>
          <a:p>
            <a:r>
              <a:rPr lang="nb-NO" dirty="0"/>
              <a:t>Organisasjonskultur – Strategisk nivå</a:t>
            </a:r>
          </a:p>
        </p:txBody>
      </p:sp>
      <p:sp>
        <p:nvSpPr>
          <p:cNvPr id="7" name="TextBox 6">
            <a:extLst>
              <a:ext uri="{FF2B5EF4-FFF2-40B4-BE49-F238E27FC236}">
                <a16:creationId xmlns:a16="http://schemas.microsoft.com/office/drawing/2014/main" id="{B223181F-CDA0-4FEE-A3CA-AC25670EE7A7}"/>
              </a:ext>
            </a:extLst>
          </p:cNvPr>
          <p:cNvSpPr txBox="1"/>
          <p:nvPr/>
        </p:nvSpPr>
        <p:spPr>
          <a:xfrm>
            <a:off x="238286" y="697832"/>
            <a:ext cx="8256009" cy="2862322"/>
          </a:xfrm>
          <a:prstGeom prst="rect">
            <a:avLst/>
          </a:prstGeom>
          <a:noFill/>
        </p:spPr>
        <p:txBody>
          <a:bodyPr wrap="square" rtlCol="0">
            <a:spAutoFit/>
          </a:bodyPr>
          <a:lstStyle/>
          <a:p>
            <a:r>
              <a:rPr lang="nb-NO" sz="900" dirty="0"/>
              <a:t>I dette dypdykket har vi satt fokus på ulike aspekter ved organisasjonskultur gjennom analyser av </a:t>
            </a:r>
            <a:r>
              <a:rPr lang="nb-NO" sz="900" dirty="0" err="1"/>
              <a:t>Difis</a:t>
            </a:r>
            <a:r>
              <a:rPr lang="nb-NO" sz="900" dirty="0"/>
              <a:t> Innovasjonsbarometer for staten (2018). </a:t>
            </a:r>
            <a:r>
              <a:rPr lang="nb-NO" sz="900" dirty="0" err="1"/>
              <a:t>Difis</a:t>
            </a:r>
            <a:r>
              <a:rPr lang="nb-NO" sz="900" dirty="0"/>
              <a:t> innovasjonsbarometer består av to deler; en strategisk del og en operativ del. Den strategiske undersøkelsen er sendt til den øverste ledelsen for offentlige virksomheter, herunder departementer og direktorater. </a:t>
            </a:r>
          </a:p>
          <a:p>
            <a:endParaRPr lang="nb-NO" sz="900" dirty="0"/>
          </a:p>
          <a:p>
            <a:pPr marL="171450" indent="-171450">
              <a:buFont typeface="Arial" panose="020B0604020202020204" pitchFamily="34" charset="0"/>
              <a:buChar char="•"/>
            </a:pPr>
            <a:r>
              <a:rPr lang="nb-NO" sz="900" dirty="0"/>
              <a:t>På strategisk nivå er det stilt spørsmål </a:t>
            </a:r>
            <a:r>
              <a:rPr lang="nb-NO" sz="900" i="1" dirty="0"/>
              <a:t>om ledelsen tilrettelegger for at deres underliggende arbeidsplasser kan arbeide med innovative arbeidsmetoder for å nå sine mål</a:t>
            </a:r>
            <a:r>
              <a:rPr lang="nb-NO" sz="900" dirty="0"/>
              <a:t>. </a:t>
            </a:r>
          </a:p>
          <a:p>
            <a:pPr marL="360000" indent="-171450">
              <a:buFontTx/>
              <a:buChar char="-"/>
            </a:pPr>
            <a:r>
              <a:rPr lang="nb-NO" sz="900" dirty="0"/>
              <a:t>De er få respondenter som har besvart på vegne av et departement (7 </a:t>
            </a:r>
            <a:r>
              <a:rPr lang="nb-NO" sz="900" dirty="0" err="1"/>
              <a:t>stk</a:t>
            </a:r>
            <a:r>
              <a:rPr lang="nb-NO" sz="900" dirty="0"/>
              <a:t>). Av disse svarer 85 % at de er helt eller delvis enig i at departementet legger til rette for at deres underliggende virksomheter kan benytte innovative arbeidsmåter. De resterende svarer at de ikke vet. </a:t>
            </a:r>
          </a:p>
          <a:p>
            <a:pPr marL="360000" indent="-171450">
              <a:buFontTx/>
              <a:buChar char="-"/>
            </a:pPr>
            <a:r>
              <a:rPr lang="nb-NO" sz="900" dirty="0"/>
              <a:t>Til sammenligning svarer nær 2 av 3 (63 %) på strategisk nivå som ikke representerer et departement, at deres overliggende departement legger til rette for at de i egen virksomhet kan benytte innovative arbeidsmåter for å oppnå sine mål. En drøy fjerdedel (26 %) er helt eller delvis uenig i dette. </a:t>
            </a:r>
          </a:p>
          <a:p>
            <a:endParaRPr lang="nb-NO" sz="900" dirty="0"/>
          </a:p>
          <a:p>
            <a:pPr marL="171450" indent="-171450">
              <a:buFont typeface="Arial" panose="020B0604020202020204" pitchFamily="34" charset="0"/>
              <a:buChar char="•"/>
            </a:pPr>
            <a:r>
              <a:rPr lang="nb-NO" sz="900" dirty="0"/>
              <a:t>Ledelsen på strategisk nivå har også svart på </a:t>
            </a:r>
            <a:r>
              <a:rPr lang="nb-NO" sz="900" i="1" dirty="0"/>
              <a:t>om egen ledergruppe legger til rette for at deres ledere kan benytte innovative arbeidsmåter for å oppnå deres mål</a:t>
            </a:r>
            <a:r>
              <a:rPr lang="nb-NO" sz="900" dirty="0"/>
              <a:t>, hele 94 % er helt eller delvis enig i dette. </a:t>
            </a:r>
          </a:p>
          <a:p>
            <a:endParaRPr lang="nb-NO" sz="900" dirty="0"/>
          </a:p>
          <a:p>
            <a:pPr marL="171450" indent="-171450">
              <a:buFont typeface="Arial" panose="020B0604020202020204" pitchFamily="34" charset="0"/>
              <a:buChar char="•"/>
            </a:pPr>
            <a:r>
              <a:rPr lang="nb-NO" sz="900" dirty="0"/>
              <a:t>Rundt 2 av 3 (64 %) er helt eller delvis uenig i at det er </a:t>
            </a:r>
            <a:r>
              <a:rPr lang="nb-NO" sz="900" i="1" dirty="0"/>
              <a:t>vanskelig å arbeide innovativt fordi de i sin virksomhet møter motstand mot å jobbe med innovative arbeidsmetoder</a:t>
            </a:r>
            <a:r>
              <a:rPr lang="nb-NO" sz="900" dirty="0"/>
              <a:t>. Samtidig svarer 1 av 3 at de er helt eller enig i at de møter slik motstand.</a:t>
            </a:r>
          </a:p>
          <a:p>
            <a:endParaRPr lang="nb-NO" sz="900" dirty="0"/>
          </a:p>
          <a:p>
            <a:pPr marL="171450" indent="-171450">
              <a:buFont typeface="Arial" panose="020B0604020202020204" pitchFamily="34" charset="0"/>
              <a:buChar char="•"/>
            </a:pPr>
            <a:r>
              <a:rPr lang="nb-NO" sz="900" dirty="0"/>
              <a:t>På strategisk nivå er det delte meninger om hvorvidt det er </a:t>
            </a:r>
            <a:r>
              <a:rPr lang="nb-NO" sz="900" i="1" dirty="0"/>
              <a:t>vanskelig å arbeide innovativt fordi virksomheten mangler kunnskap om innovative arbeidsmetoder. </a:t>
            </a:r>
            <a:r>
              <a:rPr lang="nb-NO" sz="900" dirty="0"/>
              <a:t>Omtrent like mange er enige (46 %) som uenige (49 %). </a:t>
            </a:r>
          </a:p>
          <a:p>
            <a:endParaRPr lang="nb-NO" sz="900" dirty="0"/>
          </a:p>
        </p:txBody>
      </p:sp>
      <p:sp>
        <p:nvSpPr>
          <p:cNvPr id="2" name="TextBox 1">
            <a:extLst>
              <a:ext uri="{FF2B5EF4-FFF2-40B4-BE49-F238E27FC236}">
                <a16:creationId xmlns:a16="http://schemas.microsoft.com/office/drawing/2014/main" id="{ADEFE91B-D3E2-4185-A11E-820392DB3699}"/>
              </a:ext>
            </a:extLst>
          </p:cNvPr>
          <p:cNvSpPr txBox="1"/>
          <p:nvPr/>
        </p:nvSpPr>
        <p:spPr>
          <a:xfrm>
            <a:off x="145920" y="4839131"/>
            <a:ext cx="7467109" cy="200055"/>
          </a:xfrm>
          <a:prstGeom prst="rect">
            <a:avLst/>
          </a:prstGeom>
          <a:noFill/>
        </p:spPr>
        <p:txBody>
          <a:bodyPr wrap="none" rtlCol="0">
            <a:spAutoFit/>
          </a:bodyPr>
          <a:lstStyle/>
          <a:p>
            <a:r>
              <a:rPr lang="nb-NO" sz="700" dirty="0"/>
              <a:t>Bech </a:t>
            </a:r>
            <a:r>
              <a:rPr lang="nb-NO" sz="700" dirty="0" err="1"/>
              <a:t>Lykkebo</a:t>
            </a:r>
            <a:r>
              <a:rPr lang="nb-NO" sz="700" dirty="0"/>
              <a:t>, Ole (2016) </a:t>
            </a:r>
            <a:r>
              <a:rPr lang="nb-NO" sz="700" i="1" dirty="0"/>
              <a:t>INNOVATIONSBAROMETERET – </a:t>
            </a:r>
            <a:r>
              <a:rPr lang="nb-NO" sz="700" i="1" dirty="0" err="1"/>
              <a:t>Højere</a:t>
            </a:r>
            <a:r>
              <a:rPr lang="nb-NO" sz="700" i="1" dirty="0"/>
              <a:t> effektivitet og kvalitet i den offentlige sektor </a:t>
            </a:r>
            <a:r>
              <a:rPr lang="nb-NO" sz="700" i="1" dirty="0" err="1"/>
              <a:t>gennem</a:t>
            </a:r>
            <a:r>
              <a:rPr lang="nb-NO" sz="700" i="1" dirty="0"/>
              <a:t> </a:t>
            </a:r>
            <a:r>
              <a:rPr lang="nb-NO" sz="700" i="1" dirty="0" err="1"/>
              <a:t>innovation</a:t>
            </a:r>
            <a:r>
              <a:rPr lang="nb-NO" sz="700" dirty="0"/>
              <a:t>. København: Jurist- og Økonomiforbundets Forlag</a:t>
            </a:r>
          </a:p>
        </p:txBody>
      </p:sp>
    </p:spTree>
    <p:extLst>
      <p:ext uri="{BB962C8B-B14F-4D97-AF65-F5344CB8AC3E}">
        <p14:creationId xmlns:p14="http://schemas.microsoft.com/office/powerpoint/2010/main" val="11122616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2D61A8B7-E512-4F9D-A6B3-1AD7399F5B9A}"/>
              </a:ext>
            </a:extLst>
          </p:cNvPr>
          <p:cNvCxnSpPr>
            <a:cxnSpLocks/>
          </p:cNvCxnSpPr>
          <p:nvPr/>
        </p:nvCxnSpPr>
        <p:spPr>
          <a:xfrm>
            <a:off x="2752868" y="1701941"/>
            <a:ext cx="2484276" cy="0"/>
          </a:xfrm>
          <a:prstGeom prst="line">
            <a:avLst/>
          </a:prstGeom>
          <a:ln w="9525" cap="flat" cmpd="sng" algn="ctr">
            <a:solidFill>
              <a:srgbClr val="1E3A6E"/>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8" name="Rectangle: Rounded Corners 17">
            <a:extLst>
              <a:ext uri="{FF2B5EF4-FFF2-40B4-BE49-F238E27FC236}">
                <a16:creationId xmlns:a16="http://schemas.microsoft.com/office/drawing/2014/main" id="{FBCBE267-941C-45D8-B9CB-F48BCA63DD8D}"/>
              </a:ext>
            </a:extLst>
          </p:cNvPr>
          <p:cNvSpPr/>
          <p:nvPr/>
        </p:nvSpPr>
        <p:spPr>
          <a:xfrm>
            <a:off x="6609514" y="1443571"/>
            <a:ext cx="1868574" cy="2056345"/>
          </a:xfrm>
          <a:prstGeom prst="roundRect">
            <a:avLst>
              <a:gd name="adj" fmla="val 4753"/>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Title 2">
            <a:extLst>
              <a:ext uri="{FF2B5EF4-FFF2-40B4-BE49-F238E27FC236}">
                <a16:creationId xmlns:a16="http://schemas.microsoft.com/office/drawing/2014/main" id="{4D631C5A-56F5-4ED8-B39E-D7467E8EB015}"/>
              </a:ext>
            </a:extLst>
          </p:cNvPr>
          <p:cNvSpPr>
            <a:spLocks noGrp="1"/>
          </p:cNvSpPr>
          <p:nvPr>
            <p:ph type="title"/>
          </p:nvPr>
        </p:nvSpPr>
        <p:spPr>
          <a:xfrm>
            <a:off x="686932" y="421892"/>
            <a:ext cx="6382941" cy="358952"/>
          </a:xfrm>
        </p:spPr>
        <p:txBody>
          <a:bodyPr>
            <a:normAutofit fontScale="90000"/>
          </a:bodyPr>
          <a:lstStyle/>
          <a:p>
            <a:r>
              <a:rPr lang="nb-NO" sz="2000" dirty="0"/>
              <a:t>Medarbeidere spiller en nøkkelrolle i innovasjonsprosessen</a:t>
            </a:r>
            <a:br>
              <a:rPr lang="nb-NO" sz="2000" dirty="0"/>
            </a:br>
            <a:r>
              <a:rPr lang="nb-NO" sz="1300" dirty="0"/>
              <a:t>Alle utsagn i Q31</a:t>
            </a:r>
            <a:endParaRPr lang="nb-NO" sz="2000" dirty="0"/>
          </a:p>
        </p:txBody>
      </p:sp>
      <p:sp>
        <p:nvSpPr>
          <p:cNvPr id="8" name="Text Placeholder 4">
            <a:extLst>
              <a:ext uri="{FF2B5EF4-FFF2-40B4-BE49-F238E27FC236}">
                <a16:creationId xmlns:a16="http://schemas.microsoft.com/office/drawing/2014/main" id="{E8E814AA-298D-482A-9D3C-3FBC02459063}"/>
              </a:ext>
            </a:extLst>
          </p:cNvPr>
          <p:cNvSpPr>
            <a:spLocks noGrp="1"/>
          </p:cNvSpPr>
          <p:nvPr>
            <p:ph type="body" sz="quarter" idx="13"/>
          </p:nvPr>
        </p:nvSpPr>
        <p:spPr>
          <a:xfrm>
            <a:off x="34925" y="-87165"/>
            <a:ext cx="6725791" cy="288077"/>
          </a:xfrm>
        </p:spPr>
        <p:txBody>
          <a:bodyPr>
            <a:normAutofit/>
          </a:bodyPr>
          <a:lstStyle/>
          <a:p>
            <a:r>
              <a:rPr lang="nb-NO" sz="1000" dirty="0">
                <a:solidFill>
                  <a:schemeClr val="bg2">
                    <a:lumMod val="75000"/>
                  </a:schemeClr>
                </a:solidFill>
              </a:rPr>
              <a:t>Operativt nivå</a:t>
            </a:r>
          </a:p>
        </p:txBody>
      </p:sp>
      <p:graphicFrame>
        <p:nvGraphicFramePr>
          <p:cNvPr id="11" name="Chart 1">
            <a:extLst>
              <a:ext uri="{FF2B5EF4-FFF2-40B4-BE49-F238E27FC236}">
                <a16:creationId xmlns:a16="http://schemas.microsoft.com/office/drawing/2014/main" id="{3936E5D8-A44F-4117-A6AB-ECDC79E6C510}"/>
              </a:ext>
            </a:extLst>
          </p:cNvPr>
          <p:cNvGraphicFramePr>
            <a:graphicFrameLocks/>
          </p:cNvGraphicFramePr>
          <p:nvPr>
            <p:extLst>
              <p:ext uri="{D42A27DB-BD31-4B8C-83A1-F6EECF244321}">
                <p14:modId xmlns:p14="http://schemas.microsoft.com/office/powerpoint/2010/main" val="3164437758"/>
              </p:ext>
            </p:extLst>
          </p:nvPr>
        </p:nvGraphicFramePr>
        <p:xfrm>
          <a:off x="2386490" y="1278426"/>
          <a:ext cx="3965682" cy="2970330"/>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EC68B7EB-4805-4212-9F36-FE561A83681E}"/>
              </a:ext>
            </a:extLst>
          </p:cNvPr>
          <p:cNvSpPr txBox="1"/>
          <p:nvPr/>
        </p:nvSpPr>
        <p:spPr>
          <a:xfrm>
            <a:off x="5299056" y="1532664"/>
            <a:ext cx="1053115" cy="584775"/>
          </a:xfrm>
          <a:prstGeom prst="rect">
            <a:avLst/>
          </a:prstGeom>
          <a:noFill/>
        </p:spPr>
        <p:txBody>
          <a:bodyPr wrap="square" rtlCol="0">
            <a:spAutoFit/>
          </a:bodyPr>
          <a:lstStyle/>
          <a:p>
            <a:r>
              <a:rPr lang="nb-NO" sz="800" dirty="0">
                <a:solidFill>
                  <a:srgbClr val="1E3A6E"/>
                </a:solidFill>
              </a:rPr>
              <a:t>Gjennomsnitt 85 % (alle som har innført minst én innovasjon) </a:t>
            </a:r>
          </a:p>
        </p:txBody>
      </p:sp>
      <p:sp>
        <p:nvSpPr>
          <p:cNvPr id="10" name="TextBox 9">
            <a:extLst>
              <a:ext uri="{FF2B5EF4-FFF2-40B4-BE49-F238E27FC236}">
                <a16:creationId xmlns:a16="http://schemas.microsoft.com/office/drawing/2014/main" id="{091E9B8E-B049-4C03-83FA-34BF81CDCD79}"/>
              </a:ext>
            </a:extLst>
          </p:cNvPr>
          <p:cNvSpPr txBox="1"/>
          <p:nvPr/>
        </p:nvSpPr>
        <p:spPr>
          <a:xfrm>
            <a:off x="294996" y="1463998"/>
            <a:ext cx="1890210" cy="230832"/>
          </a:xfrm>
          <a:prstGeom prst="rect">
            <a:avLst/>
          </a:prstGeom>
          <a:noFill/>
        </p:spPr>
        <p:txBody>
          <a:bodyPr wrap="square" rtlCol="0">
            <a:spAutoFit/>
          </a:bodyPr>
          <a:lstStyle/>
          <a:p>
            <a:r>
              <a:rPr lang="nb-NO" sz="900" b="1" dirty="0">
                <a:solidFill>
                  <a:srgbClr val="1E3A6E"/>
                </a:solidFill>
                <a:latin typeface="Arial" panose="020B0604020202020204" pitchFamily="34" charset="0"/>
                <a:cs typeface="Arial" panose="020B0604020202020204" pitchFamily="34" charset="0"/>
              </a:rPr>
              <a:t>Hva viser vi her?</a:t>
            </a:r>
          </a:p>
        </p:txBody>
      </p:sp>
      <p:sp>
        <p:nvSpPr>
          <p:cNvPr id="14" name="Rektangel 14">
            <a:extLst>
              <a:ext uri="{FF2B5EF4-FFF2-40B4-BE49-F238E27FC236}">
                <a16:creationId xmlns:a16="http://schemas.microsoft.com/office/drawing/2014/main" id="{F1F2E79C-74DE-487F-AD86-ACF82388DE02}"/>
              </a:ext>
            </a:extLst>
          </p:cNvPr>
          <p:cNvSpPr/>
          <p:nvPr/>
        </p:nvSpPr>
        <p:spPr>
          <a:xfrm>
            <a:off x="294996" y="1677238"/>
            <a:ext cx="2037803" cy="900246"/>
          </a:xfrm>
          <a:prstGeom prst="rect">
            <a:avLst/>
          </a:prstGeom>
        </p:spPr>
        <p:txBody>
          <a:bodyPr wrap="square">
            <a:spAutoFit/>
          </a:bodyPr>
          <a:lstStyle/>
          <a:p>
            <a:r>
              <a:rPr lang="nb-NO" sz="750" dirty="0">
                <a:latin typeface="Arial" panose="020B0604020202020204" pitchFamily="34" charset="0"/>
                <a:cs typeface="Arial" panose="020B0604020202020204" pitchFamily="34" charset="0"/>
              </a:rPr>
              <a:t>I denne fremvisningen er alle utsagn i spørsmål 31 inkludert.</a:t>
            </a:r>
          </a:p>
          <a:p>
            <a:endParaRPr lang="nb-NO" sz="750" dirty="0">
              <a:latin typeface="Arial" panose="020B0604020202020204" pitchFamily="34" charset="0"/>
              <a:cs typeface="Arial" panose="020B0604020202020204" pitchFamily="34" charset="0"/>
            </a:endParaRPr>
          </a:p>
          <a:p>
            <a:r>
              <a:rPr lang="nb-NO" sz="750" dirty="0">
                <a:latin typeface="Arial" panose="020B0604020202020204" pitchFamily="34" charset="0"/>
                <a:cs typeface="Arial" panose="020B0604020202020204" pitchFamily="34" charset="0"/>
              </a:rPr>
              <a:t>Det figurene viser er andelen av arbeidsplassene som er helt eller delvis enige i hhv. 0-7, 8-10 og 11-13 utsagn i spørsmål 31.</a:t>
            </a:r>
          </a:p>
        </p:txBody>
      </p:sp>
      <p:sp>
        <p:nvSpPr>
          <p:cNvPr id="15" name="Rektangel 14">
            <a:extLst>
              <a:ext uri="{FF2B5EF4-FFF2-40B4-BE49-F238E27FC236}">
                <a16:creationId xmlns:a16="http://schemas.microsoft.com/office/drawing/2014/main" id="{B7DD75E1-CB90-407A-949A-1AB5BEEEA871}"/>
              </a:ext>
            </a:extLst>
          </p:cNvPr>
          <p:cNvSpPr/>
          <p:nvPr/>
        </p:nvSpPr>
        <p:spPr>
          <a:xfrm>
            <a:off x="6609514" y="1445507"/>
            <a:ext cx="1896311" cy="2054409"/>
          </a:xfrm>
          <a:prstGeom prst="rect">
            <a:avLst/>
          </a:prstGeom>
        </p:spPr>
        <p:txBody>
          <a:bodyPr wrap="square">
            <a:spAutoFit/>
          </a:bodyPr>
          <a:lstStyle/>
          <a:p>
            <a:r>
              <a:rPr lang="nb-NO" sz="750" dirty="0">
                <a:latin typeface="Arial" panose="020B0604020202020204" pitchFamily="34" charset="0"/>
                <a:cs typeface="Arial" panose="020B0604020202020204" pitchFamily="34" charset="0"/>
              </a:rPr>
              <a:t>Her har vi sett på andelen som har svart at medarbeidere har igangsatt eller fremmet innovasjon på arbeidsplassen fordelt på om de er helt eller delvis enig i 0-7 utsagn, 8-10 utsagn, eller 11-13 utsagn i spørsmål 31. </a:t>
            </a:r>
          </a:p>
          <a:p>
            <a:endParaRPr lang="nb-NO" sz="750" dirty="0">
              <a:latin typeface="Arial" panose="020B0604020202020204" pitchFamily="34" charset="0"/>
              <a:cs typeface="Arial" panose="020B0604020202020204" pitchFamily="34" charset="0"/>
            </a:endParaRPr>
          </a:p>
          <a:p>
            <a:r>
              <a:rPr lang="nb-NO" sz="750" dirty="0">
                <a:latin typeface="Arial" panose="020B0604020202020204" pitchFamily="34" charset="0"/>
                <a:cs typeface="Arial" panose="020B0604020202020204" pitchFamily="34" charset="0"/>
              </a:rPr>
              <a:t>Figuren viser at på 60 % av arbeidsplassene som er enig i 0-7 av de 13 utsagnene har medarbeidere igangsatt eller fremmet arbeidet med den siste innovasjonen. For arbeidsplassene som er enig i 11-13 av utsagnene har 90 % svart at medarbeidere har igangsatt eller fremmet arbeidet med den siste innovasjonen. </a:t>
            </a:r>
          </a:p>
        </p:txBody>
      </p:sp>
      <p:sp>
        <p:nvSpPr>
          <p:cNvPr id="17" name="Title 1">
            <a:extLst>
              <a:ext uri="{FF2B5EF4-FFF2-40B4-BE49-F238E27FC236}">
                <a16:creationId xmlns:a16="http://schemas.microsoft.com/office/drawing/2014/main" id="{8A61FF7F-8D79-4719-8E65-A9402600DB32}"/>
              </a:ext>
            </a:extLst>
          </p:cNvPr>
          <p:cNvSpPr txBox="1">
            <a:spLocks/>
          </p:cNvSpPr>
          <p:nvPr/>
        </p:nvSpPr>
        <p:spPr>
          <a:xfrm>
            <a:off x="294997" y="4623090"/>
            <a:ext cx="7886700" cy="423690"/>
          </a:xfrm>
          <a:prstGeom prst="rect">
            <a:avLst/>
          </a:prstGeom>
        </p:spPr>
        <p:txBody>
          <a:bodyPr vert="horz" lIns="0" tIns="0" rIns="0" bIns="0" rtlCol="0" anchor="b" anchorCtr="0">
            <a:normAutofit fontScale="77500" lnSpcReduction="20000"/>
          </a:bodyPr>
          <a:lstStyle>
            <a:lvl1pPr algn="l" defTabSz="685735" rtl="0" eaLnBrk="1" latinLnBrk="0" hangingPunct="1">
              <a:lnSpc>
                <a:spcPct val="90000"/>
              </a:lnSpc>
              <a:spcBef>
                <a:spcPct val="0"/>
              </a:spcBef>
              <a:buNone/>
              <a:defRPr sz="2813" kern="1200">
                <a:solidFill>
                  <a:schemeClr val="dk2"/>
                </a:solidFill>
                <a:latin typeface="+mj-lt"/>
                <a:ea typeface="+mj-ea"/>
                <a:cs typeface="+mj-cs"/>
              </a:defRPr>
            </a:lvl1pPr>
          </a:lstStyle>
          <a:p>
            <a:pPr>
              <a:lnSpc>
                <a:spcPct val="100000"/>
              </a:lnSpc>
              <a:spcBef>
                <a:spcPts val="0"/>
              </a:spcBef>
            </a:pPr>
            <a:r>
              <a:rPr lang="nb-NO" sz="1100" dirty="0">
                <a:solidFill>
                  <a:schemeClr val="tx1"/>
                </a:solidFill>
                <a:latin typeface="Calibri" panose="020F0502020204030204" pitchFamily="34" charset="0"/>
                <a:cs typeface="Arial" panose="020B0604020202020204" pitchFamily="34" charset="0"/>
              </a:rPr>
              <a:t>Q31 Hvor enig eller uenig* er du i følgende utsagn om din arbeidsplass? Krysset med om medarbeidere igangsatt (Q10) eller fremmet arbeidet med den siste innovasjonen i stor eller noen grad (Q25) (Her er det kun med de som har innført minst én innovasjon i løpet av de to siste år)</a:t>
            </a:r>
          </a:p>
          <a:p>
            <a:pPr>
              <a:lnSpc>
                <a:spcPct val="100000"/>
              </a:lnSpc>
              <a:spcBef>
                <a:spcPts val="0"/>
              </a:spcBef>
            </a:pPr>
            <a:r>
              <a:rPr lang="nb-NO" sz="1100" dirty="0">
                <a:solidFill>
                  <a:schemeClr val="tx1"/>
                </a:solidFill>
                <a:latin typeface="Calibri" panose="020F0502020204030204" pitchFamily="34" charset="0"/>
                <a:cs typeface="Arial" panose="020B0604020202020204" pitchFamily="34" charset="0"/>
              </a:rPr>
              <a:t>Base: n=644</a:t>
            </a:r>
          </a:p>
          <a:p>
            <a:pPr>
              <a:lnSpc>
                <a:spcPct val="100000"/>
              </a:lnSpc>
              <a:spcBef>
                <a:spcPts val="0"/>
              </a:spcBef>
            </a:pPr>
            <a:r>
              <a:rPr lang="nb-NO" sz="900" dirty="0">
                <a:solidFill>
                  <a:schemeClr val="tx1"/>
                </a:solidFill>
                <a:latin typeface="Calibri" panose="020F0502020204030204" pitchFamily="34" charset="0"/>
                <a:cs typeface="Arial" panose="020B0604020202020204" pitchFamily="34" charset="0"/>
              </a:rPr>
              <a:t>* Andelene er basert på om respondenten har svart Helt eller Delvis enig på utsagnene.</a:t>
            </a:r>
            <a:endParaRPr lang="nb-NO" sz="900" dirty="0">
              <a:solidFill>
                <a:schemeClr val="tx1"/>
              </a:solidFill>
              <a:latin typeface="Calibri" panose="020F0502020204030204" pitchFamily="34" charset="0"/>
            </a:endParaRPr>
          </a:p>
        </p:txBody>
      </p:sp>
      <p:pic>
        <p:nvPicPr>
          <p:cNvPr id="16" name="Picture 2" descr="Bilderesultat for difi">
            <a:extLst>
              <a:ext uri="{FF2B5EF4-FFF2-40B4-BE49-F238E27FC236}">
                <a16:creationId xmlns:a16="http://schemas.microsoft.com/office/drawing/2014/main" id="{9093A260-7C0C-4B46-8C7B-CF02C788EFA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9147" y="240013"/>
            <a:ext cx="512462" cy="512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8305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3A203A-0BCC-48D5-86B9-9D6BA727ECB8}"/>
              </a:ext>
            </a:extLst>
          </p:cNvPr>
          <p:cNvSpPr txBox="1"/>
          <p:nvPr/>
        </p:nvSpPr>
        <p:spPr>
          <a:xfrm>
            <a:off x="453710" y="2680379"/>
            <a:ext cx="1236236" cy="440762"/>
          </a:xfrm>
          <a:prstGeom prst="rect">
            <a:avLst/>
          </a:prstGeom>
          <a:noFill/>
        </p:spPr>
        <p:txBody>
          <a:bodyPr wrap="none" rtlCol="0">
            <a:spAutoFit/>
          </a:bodyPr>
          <a:lstStyle/>
          <a:p>
            <a:r>
              <a:rPr lang="nb-NO" dirty="0">
                <a:ln w="3175">
                  <a:noFill/>
                </a:ln>
                <a:solidFill>
                  <a:schemeClr val="bg1"/>
                </a:solidFill>
              </a:rPr>
              <a:t>Vedlegg</a:t>
            </a:r>
          </a:p>
        </p:txBody>
      </p:sp>
    </p:spTree>
    <p:extLst>
      <p:ext uri="{BB962C8B-B14F-4D97-AF65-F5344CB8AC3E}">
        <p14:creationId xmlns:p14="http://schemas.microsoft.com/office/powerpoint/2010/main" val="9475361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39D0E0E-7D7F-476C-87C9-5040AD383216}"/>
              </a:ext>
            </a:extLst>
          </p:cNvPr>
          <p:cNvSpPr/>
          <p:nvPr/>
        </p:nvSpPr>
        <p:spPr>
          <a:xfrm>
            <a:off x="693420" y="857205"/>
            <a:ext cx="7616160" cy="320098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3" name="Title 2">
            <a:extLst>
              <a:ext uri="{FF2B5EF4-FFF2-40B4-BE49-F238E27FC236}">
                <a16:creationId xmlns:a16="http://schemas.microsoft.com/office/drawing/2014/main" id="{4D631C5A-56F5-4ED8-B39E-D7467E8EB015}"/>
              </a:ext>
            </a:extLst>
          </p:cNvPr>
          <p:cNvSpPr>
            <a:spLocks noGrp="1"/>
          </p:cNvSpPr>
          <p:nvPr>
            <p:ph type="title"/>
          </p:nvPr>
        </p:nvSpPr>
        <p:spPr>
          <a:xfrm>
            <a:off x="679450" y="272284"/>
            <a:ext cx="8654595" cy="358952"/>
          </a:xfrm>
        </p:spPr>
        <p:txBody>
          <a:bodyPr>
            <a:normAutofit/>
          </a:bodyPr>
          <a:lstStyle/>
          <a:p>
            <a:r>
              <a:rPr lang="nb-NO" sz="2000" dirty="0"/>
              <a:t>Sammendrag om vedleggene</a:t>
            </a:r>
          </a:p>
        </p:txBody>
      </p:sp>
      <p:sp>
        <p:nvSpPr>
          <p:cNvPr id="8" name="Text Placeholder 4">
            <a:extLst>
              <a:ext uri="{FF2B5EF4-FFF2-40B4-BE49-F238E27FC236}">
                <a16:creationId xmlns:a16="http://schemas.microsoft.com/office/drawing/2014/main" id="{E8E814AA-298D-482A-9D3C-3FBC02459063}"/>
              </a:ext>
            </a:extLst>
          </p:cNvPr>
          <p:cNvSpPr>
            <a:spLocks noGrp="1"/>
          </p:cNvSpPr>
          <p:nvPr>
            <p:ph type="body" sz="quarter" idx="13"/>
          </p:nvPr>
        </p:nvSpPr>
        <p:spPr>
          <a:xfrm>
            <a:off x="71522" y="-69555"/>
            <a:ext cx="6725791" cy="288077"/>
          </a:xfrm>
        </p:spPr>
        <p:txBody>
          <a:bodyPr>
            <a:normAutofit/>
          </a:bodyPr>
          <a:lstStyle/>
          <a:p>
            <a:r>
              <a:rPr lang="nb-NO" sz="1000" dirty="0">
                <a:solidFill>
                  <a:schemeClr val="bg2">
                    <a:lumMod val="75000"/>
                  </a:schemeClr>
                </a:solidFill>
              </a:rPr>
              <a:t>Operativt nivå</a:t>
            </a:r>
          </a:p>
        </p:txBody>
      </p:sp>
      <p:sp>
        <p:nvSpPr>
          <p:cNvPr id="13" name="Rektangel 14">
            <a:extLst>
              <a:ext uri="{FF2B5EF4-FFF2-40B4-BE49-F238E27FC236}">
                <a16:creationId xmlns:a16="http://schemas.microsoft.com/office/drawing/2014/main" id="{45F103A1-AD13-4A64-B15D-908309176D46}"/>
              </a:ext>
            </a:extLst>
          </p:cNvPr>
          <p:cNvSpPr/>
          <p:nvPr/>
        </p:nvSpPr>
        <p:spPr>
          <a:xfrm>
            <a:off x="679450" y="857205"/>
            <a:ext cx="7630130" cy="3139321"/>
          </a:xfrm>
          <a:prstGeom prst="rect">
            <a:avLst/>
          </a:prstGeom>
        </p:spPr>
        <p:txBody>
          <a:bodyPr wrap="square">
            <a:spAutoFit/>
          </a:bodyPr>
          <a:lstStyle/>
          <a:p>
            <a:r>
              <a:rPr lang="nb-NO" sz="900" dirty="0">
                <a:latin typeface="Arial" panose="020B0604020202020204" pitchFamily="34" charset="0"/>
                <a:cs typeface="Arial" panose="020B0604020202020204" pitchFamily="34" charset="0"/>
              </a:rPr>
              <a:t>I følgende slides har vi lagt ved en </a:t>
            </a:r>
            <a:r>
              <a:rPr lang="nb-NO" sz="900" dirty="0" err="1">
                <a:latin typeface="Arial" panose="020B0604020202020204" pitchFamily="34" charset="0"/>
                <a:cs typeface="Arial" panose="020B0604020202020204" pitchFamily="34" charset="0"/>
              </a:rPr>
              <a:t>diffmatrise</a:t>
            </a:r>
            <a:r>
              <a:rPr lang="nb-NO" sz="900" dirty="0">
                <a:latin typeface="Arial" panose="020B0604020202020204" pitchFamily="34" charset="0"/>
                <a:cs typeface="Arial" panose="020B0604020202020204" pitchFamily="34" charset="0"/>
              </a:rPr>
              <a:t> og en tabell som viser en t-test. Forklaringen av t-testen kommer etter tabellen, og går grundig igjennom hva vi ser. </a:t>
            </a:r>
          </a:p>
          <a:p>
            <a:endParaRPr lang="nb-NO" sz="900" dirty="0">
              <a:latin typeface="Arial" panose="020B0604020202020204" pitchFamily="34" charset="0"/>
              <a:cs typeface="Arial" panose="020B0604020202020204" pitchFamily="34" charset="0"/>
            </a:endParaRPr>
          </a:p>
          <a:p>
            <a:r>
              <a:rPr lang="nb-NO" sz="900" dirty="0">
                <a:latin typeface="Arial" panose="020B0604020202020204" pitchFamily="34" charset="0"/>
                <a:cs typeface="Arial" panose="020B0604020202020204" pitchFamily="34" charset="0"/>
              </a:rPr>
              <a:t>En </a:t>
            </a:r>
            <a:r>
              <a:rPr lang="nb-NO" sz="900" dirty="0" err="1">
                <a:latin typeface="Arial" panose="020B0604020202020204" pitchFamily="34" charset="0"/>
                <a:cs typeface="Arial" panose="020B0604020202020204" pitchFamily="34" charset="0"/>
              </a:rPr>
              <a:t>diffmatrise</a:t>
            </a:r>
            <a:r>
              <a:rPr lang="nb-NO" sz="900" dirty="0">
                <a:latin typeface="Arial" panose="020B0604020202020204" pitchFamily="34" charset="0"/>
                <a:cs typeface="Arial" panose="020B0604020202020204" pitchFamily="34" charset="0"/>
              </a:rPr>
              <a:t>, eller «differansematrise», viser hvordan ulike gruppers svar avviker fra gjennomsnittet av de spurte. Denne matrisen ikke viser årsakssammenheng, men er en grafisk fremvisning av en krysstabell. I vårt tilfelle viser </a:t>
            </a:r>
            <a:r>
              <a:rPr lang="nb-NO" sz="900" dirty="0" err="1">
                <a:latin typeface="Arial" panose="020B0604020202020204" pitchFamily="34" charset="0"/>
                <a:cs typeface="Arial" panose="020B0604020202020204" pitchFamily="34" charset="0"/>
              </a:rPr>
              <a:t>diffmatrisen</a:t>
            </a:r>
            <a:r>
              <a:rPr lang="nb-NO" sz="900" dirty="0">
                <a:latin typeface="Arial" panose="020B0604020202020204" pitchFamily="34" charset="0"/>
                <a:cs typeface="Arial" panose="020B0604020202020204" pitchFamily="34" charset="0"/>
              </a:rPr>
              <a:t> andelsforskjeller i om respondentene er helt eller delvis enige i at organisasjonskulturelle trekk som skal være innovasjonsfremmende eksisterer på arbeidsplassen fordelt på om arbeidsplassen </a:t>
            </a:r>
            <a:r>
              <a:rPr lang="nb-NO" sz="900" i="1" dirty="0">
                <a:latin typeface="Arial" panose="020B0604020202020204" pitchFamily="34" charset="0"/>
                <a:cs typeface="Arial" panose="020B0604020202020204" pitchFamily="34" charset="0"/>
              </a:rPr>
              <a:t>ikke har innført noen innovasjon</a:t>
            </a:r>
            <a:r>
              <a:rPr lang="nb-NO" sz="900" dirty="0">
                <a:latin typeface="Arial" panose="020B0604020202020204" pitchFamily="34" charset="0"/>
                <a:cs typeface="Arial" panose="020B0604020202020204" pitchFamily="34" charset="0"/>
              </a:rPr>
              <a:t>, </a:t>
            </a:r>
            <a:r>
              <a:rPr lang="nb-NO" sz="900" i="1" dirty="0">
                <a:latin typeface="Arial" panose="020B0604020202020204" pitchFamily="34" charset="0"/>
                <a:cs typeface="Arial" panose="020B0604020202020204" pitchFamily="34" charset="0"/>
              </a:rPr>
              <a:t>om innovasjonen som er innført er kopiert/inspirert av andre</a:t>
            </a:r>
            <a:r>
              <a:rPr lang="nb-NO" sz="900" dirty="0">
                <a:latin typeface="Arial" panose="020B0604020202020204" pitchFamily="34" charset="0"/>
                <a:cs typeface="Arial" panose="020B0604020202020204" pitchFamily="34" charset="0"/>
              </a:rPr>
              <a:t>, eller </a:t>
            </a:r>
            <a:r>
              <a:rPr lang="nb-NO" sz="900" i="1" dirty="0">
                <a:latin typeface="Arial" panose="020B0604020202020204" pitchFamily="34" charset="0"/>
                <a:cs typeface="Arial" panose="020B0604020202020204" pitchFamily="34" charset="0"/>
              </a:rPr>
              <a:t>om innovasjonen som er innført er egenutviklet. </a:t>
            </a:r>
            <a:r>
              <a:rPr lang="nb-NO" sz="900" dirty="0">
                <a:latin typeface="Arial" panose="020B0604020202020204" pitchFamily="34" charset="0"/>
                <a:cs typeface="Arial" panose="020B0604020202020204" pitchFamily="34" charset="0"/>
              </a:rPr>
              <a:t>Denne forskjellen presenteres som avviket fra gjennomsnittet. </a:t>
            </a:r>
          </a:p>
          <a:p>
            <a:endParaRPr lang="nb-NO" sz="900" dirty="0">
              <a:latin typeface="Arial" panose="020B0604020202020204" pitchFamily="34" charset="0"/>
              <a:cs typeface="Arial" panose="020B0604020202020204" pitchFamily="34" charset="0"/>
            </a:endParaRPr>
          </a:p>
          <a:p>
            <a:r>
              <a:rPr lang="nb-NO" sz="900" dirty="0" err="1">
                <a:latin typeface="Arial" panose="020B0604020202020204" pitchFamily="34" charset="0"/>
                <a:cs typeface="Arial" panose="020B0604020202020204" pitchFamily="34" charset="0"/>
              </a:rPr>
              <a:t>Diffmatrisen</a:t>
            </a:r>
            <a:r>
              <a:rPr lang="nb-NO" sz="900" dirty="0">
                <a:latin typeface="Arial" panose="020B0604020202020204" pitchFamily="34" charset="0"/>
                <a:cs typeface="Arial" panose="020B0604020202020204" pitchFamily="34" charset="0"/>
              </a:rPr>
              <a:t> viser at arbeidsplassene som </a:t>
            </a:r>
            <a:r>
              <a:rPr lang="nb-NO" sz="900" i="1" u="sng" dirty="0">
                <a:latin typeface="Arial" panose="020B0604020202020204" pitchFamily="34" charset="0"/>
                <a:cs typeface="Arial" panose="020B0604020202020204" pitchFamily="34" charset="0"/>
              </a:rPr>
              <a:t>ikke har innført noen innovasjon </a:t>
            </a:r>
            <a:r>
              <a:rPr lang="nb-NO" sz="900" dirty="0">
                <a:latin typeface="Arial" panose="020B0604020202020204" pitchFamily="34" charset="0"/>
                <a:cs typeface="Arial" panose="020B0604020202020204" pitchFamily="34" charset="0"/>
              </a:rPr>
              <a:t>sjeldnere enn snittet er helt eller delvis enig i flere av de organisasjonskulturelle utsagnene om arbeidsplassen. Størst forskjell finner vi i utsagnene </a:t>
            </a:r>
            <a:r>
              <a:rPr lang="nb-NO" sz="900" i="1" dirty="0">
                <a:latin typeface="Arial" panose="020B0604020202020204" pitchFamily="34" charset="0"/>
                <a:cs typeface="Arial" panose="020B0604020202020204" pitchFamily="34" charset="0"/>
              </a:rPr>
              <a:t>«Vi går gjerne nye veier, selv om det er en risiko for at det er feil vei», «Vi arbeider systematisk med å finne og gjenbruke andres nye løsninger», «Når vi tar nye løsninger i bruk, gjør vi det som må til for å implementere dem i driften», «Vi har gode muligheter til å lære nye ting på jobben, både i arbeidshverdagen og videreutdannings- og kurstilbud», og «Vi undersøker systematisk om våre løsninger virker». </a:t>
            </a:r>
            <a:r>
              <a:rPr lang="nb-NO" sz="900" dirty="0">
                <a:latin typeface="Arial" panose="020B0604020202020204" pitchFamily="34" charset="0"/>
                <a:cs typeface="Arial" panose="020B0604020202020204" pitchFamily="34" charset="0"/>
              </a:rPr>
              <a:t>Samtidig svarer arbeidsplassene i denne gruppen, oftere enn gjennomsnittet at de er helt eller delvis enig i «</a:t>
            </a:r>
            <a:r>
              <a:rPr lang="nb-NO" sz="900" i="1" dirty="0">
                <a:latin typeface="Arial" panose="020B0604020202020204" pitchFamily="34" charset="0"/>
                <a:cs typeface="Arial" panose="020B0604020202020204" pitchFamily="34" charset="0"/>
              </a:rPr>
              <a:t>Vi opplever ingen problemer med å samarbeide på arbeidsplassen</a:t>
            </a:r>
            <a:r>
              <a:rPr lang="nb-NO" sz="900" dirty="0">
                <a:latin typeface="Arial" panose="020B0604020202020204" pitchFamily="34" charset="0"/>
                <a:cs typeface="Arial" panose="020B0604020202020204" pitchFamily="34" charset="0"/>
              </a:rPr>
              <a:t>». </a:t>
            </a:r>
          </a:p>
          <a:p>
            <a:endParaRPr lang="nb-NO" sz="900" dirty="0">
              <a:latin typeface="Arial" panose="020B0604020202020204" pitchFamily="34" charset="0"/>
              <a:cs typeface="Arial" panose="020B0604020202020204" pitchFamily="34" charset="0"/>
            </a:endParaRPr>
          </a:p>
          <a:p>
            <a:r>
              <a:rPr lang="nb-NO" sz="900" dirty="0">
                <a:latin typeface="Arial" panose="020B0604020202020204" pitchFamily="34" charset="0"/>
                <a:cs typeface="Arial" panose="020B0604020202020204" pitchFamily="34" charset="0"/>
              </a:rPr>
              <a:t>Arbeidsplasser hvor den nyeste </a:t>
            </a:r>
            <a:r>
              <a:rPr lang="nb-NO" sz="900" i="1" u="sng" dirty="0">
                <a:latin typeface="Arial" panose="020B0604020202020204" pitchFamily="34" charset="0"/>
                <a:cs typeface="Arial" panose="020B0604020202020204" pitchFamily="34" charset="0"/>
              </a:rPr>
              <a:t>innovasjonen som er innført er egenutviklet</a:t>
            </a:r>
            <a:r>
              <a:rPr lang="nb-NO" sz="900" dirty="0">
                <a:latin typeface="Arial" panose="020B0604020202020204" pitchFamily="34" charset="0"/>
                <a:cs typeface="Arial" panose="020B0604020202020204" pitchFamily="34" charset="0"/>
              </a:rPr>
              <a:t>, svarer i større grad en snittet at de er helt eller delvis enig i blant annet følgende utsagn; «</a:t>
            </a:r>
            <a:r>
              <a:rPr lang="nb-NO" sz="900" i="1" dirty="0">
                <a:latin typeface="Arial" panose="020B0604020202020204" pitchFamily="34" charset="0"/>
                <a:cs typeface="Arial" panose="020B0604020202020204" pitchFamily="34" charset="0"/>
              </a:rPr>
              <a:t>Vi arbeider systematisk med å finne og gjenbruke løsninger fra andre arbeidsplasser», «Vi arbeider systematisk med å hente inn innbyggernes og /eller bedriftenes perspektiver og synspunkter», «Vi undersøker systematisk om våre løsninger virker», og «Vi arbeider alltid systematisk med å lære av våre feil».</a:t>
            </a:r>
          </a:p>
          <a:p>
            <a:endParaRPr lang="nb-NO" sz="900" dirty="0">
              <a:latin typeface="Arial" panose="020B0604020202020204" pitchFamily="34" charset="0"/>
              <a:cs typeface="Arial" panose="020B0604020202020204" pitchFamily="34" charset="0"/>
            </a:endParaRPr>
          </a:p>
          <a:p>
            <a:r>
              <a:rPr lang="nb-NO" sz="900" dirty="0">
                <a:latin typeface="Arial" panose="020B0604020202020204" pitchFamily="34" charset="0"/>
                <a:cs typeface="Arial" panose="020B0604020202020204" pitchFamily="34" charset="0"/>
              </a:rPr>
              <a:t>I gruppen hvor den nyeste </a:t>
            </a:r>
            <a:r>
              <a:rPr lang="nb-NO" sz="900" i="1" u="sng" dirty="0">
                <a:latin typeface="Arial" panose="020B0604020202020204" pitchFamily="34" charset="0"/>
                <a:cs typeface="Arial" panose="020B0604020202020204" pitchFamily="34" charset="0"/>
              </a:rPr>
              <a:t>innovasjonen som er innført er kopiert eller inspirert av andre</a:t>
            </a:r>
            <a:r>
              <a:rPr lang="nb-NO" sz="900" dirty="0">
                <a:latin typeface="Arial" panose="020B0604020202020204" pitchFamily="34" charset="0"/>
                <a:cs typeface="Arial" panose="020B0604020202020204" pitchFamily="34" charset="0"/>
              </a:rPr>
              <a:t>, så ligger gruppen nær snittet for de fleste utsagnene. </a:t>
            </a:r>
          </a:p>
        </p:txBody>
      </p:sp>
      <p:pic>
        <p:nvPicPr>
          <p:cNvPr id="7" name="Picture 2" descr="Bilderesultat for difi">
            <a:extLst>
              <a:ext uri="{FF2B5EF4-FFF2-40B4-BE49-F238E27FC236}">
                <a16:creationId xmlns:a16="http://schemas.microsoft.com/office/drawing/2014/main" id="{BBE0C58E-6B6E-4BCB-9591-B7400DD6AF4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147" y="240013"/>
            <a:ext cx="512462" cy="512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7914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4">
            <a:extLst>
              <a:ext uri="{FF2B5EF4-FFF2-40B4-BE49-F238E27FC236}">
                <a16:creationId xmlns:a16="http://schemas.microsoft.com/office/drawing/2014/main" id="{E037B9CE-1705-4612-AD51-99C6C15B542C}"/>
              </a:ext>
            </a:extLst>
          </p:cNvPr>
          <p:cNvSpPr txBox="1">
            <a:spLocks/>
          </p:cNvSpPr>
          <p:nvPr/>
        </p:nvSpPr>
        <p:spPr>
          <a:xfrm>
            <a:off x="34925" y="-71925"/>
            <a:ext cx="6725791" cy="288077"/>
          </a:xfrm>
          <a:prstGeom prst="rect">
            <a:avLst/>
          </a:prstGeom>
        </p:spPr>
        <p:txBody>
          <a:bodyPr vert="horz" lIns="0" tIns="0" rIns="0" bIns="0" rtlCol="0" anchor="b">
            <a:normAutofit/>
          </a:bodyPr>
          <a:lstStyle>
            <a:lvl1pPr marL="0" indent="0" algn="l" defTabSz="685735" rtl="0" eaLnBrk="1" latinLnBrk="0" hangingPunct="1">
              <a:lnSpc>
                <a:spcPct val="100000"/>
              </a:lnSpc>
              <a:spcBef>
                <a:spcPts val="1406"/>
              </a:spcBef>
              <a:buClr>
                <a:srgbClr val="00ADEE"/>
              </a:buClr>
              <a:buFont typeface="Arial" panose="020B0604020202020204" pitchFamily="34" charset="0"/>
              <a:buNone/>
              <a:defRPr sz="1900" b="0" kern="1200">
                <a:solidFill>
                  <a:schemeClr val="bg2"/>
                </a:solidFill>
                <a:latin typeface="+mn-lt"/>
                <a:ea typeface="+mn-ea"/>
                <a:cs typeface="+mn-cs"/>
              </a:defRPr>
            </a:lvl1pPr>
            <a:lvl2pPr marL="506250" indent="-202500" algn="l" defTabSz="685735" rtl="0" eaLnBrk="1" latinLnBrk="0" hangingPunct="1">
              <a:lnSpc>
                <a:spcPct val="90000"/>
              </a:lnSpc>
              <a:spcBef>
                <a:spcPts val="844"/>
              </a:spcBef>
              <a:buClr>
                <a:srgbClr val="00ADEE"/>
              </a:buClr>
              <a:buFont typeface="Arial" panose="020B0604020202020204" pitchFamily="34" charset="0"/>
              <a:buChar char="•"/>
              <a:defRPr sz="1800" kern="1200">
                <a:solidFill>
                  <a:schemeClr val="tx2"/>
                </a:solidFill>
                <a:latin typeface="+mn-lt"/>
                <a:ea typeface="+mn-ea"/>
                <a:cs typeface="+mn-cs"/>
              </a:defRPr>
            </a:lvl2pPr>
            <a:lvl3pPr marL="708750" indent="-202500" algn="l" defTabSz="685735" rtl="0" eaLnBrk="1" latinLnBrk="0" hangingPunct="1">
              <a:lnSpc>
                <a:spcPct val="90000"/>
              </a:lnSpc>
              <a:spcBef>
                <a:spcPts val="844"/>
              </a:spcBef>
              <a:buClr>
                <a:srgbClr val="00ADEE"/>
              </a:buClr>
              <a:buFont typeface="Arial" panose="020B0604020202020204" pitchFamily="34" charset="0"/>
              <a:buChar char="•"/>
              <a:defRPr sz="1575" kern="1200">
                <a:solidFill>
                  <a:schemeClr val="tx2"/>
                </a:solidFill>
                <a:latin typeface="+mn-lt"/>
                <a:ea typeface="+mn-ea"/>
                <a:cs typeface="+mn-cs"/>
              </a:defRPr>
            </a:lvl3pPr>
            <a:lvl4pPr marL="911250" indent="-202500" algn="l" defTabSz="685735" rtl="0" eaLnBrk="1" latinLnBrk="0" hangingPunct="1">
              <a:lnSpc>
                <a:spcPct val="90000"/>
              </a:lnSpc>
              <a:spcBef>
                <a:spcPts val="844"/>
              </a:spcBef>
              <a:buClr>
                <a:srgbClr val="00ADEE"/>
              </a:buClr>
              <a:buFont typeface="Arial" panose="020B0604020202020204" pitchFamily="34" charset="0"/>
              <a:buChar char="•"/>
              <a:defRPr sz="1350" kern="1200">
                <a:solidFill>
                  <a:schemeClr val="tx2"/>
                </a:solidFill>
                <a:latin typeface="+mn-lt"/>
                <a:ea typeface="+mn-ea"/>
                <a:cs typeface="+mn-cs"/>
              </a:defRPr>
            </a:lvl4pPr>
            <a:lvl5pPr marL="1113750" indent="-202500" algn="l" defTabSz="685735" rtl="0" eaLnBrk="1" latinLnBrk="0" hangingPunct="1">
              <a:lnSpc>
                <a:spcPct val="90000"/>
              </a:lnSpc>
              <a:spcBef>
                <a:spcPts val="844"/>
              </a:spcBef>
              <a:buClr>
                <a:srgbClr val="00ADEE"/>
              </a:buClr>
              <a:buFont typeface="Arial" panose="020B0604020202020204" pitchFamily="34" charset="0"/>
              <a:buChar char="•"/>
              <a:defRPr sz="1125" kern="1200">
                <a:solidFill>
                  <a:schemeClr val="tx2"/>
                </a:solidFill>
                <a:latin typeface="+mn-lt"/>
                <a:ea typeface="+mn-ea"/>
                <a:cs typeface="+mn-cs"/>
              </a:defRPr>
            </a:lvl5pPr>
            <a:lvl6pPr marL="1885772"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40"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08"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376"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nb-NO" sz="1000">
                <a:solidFill>
                  <a:schemeClr val="bg2">
                    <a:lumMod val="75000"/>
                  </a:schemeClr>
                </a:solidFill>
              </a:rPr>
              <a:t>Operativt nivå</a:t>
            </a:r>
            <a:endParaRPr lang="nb-NO" sz="1000" dirty="0">
              <a:solidFill>
                <a:schemeClr val="bg2">
                  <a:lumMod val="75000"/>
                </a:schemeClr>
              </a:solidFill>
            </a:endParaRPr>
          </a:p>
        </p:txBody>
      </p:sp>
      <p:sp>
        <p:nvSpPr>
          <p:cNvPr id="9" name="Title 2">
            <a:extLst>
              <a:ext uri="{FF2B5EF4-FFF2-40B4-BE49-F238E27FC236}">
                <a16:creationId xmlns:a16="http://schemas.microsoft.com/office/drawing/2014/main" id="{4419A8D5-9B25-4D3F-A051-AC4F457F2380}"/>
              </a:ext>
            </a:extLst>
          </p:cNvPr>
          <p:cNvSpPr>
            <a:spLocks noGrp="1"/>
          </p:cNvSpPr>
          <p:nvPr>
            <p:ph type="title"/>
          </p:nvPr>
        </p:nvSpPr>
        <p:spPr>
          <a:xfrm>
            <a:off x="708660" y="231180"/>
            <a:ext cx="8057060" cy="553998"/>
          </a:xfrm>
        </p:spPr>
        <p:txBody>
          <a:bodyPr>
            <a:normAutofit fontScale="90000"/>
          </a:bodyPr>
          <a:lstStyle/>
          <a:p>
            <a:br>
              <a:rPr lang="nb-NO" sz="2000" dirty="0"/>
            </a:br>
            <a:r>
              <a:rPr lang="nb-NO" sz="2000" dirty="0"/>
              <a:t>Diffmatrise: Virksomheter med egenutviklet innovasjon arbeider oftere enn gjennomsnittet med å systematisk finne og gjenbruke andres løsninger</a:t>
            </a:r>
          </a:p>
        </p:txBody>
      </p:sp>
      <p:sp>
        <p:nvSpPr>
          <p:cNvPr id="12" name="TextBox 11">
            <a:extLst>
              <a:ext uri="{FF2B5EF4-FFF2-40B4-BE49-F238E27FC236}">
                <a16:creationId xmlns:a16="http://schemas.microsoft.com/office/drawing/2014/main" id="{7D4FAA04-6F5A-40BB-9BFB-31888CD66310}"/>
              </a:ext>
            </a:extLst>
          </p:cNvPr>
          <p:cNvSpPr txBox="1"/>
          <p:nvPr/>
        </p:nvSpPr>
        <p:spPr>
          <a:xfrm>
            <a:off x="16939" y="4553882"/>
            <a:ext cx="6758940" cy="584775"/>
          </a:xfrm>
          <a:prstGeom prst="rect">
            <a:avLst/>
          </a:prstGeom>
          <a:noFill/>
        </p:spPr>
        <p:txBody>
          <a:bodyPr wrap="square" rtlCol="0">
            <a:spAutoFit/>
          </a:bodyPr>
          <a:lstStyle/>
          <a:p>
            <a:r>
              <a:rPr lang="nb-NO" sz="800" dirty="0"/>
              <a:t>Forklaring følger på neste side.</a:t>
            </a:r>
          </a:p>
          <a:p>
            <a:r>
              <a:rPr lang="nb-NO" sz="800" dirty="0"/>
              <a:t>Tallene under de tre kategoriene gjenspeiler kategorienes differanse fra det totale gjennomsnittet for hver påstand. </a:t>
            </a:r>
            <a:br>
              <a:rPr lang="nb-NO" sz="800" dirty="0"/>
            </a:br>
            <a:r>
              <a:rPr lang="nb-NO" sz="800" dirty="0"/>
              <a:t>Det vil si at ved et minustegn etter en påstand, vil den korresponderende kategorien ha svart lavere enn gjennomsnittet. Ved plusstegn er det høyere andel som har svart den påstanden enn gjennomsnittet. </a:t>
            </a:r>
          </a:p>
        </p:txBody>
      </p:sp>
      <p:pic>
        <p:nvPicPr>
          <p:cNvPr id="2" name="Picture 1">
            <a:extLst>
              <a:ext uri="{FF2B5EF4-FFF2-40B4-BE49-F238E27FC236}">
                <a16:creationId xmlns:a16="http://schemas.microsoft.com/office/drawing/2014/main" id="{58B0E894-0D62-49CB-8A6C-8263D90CB34F}"/>
              </a:ext>
            </a:extLst>
          </p:cNvPr>
          <p:cNvPicPr>
            <a:picLocks noChangeAspect="1"/>
          </p:cNvPicPr>
          <p:nvPr/>
        </p:nvPicPr>
        <p:blipFill>
          <a:blip r:embed="rId2"/>
          <a:stretch>
            <a:fillRect/>
          </a:stretch>
        </p:blipFill>
        <p:spPr>
          <a:xfrm>
            <a:off x="69800" y="923546"/>
            <a:ext cx="8983456" cy="3197388"/>
          </a:xfrm>
          <a:prstGeom prst="rect">
            <a:avLst/>
          </a:prstGeom>
        </p:spPr>
      </p:pic>
      <p:pic>
        <p:nvPicPr>
          <p:cNvPr id="7" name="Picture 2" descr="Bilderesultat for difi">
            <a:extLst>
              <a:ext uri="{FF2B5EF4-FFF2-40B4-BE49-F238E27FC236}">
                <a16:creationId xmlns:a16="http://schemas.microsoft.com/office/drawing/2014/main" id="{E7A32128-8FAE-4245-B4D0-33A721FC0A2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147" y="240013"/>
            <a:ext cx="512462" cy="512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94313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6CC97CD-E958-49D8-89AB-6CC6080F0D6A}"/>
              </a:ext>
            </a:extLst>
          </p:cNvPr>
          <p:cNvSpPr/>
          <p:nvPr/>
        </p:nvSpPr>
        <p:spPr>
          <a:xfrm>
            <a:off x="6637020" y="845926"/>
            <a:ext cx="2412683" cy="36193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TextBox 5">
            <a:extLst>
              <a:ext uri="{FF2B5EF4-FFF2-40B4-BE49-F238E27FC236}">
                <a16:creationId xmlns:a16="http://schemas.microsoft.com/office/drawing/2014/main" id="{5AAC67D5-CDAC-4A86-B40F-E7ED3FE21047}"/>
              </a:ext>
            </a:extLst>
          </p:cNvPr>
          <p:cNvSpPr txBox="1"/>
          <p:nvPr/>
        </p:nvSpPr>
        <p:spPr>
          <a:xfrm>
            <a:off x="6583680" y="839384"/>
            <a:ext cx="2560320" cy="4031873"/>
          </a:xfrm>
          <a:prstGeom prst="rect">
            <a:avLst/>
          </a:prstGeom>
          <a:noFill/>
        </p:spPr>
        <p:txBody>
          <a:bodyPr wrap="square" rtlCol="0">
            <a:spAutoFit/>
          </a:bodyPr>
          <a:lstStyle/>
          <a:p>
            <a:r>
              <a:rPr lang="nb-NO" sz="800" dirty="0"/>
              <a:t>Kategorisert utfra om de har innført innovasjon eller ikke og om innovasjonen er kopiert/inspirert eller egenutviklet.</a:t>
            </a:r>
          </a:p>
          <a:p>
            <a:endParaRPr lang="nb-NO" sz="800" dirty="0"/>
          </a:p>
          <a:p>
            <a:r>
              <a:rPr lang="nb-NO" sz="800" b="1" dirty="0"/>
              <a:t>Ingen innovasjon innført (n=118)</a:t>
            </a:r>
          </a:p>
          <a:p>
            <a:r>
              <a:rPr lang="nb-NO" sz="800" dirty="0"/>
              <a:t>- arbeidsplasser som i større grad rapporterer at de jobber systematisk med lære av feil og at de ikke opplever problemer med å samarbeide internt på arbeidsplassen. </a:t>
            </a:r>
          </a:p>
          <a:p>
            <a:r>
              <a:rPr lang="nb-NO" sz="800" dirty="0"/>
              <a:t>- de rapporterer i mye mindre grad at de tar i bruk nye løsninger, at de lærer nye ting på jobb, at de systematisk undersøker om deres løsninger fungerer og at de går nye veier/tar risiko.</a:t>
            </a:r>
          </a:p>
          <a:p>
            <a:endParaRPr lang="nb-NO" sz="800" dirty="0"/>
          </a:p>
          <a:p>
            <a:r>
              <a:rPr lang="nb-NO" sz="800" b="1" dirty="0"/>
              <a:t>Kopiert eller inspirert innovasjon (n=465)</a:t>
            </a:r>
          </a:p>
          <a:p>
            <a:r>
              <a:rPr lang="nb-NO" sz="800" dirty="0"/>
              <a:t>Mellomkategori som er lite differensiert. </a:t>
            </a:r>
          </a:p>
          <a:p>
            <a:r>
              <a:rPr lang="nb-NO" sz="800" dirty="0"/>
              <a:t>- de rapporter i større grad at de går nye veier/tar risiko, at det er lett å gjenbruke løsninger fra andre arbeidsplasser</a:t>
            </a:r>
          </a:p>
          <a:p>
            <a:r>
              <a:rPr lang="nb-NO" sz="800" dirty="0"/>
              <a:t>- rapporterer i mindre grad at de arbeider systematisk med å lære av egne feil</a:t>
            </a:r>
          </a:p>
          <a:p>
            <a:endParaRPr lang="nb-NO" sz="800" dirty="0"/>
          </a:p>
          <a:p>
            <a:r>
              <a:rPr lang="nb-NO" sz="800" b="1" dirty="0"/>
              <a:t>Egenutviklet innovasjon (n=100)</a:t>
            </a:r>
          </a:p>
          <a:p>
            <a:r>
              <a:rPr lang="nb-NO" sz="800" dirty="0"/>
              <a:t>veldig differensierte</a:t>
            </a:r>
          </a:p>
          <a:p>
            <a:r>
              <a:rPr lang="nb-NO" sz="800" dirty="0"/>
              <a:t>- rapporterer i sterk grad i systematisk hente inn innbyggernes/bedriftens perspektiver og synspunkter, arbeider systematisk med å lære av egne feil, og undersøker systematisk om deres løsninger fungerer</a:t>
            </a:r>
          </a:p>
          <a:p>
            <a:endParaRPr lang="nb-NO" sz="800" dirty="0"/>
          </a:p>
          <a:p>
            <a:endParaRPr lang="nb-NO" sz="800" dirty="0"/>
          </a:p>
          <a:p>
            <a:endParaRPr lang="nb-NO" sz="800" dirty="0"/>
          </a:p>
        </p:txBody>
      </p:sp>
      <p:sp>
        <p:nvSpPr>
          <p:cNvPr id="10" name="TextBox 9">
            <a:extLst>
              <a:ext uri="{FF2B5EF4-FFF2-40B4-BE49-F238E27FC236}">
                <a16:creationId xmlns:a16="http://schemas.microsoft.com/office/drawing/2014/main" id="{2856F33D-39BE-46A9-A8D8-16D1F3C5E746}"/>
              </a:ext>
            </a:extLst>
          </p:cNvPr>
          <p:cNvSpPr txBox="1"/>
          <p:nvPr/>
        </p:nvSpPr>
        <p:spPr>
          <a:xfrm>
            <a:off x="16939" y="4637702"/>
            <a:ext cx="5736161" cy="461665"/>
          </a:xfrm>
          <a:prstGeom prst="rect">
            <a:avLst/>
          </a:prstGeom>
          <a:noFill/>
        </p:spPr>
        <p:txBody>
          <a:bodyPr wrap="square" rtlCol="0">
            <a:spAutoFit/>
          </a:bodyPr>
          <a:lstStyle/>
          <a:p>
            <a:r>
              <a:rPr lang="nb-NO" sz="800" dirty="0"/>
              <a:t>Tallene under de tre kategoriene gjenspeiler kategorienes differanse fra det totale gjennomsnittet for hver påstand. </a:t>
            </a:r>
          </a:p>
          <a:p>
            <a:r>
              <a:rPr lang="nb-NO" sz="800" dirty="0"/>
              <a:t>Det vil si at ved et minustegn etter en påstand, vil den korresponderende kategorien ha svart lavere enn gjennomsnittet. Ved plusstegn er det høyere andel som har svart den påstanden enn gjennomsnittet.</a:t>
            </a:r>
          </a:p>
        </p:txBody>
      </p:sp>
      <p:sp>
        <p:nvSpPr>
          <p:cNvPr id="11" name="Text Placeholder 4">
            <a:extLst>
              <a:ext uri="{FF2B5EF4-FFF2-40B4-BE49-F238E27FC236}">
                <a16:creationId xmlns:a16="http://schemas.microsoft.com/office/drawing/2014/main" id="{B35E4A40-8845-4F8E-A75D-D31C64F6AC91}"/>
              </a:ext>
            </a:extLst>
          </p:cNvPr>
          <p:cNvSpPr txBox="1">
            <a:spLocks/>
          </p:cNvSpPr>
          <p:nvPr/>
        </p:nvSpPr>
        <p:spPr>
          <a:xfrm>
            <a:off x="34925" y="-71925"/>
            <a:ext cx="6725791" cy="288077"/>
          </a:xfrm>
          <a:prstGeom prst="rect">
            <a:avLst/>
          </a:prstGeom>
        </p:spPr>
        <p:txBody>
          <a:bodyPr vert="horz" lIns="0" tIns="0" rIns="0" bIns="0" rtlCol="0" anchor="b">
            <a:normAutofit/>
          </a:bodyPr>
          <a:lstStyle>
            <a:lvl1pPr marL="0" indent="0" algn="l" defTabSz="685735" rtl="0" eaLnBrk="1" latinLnBrk="0" hangingPunct="1">
              <a:lnSpc>
                <a:spcPct val="100000"/>
              </a:lnSpc>
              <a:spcBef>
                <a:spcPts val="1406"/>
              </a:spcBef>
              <a:buClr>
                <a:srgbClr val="00ADEE"/>
              </a:buClr>
              <a:buFont typeface="Arial" panose="020B0604020202020204" pitchFamily="34" charset="0"/>
              <a:buNone/>
              <a:defRPr sz="1900" b="0" kern="1200">
                <a:solidFill>
                  <a:schemeClr val="bg2"/>
                </a:solidFill>
                <a:latin typeface="+mn-lt"/>
                <a:ea typeface="+mn-ea"/>
                <a:cs typeface="+mn-cs"/>
              </a:defRPr>
            </a:lvl1pPr>
            <a:lvl2pPr marL="506250" indent="-202500" algn="l" defTabSz="685735" rtl="0" eaLnBrk="1" latinLnBrk="0" hangingPunct="1">
              <a:lnSpc>
                <a:spcPct val="90000"/>
              </a:lnSpc>
              <a:spcBef>
                <a:spcPts val="844"/>
              </a:spcBef>
              <a:buClr>
                <a:srgbClr val="00ADEE"/>
              </a:buClr>
              <a:buFont typeface="Arial" panose="020B0604020202020204" pitchFamily="34" charset="0"/>
              <a:buChar char="•"/>
              <a:defRPr sz="1800" kern="1200">
                <a:solidFill>
                  <a:schemeClr val="tx2"/>
                </a:solidFill>
                <a:latin typeface="+mn-lt"/>
                <a:ea typeface="+mn-ea"/>
                <a:cs typeface="+mn-cs"/>
              </a:defRPr>
            </a:lvl2pPr>
            <a:lvl3pPr marL="708750" indent="-202500" algn="l" defTabSz="685735" rtl="0" eaLnBrk="1" latinLnBrk="0" hangingPunct="1">
              <a:lnSpc>
                <a:spcPct val="90000"/>
              </a:lnSpc>
              <a:spcBef>
                <a:spcPts val="844"/>
              </a:spcBef>
              <a:buClr>
                <a:srgbClr val="00ADEE"/>
              </a:buClr>
              <a:buFont typeface="Arial" panose="020B0604020202020204" pitchFamily="34" charset="0"/>
              <a:buChar char="•"/>
              <a:defRPr sz="1575" kern="1200">
                <a:solidFill>
                  <a:schemeClr val="tx2"/>
                </a:solidFill>
                <a:latin typeface="+mn-lt"/>
                <a:ea typeface="+mn-ea"/>
                <a:cs typeface="+mn-cs"/>
              </a:defRPr>
            </a:lvl3pPr>
            <a:lvl4pPr marL="911250" indent="-202500" algn="l" defTabSz="685735" rtl="0" eaLnBrk="1" latinLnBrk="0" hangingPunct="1">
              <a:lnSpc>
                <a:spcPct val="90000"/>
              </a:lnSpc>
              <a:spcBef>
                <a:spcPts val="844"/>
              </a:spcBef>
              <a:buClr>
                <a:srgbClr val="00ADEE"/>
              </a:buClr>
              <a:buFont typeface="Arial" panose="020B0604020202020204" pitchFamily="34" charset="0"/>
              <a:buChar char="•"/>
              <a:defRPr sz="1350" kern="1200">
                <a:solidFill>
                  <a:schemeClr val="tx2"/>
                </a:solidFill>
                <a:latin typeface="+mn-lt"/>
                <a:ea typeface="+mn-ea"/>
                <a:cs typeface="+mn-cs"/>
              </a:defRPr>
            </a:lvl4pPr>
            <a:lvl5pPr marL="1113750" indent="-202500" algn="l" defTabSz="685735" rtl="0" eaLnBrk="1" latinLnBrk="0" hangingPunct="1">
              <a:lnSpc>
                <a:spcPct val="90000"/>
              </a:lnSpc>
              <a:spcBef>
                <a:spcPts val="844"/>
              </a:spcBef>
              <a:buClr>
                <a:srgbClr val="00ADEE"/>
              </a:buClr>
              <a:buFont typeface="Arial" panose="020B0604020202020204" pitchFamily="34" charset="0"/>
              <a:buChar char="•"/>
              <a:defRPr sz="1125" kern="1200">
                <a:solidFill>
                  <a:schemeClr val="tx2"/>
                </a:solidFill>
                <a:latin typeface="+mn-lt"/>
                <a:ea typeface="+mn-ea"/>
                <a:cs typeface="+mn-cs"/>
              </a:defRPr>
            </a:lvl5pPr>
            <a:lvl6pPr marL="1885772"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40"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08"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376"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nb-NO" sz="1000">
                <a:solidFill>
                  <a:schemeClr val="bg2">
                    <a:lumMod val="75000"/>
                  </a:schemeClr>
                </a:solidFill>
              </a:rPr>
              <a:t>Operativt nivå</a:t>
            </a:r>
            <a:endParaRPr lang="nb-NO" sz="1000" dirty="0">
              <a:solidFill>
                <a:schemeClr val="bg2">
                  <a:lumMod val="75000"/>
                </a:schemeClr>
              </a:solidFill>
            </a:endParaRPr>
          </a:p>
        </p:txBody>
      </p:sp>
      <p:sp>
        <p:nvSpPr>
          <p:cNvPr id="12" name="Title 2">
            <a:extLst>
              <a:ext uri="{FF2B5EF4-FFF2-40B4-BE49-F238E27FC236}">
                <a16:creationId xmlns:a16="http://schemas.microsoft.com/office/drawing/2014/main" id="{1B298691-AEA1-4E97-8C7E-B4869B5D3E9E}"/>
              </a:ext>
            </a:extLst>
          </p:cNvPr>
          <p:cNvSpPr>
            <a:spLocks noGrp="1"/>
          </p:cNvSpPr>
          <p:nvPr>
            <p:ph type="title"/>
          </p:nvPr>
        </p:nvSpPr>
        <p:spPr>
          <a:xfrm>
            <a:off x="739140" y="231180"/>
            <a:ext cx="8018960" cy="553998"/>
          </a:xfrm>
        </p:spPr>
        <p:txBody>
          <a:bodyPr>
            <a:normAutofit fontScale="90000"/>
          </a:bodyPr>
          <a:lstStyle/>
          <a:p>
            <a:br>
              <a:rPr lang="nb-NO" sz="2000" dirty="0"/>
            </a:br>
            <a:r>
              <a:rPr lang="nb-NO" sz="2000" dirty="0"/>
              <a:t>Diffmatrise: Virksomheter med egenutviklet innovasjon arbeider oftere en gjennomsnittet med å systematisk finne og gjenbruke andres løsninger.</a:t>
            </a:r>
          </a:p>
        </p:txBody>
      </p:sp>
      <p:grpSp>
        <p:nvGrpSpPr>
          <p:cNvPr id="2" name="Group 1">
            <a:extLst>
              <a:ext uri="{FF2B5EF4-FFF2-40B4-BE49-F238E27FC236}">
                <a16:creationId xmlns:a16="http://schemas.microsoft.com/office/drawing/2014/main" id="{6FED0E22-3B92-4936-AF76-36252FCAE8B5}"/>
              </a:ext>
            </a:extLst>
          </p:cNvPr>
          <p:cNvGrpSpPr/>
          <p:nvPr/>
        </p:nvGrpSpPr>
        <p:grpSpPr>
          <a:xfrm>
            <a:off x="117735" y="1088904"/>
            <a:ext cx="6494034" cy="2889783"/>
            <a:chOff x="124715" y="1088904"/>
            <a:chExt cx="6494034" cy="2889783"/>
          </a:xfrm>
        </p:grpSpPr>
        <p:pic>
          <p:nvPicPr>
            <p:cNvPr id="8" name="Picture 7">
              <a:extLst>
                <a:ext uri="{FF2B5EF4-FFF2-40B4-BE49-F238E27FC236}">
                  <a16:creationId xmlns:a16="http://schemas.microsoft.com/office/drawing/2014/main" id="{5264CE78-0EFA-46B6-B177-4903F0B5DD07}"/>
                </a:ext>
              </a:extLst>
            </p:cNvPr>
            <p:cNvPicPr>
              <a:picLocks noChangeAspect="1"/>
            </p:cNvPicPr>
            <p:nvPr/>
          </p:nvPicPr>
          <p:blipFill>
            <a:blip r:embed="rId2"/>
            <a:stretch>
              <a:fillRect/>
            </a:stretch>
          </p:blipFill>
          <p:spPr>
            <a:xfrm>
              <a:off x="124715" y="1485059"/>
              <a:ext cx="3830271" cy="2456207"/>
            </a:xfrm>
            <a:prstGeom prst="rect">
              <a:avLst/>
            </a:prstGeom>
          </p:spPr>
        </p:pic>
        <p:pic>
          <p:nvPicPr>
            <p:cNvPr id="13" name="Picture 12">
              <a:extLst>
                <a:ext uri="{FF2B5EF4-FFF2-40B4-BE49-F238E27FC236}">
                  <a16:creationId xmlns:a16="http://schemas.microsoft.com/office/drawing/2014/main" id="{425449E2-176F-4494-AA70-541947FE42A2}"/>
                </a:ext>
              </a:extLst>
            </p:cNvPr>
            <p:cNvPicPr>
              <a:picLocks noChangeAspect="1"/>
            </p:cNvPicPr>
            <p:nvPr/>
          </p:nvPicPr>
          <p:blipFill rotWithShape="1">
            <a:blip r:embed="rId3"/>
            <a:srcRect l="67210"/>
            <a:stretch/>
          </p:blipFill>
          <p:spPr>
            <a:xfrm>
              <a:off x="4003846" y="1088904"/>
              <a:ext cx="2614903" cy="2889783"/>
            </a:xfrm>
            <a:prstGeom prst="rect">
              <a:avLst/>
            </a:prstGeom>
          </p:spPr>
        </p:pic>
      </p:grpSp>
      <p:pic>
        <p:nvPicPr>
          <p:cNvPr id="15" name="Picture 2" descr="Bilderesultat for difi">
            <a:extLst>
              <a:ext uri="{FF2B5EF4-FFF2-40B4-BE49-F238E27FC236}">
                <a16:creationId xmlns:a16="http://schemas.microsoft.com/office/drawing/2014/main" id="{DD5AA594-4EE0-40CB-91D2-9D876750C1E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9147" y="240013"/>
            <a:ext cx="512462" cy="512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26605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942D3F0-C98A-4CFB-8398-F8509AE79831}"/>
              </a:ext>
            </a:extLst>
          </p:cNvPr>
          <p:cNvSpPr/>
          <p:nvPr/>
        </p:nvSpPr>
        <p:spPr>
          <a:xfrm>
            <a:off x="6775956" y="1408471"/>
            <a:ext cx="1834644" cy="224912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Text Placeholder 4">
            <a:extLst>
              <a:ext uri="{FF2B5EF4-FFF2-40B4-BE49-F238E27FC236}">
                <a16:creationId xmlns:a16="http://schemas.microsoft.com/office/drawing/2014/main" id="{7ECFDA08-E4E4-47FB-8BF5-00E2A18CD715}"/>
              </a:ext>
            </a:extLst>
          </p:cNvPr>
          <p:cNvSpPr txBox="1">
            <a:spLocks/>
          </p:cNvSpPr>
          <p:nvPr/>
        </p:nvSpPr>
        <p:spPr>
          <a:xfrm>
            <a:off x="34925" y="-71925"/>
            <a:ext cx="6725791" cy="288077"/>
          </a:xfrm>
          <a:prstGeom prst="rect">
            <a:avLst/>
          </a:prstGeom>
        </p:spPr>
        <p:txBody>
          <a:bodyPr vert="horz" lIns="0" tIns="0" rIns="0" bIns="0" rtlCol="0" anchor="b">
            <a:normAutofit/>
          </a:bodyPr>
          <a:lstStyle>
            <a:lvl1pPr marL="0" indent="0" algn="l" defTabSz="685735" rtl="0" eaLnBrk="1" latinLnBrk="0" hangingPunct="1">
              <a:lnSpc>
                <a:spcPct val="100000"/>
              </a:lnSpc>
              <a:spcBef>
                <a:spcPts val="1406"/>
              </a:spcBef>
              <a:buClr>
                <a:srgbClr val="00ADEE"/>
              </a:buClr>
              <a:buFont typeface="Arial" panose="020B0604020202020204" pitchFamily="34" charset="0"/>
              <a:buNone/>
              <a:defRPr sz="1900" b="0" kern="1200">
                <a:solidFill>
                  <a:schemeClr val="bg2"/>
                </a:solidFill>
                <a:latin typeface="+mn-lt"/>
                <a:ea typeface="+mn-ea"/>
                <a:cs typeface="+mn-cs"/>
              </a:defRPr>
            </a:lvl1pPr>
            <a:lvl2pPr marL="506250" indent="-202500" algn="l" defTabSz="685735" rtl="0" eaLnBrk="1" latinLnBrk="0" hangingPunct="1">
              <a:lnSpc>
                <a:spcPct val="90000"/>
              </a:lnSpc>
              <a:spcBef>
                <a:spcPts val="844"/>
              </a:spcBef>
              <a:buClr>
                <a:srgbClr val="00ADEE"/>
              </a:buClr>
              <a:buFont typeface="Arial" panose="020B0604020202020204" pitchFamily="34" charset="0"/>
              <a:buChar char="•"/>
              <a:defRPr sz="1800" kern="1200">
                <a:solidFill>
                  <a:schemeClr val="tx2"/>
                </a:solidFill>
                <a:latin typeface="+mn-lt"/>
                <a:ea typeface="+mn-ea"/>
                <a:cs typeface="+mn-cs"/>
              </a:defRPr>
            </a:lvl2pPr>
            <a:lvl3pPr marL="708750" indent="-202500" algn="l" defTabSz="685735" rtl="0" eaLnBrk="1" latinLnBrk="0" hangingPunct="1">
              <a:lnSpc>
                <a:spcPct val="90000"/>
              </a:lnSpc>
              <a:spcBef>
                <a:spcPts val="844"/>
              </a:spcBef>
              <a:buClr>
                <a:srgbClr val="00ADEE"/>
              </a:buClr>
              <a:buFont typeface="Arial" panose="020B0604020202020204" pitchFamily="34" charset="0"/>
              <a:buChar char="•"/>
              <a:defRPr sz="1575" kern="1200">
                <a:solidFill>
                  <a:schemeClr val="tx2"/>
                </a:solidFill>
                <a:latin typeface="+mn-lt"/>
                <a:ea typeface="+mn-ea"/>
                <a:cs typeface="+mn-cs"/>
              </a:defRPr>
            </a:lvl3pPr>
            <a:lvl4pPr marL="911250" indent="-202500" algn="l" defTabSz="685735" rtl="0" eaLnBrk="1" latinLnBrk="0" hangingPunct="1">
              <a:lnSpc>
                <a:spcPct val="90000"/>
              </a:lnSpc>
              <a:spcBef>
                <a:spcPts val="844"/>
              </a:spcBef>
              <a:buClr>
                <a:srgbClr val="00ADEE"/>
              </a:buClr>
              <a:buFont typeface="Arial" panose="020B0604020202020204" pitchFamily="34" charset="0"/>
              <a:buChar char="•"/>
              <a:defRPr sz="1350" kern="1200">
                <a:solidFill>
                  <a:schemeClr val="tx2"/>
                </a:solidFill>
                <a:latin typeface="+mn-lt"/>
                <a:ea typeface="+mn-ea"/>
                <a:cs typeface="+mn-cs"/>
              </a:defRPr>
            </a:lvl4pPr>
            <a:lvl5pPr marL="1113750" indent="-202500" algn="l" defTabSz="685735" rtl="0" eaLnBrk="1" latinLnBrk="0" hangingPunct="1">
              <a:lnSpc>
                <a:spcPct val="90000"/>
              </a:lnSpc>
              <a:spcBef>
                <a:spcPts val="844"/>
              </a:spcBef>
              <a:buClr>
                <a:srgbClr val="00ADEE"/>
              </a:buClr>
              <a:buFont typeface="Arial" panose="020B0604020202020204" pitchFamily="34" charset="0"/>
              <a:buChar char="•"/>
              <a:defRPr sz="1125" kern="1200">
                <a:solidFill>
                  <a:schemeClr val="tx2"/>
                </a:solidFill>
                <a:latin typeface="+mn-lt"/>
                <a:ea typeface="+mn-ea"/>
                <a:cs typeface="+mn-cs"/>
              </a:defRPr>
            </a:lvl5pPr>
            <a:lvl6pPr marL="1885772"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40"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08"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376" indent="-171434" algn="l" defTabSz="6857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nb-NO" sz="1000">
                <a:solidFill>
                  <a:schemeClr val="bg2">
                    <a:lumMod val="75000"/>
                  </a:schemeClr>
                </a:solidFill>
              </a:rPr>
              <a:t>Operativt nivå</a:t>
            </a:r>
            <a:endParaRPr lang="nb-NO" sz="1000" dirty="0">
              <a:solidFill>
                <a:schemeClr val="bg2">
                  <a:lumMod val="75000"/>
                </a:schemeClr>
              </a:solidFill>
            </a:endParaRPr>
          </a:p>
        </p:txBody>
      </p:sp>
      <p:sp>
        <p:nvSpPr>
          <p:cNvPr id="8" name="Title 2">
            <a:extLst>
              <a:ext uri="{FF2B5EF4-FFF2-40B4-BE49-F238E27FC236}">
                <a16:creationId xmlns:a16="http://schemas.microsoft.com/office/drawing/2014/main" id="{8A9EDA30-5B84-470A-AFDE-E65F3EDF9D7B}"/>
              </a:ext>
            </a:extLst>
          </p:cNvPr>
          <p:cNvSpPr>
            <a:spLocks noGrp="1"/>
          </p:cNvSpPr>
          <p:nvPr>
            <p:ph type="title"/>
          </p:nvPr>
        </p:nvSpPr>
        <p:spPr>
          <a:xfrm>
            <a:off x="693420" y="201269"/>
            <a:ext cx="7996100" cy="553998"/>
          </a:xfrm>
        </p:spPr>
        <p:txBody>
          <a:bodyPr>
            <a:noAutofit/>
          </a:bodyPr>
          <a:lstStyle/>
          <a:p>
            <a:r>
              <a:rPr lang="nb-NO" sz="1600" dirty="0" err="1"/>
              <a:t>Korrespondansanalyse</a:t>
            </a:r>
            <a:r>
              <a:rPr lang="nb-NO" sz="1600" dirty="0"/>
              <a:t>: Virksomheter med egenutviklet innovasjon arbeider oftere enn gjennomsnittet med å systematisk finne og gjenbruke andres løsninger</a:t>
            </a:r>
          </a:p>
        </p:txBody>
      </p:sp>
      <p:pic>
        <p:nvPicPr>
          <p:cNvPr id="10" name="Picture 9">
            <a:extLst>
              <a:ext uri="{FF2B5EF4-FFF2-40B4-BE49-F238E27FC236}">
                <a16:creationId xmlns:a16="http://schemas.microsoft.com/office/drawing/2014/main" id="{6109CB9B-ABB0-4437-BDE6-91BB6196B59C}"/>
              </a:ext>
            </a:extLst>
          </p:cNvPr>
          <p:cNvPicPr>
            <a:picLocks noChangeAspect="1"/>
          </p:cNvPicPr>
          <p:nvPr/>
        </p:nvPicPr>
        <p:blipFill>
          <a:blip r:embed="rId2"/>
          <a:stretch>
            <a:fillRect/>
          </a:stretch>
        </p:blipFill>
        <p:spPr>
          <a:xfrm>
            <a:off x="451802" y="902852"/>
            <a:ext cx="6109018" cy="3602387"/>
          </a:xfrm>
          <a:prstGeom prst="rect">
            <a:avLst/>
          </a:prstGeom>
        </p:spPr>
      </p:pic>
      <p:sp>
        <p:nvSpPr>
          <p:cNvPr id="11" name="TextBox 10">
            <a:extLst>
              <a:ext uri="{FF2B5EF4-FFF2-40B4-BE49-F238E27FC236}">
                <a16:creationId xmlns:a16="http://schemas.microsoft.com/office/drawing/2014/main" id="{D58733B0-AB86-4024-BF9C-A8F51062C7C5}"/>
              </a:ext>
            </a:extLst>
          </p:cNvPr>
          <p:cNvSpPr txBox="1"/>
          <p:nvPr/>
        </p:nvSpPr>
        <p:spPr>
          <a:xfrm>
            <a:off x="6731181" y="1390605"/>
            <a:ext cx="1958339" cy="2431435"/>
          </a:xfrm>
          <a:prstGeom prst="rect">
            <a:avLst/>
          </a:prstGeom>
          <a:noFill/>
        </p:spPr>
        <p:txBody>
          <a:bodyPr wrap="square" rtlCol="0">
            <a:spAutoFit/>
          </a:bodyPr>
          <a:lstStyle/>
          <a:p>
            <a:r>
              <a:rPr lang="nb-NO" sz="800" dirty="0"/>
              <a:t>En grafisk fremstilling av </a:t>
            </a:r>
            <a:r>
              <a:rPr lang="nb-NO" sz="800" dirty="0" err="1"/>
              <a:t>diffmatrisen</a:t>
            </a:r>
            <a:r>
              <a:rPr lang="nb-NO" sz="800" dirty="0"/>
              <a:t> ovenfor. Grupper som skårer høyere på et utsagn relativt til resterende grupper vil få dette utsagnet plassert nært seg. </a:t>
            </a:r>
          </a:p>
          <a:p>
            <a:endParaRPr lang="nb-NO" sz="800" dirty="0"/>
          </a:p>
          <a:p>
            <a:r>
              <a:rPr lang="nb-NO" sz="800" dirty="0"/>
              <a:t>Kategoriene er kategorisert på bakgrunn av om arbeidsplassen har innført minst én innovasjon i løpet av de to siste år eller ikke, og om innovasjonen er kopiert eller inspirert av andre, eller om den er egenutviklet.</a:t>
            </a:r>
          </a:p>
          <a:p>
            <a:endParaRPr lang="nb-NO" sz="800" dirty="0"/>
          </a:p>
          <a:p>
            <a:r>
              <a:rPr lang="nb-NO" sz="800" dirty="0"/>
              <a:t>Eksempelvis er arbeidsplasser i gruppen «Ingen innovasjon»  mer enige i at «vi opplever ingen problemer med å samarbeid internt på arbeidsplassen» </a:t>
            </a:r>
          </a:p>
          <a:p>
            <a:endParaRPr lang="nb-NO" sz="800" dirty="0"/>
          </a:p>
        </p:txBody>
      </p:sp>
      <p:pic>
        <p:nvPicPr>
          <p:cNvPr id="9" name="Picture 2" descr="Bilderesultat for difi">
            <a:extLst>
              <a:ext uri="{FF2B5EF4-FFF2-40B4-BE49-F238E27FC236}">
                <a16:creationId xmlns:a16="http://schemas.microsoft.com/office/drawing/2014/main" id="{41C09C8D-0038-4182-A8E3-254AC33497D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147" y="240013"/>
            <a:ext cx="512462" cy="512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42436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3567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58059-B8BA-4429-A8C4-0407A4F93D3A}"/>
              </a:ext>
            </a:extLst>
          </p:cNvPr>
          <p:cNvSpPr>
            <a:spLocks noGrp="1"/>
          </p:cNvSpPr>
          <p:nvPr>
            <p:ph type="title"/>
          </p:nvPr>
        </p:nvSpPr>
        <p:spPr>
          <a:xfrm>
            <a:off x="739140" y="221919"/>
            <a:ext cx="8018960" cy="609398"/>
          </a:xfrm>
        </p:spPr>
        <p:txBody>
          <a:bodyPr>
            <a:normAutofit/>
          </a:bodyPr>
          <a:lstStyle/>
          <a:p>
            <a:r>
              <a:rPr lang="nb-NO" sz="2000" dirty="0"/>
              <a:t>Nær 2 av 3 svarer at deres departement legger til rette for at de skal kunne benytte innovative arbeidsmåter</a:t>
            </a:r>
          </a:p>
        </p:txBody>
      </p:sp>
      <p:sp>
        <p:nvSpPr>
          <p:cNvPr id="8" name="TextBox 7">
            <a:extLst>
              <a:ext uri="{FF2B5EF4-FFF2-40B4-BE49-F238E27FC236}">
                <a16:creationId xmlns:a16="http://schemas.microsoft.com/office/drawing/2014/main" id="{8F3139C3-9DCD-4602-9755-1FBE67476262}"/>
              </a:ext>
            </a:extLst>
          </p:cNvPr>
          <p:cNvSpPr txBox="1"/>
          <p:nvPr/>
        </p:nvSpPr>
        <p:spPr>
          <a:xfrm>
            <a:off x="34925" y="4866379"/>
            <a:ext cx="5527475" cy="246221"/>
          </a:xfrm>
          <a:prstGeom prst="rect">
            <a:avLst/>
          </a:prstGeom>
        </p:spPr>
        <p:txBody>
          <a:bodyPr vert="horz" wrap="none" lIns="0" tIns="0" rIns="0" bIns="0" rtlCol="0">
            <a:spAutoFit/>
          </a:bodyPr>
          <a:lstStyle/>
          <a:p>
            <a:pPr marL="4763"/>
            <a:r>
              <a:rPr lang="nb-NO" sz="800" i="1" dirty="0"/>
              <a:t>Q21: Hvor enig eller uenig er du i følgende påstander? </a:t>
            </a:r>
          </a:p>
          <a:p>
            <a:pPr marL="4763"/>
            <a:r>
              <a:rPr lang="nb-NO" sz="800" i="1" dirty="0"/>
              <a:t>Delfilterspørsmål, alternativ 1 er kun stilt til departement </a:t>
            </a:r>
            <a:r>
              <a:rPr lang="nb-NO" sz="800" i="1" dirty="0" err="1"/>
              <a:t>Difi</a:t>
            </a:r>
            <a:r>
              <a:rPr lang="nb-NO" sz="800" i="1" dirty="0"/>
              <a:t> 2018 (n=7), alternativ 2 er stilt til alle andre. </a:t>
            </a:r>
            <a:r>
              <a:rPr lang="nb-NO" sz="800" i="1" dirty="0" err="1"/>
              <a:t>Difi</a:t>
            </a:r>
            <a:r>
              <a:rPr lang="nb-NO" sz="800" i="1" dirty="0"/>
              <a:t> 2018 (n=73)</a:t>
            </a:r>
            <a:r>
              <a:rPr lang="nb-NO" sz="800" i="1" dirty="0">
                <a:highlight>
                  <a:srgbClr val="FFFF00"/>
                </a:highlight>
              </a:rPr>
              <a:t> </a:t>
            </a:r>
          </a:p>
        </p:txBody>
      </p:sp>
      <p:graphicFrame>
        <p:nvGraphicFramePr>
          <p:cNvPr id="6" name="Chart 5">
            <a:extLst>
              <a:ext uri="{FF2B5EF4-FFF2-40B4-BE49-F238E27FC236}">
                <a16:creationId xmlns:a16="http://schemas.microsoft.com/office/drawing/2014/main" id="{FC70CC7B-8CF5-4F7A-AA3C-58265D0F48EC}"/>
              </a:ext>
            </a:extLst>
          </p:cNvPr>
          <p:cNvGraphicFramePr/>
          <p:nvPr>
            <p:extLst/>
          </p:nvPr>
        </p:nvGraphicFramePr>
        <p:xfrm>
          <a:off x="250825" y="1373160"/>
          <a:ext cx="8636000" cy="2607973"/>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Placeholder 4">
            <a:extLst>
              <a:ext uri="{FF2B5EF4-FFF2-40B4-BE49-F238E27FC236}">
                <a16:creationId xmlns:a16="http://schemas.microsoft.com/office/drawing/2014/main" id="{1BF67112-8594-4C8E-B0EC-1939D5EE293F}"/>
              </a:ext>
            </a:extLst>
          </p:cNvPr>
          <p:cNvSpPr>
            <a:spLocks noGrp="1"/>
          </p:cNvSpPr>
          <p:nvPr>
            <p:ph type="body" sz="quarter" idx="13"/>
          </p:nvPr>
        </p:nvSpPr>
        <p:spPr>
          <a:xfrm>
            <a:off x="34925" y="-79545"/>
            <a:ext cx="6725791" cy="288077"/>
          </a:xfrm>
        </p:spPr>
        <p:txBody>
          <a:bodyPr>
            <a:normAutofit/>
          </a:bodyPr>
          <a:lstStyle/>
          <a:p>
            <a:r>
              <a:rPr lang="nb-NO" sz="1000" dirty="0">
                <a:solidFill>
                  <a:schemeClr val="bg2">
                    <a:lumMod val="75000"/>
                  </a:schemeClr>
                </a:solidFill>
              </a:rPr>
              <a:t>Strategisk nivå</a:t>
            </a:r>
          </a:p>
        </p:txBody>
      </p:sp>
      <p:pic>
        <p:nvPicPr>
          <p:cNvPr id="7" name="Picture 2" descr="Bilderesultat for difi">
            <a:extLst>
              <a:ext uri="{FF2B5EF4-FFF2-40B4-BE49-F238E27FC236}">
                <a16:creationId xmlns:a16="http://schemas.microsoft.com/office/drawing/2014/main" id="{1B6FC8A4-FB6E-4277-8A62-309F8EA40A0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9147" y="240013"/>
            <a:ext cx="512462" cy="512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574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58059-B8BA-4429-A8C4-0407A4F93D3A}"/>
              </a:ext>
            </a:extLst>
          </p:cNvPr>
          <p:cNvSpPr>
            <a:spLocks noGrp="1"/>
          </p:cNvSpPr>
          <p:nvPr>
            <p:ph type="title"/>
          </p:nvPr>
        </p:nvSpPr>
        <p:spPr>
          <a:xfrm>
            <a:off x="701039" y="225887"/>
            <a:ext cx="8290561" cy="609398"/>
          </a:xfrm>
        </p:spPr>
        <p:txBody>
          <a:bodyPr>
            <a:noAutofit/>
          </a:bodyPr>
          <a:lstStyle/>
          <a:p>
            <a:r>
              <a:rPr lang="nb-NO" sz="1800" dirty="0"/>
              <a:t>I nesten alle virksomheter legger ledergruppen til rette for bruk av innovative arbeidsmåter. Nær halvparten mangler kunnskap om innovative arbeidsmetoder.</a:t>
            </a:r>
          </a:p>
        </p:txBody>
      </p:sp>
      <p:graphicFrame>
        <p:nvGraphicFramePr>
          <p:cNvPr id="7" name="Chart 6">
            <a:extLst>
              <a:ext uri="{FF2B5EF4-FFF2-40B4-BE49-F238E27FC236}">
                <a16:creationId xmlns:a16="http://schemas.microsoft.com/office/drawing/2014/main" id="{FB90E57C-B06E-44CC-B4CB-C3A185E5AEEF}"/>
              </a:ext>
            </a:extLst>
          </p:cNvPr>
          <p:cNvGraphicFramePr/>
          <p:nvPr>
            <p:extLst>
              <p:ext uri="{D42A27DB-BD31-4B8C-83A1-F6EECF244321}">
                <p14:modId xmlns:p14="http://schemas.microsoft.com/office/powerpoint/2010/main" val="226038138"/>
              </p:ext>
            </p:extLst>
          </p:nvPr>
        </p:nvGraphicFramePr>
        <p:xfrm>
          <a:off x="368300" y="1252866"/>
          <a:ext cx="8536451" cy="307836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8F3139C3-9DCD-4602-9755-1FBE67476262}"/>
              </a:ext>
            </a:extLst>
          </p:cNvPr>
          <p:cNvSpPr txBox="1"/>
          <p:nvPr/>
        </p:nvSpPr>
        <p:spPr>
          <a:xfrm>
            <a:off x="34925" y="4855063"/>
            <a:ext cx="2526654" cy="246221"/>
          </a:xfrm>
          <a:prstGeom prst="rect">
            <a:avLst/>
          </a:prstGeom>
        </p:spPr>
        <p:txBody>
          <a:bodyPr vert="horz" wrap="none" lIns="0" tIns="0" rIns="0" bIns="0" rtlCol="0">
            <a:spAutoFit/>
          </a:bodyPr>
          <a:lstStyle/>
          <a:p>
            <a:pPr marL="4763"/>
            <a:r>
              <a:rPr lang="nb-NO" sz="800" i="1" dirty="0"/>
              <a:t>Q22: Hvor enig eller uenig er du i følgende påstander? </a:t>
            </a:r>
          </a:p>
          <a:p>
            <a:pPr marL="4763"/>
            <a:r>
              <a:rPr lang="nb-NO" sz="800" i="1" dirty="0"/>
              <a:t>Alle, </a:t>
            </a:r>
            <a:r>
              <a:rPr lang="nb-NO" sz="800" i="1" dirty="0" err="1"/>
              <a:t>Difi</a:t>
            </a:r>
            <a:r>
              <a:rPr lang="nb-NO" sz="800" i="1" dirty="0"/>
              <a:t> 2018 (n=80).</a:t>
            </a:r>
            <a:r>
              <a:rPr lang="nb-NO" sz="800" i="1" dirty="0">
                <a:highlight>
                  <a:srgbClr val="FFFF00"/>
                </a:highlight>
              </a:rPr>
              <a:t> </a:t>
            </a:r>
          </a:p>
        </p:txBody>
      </p:sp>
      <p:sp>
        <p:nvSpPr>
          <p:cNvPr id="9" name="Text Placeholder 4">
            <a:extLst>
              <a:ext uri="{FF2B5EF4-FFF2-40B4-BE49-F238E27FC236}">
                <a16:creationId xmlns:a16="http://schemas.microsoft.com/office/drawing/2014/main" id="{5B392A5C-DE09-4F17-AE58-84ADF530B4CE}"/>
              </a:ext>
            </a:extLst>
          </p:cNvPr>
          <p:cNvSpPr>
            <a:spLocks noGrp="1"/>
          </p:cNvSpPr>
          <p:nvPr>
            <p:ph type="body" sz="quarter" idx="13"/>
          </p:nvPr>
        </p:nvSpPr>
        <p:spPr>
          <a:xfrm>
            <a:off x="34925" y="-62190"/>
            <a:ext cx="6725791" cy="288077"/>
          </a:xfrm>
        </p:spPr>
        <p:txBody>
          <a:bodyPr>
            <a:normAutofit/>
          </a:bodyPr>
          <a:lstStyle/>
          <a:p>
            <a:r>
              <a:rPr lang="nb-NO" sz="1000" dirty="0">
                <a:solidFill>
                  <a:schemeClr val="bg2">
                    <a:lumMod val="75000"/>
                  </a:schemeClr>
                </a:solidFill>
              </a:rPr>
              <a:t>Strategisk nivå</a:t>
            </a:r>
          </a:p>
        </p:txBody>
      </p:sp>
      <p:pic>
        <p:nvPicPr>
          <p:cNvPr id="11" name="Picture 2" descr="Bilderesultat for difi">
            <a:extLst>
              <a:ext uri="{FF2B5EF4-FFF2-40B4-BE49-F238E27FC236}">
                <a16:creationId xmlns:a16="http://schemas.microsoft.com/office/drawing/2014/main" id="{0F49A2F0-AAFB-4D24-9ED9-2B9DB6EDFCC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9147" y="240013"/>
            <a:ext cx="512462" cy="512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5962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631C5A-56F5-4ED8-B39E-D7467E8EB015}"/>
              </a:ext>
            </a:extLst>
          </p:cNvPr>
          <p:cNvSpPr>
            <a:spLocks noGrp="1"/>
          </p:cNvSpPr>
          <p:nvPr>
            <p:ph type="title"/>
          </p:nvPr>
        </p:nvSpPr>
        <p:spPr>
          <a:xfrm>
            <a:off x="708660" y="294132"/>
            <a:ext cx="8049440" cy="332399"/>
          </a:xfrm>
        </p:spPr>
        <p:txBody>
          <a:bodyPr>
            <a:noAutofit/>
          </a:bodyPr>
          <a:lstStyle/>
          <a:p>
            <a:r>
              <a:rPr lang="nb-NO" sz="1800" dirty="0"/>
              <a:t>Fokus på forsvarlig drift kan både fremme og hemme innovasjonsarbeid</a:t>
            </a:r>
          </a:p>
        </p:txBody>
      </p:sp>
      <p:sp>
        <p:nvSpPr>
          <p:cNvPr id="6" name="TextBox 5">
            <a:extLst>
              <a:ext uri="{FF2B5EF4-FFF2-40B4-BE49-F238E27FC236}">
                <a16:creationId xmlns:a16="http://schemas.microsoft.com/office/drawing/2014/main" id="{B98CAE3C-05A6-465B-AD90-F51ADA903963}"/>
              </a:ext>
            </a:extLst>
          </p:cNvPr>
          <p:cNvSpPr txBox="1"/>
          <p:nvPr/>
        </p:nvSpPr>
        <p:spPr>
          <a:xfrm>
            <a:off x="34926" y="4693173"/>
            <a:ext cx="7852647" cy="369332"/>
          </a:xfrm>
          <a:prstGeom prst="rect">
            <a:avLst/>
          </a:prstGeom>
        </p:spPr>
        <p:txBody>
          <a:bodyPr vert="horz" wrap="square" lIns="0" tIns="0" rIns="0" bIns="0" rtlCol="0">
            <a:spAutoFit/>
          </a:bodyPr>
          <a:lstStyle/>
          <a:p>
            <a:pPr marL="4763"/>
            <a:r>
              <a:rPr lang="nb-NO" sz="800" i="1" dirty="0"/>
              <a:t>Q19:Hvilke faktorer fremmer eller hemmer arbeidet med innovasjon i virksomheten?</a:t>
            </a:r>
          </a:p>
          <a:p>
            <a:pPr marL="4763"/>
            <a:r>
              <a:rPr lang="nb-NO" sz="800" i="1" dirty="0"/>
              <a:t>De som arbeider med innovasjon. </a:t>
            </a:r>
            <a:r>
              <a:rPr lang="nb-NO" sz="800" i="1" dirty="0" err="1"/>
              <a:t>Difi</a:t>
            </a:r>
            <a:r>
              <a:rPr lang="nb-NO" sz="800" i="1" dirty="0"/>
              <a:t> 2018 (n=69)</a:t>
            </a:r>
          </a:p>
          <a:p>
            <a:pPr marL="4763"/>
            <a:r>
              <a:rPr lang="nb-NO" sz="800" i="1" dirty="0"/>
              <a:t>Filterspørsmål: Kun stilt til de som jobber med innovasjon. *Vet ikke og ikke relevant er holdt utenfor</a:t>
            </a:r>
          </a:p>
        </p:txBody>
      </p:sp>
      <p:sp>
        <p:nvSpPr>
          <p:cNvPr id="9" name="Text Placeholder 4">
            <a:extLst>
              <a:ext uri="{FF2B5EF4-FFF2-40B4-BE49-F238E27FC236}">
                <a16:creationId xmlns:a16="http://schemas.microsoft.com/office/drawing/2014/main" id="{CE6FE562-4467-4203-9926-2793D0D5438F}"/>
              </a:ext>
            </a:extLst>
          </p:cNvPr>
          <p:cNvSpPr>
            <a:spLocks noGrp="1"/>
          </p:cNvSpPr>
          <p:nvPr>
            <p:ph type="body" sz="quarter" idx="13"/>
          </p:nvPr>
        </p:nvSpPr>
        <p:spPr>
          <a:xfrm>
            <a:off x="34925" y="-46950"/>
            <a:ext cx="6725791" cy="288077"/>
          </a:xfrm>
        </p:spPr>
        <p:txBody>
          <a:bodyPr>
            <a:normAutofit/>
          </a:bodyPr>
          <a:lstStyle/>
          <a:p>
            <a:r>
              <a:rPr lang="nb-NO" sz="1100" dirty="0">
                <a:solidFill>
                  <a:schemeClr val="tx1"/>
                </a:solidFill>
              </a:rPr>
              <a:t>Strategisk nivå</a:t>
            </a:r>
          </a:p>
        </p:txBody>
      </p:sp>
      <p:graphicFrame>
        <p:nvGraphicFramePr>
          <p:cNvPr id="8" name="Chart 7">
            <a:extLst>
              <a:ext uri="{FF2B5EF4-FFF2-40B4-BE49-F238E27FC236}">
                <a16:creationId xmlns:a16="http://schemas.microsoft.com/office/drawing/2014/main" id="{A5876B22-508D-4572-A597-A9B3A97D1EA0}"/>
              </a:ext>
            </a:extLst>
          </p:cNvPr>
          <p:cNvGraphicFramePr/>
          <p:nvPr>
            <p:extLst>
              <p:ext uri="{D42A27DB-BD31-4B8C-83A1-F6EECF244321}">
                <p14:modId xmlns:p14="http://schemas.microsoft.com/office/powerpoint/2010/main" val="2301423815"/>
              </p:ext>
            </p:extLst>
          </p:nvPr>
        </p:nvGraphicFramePr>
        <p:xfrm>
          <a:off x="302400" y="950399"/>
          <a:ext cx="8668800" cy="3742773"/>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2" descr="Bilderesultat for difi">
            <a:extLst>
              <a:ext uri="{FF2B5EF4-FFF2-40B4-BE49-F238E27FC236}">
                <a16:creationId xmlns:a16="http://schemas.microsoft.com/office/drawing/2014/main" id="{5F218E4D-6824-44F3-A8DC-CE60E39B5FA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9147" y="240013"/>
            <a:ext cx="512462" cy="512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59921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3A203A-0BCC-48D5-86B9-9D6BA727ECB8}"/>
              </a:ext>
            </a:extLst>
          </p:cNvPr>
          <p:cNvSpPr txBox="1"/>
          <p:nvPr/>
        </p:nvSpPr>
        <p:spPr>
          <a:xfrm>
            <a:off x="453710" y="2680379"/>
            <a:ext cx="4868640" cy="440762"/>
          </a:xfrm>
          <a:prstGeom prst="rect">
            <a:avLst/>
          </a:prstGeom>
          <a:noFill/>
        </p:spPr>
        <p:txBody>
          <a:bodyPr wrap="none" rtlCol="0">
            <a:spAutoFit/>
          </a:bodyPr>
          <a:lstStyle/>
          <a:p>
            <a:r>
              <a:rPr lang="nb-NO" dirty="0">
                <a:ln w="3175">
                  <a:noFill/>
                </a:ln>
                <a:solidFill>
                  <a:schemeClr val="bg1"/>
                </a:solidFill>
              </a:rPr>
              <a:t>Organisasjonskultur – Operativt nivå</a:t>
            </a:r>
          </a:p>
        </p:txBody>
      </p:sp>
    </p:spTree>
    <p:extLst>
      <p:ext uri="{BB962C8B-B14F-4D97-AF65-F5344CB8AC3E}">
        <p14:creationId xmlns:p14="http://schemas.microsoft.com/office/powerpoint/2010/main" val="2437766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286039B-A1CF-4344-A462-C023BA38E30F}"/>
              </a:ext>
            </a:extLst>
          </p:cNvPr>
          <p:cNvSpPr txBox="1"/>
          <p:nvPr/>
        </p:nvSpPr>
        <p:spPr>
          <a:xfrm>
            <a:off x="238286" y="257070"/>
            <a:ext cx="5110694" cy="440762"/>
          </a:xfrm>
          <a:prstGeom prst="rect">
            <a:avLst/>
          </a:prstGeom>
          <a:noFill/>
        </p:spPr>
        <p:txBody>
          <a:bodyPr wrap="none" rtlCol="0">
            <a:spAutoFit/>
          </a:bodyPr>
          <a:lstStyle/>
          <a:p>
            <a:r>
              <a:rPr lang="nb-NO" dirty="0"/>
              <a:t>Organisasjonskultur – Operativt nivå 1</a:t>
            </a:r>
          </a:p>
        </p:txBody>
      </p:sp>
      <p:sp>
        <p:nvSpPr>
          <p:cNvPr id="7" name="TextBox 6">
            <a:extLst>
              <a:ext uri="{FF2B5EF4-FFF2-40B4-BE49-F238E27FC236}">
                <a16:creationId xmlns:a16="http://schemas.microsoft.com/office/drawing/2014/main" id="{B223181F-CDA0-4FEE-A3CA-AC25670EE7A7}"/>
              </a:ext>
            </a:extLst>
          </p:cNvPr>
          <p:cNvSpPr txBox="1"/>
          <p:nvPr/>
        </p:nvSpPr>
        <p:spPr>
          <a:xfrm>
            <a:off x="238286" y="868717"/>
            <a:ext cx="8256009" cy="2585323"/>
          </a:xfrm>
          <a:prstGeom prst="rect">
            <a:avLst/>
          </a:prstGeom>
          <a:noFill/>
        </p:spPr>
        <p:txBody>
          <a:bodyPr wrap="square" rtlCol="0">
            <a:spAutoFit/>
          </a:bodyPr>
          <a:lstStyle/>
          <a:p>
            <a:pPr marL="171450" indent="-171450">
              <a:buFont typeface="Arial" panose="020B0604020202020204" pitchFamily="34" charset="0"/>
              <a:buChar char="•"/>
            </a:pPr>
            <a:r>
              <a:rPr lang="nb-NO" sz="900" dirty="0"/>
              <a:t>For å kunne se om de statlige arbeidsplassene har en organisasjonskultur som legger til rette for innovasjon, er det i undersøkelsen til operativt nivå lagt inn et spørsmålsbatteri som inneholder 13 påstander om arbeidsplassens organisasjonskultur. Disse utsagnene er basert på organisasjonskulturelle trekk som ved å være tilstede på arbeidsplassen skal øke sannsynligheten for innovasjon (slide 10). </a:t>
            </a:r>
          </a:p>
          <a:p>
            <a:pPr marL="171450" indent="-171450">
              <a:buFont typeface="Arial" panose="020B0604020202020204" pitchFamily="34" charset="0"/>
              <a:buChar char="•"/>
            </a:pPr>
            <a:endParaRPr lang="nb-NO" sz="900" dirty="0"/>
          </a:p>
          <a:p>
            <a:pPr marL="171450" indent="-171450">
              <a:buFont typeface="Arial" panose="020B0604020202020204" pitchFamily="34" charset="0"/>
              <a:buChar char="•"/>
            </a:pPr>
            <a:r>
              <a:rPr lang="nb-NO" sz="900" dirty="0"/>
              <a:t>I likhet med </a:t>
            </a:r>
            <a:r>
              <a:rPr lang="nb-NO" sz="900" dirty="0" err="1"/>
              <a:t>COIs</a:t>
            </a:r>
            <a:r>
              <a:rPr lang="nb-NO" sz="900" dirty="0"/>
              <a:t> danske </a:t>
            </a:r>
            <a:r>
              <a:rPr lang="nb-NO" sz="900" dirty="0" err="1"/>
              <a:t>innovationsbarometer</a:t>
            </a:r>
            <a:r>
              <a:rPr lang="nb-NO" sz="900" dirty="0"/>
              <a:t> (Bech </a:t>
            </a:r>
            <a:r>
              <a:rPr lang="nb-NO" sz="900" dirty="0" err="1"/>
              <a:t>Lykkebo</a:t>
            </a:r>
            <a:r>
              <a:rPr lang="nb-NO" sz="900" dirty="0"/>
              <a:t> 2016*) er det lagt til grunn en forventning om at jo flere av disse organisasjonskulturelle trekkene som er tilstede, jo større sannsynlighet er det for å ha innført innovasjon. Et interessant punkt er at de fleste arbeidsplassene er helt eller delvis enig i flesteparten av utsagnene (slide 22). </a:t>
            </a:r>
          </a:p>
          <a:p>
            <a:pPr marL="171450" indent="-171450">
              <a:buFont typeface="Arial" panose="020B0604020202020204" pitchFamily="34" charset="0"/>
              <a:buChar char="•"/>
            </a:pPr>
            <a:endParaRPr lang="nb-NO" sz="900" dirty="0"/>
          </a:p>
          <a:p>
            <a:pPr marL="180000"/>
            <a:r>
              <a:rPr lang="nb-NO" sz="900" dirty="0"/>
              <a:t>Etter inspirasjon fra det danske </a:t>
            </a:r>
            <a:r>
              <a:rPr lang="nb-NO" sz="900" dirty="0" err="1"/>
              <a:t>Innovationsbarometeret</a:t>
            </a:r>
            <a:r>
              <a:rPr lang="nb-NO" sz="900" dirty="0"/>
              <a:t> til COI (Bech </a:t>
            </a:r>
            <a:r>
              <a:rPr lang="nb-NO" sz="900" dirty="0" err="1"/>
              <a:t>Lykkebo</a:t>
            </a:r>
            <a:r>
              <a:rPr lang="nb-NO" sz="900" dirty="0"/>
              <a:t> 2016), har vi kategorisert de 13 utsagnene** om organisasjonskultur inn i om arbeidsplassen er enig i 0-7 utsagn, 8-10 utsagn eller 11-13 utsagn. Disse kategoriene er så krysset med om arbeidsplassen har innført minst én innovasjon i løpet av de siste to år eller ikke (slide 22-23). </a:t>
            </a:r>
          </a:p>
          <a:p>
            <a:pPr marL="360000" indent="-171450">
              <a:buFontTx/>
              <a:buChar char="-"/>
            </a:pPr>
            <a:r>
              <a:rPr lang="nb-NO" sz="900" dirty="0"/>
              <a:t>Det er en tendens til at jo flere av utsagnene respondenten har sagt seg enig i at de har på arbeidsplassen, jo større er sannsynligheten for at de har innført minst én innovasjon. Av de som har svart at de er enig i 0-7 utsagn har 73 % innført minst en innovasjon, av de som er enige i 8-10 utsagn er andelen 84 % og 87 % blant de som er enige i 11-13 utsagn. </a:t>
            </a:r>
          </a:p>
          <a:p>
            <a:pPr marL="360000" indent="-171450">
              <a:buFontTx/>
              <a:buChar char="-"/>
            </a:pPr>
            <a:r>
              <a:rPr lang="nb-NO" sz="900" dirty="0"/>
              <a:t>Denne trenden om økende andel som har innført minst en innovasjon fordelt på antall utsagn de er enige i, finnes man også i det danske </a:t>
            </a:r>
            <a:r>
              <a:rPr lang="nb-NO" sz="900" dirty="0" err="1"/>
              <a:t>Innovationsbarometeret</a:t>
            </a:r>
            <a:r>
              <a:rPr lang="nb-NO" sz="900" dirty="0"/>
              <a:t> (COI) og i KS’ Innovasjonsbarometer i kommunal sektor. </a:t>
            </a:r>
          </a:p>
          <a:p>
            <a:pPr marL="188550"/>
            <a:endParaRPr lang="nb-NO" sz="900" dirty="0"/>
          </a:p>
          <a:p>
            <a:endParaRPr lang="nb-NO" sz="900" dirty="0"/>
          </a:p>
        </p:txBody>
      </p:sp>
      <p:sp>
        <p:nvSpPr>
          <p:cNvPr id="5" name="TextBox 4">
            <a:extLst>
              <a:ext uri="{FF2B5EF4-FFF2-40B4-BE49-F238E27FC236}">
                <a16:creationId xmlns:a16="http://schemas.microsoft.com/office/drawing/2014/main" id="{573C434C-BE5B-4B6E-B5A9-527344687941}"/>
              </a:ext>
            </a:extLst>
          </p:cNvPr>
          <p:cNvSpPr txBox="1"/>
          <p:nvPr/>
        </p:nvSpPr>
        <p:spPr>
          <a:xfrm>
            <a:off x="145920" y="4791936"/>
            <a:ext cx="7455887" cy="307777"/>
          </a:xfrm>
          <a:prstGeom prst="rect">
            <a:avLst/>
          </a:prstGeom>
          <a:noFill/>
        </p:spPr>
        <p:txBody>
          <a:bodyPr wrap="none" rtlCol="0">
            <a:spAutoFit/>
          </a:bodyPr>
          <a:lstStyle/>
          <a:p>
            <a:r>
              <a:rPr lang="nb-NO" sz="700" dirty="0"/>
              <a:t>*Bech </a:t>
            </a:r>
            <a:r>
              <a:rPr lang="nb-NO" sz="700" dirty="0" err="1"/>
              <a:t>Lykkebo</a:t>
            </a:r>
            <a:r>
              <a:rPr lang="nb-NO" sz="700" dirty="0"/>
              <a:t>, Ole (2016) </a:t>
            </a:r>
            <a:r>
              <a:rPr lang="nb-NO" sz="700" i="1" dirty="0"/>
              <a:t>INNOVATIONSBAROMETERET – </a:t>
            </a:r>
            <a:r>
              <a:rPr lang="nb-NO" sz="700" i="1" dirty="0" err="1"/>
              <a:t>Højere</a:t>
            </a:r>
            <a:r>
              <a:rPr lang="nb-NO" sz="700" i="1" dirty="0"/>
              <a:t> effektivitet og kvalitet i den offentlige sektor </a:t>
            </a:r>
            <a:r>
              <a:rPr lang="nb-NO" sz="700" i="1" dirty="0" err="1"/>
              <a:t>gennem</a:t>
            </a:r>
            <a:r>
              <a:rPr lang="nb-NO" sz="700" i="1" dirty="0"/>
              <a:t> </a:t>
            </a:r>
            <a:r>
              <a:rPr lang="nb-NO" sz="700" i="1" dirty="0" err="1"/>
              <a:t>innovation</a:t>
            </a:r>
            <a:r>
              <a:rPr lang="nb-NO" sz="700" dirty="0"/>
              <a:t>. København: Jurist- og Økonomiforbundets Forlag</a:t>
            </a:r>
          </a:p>
          <a:p>
            <a:r>
              <a:rPr lang="nb-NO" sz="700" dirty="0"/>
              <a:t>** 6 av disse 13 er de samme som i </a:t>
            </a:r>
            <a:r>
              <a:rPr lang="nb-NO" sz="700" dirty="0" err="1"/>
              <a:t>COIs</a:t>
            </a:r>
            <a:r>
              <a:rPr lang="nb-NO" sz="700" dirty="0"/>
              <a:t> </a:t>
            </a:r>
            <a:r>
              <a:rPr lang="nb-NO" sz="700" dirty="0" err="1"/>
              <a:t>innovationsbarometer</a:t>
            </a:r>
            <a:r>
              <a:rPr lang="nb-NO" sz="700" dirty="0"/>
              <a:t>, og 8 av disse er de samme som i KS innovasjonsbarometer.</a:t>
            </a:r>
          </a:p>
        </p:txBody>
      </p:sp>
    </p:spTree>
    <p:extLst>
      <p:ext uri="{BB962C8B-B14F-4D97-AF65-F5344CB8AC3E}">
        <p14:creationId xmlns:p14="http://schemas.microsoft.com/office/powerpoint/2010/main" val="3025789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286039B-A1CF-4344-A462-C023BA38E30F}"/>
              </a:ext>
            </a:extLst>
          </p:cNvPr>
          <p:cNvSpPr txBox="1"/>
          <p:nvPr/>
        </p:nvSpPr>
        <p:spPr>
          <a:xfrm>
            <a:off x="238286" y="257070"/>
            <a:ext cx="5110694" cy="440762"/>
          </a:xfrm>
          <a:prstGeom prst="rect">
            <a:avLst/>
          </a:prstGeom>
          <a:noFill/>
        </p:spPr>
        <p:txBody>
          <a:bodyPr wrap="none" rtlCol="0">
            <a:spAutoFit/>
          </a:bodyPr>
          <a:lstStyle/>
          <a:p>
            <a:r>
              <a:rPr lang="nb-NO" dirty="0"/>
              <a:t>Organisasjonskultur – Operativt nivå 2</a:t>
            </a:r>
          </a:p>
        </p:txBody>
      </p:sp>
      <p:sp>
        <p:nvSpPr>
          <p:cNvPr id="7" name="TextBox 6">
            <a:extLst>
              <a:ext uri="{FF2B5EF4-FFF2-40B4-BE49-F238E27FC236}">
                <a16:creationId xmlns:a16="http://schemas.microsoft.com/office/drawing/2014/main" id="{B223181F-CDA0-4FEE-A3CA-AC25670EE7A7}"/>
              </a:ext>
            </a:extLst>
          </p:cNvPr>
          <p:cNvSpPr txBox="1"/>
          <p:nvPr/>
        </p:nvSpPr>
        <p:spPr>
          <a:xfrm>
            <a:off x="238286" y="821092"/>
            <a:ext cx="8256009" cy="923330"/>
          </a:xfrm>
          <a:prstGeom prst="rect">
            <a:avLst/>
          </a:prstGeom>
          <a:noFill/>
        </p:spPr>
        <p:txBody>
          <a:bodyPr wrap="square" rtlCol="0">
            <a:spAutoFit/>
          </a:bodyPr>
          <a:lstStyle/>
          <a:p>
            <a:pPr marL="171450" indent="-171450">
              <a:buFont typeface="Arial" panose="020B0604020202020204" pitchFamily="34" charset="0"/>
              <a:buChar char="•"/>
            </a:pPr>
            <a:r>
              <a:rPr lang="nb-NO" sz="900" dirty="0"/>
              <a:t>I undersøkelsen på operativt nivå er det også inkludert et spørsmål om hva som fremmet eller hemmet den nyeste innovasjonen. Dette spørsmålsbatteriet inkluderer også enkelte organisasjonskulturelle faktorer, herunder </a:t>
            </a:r>
            <a:r>
              <a:rPr lang="nb-NO" sz="900" i="1" dirty="0"/>
              <a:t>medarbeidernes deltakelse,</a:t>
            </a:r>
            <a:r>
              <a:rPr lang="nb-NO" sz="900" dirty="0"/>
              <a:t> </a:t>
            </a:r>
            <a:r>
              <a:rPr lang="nb-NO" sz="900" i="1" dirty="0"/>
              <a:t>arbeidsplassens fokus på forsvarlig drift, måten vi samarbeider på tvers av sektorene på </a:t>
            </a:r>
            <a:r>
              <a:rPr lang="nb-NO" sz="900" dirty="0"/>
              <a:t>og </a:t>
            </a:r>
            <a:r>
              <a:rPr lang="nb-NO" sz="900" i="1" dirty="0"/>
              <a:t>måten vi håndterer feil på </a:t>
            </a:r>
            <a:r>
              <a:rPr lang="nb-NO" sz="900" dirty="0"/>
              <a:t>(se slide 12). Vi har også krysset disse med antall organisasjonskulturelle utsagn de har svart seg enig i. Her ser vi en tendens til at de som i høyere grad er enige i utsagnene også i større grad svarer at faktorene fremmet den nyeste innovasjonen (slide 24). </a:t>
            </a:r>
          </a:p>
          <a:p>
            <a:endParaRPr lang="nb-NO" sz="900" dirty="0"/>
          </a:p>
        </p:txBody>
      </p:sp>
    </p:spTree>
    <p:extLst>
      <p:ext uri="{BB962C8B-B14F-4D97-AF65-F5344CB8AC3E}">
        <p14:creationId xmlns:p14="http://schemas.microsoft.com/office/powerpoint/2010/main" val="3392230655"/>
      </p:ext>
    </p:extLst>
  </p:cSld>
  <p:clrMapOvr>
    <a:masterClrMapping/>
  </p:clrMapOvr>
</p:sld>
</file>

<file path=ppt/theme/theme1.xml><?xml version="1.0" encoding="utf-8"?>
<a:theme xmlns:a="http://schemas.openxmlformats.org/drawingml/2006/main" name="DIFI PPTmal">
  <a:themeElements>
    <a:clrScheme name="DIFI">
      <a:dk1>
        <a:sysClr val="windowText" lastClr="000000"/>
      </a:dk1>
      <a:lt1>
        <a:sysClr val="window" lastClr="FFFFFF"/>
      </a:lt1>
      <a:dk2>
        <a:srgbClr val="23344F"/>
      </a:dk2>
      <a:lt2>
        <a:srgbClr val="E7E6E6"/>
      </a:lt2>
      <a:accent1>
        <a:srgbClr val="000066"/>
      </a:accent1>
      <a:accent2>
        <a:srgbClr val="00CCFF"/>
      </a:accent2>
      <a:accent3>
        <a:srgbClr val="F0E6D8"/>
      </a:accent3>
      <a:accent4>
        <a:srgbClr val="9B6396"/>
      </a:accent4>
      <a:accent5>
        <a:srgbClr val="336699"/>
      </a:accent5>
      <a:accent6>
        <a:srgbClr val="743068"/>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8" id="{6E97D180-8209-4888-A2B1-561BC8DDEB41}" vid="{05FDF0B4-06B6-4D0C-B7DA-E489E57FA4FB}"/>
    </a:ext>
  </a:extLst>
</a:theme>
</file>

<file path=ppt/theme/theme2.xml><?xml version="1.0" encoding="utf-8"?>
<a:theme xmlns:a="http://schemas.openxmlformats.org/drawingml/2006/main" name="Blå slides">
  <a:themeElements>
    <a:clrScheme name="DIFI">
      <a:dk1>
        <a:sysClr val="windowText" lastClr="000000"/>
      </a:dk1>
      <a:lt1>
        <a:sysClr val="window" lastClr="FFFFFF"/>
      </a:lt1>
      <a:dk2>
        <a:srgbClr val="23344F"/>
      </a:dk2>
      <a:lt2>
        <a:srgbClr val="E7E6E6"/>
      </a:lt2>
      <a:accent1>
        <a:srgbClr val="000066"/>
      </a:accent1>
      <a:accent2>
        <a:srgbClr val="00CCFF"/>
      </a:accent2>
      <a:accent3>
        <a:srgbClr val="F0E6D8"/>
      </a:accent3>
      <a:accent4>
        <a:srgbClr val="9B6396"/>
      </a:accent4>
      <a:accent5>
        <a:srgbClr val="336699"/>
      </a:accent5>
      <a:accent6>
        <a:srgbClr val="743068"/>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8" id="{6E97D180-8209-4888-A2B1-561BC8DDEB41}" vid="{5C725029-A247-4852-8B32-1068A4826B7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IpsosPRIMARY">
    <a:dk1>
      <a:srgbClr val="222223"/>
    </a:dk1>
    <a:lt1>
      <a:sysClr val="window" lastClr="FFFFFF"/>
    </a:lt1>
    <a:dk2>
      <a:srgbClr val="1B365D"/>
    </a:dk2>
    <a:lt2>
      <a:srgbClr val="888B8D"/>
    </a:lt2>
    <a:accent1>
      <a:srgbClr val="CB333B"/>
    </a:accent1>
    <a:accent2>
      <a:srgbClr val="71B2C9"/>
    </a:accent2>
    <a:accent3>
      <a:srgbClr val="F1BE48"/>
    </a:accent3>
    <a:accent4>
      <a:srgbClr val="C8C9C7"/>
    </a:accent4>
    <a:accent5>
      <a:srgbClr val="007681"/>
    </a:accent5>
    <a:accent6>
      <a:srgbClr val="888B8D"/>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IpsosPRIMARY">
    <a:dk1>
      <a:srgbClr val="222223"/>
    </a:dk1>
    <a:lt1>
      <a:sysClr val="window" lastClr="FFFFFF"/>
    </a:lt1>
    <a:dk2>
      <a:srgbClr val="1B365D"/>
    </a:dk2>
    <a:lt2>
      <a:srgbClr val="888B8D"/>
    </a:lt2>
    <a:accent1>
      <a:srgbClr val="CB333B"/>
    </a:accent1>
    <a:accent2>
      <a:srgbClr val="71B2C9"/>
    </a:accent2>
    <a:accent3>
      <a:srgbClr val="F1BE48"/>
    </a:accent3>
    <a:accent4>
      <a:srgbClr val="C8C9C7"/>
    </a:accent4>
    <a:accent5>
      <a:srgbClr val="007681"/>
    </a:accent5>
    <a:accent6>
      <a:srgbClr val="888B8D"/>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IpsosPRIMARY">
    <a:dk1>
      <a:srgbClr val="222223"/>
    </a:dk1>
    <a:lt1>
      <a:sysClr val="window" lastClr="FFFFFF"/>
    </a:lt1>
    <a:dk2>
      <a:srgbClr val="1B365D"/>
    </a:dk2>
    <a:lt2>
      <a:srgbClr val="888B8D"/>
    </a:lt2>
    <a:accent1>
      <a:srgbClr val="CB333B"/>
    </a:accent1>
    <a:accent2>
      <a:srgbClr val="71B2C9"/>
    </a:accent2>
    <a:accent3>
      <a:srgbClr val="F1BE48"/>
    </a:accent3>
    <a:accent4>
      <a:srgbClr val="C8C9C7"/>
    </a:accent4>
    <a:accent5>
      <a:srgbClr val="007681"/>
    </a:accent5>
    <a:accent6>
      <a:srgbClr val="888B8D"/>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IpsosPRIMARY">
    <a:dk1>
      <a:srgbClr val="222223"/>
    </a:dk1>
    <a:lt1>
      <a:sysClr val="window" lastClr="FFFFFF"/>
    </a:lt1>
    <a:dk2>
      <a:srgbClr val="1B365D"/>
    </a:dk2>
    <a:lt2>
      <a:srgbClr val="888B8D"/>
    </a:lt2>
    <a:accent1>
      <a:srgbClr val="CB333B"/>
    </a:accent1>
    <a:accent2>
      <a:srgbClr val="71B2C9"/>
    </a:accent2>
    <a:accent3>
      <a:srgbClr val="F1BE48"/>
    </a:accent3>
    <a:accent4>
      <a:srgbClr val="C8C9C7"/>
    </a:accent4>
    <a:accent5>
      <a:srgbClr val="007681"/>
    </a:accent5>
    <a:accent6>
      <a:srgbClr val="888B8D"/>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IpsosPRIMARY">
    <a:dk1>
      <a:srgbClr val="222223"/>
    </a:dk1>
    <a:lt1>
      <a:sysClr val="window" lastClr="FFFFFF"/>
    </a:lt1>
    <a:dk2>
      <a:srgbClr val="1B365D"/>
    </a:dk2>
    <a:lt2>
      <a:srgbClr val="888B8D"/>
    </a:lt2>
    <a:accent1>
      <a:srgbClr val="CB333B"/>
    </a:accent1>
    <a:accent2>
      <a:srgbClr val="71B2C9"/>
    </a:accent2>
    <a:accent3>
      <a:srgbClr val="F1BE48"/>
    </a:accent3>
    <a:accent4>
      <a:srgbClr val="C8C9C7"/>
    </a:accent4>
    <a:accent5>
      <a:srgbClr val="007681"/>
    </a:accent5>
    <a:accent6>
      <a:srgbClr val="888B8D"/>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IpsosPRIMARY">
    <a:dk1>
      <a:srgbClr val="222223"/>
    </a:dk1>
    <a:lt1>
      <a:sysClr val="window" lastClr="FFFFFF"/>
    </a:lt1>
    <a:dk2>
      <a:srgbClr val="1B365D"/>
    </a:dk2>
    <a:lt2>
      <a:srgbClr val="888B8D"/>
    </a:lt2>
    <a:accent1>
      <a:srgbClr val="CB333B"/>
    </a:accent1>
    <a:accent2>
      <a:srgbClr val="71B2C9"/>
    </a:accent2>
    <a:accent3>
      <a:srgbClr val="F1BE48"/>
    </a:accent3>
    <a:accent4>
      <a:srgbClr val="C8C9C7"/>
    </a:accent4>
    <a:accent5>
      <a:srgbClr val="007681"/>
    </a:accent5>
    <a:accent6>
      <a:srgbClr val="888B8D"/>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IpsosPRIMARY">
    <a:dk1>
      <a:srgbClr val="222223"/>
    </a:dk1>
    <a:lt1>
      <a:sysClr val="window" lastClr="FFFFFF"/>
    </a:lt1>
    <a:dk2>
      <a:srgbClr val="1B365D"/>
    </a:dk2>
    <a:lt2>
      <a:srgbClr val="888B8D"/>
    </a:lt2>
    <a:accent1>
      <a:srgbClr val="CB333B"/>
    </a:accent1>
    <a:accent2>
      <a:srgbClr val="71B2C9"/>
    </a:accent2>
    <a:accent3>
      <a:srgbClr val="F1BE48"/>
    </a:accent3>
    <a:accent4>
      <a:srgbClr val="C8C9C7"/>
    </a:accent4>
    <a:accent5>
      <a:srgbClr val="007681"/>
    </a:accent5>
    <a:accent6>
      <a:srgbClr val="888B8D"/>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3483B77BC2D09C48AEAE6DE6282CE09C" ma:contentTypeVersion="4" ma:contentTypeDescription="Opprett et nytt dokument." ma:contentTypeScope="" ma:versionID="660872b507200764418cb1d91e48a47b">
  <xsd:schema xmlns:xsd="http://www.w3.org/2001/XMLSchema" xmlns:xs="http://www.w3.org/2001/XMLSchema" xmlns:p="http://schemas.microsoft.com/office/2006/metadata/properties" xmlns:ns2="5371e8e2-a9e8-46df-a91b-761db99c8728" targetNamespace="http://schemas.microsoft.com/office/2006/metadata/properties" ma:root="true" ma:fieldsID="7160ed4b87024bb2e51cde78efa2b7ce" ns2:_="">
    <xsd:import namespace="5371e8e2-a9e8-46df-a91b-761db99c872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71e8e2-a9e8-46df-a91b-761db99c87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35291C4-A289-4761-8347-AA70EF2D5097}">
  <ds:schemaRefs>
    <ds:schemaRef ds:uri="http://schemas.microsoft.com/sharepoint/v3/contenttype/forms"/>
  </ds:schemaRefs>
</ds:datastoreItem>
</file>

<file path=customXml/itemProps2.xml><?xml version="1.0" encoding="utf-8"?>
<ds:datastoreItem xmlns:ds="http://schemas.openxmlformats.org/officeDocument/2006/customXml" ds:itemID="{3525137D-E3CA-4F99-AB53-F8DE724C3DB1}">
  <ds:schemaRefs>
    <ds:schemaRef ds:uri="http://schemas.microsoft.com/office/2006/documentManagement/types"/>
    <ds:schemaRef ds:uri="http://purl.org/dc/elements/1.1/"/>
    <ds:schemaRef ds:uri="http://schemas.microsoft.com/office/infopath/2007/PartnerControls"/>
    <ds:schemaRef ds:uri="http://purl.org/dc/terms/"/>
    <ds:schemaRef ds:uri="http://www.w3.org/XML/1998/namespace"/>
    <ds:schemaRef ds:uri="http://purl.org/dc/dcmitype/"/>
    <ds:schemaRef ds:uri="http://schemas.microsoft.com/office/2006/metadata/properties"/>
    <ds:schemaRef ds:uri="http://schemas.openxmlformats.org/package/2006/metadata/core-properties"/>
    <ds:schemaRef ds:uri="85c76272-7e4d-4f8f-89d1-3b227e52ef43"/>
  </ds:schemaRefs>
</ds:datastoreItem>
</file>

<file path=customXml/itemProps3.xml><?xml version="1.0" encoding="utf-8"?>
<ds:datastoreItem xmlns:ds="http://schemas.openxmlformats.org/officeDocument/2006/customXml" ds:itemID="{4783E486-E47C-48B5-B911-0281185AD0AB}"/>
</file>

<file path=docProps/app.xml><?xml version="1.0" encoding="utf-8"?>
<Properties xmlns="http://schemas.openxmlformats.org/officeDocument/2006/extended-properties" xmlns:vt="http://schemas.openxmlformats.org/officeDocument/2006/docPropsVTypes">
  <Template>Difi pp mal</Template>
  <TotalTime>20013</TotalTime>
  <Words>6555</Words>
  <Application>Microsoft Office PowerPoint</Application>
  <PresentationFormat>On-screen Show (16:9)</PresentationFormat>
  <Paragraphs>466</Paragraphs>
  <Slides>36</Slides>
  <Notes>25</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36</vt:i4>
      </vt:variant>
    </vt:vector>
  </HeadingPairs>
  <TitlesOfParts>
    <vt:vector size="40" baseType="lpstr">
      <vt:lpstr>Arial</vt:lpstr>
      <vt:lpstr>Calibri</vt:lpstr>
      <vt:lpstr>DIFI PPTmal</vt:lpstr>
      <vt:lpstr>Blå slides</vt:lpstr>
      <vt:lpstr>Dypdykk Innovasjonsbarometeret – Organisasjonskultur </vt:lpstr>
      <vt:lpstr>PowerPoint Presentation</vt:lpstr>
      <vt:lpstr>PowerPoint Presentation</vt:lpstr>
      <vt:lpstr>Nær 2 av 3 svarer at deres departement legger til rette for at de skal kunne benytte innovative arbeidsmåter</vt:lpstr>
      <vt:lpstr>I nesten alle virksomheter legger ledergruppen til rette for bruk av innovative arbeidsmåter. Nær halvparten mangler kunnskap om innovative arbeidsmetoder.</vt:lpstr>
      <vt:lpstr>Fokus på forsvarlig drift kan både fremme og hemme innovasjonsarbeid</vt:lpstr>
      <vt:lpstr>PowerPoint Presentation</vt:lpstr>
      <vt:lpstr>PowerPoint Presentation</vt:lpstr>
      <vt:lpstr>PowerPoint Presentation</vt:lpstr>
      <vt:lpstr>Organisasjonskulturelle trekk som fremmer innovasjon er tilstede på de fleste offentlige arbeidsplasser, størst uenighet om risikovillighet</vt:lpstr>
      <vt:lpstr>PowerPoint Presentation</vt:lpstr>
      <vt:lpstr> Fokus på forsvarlig drift også størst organisasjonskulturelle hemmer på operativt nivå, men i mindre grad enn på strategisk</vt:lpstr>
      <vt:lpstr>Medarbeidernes medvirkning og internt samarbeid viktigste organisasjonskulturelle fremmere for kommunal innovasjon</vt:lpstr>
      <vt:lpstr>PowerPoint Presentation</vt:lpstr>
      <vt:lpstr>Organisasjonskultur og innovasjon 1</vt:lpstr>
      <vt:lpstr>De kulturelle trekkene som skal øke sannsynligheten for å ha gjennomført innovasjon</vt:lpstr>
      <vt:lpstr>7 av 10 har svart seg helt eller delvis enig i 5-7 utsagn hos COI</vt:lpstr>
      <vt:lpstr>Økning i sannsynligheten for å ha innført innovasjon med antall utsagn respondenten er enig i</vt:lpstr>
      <vt:lpstr>KS: Q14 Hvor enig eller uenig* er du i følgende utsagn om din arbeidsplass? Koblet med om innovasjon er innført de siste to årene Q4 Alle, n=1786 (Dessverre har vi ikke nøyaktige tall på antallet som er i kategoriseringene for antall utsagn de er enige i) * Andelene er basert på om respondenten har svart Helt eller Delvis enig på utsagnene.</vt:lpstr>
      <vt:lpstr>Over halvparten er enige i 5-6 av de utvalgte organisasjonskulturelle utsagnene 0-6 utsagn i Q31</vt:lpstr>
      <vt:lpstr>Liten forskjell mellom kategoriene for antall utsagn enige i, i forhold til om de har innført innovasjon de siste to år eller ikke når vi ser på  de 6 utvalgte utsagnene 0-6 utsagn i Q31</vt:lpstr>
      <vt:lpstr>Over halvparten har svart at de er helt eller delvis enig i 11-13 av de organisasjonskulturelle utsagnene Alle utsagn i Q31</vt:lpstr>
      <vt:lpstr>Økning i sannsynligheten for å være innovative, jo flere av de organisasjonskulturelle faktorene som befinner seg på arbeidsplassen Alle utsagn i Q31</vt:lpstr>
      <vt:lpstr>Faktorer som fremmet eller hemmet mot antall utsagn de er helt eller delvis enig i</vt:lpstr>
      <vt:lpstr>PowerPoint Presentation</vt:lpstr>
      <vt:lpstr>Organisasjonskultur og medarbeidernes rolle i innovasjonsprosessen</vt:lpstr>
      <vt:lpstr>COI: Medarbeidere spiller en nøkkelrolle i innovasjonsprosessen</vt:lpstr>
      <vt:lpstr>Medarbeidere spiller en nøkkelrolle i innovasjonsprosessen 0-6 utsagn i Q31</vt:lpstr>
      <vt:lpstr>Medarbeidere spiller en nøkkelrolle i innovasjonsprosessen Alle utsagn i Q31</vt:lpstr>
      <vt:lpstr>Medarbeidere spiller en nøkkelrolle i innovasjonsprosessen Alle utsagn i Q31</vt:lpstr>
      <vt:lpstr>PowerPoint Presentation</vt:lpstr>
      <vt:lpstr>Sammendrag om vedleggene</vt:lpstr>
      <vt:lpstr> Diffmatrise: Virksomheter med egenutviklet innovasjon arbeider oftere enn gjennomsnittet med å systematisk finne og gjenbruke andres løsninger</vt:lpstr>
      <vt:lpstr> Diffmatrise: Virksomheter med egenutviklet innovasjon arbeider oftere en gjennomsnittet med å systematisk finne og gjenbruke andres løsninger.</vt:lpstr>
      <vt:lpstr>Korrespondansanalyse: Virksomheter med egenutviklet innovasjon arbeider oftere enn gjennomsnittet med å systematisk finne og gjenbruke andres løsninger</vt:lpstr>
      <vt:lpstr>PowerPoint Presentation</vt:lpstr>
    </vt:vector>
  </TitlesOfParts>
  <Company>Ipsos Reid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Impact Word(s)</dc:title>
  <dc:creator>alison.babcock</dc:creator>
  <cp:lastModifiedBy>Daniel Hernes</cp:lastModifiedBy>
  <cp:revision>769</cp:revision>
  <dcterms:created xsi:type="dcterms:W3CDTF">2016-02-15T17:54:02Z</dcterms:created>
  <dcterms:modified xsi:type="dcterms:W3CDTF">2019-05-06T15:09:30Z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0x0101003483B77BC2D09C48AEAE6DE6282CE09C</vt:lpwstr>
  </property>
</Properties>
</file>