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4"/>
  </p:notesMasterIdLst>
  <p:sldIdLst>
    <p:sldId id="260" r:id="rId5"/>
    <p:sldId id="308" r:id="rId6"/>
    <p:sldId id="348" r:id="rId7"/>
    <p:sldId id="331" r:id="rId8"/>
    <p:sldId id="356" r:id="rId9"/>
    <p:sldId id="349" r:id="rId10"/>
    <p:sldId id="336" r:id="rId11"/>
    <p:sldId id="339" r:id="rId12"/>
    <p:sldId id="354" r:id="rId13"/>
    <p:sldId id="338" r:id="rId14"/>
    <p:sldId id="342" r:id="rId15"/>
    <p:sldId id="341" r:id="rId16"/>
    <p:sldId id="344" r:id="rId17"/>
    <p:sldId id="359" r:id="rId18"/>
    <p:sldId id="358" r:id="rId19"/>
    <p:sldId id="360" r:id="rId20"/>
    <p:sldId id="340" r:id="rId21"/>
    <p:sldId id="357" r:id="rId22"/>
    <p:sldId id="361" r:id="rId23"/>
  </p:sldIdLst>
  <p:sldSz cx="12192000" cy="6858000"/>
  <p:notesSz cx="6858000" cy="1057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0" roundtripDataSignature="AMtx7mj7Em1XTNC0pw+Kh6a+4dKb05H/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Mørk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/>
    <p:restoredTop sz="71990" autoAdjust="0"/>
  </p:normalViewPr>
  <p:slideViewPr>
    <p:cSldViewPr snapToGrid="0">
      <p:cViewPr varScale="1">
        <p:scale>
          <a:sx n="49" d="100"/>
          <a:sy n="49" d="100"/>
        </p:scale>
        <p:origin x="16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07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ae86c04910_1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ae86c04910_1_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2274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669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430e22c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430e22c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0636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757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430e22cb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430e22cb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lo Sans Office"/>
              <a:ea typeface="Oslo Sans Office"/>
              <a:cs typeface="Oslo Sans Office"/>
              <a:sym typeface="Oslo Sans Office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lo Sans Office"/>
              <a:ea typeface="Oslo Sans Office"/>
              <a:cs typeface="Oslo Sans Office"/>
              <a:sym typeface="Oslo Sans Office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slo Sans Office"/>
              <a:ea typeface="Oslo Sans Office"/>
              <a:cs typeface="Oslo Sans Office"/>
              <a:sym typeface="Oslo Sans Offic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 dirty="0">
              <a:solidFill>
                <a:srgbClr val="1D1C1D"/>
              </a:solidFill>
              <a:highlight>
                <a:srgbClr val="F8F8F8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91506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818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gae86c04910_1_24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6" name="Google Shape;2896;gae86c04910_1_245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b="1" dirty="0" smtClean="0"/>
          </a:p>
        </p:txBody>
      </p:sp>
      <p:sp>
        <p:nvSpPr>
          <p:cNvPr id="2897" name="Google Shape;2897;gae86c04910_1_245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220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764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38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49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0872-C380-4561-BB86-44E3F0E0336C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20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65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684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ae86c04910_1_12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6" name="Google Shape;2856;gae86c04910_1_120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7" name="Google Shape;2857;gae86c04910_1_120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644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" name="Google Shape;2836;gae86c04910_1_6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7" name="Google Shape;2837;gae86c04910_1_67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8" name="Google Shape;2838;gae86c04910_1_67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83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ae86c04910_1_9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4" name="Google Shape;2864;gae86c04910_1_94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b-NO" dirty="0" smtClean="0"/>
          </a:p>
        </p:txBody>
      </p:sp>
      <p:sp>
        <p:nvSpPr>
          <p:cNvPr id="2865" name="Google Shape;2865;gae86c04910_1_94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55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A0872-C380-4561-BB86-44E3F0E0336C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231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>
  <p:cSld name="Tittellysbil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defRPr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 descr="ks_hoved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9138" y="463550"/>
            <a:ext cx="953397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 descr="KS taglin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438" y="6159500"/>
            <a:ext cx="3137662" cy="28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Å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B426-8989-4786-A724-C5FC83653E2E}" type="datetime1">
              <a:rPr lang="nb-NO" smtClean="0"/>
              <a:t>09.02.2021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772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1 Tittel og innhold">
  <p:cSld name="4.1 Tittel og innhold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795" y="6096000"/>
            <a:ext cx="1118686" cy="762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>
            <a:off x="742668" y="750599"/>
            <a:ext cx="9418800" cy="1279601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8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8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8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8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8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8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8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885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742668" y="2030400"/>
            <a:ext cx="9418800" cy="40656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5349" lvl="0" indent="-45401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0697" lvl="1" indent="-42038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16046" lvl="2" indent="-42038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21395" lvl="3" indent="-42038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26744" lvl="4" indent="-42038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32092" lvl="5" indent="-42038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37441" lvl="6" indent="-42038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42790" lvl="7" indent="-42038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48138" lvl="8" indent="-42038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11161479" y="6214603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21">
                <a:solidFill>
                  <a:schemeClr val="dk1"/>
                </a:solidFill>
              </a:defRPr>
            </a:lvl1pPr>
            <a:lvl2pPr lvl="1" algn="r">
              <a:buNone/>
              <a:defRPr sz="1721">
                <a:solidFill>
                  <a:schemeClr val="dk1"/>
                </a:solidFill>
              </a:defRPr>
            </a:lvl2pPr>
            <a:lvl3pPr lvl="2" algn="r">
              <a:buNone/>
              <a:defRPr sz="1721">
                <a:solidFill>
                  <a:schemeClr val="dk1"/>
                </a:solidFill>
              </a:defRPr>
            </a:lvl3pPr>
            <a:lvl4pPr lvl="3" algn="r">
              <a:buNone/>
              <a:defRPr sz="1721">
                <a:solidFill>
                  <a:schemeClr val="dk1"/>
                </a:solidFill>
              </a:defRPr>
            </a:lvl4pPr>
            <a:lvl5pPr lvl="4" algn="r">
              <a:buNone/>
              <a:defRPr sz="1721">
                <a:solidFill>
                  <a:schemeClr val="dk1"/>
                </a:solidFill>
              </a:defRPr>
            </a:lvl5pPr>
            <a:lvl6pPr lvl="5" algn="r">
              <a:buNone/>
              <a:defRPr sz="1721">
                <a:solidFill>
                  <a:schemeClr val="dk1"/>
                </a:solidFill>
              </a:defRPr>
            </a:lvl6pPr>
            <a:lvl7pPr lvl="6" algn="r">
              <a:buNone/>
              <a:defRPr sz="1721">
                <a:solidFill>
                  <a:schemeClr val="dk1"/>
                </a:solidFill>
              </a:defRPr>
            </a:lvl7pPr>
            <a:lvl8pPr lvl="7" algn="r">
              <a:buNone/>
              <a:defRPr sz="1721">
                <a:solidFill>
                  <a:schemeClr val="dk1"/>
                </a:solidFill>
              </a:defRPr>
            </a:lvl8pPr>
            <a:lvl9pPr lvl="8" algn="r">
              <a:buNone/>
              <a:defRPr sz="1721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683047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A7B17"/>
          </p15:clr>
        </p15:guide>
        <p15:guide id="2" pos="959">
          <p15:clr>
            <a:srgbClr val="FA7B17"/>
          </p15:clr>
        </p15:guide>
        <p15:guide id="3" orient="horz" pos="1921">
          <p15:clr>
            <a:srgbClr val="FA7B17"/>
          </p15:clr>
        </p15:guide>
        <p15:guide id="4" pos="1921">
          <p15:clr>
            <a:srgbClr val="FA7B17"/>
          </p15:clr>
        </p15:guide>
        <p15:guide id="5" pos="2880">
          <p15:clr>
            <a:srgbClr val="FA7B17"/>
          </p15:clr>
        </p15:guide>
        <p15:guide id="6" pos="3839">
          <p15:clr>
            <a:srgbClr val="FA7B17"/>
          </p15:clr>
        </p15:guide>
        <p15:guide id="7" pos="4801">
          <p15:clr>
            <a:srgbClr val="FA7B17"/>
          </p15:clr>
        </p15:guide>
        <p15:guide id="8" orient="horz" pos="2880">
          <p15:clr>
            <a:srgbClr val="FA7B17"/>
          </p15:clr>
        </p15:guide>
        <p15:guide id="9" pos="481">
          <p15:clr>
            <a:srgbClr val="FA7B17"/>
          </p15:clr>
        </p15:guide>
        <p15:guide id="10" pos="2399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 rot="5400000">
            <a:off x="4317146" y="-1794222"/>
            <a:ext cx="3557708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1A58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dt" idx="10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slide">
  <p:cSld name="Kapittel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4" descr="ks_hoved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9138" y="463550"/>
            <a:ext cx="953397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 descr="kommunelenka.png"/>
          <p:cNvPicPr preferRelativeResize="0"/>
          <p:nvPr/>
        </p:nvPicPr>
        <p:blipFill rotWithShape="1">
          <a:blip r:embed="rId3">
            <a:alphaModFix amt="27000"/>
          </a:blip>
          <a:srcRect/>
          <a:stretch/>
        </p:blipFill>
        <p:spPr>
          <a:xfrm>
            <a:off x="8157693" y="1450325"/>
            <a:ext cx="5117920" cy="5079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pittelslide">
  <p:cSld name="1_Kapittel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5" descr="ks_hoved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9138" y="463550"/>
            <a:ext cx="953397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kommunelenka.png"/>
          <p:cNvPicPr preferRelativeResize="0"/>
          <p:nvPr/>
        </p:nvPicPr>
        <p:blipFill rotWithShape="1">
          <a:blip r:embed="rId3">
            <a:alphaModFix amt="27000"/>
          </a:blip>
          <a:srcRect/>
          <a:stretch/>
        </p:blipFill>
        <p:spPr>
          <a:xfrm>
            <a:off x="8157693" y="1450325"/>
            <a:ext cx="5117920" cy="5079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apittelslide">
  <p:cSld name="2_Kapittel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3000"/>
              <a:buFont typeface="Calibri"/>
              <a:buNone/>
              <a:defRPr sz="3000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6" descr="ks_hoved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9138" y="463550"/>
            <a:ext cx="953397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descr="kommunelenka.png"/>
          <p:cNvPicPr preferRelativeResize="0"/>
          <p:nvPr/>
        </p:nvPicPr>
        <p:blipFill rotWithShape="1">
          <a:blip r:embed="rId3">
            <a:alphaModFix amt="27000"/>
          </a:blip>
          <a:srcRect/>
          <a:stretch/>
        </p:blipFill>
        <p:spPr>
          <a:xfrm>
            <a:off x="8157693" y="1450325"/>
            <a:ext cx="5117920" cy="5079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0CD67C-6E31-4541-8397-F237BA04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B4AFA8-B560-E04A-9C3A-739F8DBFE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0E9A55-20AB-4941-83E7-056667DD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C4B6-D305-6F42-B633-0ED245EFD6AE}" type="datetimeFigureOut">
              <a:rPr lang="nb-NO" smtClean="0"/>
              <a:t>09.02.2021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C9D0A8-75C4-084B-9D4A-0128B067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B753BB-3D6E-1049-A541-3E4A4D01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3BC4-4EA5-164D-9FA0-EDE4A9FDFE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6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1_Tittel og innhold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609603" y="732380"/>
            <a:ext cx="10972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046"/>
              </a:buClr>
              <a:buSzPts val="2100"/>
              <a:buFont typeface="Calibri"/>
              <a:buNone/>
              <a:defRPr>
                <a:solidFill>
                  <a:srgbClr val="0010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dt" idx="10"/>
          </p:nvPr>
        </p:nvSpPr>
        <p:spPr>
          <a:xfrm>
            <a:off x="609601" y="6173789"/>
            <a:ext cx="2844801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92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ftr" idx="11"/>
          </p:nvPr>
        </p:nvSpPr>
        <p:spPr>
          <a:xfrm>
            <a:off x="4165603" y="6173789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92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sldNum" idx="12"/>
          </p:nvPr>
        </p:nvSpPr>
        <p:spPr>
          <a:xfrm>
            <a:off x="8737602" y="6173789"/>
            <a:ext cx="1559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Arial"/>
              <a:buNone/>
              <a:defRPr sz="1192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Arial"/>
              <a:buNone/>
              <a:defRPr sz="1192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Arial"/>
              <a:buNone/>
              <a:defRPr sz="1192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Arial"/>
              <a:buNone/>
              <a:defRPr sz="1192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Arial"/>
              <a:buNone/>
              <a:defRPr sz="1192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Arial"/>
              <a:buNone/>
              <a:defRPr sz="1192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Arial"/>
              <a:buNone/>
              <a:defRPr sz="1192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Arial"/>
              <a:buNone/>
              <a:defRPr sz="1192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Clr>
                <a:srgbClr val="888888"/>
              </a:buClr>
              <a:buSzPts val="900"/>
              <a:buFont typeface="Arial"/>
              <a:buNone/>
              <a:defRPr sz="1192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1"/>
          </p:nvPr>
        </p:nvSpPr>
        <p:spPr>
          <a:xfrm>
            <a:off x="609603" y="1959429"/>
            <a:ext cx="10972800" cy="361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5349" lvl="0" indent="-420381" algn="l" rtl="0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rgbClr val="001A58"/>
              </a:buClr>
              <a:buSzPts val="1400"/>
              <a:buFont typeface="Arial"/>
              <a:buChar char="•"/>
              <a:defRPr/>
            </a:lvl1pPr>
            <a:lvl2pPr marL="1210697" lvl="1" indent="-420381" algn="l" rtl="0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rgbClr val="001A58"/>
              </a:buClr>
              <a:buSzPts val="1400"/>
              <a:buChar char="–"/>
              <a:defRPr/>
            </a:lvl2pPr>
            <a:lvl3pPr marL="1816046" lvl="2" indent="-420381" algn="l" rtl="0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rgbClr val="001A58"/>
              </a:buClr>
              <a:buSzPts val="1400"/>
              <a:buChar char="•"/>
              <a:defRPr/>
            </a:lvl3pPr>
            <a:lvl4pPr marL="2421395" lvl="3" indent="-420381" algn="l" rtl="0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rgbClr val="001A58"/>
              </a:buClr>
              <a:buSzPts val="1400"/>
              <a:buChar char="–"/>
              <a:defRPr/>
            </a:lvl4pPr>
            <a:lvl5pPr marL="3026744" lvl="4" indent="-420381" algn="l" rtl="0">
              <a:lnSpc>
                <a:spcPct val="100000"/>
              </a:lnSpc>
              <a:spcBef>
                <a:spcPts val="397"/>
              </a:spcBef>
              <a:spcAft>
                <a:spcPts val="0"/>
              </a:spcAft>
              <a:buClr>
                <a:srgbClr val="001A58"/>
              </a:buClr>
              <a:buSzPts val="1400"/>
              <a:buChar char="»"/>
              <a:defRPr/>
            </a:lvl5pPr>
            <a:lvl6pPr marL="3632092" lvl="5" indent="-420381" algn="l" rtl="0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7441" lvl="6" indent="-420381" algn="l" rtl="0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2790" lvl="7" indent="-420381" algn="l" rtl="0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8138" lvl="8" indent="-420381" algn="l" rtl="0">
              <a:lnSpc>
                <a:spcPct val="90000"/>
              </a:lnSpc>
              <a:spcBef>
                <a:spcPts val="39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54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at positiv">
  <p:cSld name="Sitat positiv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695327" y="720001"/>
            <a:ext cx="9469599" cy="13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695327" y="2032002"/>
            <a:ext cx="9469599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5349" lvl="0" indent="-554903" algn="l" rtl="0">
              <a:lnSpc>
                <a:spcPct val="100000"/>
              </a:lnSpc>
              <a:spcBef>
                <a:spcPts val="1853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973"/>
            </a:lvl1pPr>
            <a:lvl2pPr marL="1210697" lvl="1" indent="-428789" algn="l" rtl="0">
              <a:lnSpc>
                <a:spcPct val="100000"/>
              </a:lnSpc>
              <a:spcBef>
                <a:spcPts val="663"/>
              </a:spcBef>
              <a:spcAft>
                <a:spcPts val="0"/>
              </a:spcAft>
              <a:buSzPts val="1500"/>
              <a:buChar char="•"/>
              <a:defRPr/>
            </a:lvl2pPr>
            <a:lvl3pPr marL="1816046" lvl="2" indent="-420381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SzPts val="1400"/>
              <a:buChar char="▪"/>
              <a:defRPr/>
            </a:lvl3pPr>
            <a:lvl4pPr marL="2421395" lvl="3" indent="-420381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SzPts val="1400"/>
              <a:buChar char="▪"/>
              <a:defRPr/>
            </a:lvl4pPr>
            <a:lvl5pPr marL="3026744" lvl="4" indent="-420381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SzPts val="1400"/>
              <a:buChar char="▪"/>
              <a:defRPr/>
            </a:lvl5pPr>
            <a:lvl6pPr marL="3632092" lvl="5" indent="-420381" algn="l" rtl="0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37441" lvl="6" indent="-420381" algn="l" rtl="0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42790" lvl="7" indent="-420381" algn="l" rtl="0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48138" lvl="8" indent="-420381" algn="l" rtl="0">
              <a:lnSpc>
                <a:spcPct val="9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dt" idx="10"/>
          </p:nvPr>
        </p:nvSpPr>
        <p:spPr>
          <a:xfrm>
            <a:off x="10156826" y="6292352"/>
            <a:ext cx="1340001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ftr" idx="11"/>
          </p:nvPr>
        </p:nvSpPr>
        <p:spPr>
          <a:xfrm>
            <a:off x="2035176" y="6292849"/>
            <a:ext cx="81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5"/>
          <p:cNvSpPr txBox="1">
            <a:spLocks noGrp="1"/>
          </p:cNvSpPr>
          <p:nvPr>
            <p:ph type="sldNum" idx="12"/>
          </p:nvPr>
        </p:nvSpPr>
        <p:spPr>
          <a:xfrm>
            <a:off x="11496675" y="6292352"/>
            <a:ext cx="695201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93289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5" name="Google Shape;15;p4" descr="ks_hovedlogo_rg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28244" y="6173787"/>
            <a:ext cx="730357" cy="3648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>
            <a:spLocks noGrp="1"/>
          </p:cNvSpPr>
          <p:nvPr>
            <p:ph type="ctrTitle"/>
          </p:nvPr>
        </p:nvSpPr>
        <p:spPr>
          <a:xfrm>
            <a:off x="664227" y="1683079"/>
            <a:ext cx="11165308" cy="254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400"/>
            </a:pPr>
            <a:r>
              <a:rPr lang="no-NO" sz="2400" dirty="0"/>
              <a:t/>
            </a:r>
            <a:br>
              <a:rPr lang="no-NO" sz="2400" dirty="0"/>
            </a:br>
            <a:r>
              <a:rPr lang="no-NO" sz="2400" dirty="0"/>
              <a:t/>
            </a:r>
            <a:br>
              <a:rPr lang="no-NO" sz="2400" dirty="0"/>
            </a:br>
            <a:r>
              <a:rPr lang="nb-NO" sz="3200" dirty="0"/>
              <a:t>Deling av opplysninger fra Skatteetaten til kommunene</a:t>
            </a:r>
            <a:r>
              <a:rPr lang="nb-NO" sz="2000" i="1" dirty="0"/>
              <a:t/>
            </a:r>
            <a:br>
              <a:rPr lang="nb-NO" sz="2000" i="1" dirty="0"/>
            </a:br>
            <a:r>
              <a:rPr lang="nb-NO" sz="2400" dirty="0"/>
              <a:t>Et samarbeid mellom KS og Skatteetaten</a:t>
            </a:r>
            <a:br>
              <a:rPr lang="nb-NO" sz="2400" dirty="0"/>
            </a:b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/>
              <a:t>Anne Mette Dørum KS og Bjørn Sletten SKE</a:t>
            </a:r>
            <a:r>
              <a:rPr lang="no-NO" sz="2400" i="1" dirty="0"/>
              <a:t/>
            </a:r>
            <a:br>
              <a:rPr lang="no-NO" sz="2400" i="1" dirty="0"/>
            </a:br>
            <a:r>
              <a:rPr lang="no-NO" dirty="0"/>
              <a:t/>
            </a:r>
            <a:br>
              <a:rPr lang="no-NO" dirty="0"/>
            </a:br>
            <a:r>
              <a:rPr lang="no-NO" dirty="0"/>
              <a:t/>
            </a:r>
            <a:br>
              <a:rPr lang="no-NO" dirty="0"/>
            </a:br>
            <a:endParaRPr sz="2000" dirty="0"/>
          </a:p>
        </p:txBody>
      </p:sp>
      <p:sp>
        <p:nvSpPr>
          <p:cNvPr id="154" name="Google Shape;154;p1"/>
          <p:cNvSpPr txBox="1">
            <a:spLocks noGrp="1"/>
          </p:cNvSpPr>
          <p:nvPr>
            <p:ph type="subTitle" idx="1"/>
          </p:nvPr>
        </p:nvSpPr>
        <p:spPr>
          <a:xfrm>
            <a:off x="7081502" y="6165882"/>
            <a:ext cx="4748033" cy="47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1400"/>
              <a:buNone/>
            </a:pPr>
            <a:r>
              <a:rPr lang="no-NO" sz="1400" i="1">
                <a:solidFill>
                  <a:srgbClr val="001A58"/>
                </a:solidFill>
              </a:rPr>
              <a:t>«En selvstendig og nyskapende kommunesektor»</a:t>
            </a:r>
            <a:endParaRPr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5E16971-958F-F44D-BFE0-77FF32712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86" y="443593"/>
            <a:ext cx="593271" cy="7154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D49756-E92F-D949-BC85-B59E6B7D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34" y="609356"/>
            <a:ext cx="10890597" cy="461585"/>
          </a:xfrm>
        </p:spPr>
        <p:txBody>
          <a:bodyPr wrap="square" anchor="t">
            <a:noAutofit/>
          </a:bodyPr>
          <a:lstStyle/>
          <a:p>
            <a:r>
              <a:rPr lang="nb-NO" sz="3200" dirty="0"/>
              <a:t>Prosjektrigg og ressurskommuner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ADB5161E-92B6-9548-9FBC-024FFE9BA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82141"/>
              </p:ext>
            </p:extLst>
          </p:nvPr>
        </p:nvGraphicFramePr>
        <p:xfrm>
          <a:off x="873134" y="1769272"/>
          <a:ext cx="10556866" cy="40120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53937">
                  <a:extLst>
                    <a:ext uri="{9D8B030D-6E8A-4147-A177-3AD203B41FA5}">
                      <a16:colId xmlns:a16="http://schemas.microsoft.com/office/drawing/2014/main" val="1246590138"/>
                    </a:ext>
                  </a:extLst>
                </a:gridCol>
                <a:gridCol w="7102929">
                  <a:extLst>
                    <a:ext uri="{9D8B030D-6E8A-4147-A177-3AD203B41FA5}">
                      <a16:colId xmlns:a16="http://schemas.microsoft.com/office/drawing/2014/main" val="3980134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2000" dirty="0">
                          <a:solidFill>
                            <a:schemeClr val="bg1"/>
                          </a:solidFill>
                        </a:rPr>
                        <a:t>Område</a:t>
                      </a:r>
                    </a:p>
                    <a:p>
                      <a:endParaRPr lang="nb-NO" sz="2000" dirty="0"/>
                    </a:p>
                  </a:txBody>
                  <a:tcPr marL="102105" marR="102105" marT="51052" marB="51052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solidFill>
                            <a:schemeClr val="bg1"/>
                          </a:solidFill>
                        </a:rPr>
                        <a:t>Organisasjon</a:t>
                      </a:r>
                    </a:p>
                  </a:txBody>
                  <a:tcPr marL="102105" marR="102105" marT="51052" marB="51052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66179"/>
                  </a:ext>
                </a:extLst>
              </a:tr>
              <a:tr h="705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600" dirty="0"/>
                        <a:t>Koordinering og prosjektledelse</a:t>
                      </a:r>
                    </a:p>
                  </a:txBody>
                  <a:tcPr marL="102105" marR="102105" marT="51052" marB="51052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800" b="0" dirty="0"/>
                        <a:t>KS og Oslo Origo</a:t>
                      </a:r>
                    </a:p>
                  </a:txBody>
                  <a:tcPr marL="102105" marR="102105" marT="51052" marB="51052"/>
                </a:tc>
                <a:extLst>
                  <a:ext uri="{0D108BD9-81ED-4DB2-BD59-A6C34878D82A}">
                    <a16:rowId xmlns:a16="http://schemas.microsoft.com/office/drawing/2014/main" val="3625534456"/>
                  </a:ext>
                </a:extLst>
              </a:tr>
              <a:tr h="497577"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Sentral samhandlingsgruppe</a:t>
                      </a:r>
                    </a:p>
                  </a:txBody>
                  <a:tcPr marL="102105" marR="102105" marT="51052" marB="51052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800" b="0" dirty="0"/>
                        <a:t>KS, SKE og Oslo Origo</a:t>
                      </a:r>
                    </a:p>
                  </a:txBody>
                  <a:tcPr marL="102105" marR="102105" marT="51052" marB="51052"/>
                </a:tc>
                <a:extLst>
                  <a:ext uri="{0D108BD9-81ED-4DB2-BD59-A6C34878D82A}">
                    <a16:rowId xmlns:a16="http://schemas.microsoft.com/office/drawing/2014/main" val="4253994928"/>
                  </a:ext>
                </a:extLst>
              </a:tr>
              <a:tr h="705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600" dirty="0"/>
                        <a:t>Juridisk vurdering og funksjonalitet</a:t>
                      </a:r>
                    </a:p>
                  </a:txBody>
                  <a:tcPr marL="102105" marR="102105" marT="51052" marB="51052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800" b="0" dirty="0"/>
                        <a:t>Skatteetaten</a:t>
                      </a:r>
                    </a:p>
                  </a:txBody>
                  <a:tcPr marL="102105" marR="102105" marT="51052" marB="51052"/>
                </a:tc>
                <a:extLst>
                  <a:ext uri="{0D108BD9-81ED-4DB2-BD59-A6C34878D82A}">
                    <a16:rowId xmlns:a16="http://schemas.microsoft.com/office/drawing/2014/main" val="3910691491"/>
                  </a:ext>
                </a:extLst>
              </a:tr>
              <a:tr h="741539">
                <a:tc>
                  <a:txBody>
                    <a:bodyPr/>
                    <a:lstStyle/>
                    <a:p>
                      <a:pPr algn="l"/>
                      <a:r>
                        <a:rPr lang="nb-NO" sz="1600" b="0" dirty="0"/>
                        <a:t>Pilotkommuner </a:t>
                      </a:r>
                    </a:p>
                    <a:p>
                      <a:pPr algn="l"/>
                      <a:r>
                        <a:rPr lang="nb-NO" sz="1600" b="0" dirty="0"/>
                        <a:t>barnehage og SFO/AKS</a:t>
                      </a:r>
                    </a:p>
                  </a:txBody>
                  <a:tcPr marL="102105" marR="102105" marT="51052" marB="51052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800" b="0" dirty="0"/>
                        <a:t>Oslo, Stavanger, Skien, Kongsberg/Kongsbergregionen, Trondheim, Bergen, Rana og Lillestrøm</a:t>
                      </a:r>
                    </a:p>
                  </a:txBody>
                  <a:tcPr marL="102105" marR="102105" marT="51052" marB="51052"/>
                </a:tc>
                <a:extLst>
                  <a:ext uri="{0D108BD9-81ED-4DB2-BD59-A6C34878D82A}">
                    <a16:rowId xmlns:a16="http://schemas.microsoft.com/office/drawing/2014/main" val="2008966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b-NO" sz="1600" dirty="0"/>
                        <a:t>Ressurskommuner </a:t>
                      </a:r>
                    </a:p>
                    <a:p>
                      <a:pPr algn="l"/>
                      <a:r>
                        <a:rPr lang="nb-NO" sz="1600" b="0" dirty="0"/>
                        <a:t>kommunal bolig og bostøtte</a:t>
                      </a:r>
                    </a:p>
                  </a:txBody>
                  <a:tcPr marL="102105" marR="102105" marT="51052" marB="51052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800" b="0" dirty="0"/>
                        <a:t>Oslo, Stavanger, Bergen, Trondheim og Lillestrøm samt KOBO-prosjektet (KS og Husbanken)</a:t>
                      </a:r>
                    </a:p>
                  </a:txBody>
                  <a:tcPr marL="102105" marR="102105" marT="51052" marB="51052"/>
                </a:tc>
                <a:extLst>
                  <a:ext uri="{0D108BD9-81ED-4DB2-BD59-A6C34878D82A}">
                    <a16:rowId xmlns:a16="http://schemas.microsoft.com/office/drawing/2014/main" val="1393565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56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4" name="Google Shape;2814;p98"/>
          <p:cNvPicPr preferRelativeResize="0"/>
          <p:nvPr/>
        </p:nvPicPr>
        <p:blipFill rotWithShape="1">
          <a:blip r:embed="rId3">
            <a:alphaModFix/>
          </a:blip>
          <a:srcRect t="16794" b="-3143"/>
          <a:stretch/>
        </p:blipFill>
        <p:spPr>
          <a:xfrm>
            <a:off x="147170" y="1367656"/>
            <a:ext cx="12044829" cy="5669958"/>
          </a:xfrm>
          <a:prstGeom prst="rect">
            <a:avLst/>
          </a:prstGeom>
          <a:noFill/>
          <a:ln>
            <a:noFill/>
          </a:ln>
        </p:spPr>
      </p:pic>
      <p:sp>
        <p:nvSpPr>
          <p:cNvPr id="2815" name="Google Shape;2815;p98"/>
          <p:cNvSpPr txBox="1"/>
          <p:nvPr/>
        </p:nvSpPr>
        <p:spPr>
          <a:xfrm>
            <a:off x="489857" y="519753"/>
            <a:ext cx="10792953" cy="84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r>
              <a:rPr lang="no" sz="3199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Fra prosjekt til bedre innbyggertjenester</a:t>
            </a:r>
          </a:p>
          <a:p>
            <a:r>
              <a:rPr lang="no" sz="2400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Redusert foreldrebetaling barnehage og SFO </a:t>
            </a:r>
            <a:endParaRPr sz="2400" dirty="0">
              <a:solidFill>
                <a:srgbClr val="001A58"/>
              </a:solidFill>
              <a:latin typeface="Calibri"/>
              <a:cs typeface="Calibri"/>
              <a:sym typeface="Calibri"/>
            </a:endParaRPr>
          </a:p>
          <a:p>
            <a:endParaRPr sz="3178" dirty="0"/>
          </a:p>
        </p:txBody>
      </p:sp>
      <p:pic>
        <p:nvPicPr>
          <p:cNvPr id="2816" name="Google Shape;2816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557" y="5760885"/>
            <a:ext cx="955170" cy="53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7" name="Google Shape;2817;p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921" y="5882763"/>
            <a:ext cx="578412" cy="28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8" name="Google Shape;2818;p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4400" y="5727022"/>
            <a:ext cx="789627" cy="5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9" name="Google Shape;2819;p98"/>
          <p:cNvSpPr txBox="1"/>
          <p:nvPr/>
        </p:nvSpPr>
        <p:spPr>
          <a:xfrm>
            <a:off x="9726381" y="5859724"/>
            <a:ext cx="2237512" cy="74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r>
              <a:rPr lang="no" sz="1853"/>
              <a:t>Tim og Kim</a:t>
            </a:r>
            <a:endParaRPr sz="1853"/>
          </a:p>
        </p:txBody>
      </p:sp>
      <p:pic>
        <p:nvPicPr>
          <p:cNvPr id="2820" name="Google Shape;2820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2366" y="3646025"/>
            <a:ext cx="1818092" cy="2525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557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26;p99">
            <a:extLst>
              <a:ext uri="{FF2B5EF4-FFF2-40B4-BE49-F238E27FC236}">
                <a16:creationId xmlns:a16="http://schemas.microsoft.com/office/drawing/2014/main" id="{92840E54-5602-7647-8EC7-7AD001FC6C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555" y="256594"/>
            <a:ext cx="5585642" cy="292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27;p99">
            <a:extLst>
              <a:ext uri="{FF2B5EF4-FFF2-40B4-BE49-F238E27FC236}">
                <a16:creationId xmlns:a16="http://schemas.microsoft.com/office/drawing/2014/main" id="{0AAA932F-1517-8C45-A90F-729AA6EE8C5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8590" y="1537711"/>
            <a:ext cx="2977410" cy="410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828;p99">
            <a:extLst>
              <a:ext uri="{FF2B5EF4-FFF2-40B4-BE49-F238E27FC236}">
                <a16:creationId xmlns:a16="http://schemas.microsoft.com/office/drawing/2014/main" id="{BD411F54-7E90-4F45-9498-55696D81587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0013" y="3217958"/>
            <a:ext cx="3938438" cy="30616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C6CD29F7-EF7E-F049-B910-2DB98D7BD4AF}"/>
              </a:ext>
            </a:extLst>
          </p:cNvPr>
          <p:cNvSpPr txBox="1"/>
          <p:nvPr/>
        </p:nvSpPr>
        <p:spPr>
          <a:xfrm>
            <a:off x="293914" y="6447517"/>
            <a:ext cx="3265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Illustrasjoner fra Oslo Origo</a:t>
            </a:r>
          </a:p>
        </p:txBody>
      </p:sp>
    </p:spTree>
    <p:extLst>
      <p:ext uri="{BB962C8B-B14F-4D97-AF65-F5344CB8AC3E}">
        <p14:creationId xmlns:p14="http://schemas.microsoft.com/office/powerpoint/2010/main" val="206720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subTitle" idx="4294967295"/>
          </p:nvPr>
        </p:nvSpPr>
        <p:spPr>
          <a:xfrm>
            <a:off x="669472" y="2139043"/>
            <a:ext cx="10972799" cy="3740633"/>
          </a:xfrm>
          <a:prstGeom prst="rect">
            <a:avLst/>
          </a:prstGeom>
        </p:spPr>
        <p:txBody>
          <a:bodyPr spcFirstLastPara="1" vert="horz" wrap="square" lIns="0" tIns="71498" rIns="0" bIns="121051" rtlCol="0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o" sz="2800" dirty="0">
                <a:sym typeface="Roboto"/>
              </a:rPr>
              <a:t>“(.....) Lite kjennskap til ordningene, og at familiene må søke på ordningene og legge ved dokumentasjon, kan være blant forklaringene. Komplisert søknadsprosedyre kan altså bidra til at </a:t>
            </a:r>
            <a:r>
              <a:rPr lang="no" sz="2800" b="1" dirty="0">
                <a:sym typeface="Roboto"/>
              </a:rPr>
              <a:t>flere som har rett på moderasjon, ikke får dette</a:t>
            </a:r>
            <a:r>
              <a:rPr lang="no" sz="2800" dirty="0">
                <a:sym typeface="Roboto"/>
              </a:rPr>
              <a:t>.”</a:t>
            </a:r>
          </a:p>
          <a:p>
            <a:pPr marL="0" indent="0">
              <a:lnSpc>
                <a:spcPct val="150000"/>
              </a:lnSpc>
              <a:buNone/>
            </a:pPr>
            <a:endParaRPr lang="no" sz="2800" dirty="0">
              <a:sym typeface="Roboto"/>
            </a:endParaRPr>
          </a:p>
          <a:p>
            <a:pPr marL="0" indent="0">
              <a:buNone/>
            </a:pPr>
            <a:r>
              <a:rPr lang="no" dirty="0">
                <a:sym typeface="Roboto"/>
              </a:rPr>
              <a:t>Østbakken, 2019; Utdanningsdirektoratet 2019 </a:t>
            </a:r>
            <a:endParaRPr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92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521F279-E36C-2244-B7E8-C1AAF866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Eksempel fra Oslo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957E62A-0D40-8646-AD61-106F48B0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nb-NO" sz="2400" dirty="0">
                <a:solidFill>
                  <a:srgbClr val="002060"/>
                </a:solidFill>
              </a:rPr>
              <a:t>Bydelene behandler årlig ca. 6000 søknader fra familier som har rett på redusert foreldrebetaling.</a:t>
            </a:r>
          </a:p>
          <a:p>
            <a:pPr marL="3556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nb-NO" sz="2400" dirty="0">
                <a:solidFill>
                  <a:srgbClr val="002060"/>
                </a:solidFill>
              </a:rPr>
              <a:t>Saksbehandlere oppgir at de bruker 5-20 minutter per søknad.</a:t>
            </a:r>
          </a:p>
          <a:p>
            <a:pPr marL="3556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nb-NO" sz="2400" dirty="0">
                <a:solidFill>
                  <a:srgbClr val="002060"/>
                </a:solidFill>
              </a:rPr>
              <a:t>Ca. 30% av søknadene har mangler og må følges opp.</a:t>
            </a:r>
          </a:p>
          <a:p>
            <a:pPr marL="3556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nb-NO" sz="2400" dirty="0">
                <a:solidFill>
                  <a:srgbClr val="002060"/>
                </a:solidFill>
              </a:rPr>
              <a:t>De fleste søknader behandles i mai-august før nytt barnehageår.</a:t>
            </a:r>
          </a:p>
          <a:p>
            <a:pPr marL="3556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nb-NO" sz="2400" dirty="0">
                <a:solidFill>
                  <a:srgbClr val="002060"/>
                </a:solidFill>
              </a:rPr>
              <a:t>Mange glemmer å søke på nytt ved oppstart av nytt barnehageår og får en faktura for august som de ikke klarer å betale. Bydelene må bruke tid på henvendelser, nedbetalingsplaner ol. </a:t>
            </a:r>
            <a:endParaRPr lang="nb-NO" sz="1800" dirty="0">
              <a:solidFill>
                <a:schemeClr val="dk1"/>
              </a:solidFill>
            </a:endParaRPr>
          </a:p>
          <a:p>
            <a:pPr marL="10160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0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ctrTitle"/>
          </p:nvPr>
        </p:nvSpPr>
        <p:spPr>
          <a:xfrm>
            <a:off x="587829" y="406681"/>
            <a:ext cx="11703637" cy="529785"/>
          </a:xfrm>
          <a:prstGeom prst="rect">
            <a:avLst/>
          </a:prstGeom>
        </p:spPr>
        <p:txBody>
          <a:bodyPr spcFirstLastPara="1" vert="horz" wrap="square" lIns="0" tIns="0" rIns="0" bIns="121051" rtlCol="0" anchor="t" anchorCtr="0">
            <a:noAutofit/>
          </a:bodyPr>
          <a:lstStyle/>
          <a:p>
            <a:r>
              <a:rPr lang="no" sz="3199" dirty="0">
                <a:solidFill>
                  <a:srgbClr val="001A58"/>
                </a:solidFill>
                <a:sym typeface="Arial"/>
              </a:rPr>
              <a:t>Hvordan bygge tjenesten redusert foreldrebetaling barnehage</a:t>
            </a:r>
            <a:endParaRPr sz="3199" dirty="0">
              <a:solidFill>
                <a:srgbClr val="001A58"/>
              </a:solidFill>
              <a:sym typeface="Arial"/>
            </a:endParaRPr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587829" y="1192700"/>
            <a:ext cx="10627119" cy="41403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Oslo får direkte tilgang til dataene fra Skatteetaten -  p</a:t>
            </a:r>
            <a:r>
              <a:rPr lang="no" sz="2400" dirty="0">
                <a:solidFill>
                  <a:schemeClr val="tx1"/>
                </a:solidFill>
              </a:rPr>
              <a:t>lanlagt tre produktpakker</a:t>
            </a:r>
            <a:r>
              <a:rPr lang="no" sz="2400" dirty="0"/>
              <a:t>:</a:t>
            </a:r>
            <a:endParaRPr sz="2400" dirty="0"/>
          </a:p>
        </p:txBody>
      </p:sp>
      <p:sp>
        <p:nvSpPr>
          <p:cNvPr id="149" name="Google Shape;149;p27"/>
          <p:cNvSpPr txBox="1"/>
          <p:nvPr/>
        </p:nvSpPr>
        <p:spPr>
          <a:xfrm>
            <a:off x="1118085" y="1786706"/>
            <a:ext cx="2703596" cy="9684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pPr>
              <a:lnSpc>
                <a:spcPct val="107916"/>
              </a:lnSpc>
              <a:spcAft>
                <a:spcPts val="1060"/>
              </a:spcAft>
              <a:buClr>
                <a:schemeClr val="dk1"/>
              </a:buClr>
              <a:buSzPts val="1100"/>
            </a:pPr>
            <a:r>
              <a:rPr lang="no" sz="1853" b="1" dirty="0"/>
              <a:t>1 - Automatisk inntektsopplysning</a:t>
            </a:r>
            <a:endParaRPr sz="1853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1109498" y="2901844"/>
            <a:ext cx="2712184" cy="27356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pPr>
              <a:lnSpc>
                <a:spcPct val="107916"/>
              </a:lnSpc>
              <a:buClr>
                <a:schemeClr val="dk1"/>
              </a:buClr>
              <a:buSzPts val="1100"/>
            </a:pPr>
            <a:r>
              <a:rPr lang="no" sz="1589" dirty="0"/>
              <a:t>Ambisjon: våren 2021</a:t>
            </a:r>
            <a:endParaRPr sz="1589" u="sng" dirty="0">
              <a:latin typeface="Oslo Sans Office"/>
              <a:ea typeface="Oslo Sans Office"/>
              <a:cs typeface="Oslo Sans Office"/>
              <a:sym typeface="Oslo Sans Office"/>
            </a:endParaRPr>
          </a:p>
          <a:p>
            <a:pPr>
              <a:lnSpc>
                <a:spcPct val="107916"/>
              </a:lnSpc>
              <a:spcBef>
                <a:spcPts val="1060"/>
              </a:spcBef>
              <a:buClr>
                <a:schemeClr val="dk1"/>
              </a:buClr>
              <a:buSzPts val="1100"/>
            </a:pPr>
            <a:r>
              <a:rPr lang="no" sz="1589" dirty="0">
                <a:latin typeface="Oslo Sans Office"/>
                <a:ea typeface="Oslo Sans Office"/>
                <a:cs typeface="Oslo Sans Office"/>
                <a:sym typeface="Oslo Sans Office"/>
              </a:rPr>
              <a:t>Vi innhenter inntektsopplysninger til søknaden når de foreligger, summerer disse og overfører til saksbehandler. Saksbehandler må manuelt putte verdier inn i fagsystem og vedtak fattes der.</a:t>
            </a:r>
            <a:endParaRPr sz="1589" dirty="0">
              <a:latin typeface="Oslo Sans Office"/>
              <a:ea typeface="Oslo Sans Office"/>
              <a:cs typeface="Oslo Sans Office"/>
              <a:sym typeface="Oslo Sans Office"/>
            </a:endParaRPr>
          </a:p>
          <a:p>
            <a:pPr>
              <a:lnSpc>
                <a:spcPct val="107916"/>
              </a:lnSpc>
              <a:spcBef>
                <a:spcPts val="1060"/>
              </a:spcBef>
              <a:spcAft>
                <a:spcPts val="1060"/>
              </a:spcAft>
              <a:buClr>
                <a:schemeClr val="dk1"/>
              </a:buClr>
              <a:buSzPts val="1100"/>
            </a:pPr>
            <a:endParaRPr sz="1457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4424804" y="1783060"/>
            <a:ext cx="2695784" cy="95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pPr>
              <a:lnSpc>
                <a:spcPct val="107916"/>
              </a:lnSpc>
              <a:spcAft>
                <a:spcPts val="1060"/>
              </a:spcAft>
            </a:pPr>
            <a:r>
              <a:rPr lang="no" sz="1853" b="1" dirty="0"/>
              <a:t>2 - Saksbehandlings- modul</a:t>
            </a:r>
            <a:endParaRPr sz="1853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4429059" y="2968550"/>
            <a:ext cx="2691529" cy="2694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pPr>
              <a:lnSpc>
                <a:spcPct val="107916"/>
              </a:lnSpc>
            </a:pPr>
            <a:r>
              <a:rPr lang="no" sz="1589" dirty="0"/>
              <a:t>Ambisjon: Høst 2021</a:t>
            </a:r>
            <a:endParaRPr sz="1589" dirty="0"/>
          </a:p>
          <a:p>
            <a:pPr>
              <a:lnSpc>
                <a:spcPct val="107916"/>
              </a:lnSpc>
              <a:spcBef>
                <a:spcPts val="1060"/>
              </a:spcBef>
            </a:pPr>
            <a:r>
              <a:rPr lang="no" sz="1589" dirty="0">
                <a:latin typeface="Oslo Sans Office"/>
                <a:ea typeface="Oslo Sans Office"/>
                <a:cs typeface="Oslo Sans Office"/>
                <a:sym typeface="Oslo Sans Office"/>
              </a:rPr>
              <a:t>Nytt forenklet saksbehandlingssystem og vedtakskomponent. Overfører pris eller inntekt slik at fagsystem kan generere fakturagrunnlag.</a:t>
            </a:r>
            <a:endParaRPr sz="1457" dirty="0">
              <a:latin typeface="Oslo Sans Office"/>
              <a:ea typeface="Oslo Sans Office"/>
              <a:cs typeface="Oslo Sans Office"/>
              <a:sym typeface="Oslo Sans Office"/>
            </a:endParaRPr>
          </a:p>
          <a:p>
            <a:pPr>
              <a:lnSpc>
                <a:spcPct val="107916"/>
              </a:lnSpc>
              <a:spcBef>
                <a:spcPts val="1060"/>
              </a:spcBef>
              <a:spcAft>
                <a:spcPts val="1060"/>
              </a:spcAft>
            </a:pPr>
            <a:endParaRPr sz="1457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7634472" y="1801405"/>
            <a:ext cx="2691529" cy="953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pPr>
              <a:lnSpc>
                <a:spcPct val="107916"/>
              </a:lnSpc>
              <a:spcAft>
                <a:spcPts val="1060"/>
              </a:spcAft>
            </a:pPr>
            <a:r>
              <a:rPr lang="no" sz="1853" b="1" dirty="0"/>
              <a:t>3 - Nesteårs- søknader</a:t>
            </a:r>
            <a:endParaRPr sz="1853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7634472" y="2895087"/>
            <a:ext cx="2691529" cy="29624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pPr>
              <a:lnSpc>
                <a:spcPct val="107916"/>
              </a:lnSpc>
            </a:pPr>
            <a:r>
              <a:rPr lang="no" sz="1589" dirty="0"/>
              <a:t>Ambisjon: Oppstart barnehageåret 2022</a:t>
            </a:r>
            <a:endParaRPr sz="1589" dirty="0"/>
          </a:p>
          <a:p>
            <a:pPr>
              <a:lnSpc>
                <a:spcPct val="107916"/>
              </a:lnSpc>
              <a:spcBef>
                <a:spcPts val="1060"/>
              </a:spcBef>
            </a:pPr>
            <a:r>
              <a:rPr lang="no" sz="1589" dirty="0">
                <a:latin typeface="Oslo Sans Office"/>
                <a:ea typeface="Oslo Sans Office"/>
                <a:cs typeface="Oslo Sans Office"/>
                <a:sym typeface="Oslo Sans Office"/>
              </a:rPr>
              <a:t>Overføre søknader fra et år til en annet og vedtak av disse automatisk i vedtakskomponenten. </a:t>
            </a:r>
            <a:endParaRPr sz="1589" dirty="0">
              <a:latin typeface="Oslo Sans Office"/>
              <a:ea typeface="Oslo Sans Office"/>
              <a:cs typeface="Oslo Sans Office"/>
              <a:sym typeface="Oslo Sans Office"/>
            </a:endParaRPr>
          </a:p>
          <a:p>
            <a:pPr>
              <a:lnSpc>
                <a:spcPct val="107916"/>
              </a:lnSpc>
              <a:spcBef>
                <a:spcPts val="1060"/>
              </a:spcBef>
              <a:spcAft>
                <a:spcPts val="1060"/>
              </a:spcAft>
            </a:pPr>
            <a:endParaRPr sz="1457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50;p27"/>
          <p:cNvSpPr txBox="1"/>
          <p:nvPr/>
        </p:nvSpPr>
        <p:spPr>
          <a:xfrm>
            <a:off x="1109497" y="2872375"/>
            <a:ext cx="2712184" cy="32181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pPr>
              <a:lnSpc>
                <a:spcPct val="107916"/>
              </a:lnSpc>
              <a:buClr>
                <a:schemeClr val="dk1"/>
              </a:buClr>
              <a:buSzPts val="1100"/>
            </a:pPr>
            <a:r>
              <a:rPr lang="no" sz="1589" dirty="0"/>
              <a:t>Ambisjon: våren 2021</a:t>
            </a:r>
            <a:endParaRPr sz="1589" u="sng" dirty="0">
              <a:latin typeface="Oslo Sans Office"/>
              <a:ea typeface="Oslo Sans Office"/>
              <a:cs typeface="Oslo Sans Office"/>
              <a:sym typeface="Oslo Sans Office"/>
            </a:endParaRPr>
          </a:p>
          <a:p>
            <a:pPr>
              <a:lnSpc>
                <a:spcPct val="107916"/>
              </a:lnSpc>
              <a:spcBef>
                <a:spcPts val="1060"/>
              </a:spcBef>
              <a:buClr>
                <a:schemeClr val="dk1"/>
              </a:buClr>
              <a:buSzPts val="1100"/>
            </a:pPr>
            <a:r>
              <a:rPr lang="no" sz="1589" dirty="0">
                <a:latin typeface="Oslo Sans Office"/>
                <a:ea typeface="Oslo Sans Office"/>
                <a:cs typeface="Oslo Sans Office"/>
                <a:sym typeface="Oslo Sans Office"/>
              </a:rPr>
              <a:t>Innhenter inntekts-opplysninger til søknaden når de foreligger, summerer og overfører til saksbehandler.  Manuell overføring til fagsystem.</a:t>
            </a:r>
          </a:p>
          <a:p>
            <a:pPr>
              <a:lnSpc>
                <a:spcPct val="107916"/>
              </a:lnSpc>
              <a:spcBef>
                <a:spcPts val="1060"/>
              </a:spcBef>
              <a:buClr>
                <a:schemeClr val="dk1"/>
              </a:buClr>
              <a:buSzPts val="1100"/>
            </a:pPr>
            <a:endParaRPr lang="no" sz="1589" dirty="0">
              <a:latin typeface="Oslo Sans Office"/>
              <a:ea typeface="Roboto"/>
              <a:cs typeface="Roboto"/>
              <a:sym typeface="Oslo Sans Office"/>
            </a:endParaRPr>
          </a:p>
          <a:p>
            <a:pPr>
              <a:lnSpc>
                <a:spcPct val="107916"/>
              </a:lnSpc>
              <a:spcBef>
                <a:spcPts val="1060"/>
              </a:spcBef>
              <a:buClr>
                <a:schemeClr val="dk1"/>
              </a:buClr>
              <a:buSzPts val="1100"/>
            </a:pPr>
            <a:endParaRPr sz="1457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61;p27"/>
          <p:cNvSpPr txBox="1"/>
          <p:nvPr/>
        </p:nvSpPr>
        <p:spPr>
          <a:xfrm>
            <a:off x="4429059" y="2895087"/>
            <a:ext cx="2691529" cy="29624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pPr>
              <a:lnSpc>
                <a:spcPct val="107916"/>
              </a:lnSpc>
            </a:pPr>
            <a:r>
              <a:rPr lang="no" sz="1589" dirty="0"/>
              <a:t>Ambisjon: Høst 2021</a:t>
            </a:r>
            <a:endParaRPr sz="1589" dirty="0"/>
          </a:p>
          <a:p>
            <a:pPr>
              <a:lnSpc>
                <a:spcPct val="107916"/>
              </a:lnSpc>
              <a:spcBef>
                <a:spcPts val="1060"/>
              </a:spcBef>
            </a:pPr>
            <a:r>
              <a:rPr lang="no" sz="1589" dirty="0">
                <a:latin typeface="Oslo Sans Office"/>
                <a:ea typeface="Oslo Sans Office"/>
                <a:cs typeface="Oslo Sans Office"/>
                <a:sym typeface="Oslo Sans Office"/>
              </a:rPr>
              <a:t>Nytt forenklet saksbehandlingssystem og vedtakskomponent. Automatisk overføring til fagsystem.</a:t>
            </a:r>
            <a:endParaRPr sz="1457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50;p27">
            <a:extLst>
              <a:ext uri="{FF2B5EF4-FFF2-40B4-BE49-F238E27FC236}">
                <a16:creationId xmlns:a16="http://schemas.microsoft.com/office/drawing/2014/main" id="{99DCFEAE-5766-6049-93D6-7AF46E74725E}"/>
              </a:ext>
            </a:extLst>
          </p:cNvPr>
          <p:cNvSpPr txBox="1"/>
          <p:nvPr/>
        </p:nvSpPr>
        <p:spPr>
          <a:xfrm>
            <a:off x="1118085" y="2872375"/>
            <a:ext cx="2712184" cy="32181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pPr>
              <a:lnSpc>
                <a:spcPct val="107916"/>
              </a:lnSpc>
            </a:pPr>
            <a:r>
              <a:rPr lang="nb-NO" sz="1600" b="1" dirty="0">
                <a:latin typeface="Roboto"/>
                <a:ea typeface="Roboto"/>
                <a:cs typeface="Roboto"/>
                <a:sym typeface="Roboto"/>
              </a:rPr>
              <a:t>Besparelse for innbyggere </a:t>
            </a:r>
            <a:r>
              <a:rPr lang="nb-NO" sz="1600" dirty="0"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nb-NO" sz="16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b-NO" sz="1600" dirty="0">
                <a:latin typeface="Roboto"/>
                <a:ea typeface="Roboto"/>
                <a:cs typeface="Roboto"/>
                <a:sym typeface="Roboto"/>
              </a:rPr>
              <a:t>slipper å finne fram og legge ved rett skattedata </a:t>
            </a:r>
          </a:p>
          <a:p>
            <a:pPr>
              <a:spcBef>
                <a:spcPts val="1060"/>
              </a:spcBef>
              <a:spcAft>
                <a:spcPts val="2118"/>
              </a:spcAft>
            </a:pPr>
            <a:r>
              <a:rPr lang="nb-NO" sz="1600" b="1" dirty="0">
                <a:latin typeface="Roboto"/>
                <a:ea typeface="Roboto"/>
                <a:cs typeface="Roboto"/>
                <a:sym typeface="Roboto"/>
              </a:rPr>
              <a:t>Kommunen</a:t>
            </a:r>
            <a:r>
              <a:rPr lang="nb-NO" sz="1600" dirty="0">
                <a:latin typeface="Roboto"/>
                <a:ea typeface="Roboto"/>
                <a:cs typeface="Roboto"/>
                <a:sym typeface="Roboto"/>
              </a:rPr>
              <a:t> får rett inntektsgrunnlag, ferdig beregnet. Mindre feil og mangler samt besparelser i selve saksbehandlingen av tallene.</a:t>
            </a:r>
          </a:p>
        </p:txBody>
      </p:sp>
      <p:sp>
        <p:nvSpPr>
          <p:cNvPr id="13" name="Google Shape;161;p27">
            <a:extLst>
              <a:ext uri="{FF2B5EF4-FFF2-40B4-BE49-F238E27FC236}">
                <a16:creationId xmlns:a16="http://schemas.microsoft.com/office/drawing/2014/main" id="{AFFA79D0-3017-9243-AA90-8CDC7BB5B8CD}"/>
              </a:ext>
            </a:extLst>
          </p:cNvPr>
          <p:cNvSpPr txBox="1"/>
          <p:nvPr/>
        </p:nvSpPr>
        <p:spPr>
          <a:xfrm>
            <a:off x="4420471" y="2893379"/>
            <a:ext cx="2691529" cy="3176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pPr>
              <a:lnSpc>
                <a:spcPct val="107916"/>
              </a:lnSpc>
            </a:pPr>
            <a:r>
              <a:rPr lang="no" sz="1800" dirty="0">
                <a:latin typeface="Roboto"/>
                <a:ea typeface="Roboto"/>
                <a:cs typeface="Roboto"/>
                <a:sym typeface="Roboto"/>
              </a:rPr>
              <a:t>Forenklet manuell saksbehandlings-prosess for kommunen gir færre klikk per sak for </a:t>
            </a:r>
            <a:r>
              <a:rPr lang="no" sz="1800" b="1" dirty="0">
                <a:latin typeface="Roboto"/>
                <a:ea typeface="Roboto"/>
                <a:cs typeface="Roboto"/>
                <a:sym typeface="Roboto"/>
              </a:rPr>
              <a:t>Kim (ansatt i kommunen).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62;p27">
            <a:extLst>
              <a:ext uri="{FF2B5EF4-FFF2-40B4-BE49-F238E27FC236}">
                <a16:creationId xmlns:a16="http://schemas.microsoft.com/office/drawing/2014/main" id="{297902D7-CB17-7A4F-93A3-ADDA0DA7CD52}"/>
              </a:ext>
            </a:extLst>
          </p:cNvPr>
          <p:cNvSpPr txBox="1"/>
          <p:nvPr/>
        </p:nvSpPr>
        <p:spPr>
          <a:xfrm>
            <a:off x="7634472" y="2901844"/>
            <a:ext cx="2691529" cy="3218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051" tIns="121051" rIns="121051" bIns="121051" anchor="t" anchorCtr="0">
            <a:noAutofit/>
          </a:bodyPr>
          <a:lstStyle/>
          <a:p>
            <a:r>
              <a:rPr lang="nb-NO" sz="1800" b="1" dirty="0">
                <a:latin typeface="Roboto"/>
                <a:ea typeface="Roboto"/>
                <a:cs typeface="Roboto"/>
                <a:sym typeface="Roboto"/>
              </a:rPr>
              <a:t>Innbygger</a:t>
            </a:r>
            <a:r>
              <a:rPr lang="nb-NO" sz="1800" dirty="0">
                <a:latin typeface="Roboto"/>
                <a:ea typeface="Roboto"/>
                <a:cs typeface="Roboto"/>
                <a:sym typeface="Roboto"/>
              </a:rPr>
              <a:t> trenger ikke foreta seg noe for å få ny vurdering. </a:t>
            </a:r>
          </a:p>
          <a:p>
            <a:pPr>
              <a:spcBef>
                <a:spcPts val="2118"/>
              </a:spcBef>
              <a:spcAft>
                <a:spcPts val="2118"/>
              </a:spcAft>
            </a:pPr>
            <a:r>
              <a:rPr lang="nb-NO" sz="1800" b="1" dirty="0">
                <a:latin typeface="Roboto"/>
                <a:ea typeface="Roboto"/>
                <a:cs typeface="Roboto"/>
                <a:sym typeface="Roboto"/>
              </a:rPr>
              <a:t>Kim (ansatte) </a:t>
            </a:r>
            <a:r>
              <a:rPr lang="nb-NO" sz="1800" dirty="0">
                <a:latin typeface="Roboto"/>
                <a:ea typeface="Roboto"/>
                <a:cs typeface="Roboto"/>
                <a:sym typeface="Roboto"/>
              </a:rPr>
              <a:t>sparer saksbehandling på anslagsvis 85-90% sammenlignet med i dag</a:t>
            </a:r>
            <a:r>
              <a:rPr lang="nb-NO" sz="1600" dirty="0"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0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92;p106">
            <a:extLst>
              <a:ext uri="{FF2B5EF4-FFF2-40B4-BE49-F238E27FC236}">
                <a16:creationId xmlns:a16="http://schemas.microsoft.com/office/drawing/2014/main" id="{55520004-38B0-8849-AB92-25C2C5681FA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313" y="1211152"/>
            <a:ext cx="5026759" cy="472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91;p106">
            <a:extLst>
              <a:ext uri="{FF2B5EF4-FFF2-40B4-BE49-F238E27FC236}">
                <a16:creationId xmlns:a16="http://schemas.microsoft.com/office/drawing/2014/main" id="{7C06F12E-5FFE-024C-96BB-99675799015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5023" y="650508"/>
            <a:ext cx="4059679" cy="47587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81A5E0C-EF7D-FA45-8EBB-41B5B6BF93A7}"/>
              </a:ext>
            </a:extLst>
          </p:cNvPr>
          <p:cNvSpPr txBox="1"/>
          <p:nvPr/>
        </p:nvSpPr>
        <p:spPr>
          <a:xfrm>
            <a:off x="8681359" y="6469336"/>
            <a:ext cx="3265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Illustrasjoner fra Oslo Origo</a:t>
            </a:r>
          </a:p>
        </p:txBody>
      </p:sp>
    </p:spTree>
    <p:extLst>
      <p:ext uri="{BB962C8B-B14F-4D97-AF65-F5344CB8AC3E}">
        <p14:creationId xmlns:p14="http://schemas.microsoft.com/office/powerpoint/2010/main" val="357739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107"/>
          <p:cNvSpPr txBox="1">
            <a:spLocks noGrp="1"/>
          </p:cNvSpPr>
          <p:nvPr>
            <p:ph type="title"/>
          </p:nvPr>
        </p:nvSpPr>
        <p:spPr>
          <a:xfrm>
            <a:off x="695326" y="1327596"/>
            <a:ext cx="9469599" cy="1312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no" sz="3200" dirty="0">
                <a:solidFill>
                  <a:srgbClr val="001A58"/>
                </a:solidFill>
              </a:rPr>
              <a:t>Lærepunkter så langt</a:t>
            </a:r>
            <a:endParaRPr sz="3200" dirty="0">
              <a:solidFill>
                <a:srgbClr val="001A58"/>
              </a:solidFill>
            </a:endParaRPr>
          </a:p>
        </p:txBody>
      </p:sp>
      <p:sp>
        <p:nvSpPr>
          <p:cNvPr id="2900" name="Google Shape;2900;p107"/>
          <p:cNvSpPr txBox="1">
            <a:spLocks noGrp="1"/>
          </p:cNvSpPr>
          <p:nvPr>
            <p:ph type="body" idx="1"/>
          </p:nvPr>
        </p:nvSpPr>
        <p:spPr>
          <a:xfrm>
            <a:off x="695326" y="2130425"/>
            <a:ext cx="9469599" cy="41562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437197" indent="-437197">
              <a:buClr>
                <a:srgbClr val="002060"/>
              </a:buClr>
              <a:buSzPts val="1800"/>
            </a:pPr>
            <a:r>
              <a:rPr lang="no" sz="2800" dirty="0"/>
              <a:t>Nybrottsarbeid</a:t>
            </a:r>
            <a:endParaRPr sz="2800" dirty="0"/>
          </a:p>
          <a:p>
            <a:pPr marL="437197" indent="-437197">
              <a:buClr>
                <a:srgbClr val="002060"/>
              </a:buClr>
              <a:buSzPts val="1800"/>
            </a:pPr>
            <a:r>
              <a:rPr lang="no" sz="2800" dirty="0"/>
              <a:t>Juridiske hindringer i dagens regelverk</a:t>
            </a:r>
            <a:endParaRPr sz="2800" dirty="0"/>
          </a:p>
          <a:p>
            <a:pPr marL="437197" indent="-437197">
              <a:buClr>
                <a:srgbClr val="002060"/>
              </a:buClr>
              <a:buSzPts val="1800"/>
            </a:pPr>
            <a:r>
              <a:rPr lang="no" sz="2800" dirty="0"/>
              <a:t>Samstemte kommuner som tilpasser seg! Digital tilgang viktigst</a:t>
            </a:r>
            <a:endParaRPr sz="2800" dirty="0"/>
          </a:p>
          <a:p>
            <a:pPr marL="437197" indent="-336305">
              <a:buClr>
                <a:srgbClr val="002060"/>
              </a:buClr>
              <a:buSzPts val="1800"/>
            </a:pPr>
            <a:r>
              <a:rPr lang="no" sz="2800" dirty="0"/>
              <a:t>Bygge trinnvis</a:t>
            </a:r>
          </a:p>
          <a:p>
            <a:pPr marL="437197" indent="-336305">
              <a:buClr>
                <a:srgbClr val="002060"/>
              </a:buClr>
              <a:buSzPts val="1800"/>
            </a:pPr>
            <a:r>
              <a:rPr lang="nb-NO" sz="2800" dirty="0"/>
              <a:t>Komplekst og tidkrevende på mange nivå</a:t>
            </a:r>
            <a:endParaRPr sz="2800" dirty="0"/>
          </a:p>
          <a:p>
            <a:pPr marL="0" indent="0">
              <a:buNone/>
            </a:pPr>
            <a:endParaRPr sz="1457" dirty="0"/>
          </a:p>
          <a:p>
            <a:pPr marL="0" indent="0">
              <a:buSzPts val="1800"/>
              <a:buNone/>
            </a:pPr>
            <a:endParaRPr sz="2384" dirty="0"/>
          </a:p>
        </p:txBody>
      </p:sp>
      <p:sp>
        <p:nvSpPr>
          <p:cNvPr id="2902" name="Google Shape;2902;p10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0796" tIns="45381" rIns="90796" bIns="45381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no"/>
              <a:pPr>
                <a:buClr>
                  <a:srgbClr val="000000"/>
                </a:buClr>
              </a:pPr>
              <a:t>17</a:t>
            </a:fld>
            <a:endParaRPr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5BC3E4D-6A92-F44D-A0E2-C4841153A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730" y="308904"/>
            <a:ext cx="3349383" cy="334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13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358ED-2CE2-DD41-AC67-BFDB28E3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o" sz="3200" dirty="0">
                <a:solidFill>
                  <a:srgbClr val="002060"/>
                </a:solidFill>
              </a:rPr>
              <a:t>Videre planer og samarbeid</a:t>
            </a:r>
            <a:endParaRPr lang="nb-NO" sz="32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51B575-1B0F-444E-B2FC-A98D37176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3" y="1959429"/>
            <a:ext cx="10216240" cy="4166191"/>
          </a:xfrm>
        </p:spPr>
        <p:txBody>
          <a:bodyPr/>
          <a:lstStyle/>
          <a:p>
            <a:pPr>
              <a:spcBef>
                <a:spcPts val="795"/>
              </a:spcBef>
            </a:pPr>
            <a:r>
              <a:rPr lang="nb-NO" sz="2800" dirty="0"/>
              <a:t>KS har fått FoU-midler til prosjektet ut 2023</a:t>
            </a:r>
          </a:p>
          <a:p>
            <a:pPr>
              <a:spcBef>
                <a:spcPts val="795"/>
              </a:spcBef>
            </a:pPr>
            <a:r>
              <a:rPr lang="nb-NO" sz="2800" dirty="0"/>
              <a:t>Utrulling av de første prioriterte tjenestene til landets øvrige kommuner </a:t>
            </a:r>
          </a:p>
          <a:p>
            <a:pPr>
              <a:spcBef>
                <a:spcPts val="795"/>
              </a:spcBef>
            </a:pPr>
            <a:r>
              <a:rPr lang="nb-NO" sz="2800" dirty="0"/>
              <a:t>Samordnet regelverksutvikling og dialog med fagdirektorat og departementer</a:t>
            </a:r>
          </a:p>
          <a:p>
            <a:pPr>
              <a:spcBef>
                <a:spcPts val="795"/>
              </a:spcBef>
            </a:pPr>
            <a:r>
              <a:rPr lang="nb-NO" sz="2800" dirty="0"/>
              <a:t>Felles ambisjoner om samarbeid for flere tjenester</a:t>
            </a:r>
          </a:p>
          <a:p>
            <a:pPr lvl="1">
              <a:spcBef>
                <a:spcPts val="795"/>
              </a:spcBef>
            </a:pPr>
            <a:r>
              <a:rPr lang="nb-NO" dirty="0"/>
              <a:t>Stort potensiale - 32 kommunale tjenester med behov for inntektsopplysninger</a:t>
            </a:r>
          </a:p>
          <a:p>
            <a:pPr lvl="1">
              <a:spcBef>
                <a:spcPts val="795"/>
              </a:spcBef>
            </a:pPr>
            <a:r>
              <a:rPr lang="nb-NO" dirty="0"/>
              <a:t>Eiendomsskatteopplysninger for beregning av eiendomsskatt</a:t>
            </a:r>
          </a:p>
          <a:p>
            <a:pPr lvl="1">
              <a:spcBef>
                <a:spcPts val="795"/>
              </a:spcBef>
            </a:pPr>
            <a:r>
              <a:rPr lang="nb-NO" dirty="0"/>
              <a:t>Særnamsmann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93538A4-33CF-8D43-81B8-A7725DBF9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574" y="399106"/>
            <a:ext cx="2131823" cy="21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8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CE6CEAE-054C-514E-99F3-E91ECB990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9840" y="1323758"/>
            <a:ext cx="5972319" cy="4210484"/>
          </a:xfrm>
          <a:prstGeom prst="rect">
            <a:avLst/>
          </a:prstGeom>
          <a:noFill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821F1DE-A302-7A4F-9E3D-5678A02C5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045" y="5948109"/>
            <a:ext cx="625928" cy="7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4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6EEAB7-CDA4-D44B-94B1-1E4C8D26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9547AD-96DF-5044-ABA4-51030C9AD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73612"/>
            <a:ext cx="10972800" cy="3557708"/>
          </a:xfrm>
        </p:spPr>
        <p:txBody>
          <a:bodyPr/>
          <a:lstStyle/>
          <a:p>
            <a:r>
              <a:rPr lang="nb-NO" sz="2800" dirty="0"/>
              <a:t>Bakgrunn  - politiske føringer </a:t>
            </a:r>
          </a:p>
          <a:p>
            <a:r>
              <a:rPr lang="nb-NO" sz="2800" dirty="0"/>
              <a:t>Samarbeidet mellom SKE og KS</a:t>
            </a:r>
            <a:endParaRPr lang="no" sz="2800" dirty="0"/>
          </a:p>
          <a:p>
            <a:r>
              <a:rPr lang="no" sz="2800" dirty="0"/>
              <a:t>Kommuners  tilgang til skatte- og inntektsopplysninger</a:t>
            </a:r>
          </a:p>
          <a:p>
            <a:pPr lvl="1"/>
            <a:r>
              <a:rPr lang="no" sz="2800" dirty="0"/>
              <a:t>Felles prosjekt og eksempel på bedre innbyggertjenester</a:t>
            </a:r>
          </a:p>
          <a:p>
            <a:r>
              <a:rPr lang="nb-NO" sz="2800" dirty="0"/>
              <a:t>Videre planer og samarbeid</a:t>
            </a:r>
            <a:endParaRPr lang="no" sz="28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A3D050-0C49-B243-8676-009CA5F99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765" y="413970"/>
            <a:ext cx="2736196" cy="2736196"/>
          </a:xfrm>
          <a:prstGeom prst="rect">
            <a:avLst/>
          </a:prstGeom>
        </p:spPr>
      </p:pic>
      <p:pic>
        <p:nvPicPr>
          <p:cNvPr id="6" name="Google Shape;2891;p106">
            <a:extLst>
              <a:ext uri="{FF2B5EF4-FFF2-40B4-BE49-F238E27FC236}">
                <a16:creationId xmlns:a16="http://schemas.microsoft.com/office/drawing/2014/main" id="{468D4453-6771-744F-85A2-E142BCEB5BC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0286" y="1210568"/>
            <a:ext cx="2531714" cy="3165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7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199" dirty="0"/>
              <a:t>Politiske føringer i offentlig sektor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3324"/>
            <a:ext cx="8737600" cy="3557708"/>
          </a:xfrm>
        </p:spPr>
        <p:txBody>
          <a:bodyPr>
            <a:normAutofit lnSpcReduction="10000"/>
          </a:bodyPr>
          <a:lstStyle/>
          <a:p>
            <a:pPr marL="101600" indent="0">
              <a:spcBef>
                <a:spcPts val="795"/>
              </a:spcBef>
              <a:buNone/>
            </a:pPr>
            <a:r>
              <a:rPr lang="nb-NO" b="1" dirty="0"/>
              <a:t>Digitaliseringsstrategien  - en digital offentlig sektor</a:t>
            </a:r>
          </a:p>
          <a:p>
            <a:pPr>
              <a:spcBef>
                <a:spcPts val="795"/>
              </a:spcBef>
            </a:pPr>
            <a:r>
              <a:rPr lang="nb-NO" dirty="0"/>
              <a:t>KS pekt på som driver og ansvarlig for å samordne utviklingen av tjenester i </a:t>
            </a:r>
            <a:br>
              <a:rPr lang="nb-NO" dirty="0"/>
            </a:br>
            <a:r>
              <a:rPr lang="nb-NO" dirty="0"/>
              <a:t>kommunal sektor</a:t>
            </a:r>
          </a:p>
          <a:p>
            <a:pPr marL="101600" indent="0">
              <a:spcBef>
                <a:spcPts val="795"/>
              </a:spcBef>
              <a:buNone/>
            </a:pPr>
            <a:endParaRPr lang="nb-NO" dirty="0"/>
          </a:p>
          <a:p>
            <a:pPr marL="101600" indent="0">
              <a:spcBef>
                <a:spcPts val="795"/>
              </a:spcBef>
              <a:buNone/>
            </a:pPr>
            <a:r>
              <a:rPr lang="nb-NO" b="1" dirty="0"/>
              <a:t>Digitaliseringsrundskrivet </a:t>
            </a:r>
          </a:p>
          <a:p>
            <a:pPr>
              <a:spcBef>
                <a:spcPts val="795"/>
              </a:spcBef>
            </a:pPr>
            <a:r>
              <a:rPr lang="nb-NO" dirty="0"/>
              <a:t>Brukeren i sentrum</a:t>
            </a:r>
          </a:p>
          <a:p>
            <a:pPr>
              <a:spcBef>
                <a:spcPts val="795"/>
              </a:spcBef>
            </a:pPr>
            <a:r>
              <a:rPr lang="nb-NO" dirty="0"/>
              <a:t>Gjenbruk og </a:t>
            </a:r>
            <a:r>
              <a:rPr lang="nb-NO" dirty="0" err="1"/>
              <a:t>viderebruk</a:t>
            </a:r>
            <a:endParaRPr lang="nb-NO" dirty="0"/>
          </a:p>
          <a:p>
            <a:pPr>
              <a:spcBef>
                <a:spcPts val="795"/>
              </a:spcBef>
            </a:pPr>
            <a:r>
              <a:rPr lang="nb-NO" dirty="0"/>
              <a:t>Sikkerhet og personvern</a:t>
            </a:r>
          </a:p>
          <a:p>
            <a:pPr>
              <a:spcBef>
                <a:spcPts val="795"/>
              </a:spcBef>
            </a:pPr>
            <a:r>
              <a:rPr lang="nb-NO" dirty="0"/>
              <a:t>Gjenbruk av felles løsninger</a:t>
            </a:r>
          </a:p>
          <a:p>
            <a:pPr lvl="1">
              <a:spcBef>
                <a:spcPts val="795"/>
              </a:spcBef>
            </a:pP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719" y="3421915"/>
            <a:ext cx="3556174" cy="258262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683" y="1444475"/>
            <a:ext cx="1995717" cy="28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09600" y="1913324"/>
            <a:ext cx="10972800" cy="3557708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101600" indent="0">
              <a:buNone/>
            </a:pP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681" y="2440671"/>
            <a:ext cx="3978336" cy="197665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6626D1E-F3FB-B94B-A147-E56600FA6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597" y="2242567"/>
            <a:ext cx="2403491" cy="289832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DA17967-D9F9-5C44-8824-9F94FDAE9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305" y="2884348"/>
            <a:ext cx="1532981" cy="15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4EB2A9B-CA40-EA49-A331-B90F3DD67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8" y="0"/>
            <a:ext cx="12192000" cy="681144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F9D749A-072B-7F46-B58E-65A22F83A8E8}"/>
              </a:ext>
            </a:extLst>
          </p:cNvPr>
          <p:cNvSpPr/>
          <p:nvPr/>
        </p:nvSpPr>
        <p:spPr>
          <a:xfrm>
            <a:off x="4065814" y="2155371"/>
            <a:ext cx="3624944" cy="2024742"/>
          </a:xfrm>
          <a:prstGeom prst="ellipse">
            <a:avLst/>
          </a:prstGeom>
          <a:noFill/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9181"/>
            <a:endParaRPr lang="nb-NO" sz="139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72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" name="Google Shape;2860;p103"/>
          <p:cNvSpPr txBox="1">
            <a:spLocks noGrp="1"/>
          </p:cNvSpPr>
          <p:nvPr>
            <p:ph type="body" idx="1"/>
          </p:nvPr>
        </p:nvSpPr>
        <p:spPr>
          <a:xfrm>
            <a:off x="647799" y="2226927"/>
            <a:ext cx="10896402" cy="21166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796" tIns="45381" rIns="90796" bIns="45381" rtlCol="0" anchor="t" anchorCtr="0">
            <a:noAutofit/>
          </a:bodyPr>
          <a:lstStyle/>
          <a:p>
            <a:pPr marL="117706" indent="0">
              <a:buNone/>
            </a:pPr>
            <a:r>
              <a:rPr lang="no" sz="2400" i="1" dirty="0"/>
              <a:t>«Det er mange ting som er bra med denne forskriftsendringen. For det første så trenger ikke flertallet av </a:t>
            </a:r>
            <a:r>
              <a:rPr lang="no" sz="2400" b="1" i="1" dirty="0"/>
              <a:t>foreldrene lenger å legge ved dokumentasjon når de søker om moderasjon og gratis kjernetid</a:t>
            </a:r>
            <a:r>
              <a:rPr lang="no" sz="2400" i="1" dirty="0"/>
              <a:t>. </a:t>
            </a:r>
            <a:r>
              <a:rPr lang="no" sz="2400" b="1" i="1" dirty="0"/>
              <a:t>For det andre så er det enklere for kommunene å sjekke inntektsopplysninger når de trenger det. </a:t>
            </a:r>
            <a:r>
              <a:rPr lang="no" sz="2400" i="1" dirty="0"/>
              <a:t>Det betyr at det blir en mindre fare for at barna faller ut av ordningene de har krav på, sier Skei Grande.»</a:t>
            </a:r>
            <a:endParaRPr sz="2400" dirty="0"/>
          </a:p>
          <a:p>
            <a:pPr marL="117706" indent="0">
              <a:buNone/>
            </a:pPr>
            <a:r>
              <a:rPr lang="no" sz="1600" dirty="0"/>
              <a:t>Pressemelding | Dato: 28.02.2020</a:t>
            </a:r>
            <a:endParaRPr sz="1600" i="1" dirty="0"/>
          </a:p>
        </p:txBody>
      </p:sp>
      <p:pic>
        <p:nvPicPr>
          <p:cNvPr id="2861" name="Google Shape;2861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842" y="4706139"/>
            <a:ext cx="1796192" cy="17961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C0CD4B16-CDCF-4F4D-A4E8-2BD1E928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Fra politisk beslutning til faktisk deling av data</a:t>
            </a:r>
          </a:p>
        </p:txBody>
      </p:sp>
    </p:spTree>
    <p:extLst>
      <p:ext uri="{BB962C8B-B14F-4D97-AF65-F5344CB8AC3E}">
        <p14:creationId xmlns:p14="http://schemas.microsoft.com/office/powerpoint/2010/main" val="111288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p101"/>
          <p:cNvSpPr txBox="1">
            <a:spLocks noGrp="1"/>
          </p:cNvSpPr>
          <p:nvPr>
            <p:ph type="title"/>
          </p:nvPr>
        </p:nvSpPr>
        <p:spPr>
          <a:xfrm>
            <a:off x="405584" y="447485"/>
            <a:ext cx="11786417" cy="11241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796" tIns="45381" rIns="90796" bIns="45381" rtlCol="0" anchor="ctr" anchorCtr="0">
            <a:noAutofit/>
          </a:bodyPr>
          <a:lstStyle/>
          <a:p>
            <a:pPr>
              <a:buClr>
                <a:srgbClr val="001A58"/>
              </a:buClr>
              <a:buSzPts val="2800"/>
            </a:pPr>
            <a:r>
              <a:rPr lang="no" sz="3200" dirty="0">
                <a:solidFill>
                  <a:srgbClr val="001A58"/>
                </a:solidFill>
              </a:rPr>
              <a:t>Etablering av prosjekt</a:t>
            </a:r>
            <a:br>
              <a:rPr lang="no" sz="3200" dirty="0">
                <a:solidFill>
                  <a:srgbClr val="001A58"/>
                </a:solidFill>
              </a:rPr>
            </a:br>
            <a:r>
              <a:rPr lang="no" dirty="0">
                <a:solidFill>
                  <a:srgbClr val="001A58"/>
                </a:solidFill>
              </a:rPr>
              <a:t>Deling av skatte- og inntektsopplysninger fra Skatteetaten</a:t>
            </a:r>
            <a:endParaRPr sz="3200" dirty="0">
              <a:solidFill>
                <a:srgbClr val="001A58"/>
              </a:solidFill>
            </a:endParaRPr>
          </a:p>
        </p:txBody>
      </p:sp>
      <p:sp>
        <p:nvSpPr>
          <p:cNvPr id="2841" name="Google Shape;2841;p101"/>
          <p:cNvSpPr/>
          <p:nvPr/>
        </p:nvSpPr>
        <p:spPr>
          <a:xfrm>
            <a:off x="3091338" y="3222540"/>
            <a:ext cx="1303659" cy="13139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796" tIns="45381" rIns="90796" bIns="45381" anchor="ctr" anchorCtr="0">
            <a:noAutofit/>
          </a:bodyPr>
          <a:lstStyle/>
          <a:p>
            <a:pPr algn="ctr"/>
            <a:r>
              <a:rPr lang="no" sz="2384">
                <a:solidFill>
                  <a:schemeClr val="lt1"/>
                </a:solidFill>
              </a:rPr>
              <a:t>356</a:t>
            </a:r>
            <a:r>
              <a:rPr lang="no" sz="3178">
                <a:solidFill>
                  <a:schemeClr val="lt1"/>
                </a:solidFill>
              </a:rPr>
              <a:t> </a:t>
            </a:r>
            <a:r>
              <a:rPr lang="no" sz="1060">
                <a:solidFill>
                  <a:schemeClr val="lt1"/>
                </a:solidFill>
              </a:rPr>
              <a:t>kommuner</a:t>
            </a:r>
            <a:endParaRPr sz="1589">
              <a:solidFill>
                <a:schemeClr val="lt1"/>
              </a:solidFill>
            </a:endParaRPr>
          </a:p>
        </p:txBody>
      </p:sp>
      <p:sp>
        <p:nvSpPr>
          <p:cNvPr id="2842" name="Google Shape;2842;p101"/>
          <p:cNvSpPr/>
          <p:nvPr/>
        </p:nvSpPr>
        <p:spPr>
          <a:xfrm>
            <a:off x="405584" y="3429000"/>
            <a:ext cx="2453597" cy="25294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0796" tIns="45381" rIns="90796" bIns="45381" anchor="ctr" anchorCtr="0">
            <a:noAutofit/>
          </a:bodyPr>
          <a:lstStyle/>
          <a:p>
            <a:pPr algn="ctr"/>
            <a:r>
              <a:rPr lang="no" sz="3973">
                <a:solidFill>
                  <a:schemeClr val="lt1"/>
                </a:solidFill>
              </a:rPr>
              <a:t>32 </a:t>
            </a:r>
            <a:endParaRPr sz="1457"/>
          </a:p>
          <a:p>
            <a:pPr algn="ctr"/>
            <a:r>
              <a:rPr lang="no" sz="1986">
                <a:solidFill>
                  <a:schemeClr val="lt1"/>
                </a:solidFill>
              </a:rPr>
              <a:t>lovpålagte tjenester</a:t>
            </a:r>
            <a:endParaRPr sz="1457"/>
          </a:p>
        </p:txBody>
      </p:sp>
      <p:sp>
        <p:nvSpPr>
          <p:cNvPr id="2843" name="Google Shape;2843;p101"/>
          <p:cNvSpPr txBox="1"/>
          <p:nvPr/>
        </p:nvSpPr>
        <p:spPr>
          <a:xfrm>
            <a:off x="5907850" y="2201644"/>
            <a:ext cx="6485536" cy="27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96" tIns="45381" rIns="90796" bIns="45381" anchor="t" anchorCtr="0">
            <a:noAutofit/>
          </a:bodyPr>
          <a:lstStyle/>
          <a:p>
            <a:pPr>
              <a:buClr>
                <a:schemeClr val="dk2"/>
              </a:buClr>
              <a:buSzPts val="1600"/>
            </a:pPr>
            <a:endParaRPr lang="no" sz="2400" dirty="0"/>
          </a:p>
          <a:p>
            <a:pPr marL="336305" indent="-336305">
              <a:buClr>
                <a:schemeClr val="dk2"/>
              </a:buClr>
              <a:buSzPts val="1600"/>
              <a:buFont typeface="Arial"/>
              <a:buChar char="•"/>
            </a:pPr>
            <a:r>
              <a:rPr lang="no" sz="2400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Kommunal sektor trenger digital tilgang til skatte- og inntektsopplysninger fra Skatteetaten.</a:t>
            </a:r>
          </a:p>
          <a:p>
            <a:pPr marL="336305" indent="-336305">
              <a:buClr>
                <a:schemeClr val="dk2"/>
              </a:buClr>
              <a:buSzPts val="1600"/>
              <a:buFont typeface="Arial"/>
              <a:buChar char="•"/>
            </a:pPr>
            <a:endParaRPr lang="no" sz="2400" dirty="0">
              <a:solidFill>
                <a:srgbClr val="001A58"/>
              </a:solidFill>
              <a:latin typeface="Calibri"/>
              <a:cs typeface="Calibri"/>
              <a:sym typeface="Calibri"/>
            </a:endParaRPr>
          </a:p>
          <a:p>
            <a:pPr marL="336305" indent="-336305">
              <a:buClr>
                <a:schemeClr val="dk2"/>
              </a:buClr>
              <a:buSzPts val="1600"/>
              <a:buFont typeface="Arial"/>
              <a:buChar char="•"/>
            </a:pPr>
            <a:r>
              <a:rPr lang="no" sz="2400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Muliggjøre utvikling av bedre innbyggertjenester, mer effektiv saksbehandling og styrket personvern i kommunene.</a:t>
            </a:r>
          </a:p>
          <a:p>
            <a:pPr>
              <a:buClr>
                <a:schemeClr val="dk2"/>
              </a:buClr>
              <a:buSzPts val="1600"/>
            </a:pPr>
            <a:endParaRPr lang="no" sz="2400" dirty="0">
              <a:solidFill>
                <a:srgbClr val="001A58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44" name="Google Shape;2844;p101"/>
          <p:cNvSpPr/>
          <p:nvPr/>
        </p:nvSpPr>
        <p:spPr>
          <a:xfrm>
            <a:off x="1941589" y="2201644"/>
            <a:ext cx="1303659" cy="13139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0796" tIns="45381" rIns="90796" bIns="45381" anchor="ctr" anchorCtr="0">
            <a:noAutofit/>
          </a:bodyPr>
          <a:lstStyle/>
          <a:p>
            <a:pPr algn="ctr"/>
            <a:r>
              <a:rPr lang="no" sz="3575">
                <a:solidFill>
                  <a:schemeClr val="lt1"/>
                </a:solidFill>
              </a:rPr>
              <a:t>8</a:t>
            </a:r>
            <a:endParaRPr sz="1457"/>
          </a:p>
          <a:p>
            <a:pPr algn="ctr"/>
            <a:r>
              <a:rPr lang="no" sz="927">
                <a:solidFill>
                  <a:schemeClr val="lt1"/>
                </a:solidFill>
              </a:rPr>
              <a:t>departement</a:t>
            </a:r>
            <a:endParaRPr sz="1457"/>
          </a:p>
        </p:txBody>
      </p:sp>
      <p:sp>
        <p:nvSpPr>
          <p:cNvPr id="2845" name="Google Shape;2845;p101"/>
          <p:cNvSpPr/>
          <p:nvPr/>
        </p:nvSpPr>
        <p:spPr>
          <a:xfrm>
            <a:off x="2972754" y="4761321"/>
            <a:ext cx="1178934" cy="10859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796" tIns="45381" rIns="90796" bIns="45381" anchor="ctr" anchorCtr="0">
            <a:noAutofit/>
          </a:bodyPr>
          <a:lstStyle/>
          <a:p>
            <a:pPr algn="ctr"/>
            <a:r>
              <a:rPr lang="no" sz="1457" b="1" dirty="0">
                <a:solidFill>
                  <a:schemeClr val="lt1"/>
                </a:solidFill>
              </a:rPr>
              <a:t>Ikke</a:t>
            </a:r>
            <a:r>
              <a:rPr lang="no" sz="1457" dirty="0">
                <a:solidFill>
                  <a:schemeClr val="lt1"/>
                </a:solidFill>
              </a:rPr>
              <a:t> digital tilgang</a:t>
            </a:r>
            <a:endParaRPr sz="1457" dirty="0"/>
          </a:p>
        </p:txBody>
      </p:sp>
      <p:sp>
        <p:nvSpPr>
          <p:cNvPr id="2846" name="Google Shape;2846;p101"/>
          <p:cNvSpPr/>
          <p:nvPr/>
        </p:nvSpPr>
        <p:spPr>
          <a:xfrm>
            <a:off x="4372035" y="4151811"/>
            <a:ext cx="1079507" cy="109843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0796" tIns="45381" rIns="90796" bIns="45381" anchor="ctr" anchorCtr="0">
            <a:noAutofit/>
          </a:bodyPr>
          <a:lstStyle/>
          <a:p>
            <a:pPr algn="ctr"/>
            <a:r>
              <a:rPr lang="no" sz="1324">
                <a:solidFill>
                  <a:schemeClr val="lt1"/>
                </a:solidFill>
              </a:rPr>
              <a:t>Spør inn-</a:t>
            </a:r>
            <a:endParaRPr sz="1324">
              <a:solidFill>
                <a:schemeClr val="lt1"/>
              </a:solidFill>
            </a:endParaRPr>
          </a:p>
          <a:p>
            <a:pPr algn="ctr"/>
            <a:r>
              <a:rPr lang="no" sz="1324">
                <a:solidFill>
                  <a:schemeClr val="lt1"/>
                </a:solidFill>
              </a:rPr>
              <a:t>bygger</a:t>
            </a:r>
            <a:endParaRPr sz="1721"/>
          </a:p>
        </p:txBody>
      </p:sp>
    </p:spTree>
    <p:extLst>
      <p:ext uri="{BB962C8B-B14F-4D97-AF65-F5344CB8AC3E}">
        <p14:creationId xmlns:p14="http://schemas.microsoft.com/office/powerpoint/2010/main" val="329738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p104"/>
          <p:cNvSpPr txBox="1">
            <a:spLocks noGrp="1"/>
          </p:cNvSpPr>
          <p:nvPr>
            <p:ph type="title"/>
          </p:nvPr>
        </p:nvSpPr>
        <p:spPr>
          <a:xfrm>
            <a:off x="647799" y="502186"/>
            <a:ext cx="10896403" cy="11241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796" tIns="45381" rIns="90796" bIns="45381" rtlCol="0" anchor="ctr" anchorCtr="0">
            <a:noAutofit/>
          </a:bodyPr>
          <a:lstStyle/>
          <a:p>
            <a:pPr>
              <a:buClr>
                <a:srgbClr val="001A58"/>
              </a:buClr>
              <a:buSzPts val="2800"/>
            </a:pPr>
            <a:r>
              <a:rPr lang="no" sz="3200" dirty="0">
                <a:solidFill>
                  <a:srgbClr val="001A58"/>
                </a:solidFill>
              </a:rPr>
              <a:t>Organisering av arbeidet i prosjektet</a:t>
            </a:r>
            <a:br>
              <a:rPr lang="no" sz="3200" dirty="0">
                <a:solidFill>
                  <a:srgbClr val="001A58"/>
                </a:solidFill>
              </a:rPr>
            </a:br>
            <a:endParaRPr sz="3200" dirty="0">
              <a:solidFill>
                <a:srgbClr val="001A58"/>
              </a:solidFill>
            </a:endParaRPr>
          </a:p>
        </p:txBody>
      </p:sp>
      <p:sp>
        <p:nvSpPr>
          <p:cNvPr id="2868" name="Google Shape;2868;p104"/>
          <p:cNvSpPr txBox="1">
            <a:spLocks noGrp="1"/>
          </p:cNvSpPr>
          <p:nvPr>
            <p:ph type="body" idx="1"/>
          </p:nvPr>
        </p:nvSpPr>
        <p:spPr>
          <a:xfrm>
            <a:off x="647801" y="1969661"/>
            <a:ext cx="10239010" cy="35864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796" tIns="45381" rIns="90796" bIns="45381" rtlCol="0" anchor="t" anchorCtr="0">
            <a:noAutofit/>
          </a:bodyPr>
          <a:lstStyle/>
          <a:p>
            <a:pPr marL="454011" indent="-353120"/>
            <a:r>
              <a:rPr lang="no" sz="1457" dirty="0"/>
              <a:t>                                         </a:t>
            </a:r>
            <a:endParaRPr sz="1457" dirty="0"/>
          </a:p>
        </p:txBody>
      </p:sp>
      <p:sp>
        <p:nvSpPr>
          <p:cNvPr id="2869" name="Google Shape;2869;p104"/>
          <p:cNvSpPr/>
          <p:nvPr/>
        </p:nvSpPr>
        <p:spPr>
          <a:xfrm>
            <a:off x="674657" y="3980477"/>
            <a:ext cx="2416656" cy="95212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0796" tIns="45381" rIns="90796" bIns="45381" anchor="ctr" anchorCtr="0">
            <a:noAutofit/>
          </a:bodyPr>
          <a:lstStyle/>
          <a:p>
            <a:pPr algn="ctr"/>
            <a:r>
              <a:rPr lang="no" sz="1853" b="1">
                <a:solidFill>
                  <a:schemeClr val="lt1"/>
                </a:solidFill>
              </a:rPr>
              <a:t>Juridisk</a:t>
            </a:r>
            <a:endParaRPr sz="1457"/>
          </a:p>
          <a:p>
            <a:pPr algn="ctr"/>
            <a:r>
              <a:rPr lang="no" sz="1853" b="1">
                <a:solidFill>
                  <a:schemeClr val="lt1"/>
                </a:solidFill>
              </a:rPr>
              <a:t>SKE</a:t>
            </a:r>
            <a:endParaRPr sz="1457"/>
          </a:p>
        </p:txBody>
      </p:sp>
      <p:sp>
        <p:nvSpPr>
          <p:cNvPr id="2870" name="Google Shape;2870;p104"/>
          <p:cNvSpPr/>
          <p:nvPr/>
        </p:nvSpPr>
        <p:spPr>
          <a:xfrm>
            <a:off x="647799" y="1737950"/>
            <a:ext cx="2416656" cy="952124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0796" tIns="45381" rIns="90796" bIns="45381" anchor="ctr" anchorCtr="0">
            <a:noAutofit/>
          </a:bodyPr>
          <a:lstStyle/>
          <a:p>
            <a:pPr algn="ctr"/>
            <a:r>
              <a:rPr lang="no" sz="1853">
                <a:solidFill>
                  <a:schemeClr val="lt1"/>
                </a:solidFill>
              </a:rPr>
              <a:t>Organisatorisk</a:t>
            </a:r>
            <a:endParaRPr sz="1457"/>
          </a:p>
        </p:txBody>
      </p:sp>
      <p:sp>
        <p:nvSpPr>
          <p:cNvPr id="2871" name="Google Shape;2871;p104"/>
          <p:cNvSpPr/>
          <p:nvPr/>
        </p:nvSpPr>
        <p:spPr>
          <a:xfrm>
            <a:off x="660181" y="2841691"/>
            <a:ext cx="2416656" cy="95212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0796" tIns="45381" rIns="90796" bIns="45381" anchor="ctr" anchorCtr="0">
            <a:noAutofit/>
          </a:bodyPr>
          <a:lstStyle/>
          <a:p>
            <a:pPr algn="ctr"/>
            <a:r>
              <a:rPr lang="no" sz="1853" b="1">
                <a:solidFill>
                  <a:schemeClr val="lt1"/>
                </a:solidFill>
              </a:rPr>
              <a:t>Semantisk</a:t>
            </a:r>
            <a:endParaRPr sz="1457"/>
          </a:p>
          <a:p>
            <a:pPr algn="ctr"/>
            <a:r>
              <a:rPr lang="no" sz="1853" b="1">
                <a:solidFill>
                  <a:schemeClr val="lt1"/>
                </a:solidFill>
              </a:rPr>
              <a:t>KS               </a:t>
            </a:r>
            <a:endParaRPr sz="1457"/>
          </a:p>
        </p:txBody>
      </p:sp>
      <p:sp>
        <p:nvSpPr>
          <p:cNvPr id="2872" name="Google Shape;2872;p104"/>
          <p:cNvSpPr/>
          <p:nvPr/>
        </p:nvSpPr>
        <p:spPr>
          <a:xfrm>
            <a:off x="674657" y="5262416"/>
            <a:ext cx="2416656" cy="95212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0796" tIns="45381" rIns="90796" bIns="45381" anchor="ctr" anchorCtr="0">
            <a:noAutofit/>
          </a:bodyPr>
          <a:lstStyle/>
          <a:p>
            <a:pPr algn="ctr"/>
            <a:r>
              <a:rPr lang="no" sz="1853" dirty="0">
                <a:solidFill>
                  <a:schemeClr val="lt1"/>
                </a:solidFill>
              </a:rPr>
              <a:t>Teknisk</a:t>
            </a:r>
            <a:endParaRPr sz="1457" dirty="0"/>
          </a:p>
          <a:p>
            <a:pPr algn="ctr"/>
            <a:endParaRPr sz="1853" dirty="0">
              <a:solidFill>
                <a:schemeClr val="lt1"/>
              </a:solidFill>
            </a:endParaRPr>
          </a:p>
        </p:txBody>
      </p:sp>
      <p:sp>
        <p:nvSpPr>
          <p:cNvPr id="2873" name="Google Shape;2873;p104"/>
          <p:cNvSpPr txBox="1"/>
          <p:nvPr/>
        </p:nvSpPr>
        <p:spPr>
          <a:xfrm>
            <a:off x="3303567" y="2732423"/>
            <a:ext cx="8011032" cy="119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96" tIns="45381" rIns="90796" bIns="45381" anchor="t" anchorCtr="0">
            <a:noAutofit/>
          </a:bodyPr>
          <a:lstStyle/>
          <a:p>
            <a:pPr marL="285859" indent="-28585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2000" dirty="0">
                <a:solidFill>
                  <a:srgbClr val="001A58"/>
                </a:solidFill>
                <a:latin typeface="Calibri"/>
                <a:ea typeface="Calibri"/>
                <a:cs typeface="Calibri"/>
              </a:rPr>
              <a:t>5 prioriterte tjenester</a:t>
            </a:r>
            <a:endParaRPr sz="2000" dirty="0">
              <a:solidFill>
                <a:srgbClr val="001A58"/>
              </a:solidFill>
              <a:latin typeface="Calibri"/>
              <a:ea typeface="Calibri"/>
              <a:cs typeface="Calibri"/>
            </a:endParaRPr>
          </a:p>
          <a:p>
            <a:pPr marL="285859" lvl="3" indent="-28585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1800" dirty="0">
                <a:solidFill>
                  <a:srgbClr val="001A58"/>
                </a:solidFill>
                <a:latin typeface="Calibri"/>
                <a:ea typeface="Calibri"/>
                <a:cs typeface="Calibri"/>
              </a:rPr>
              <a:t>Hvilke skatte- og inntektsopplysninger trenger kommunene for disse?</a:t>
            </a:r>
            <a:endParaRPr sz="1800" dirty="0">
              <a:solidFill>
                <a:srgbClr val="001A58"/>
              </a:solidFill>
              <a:latin typeface="Calibri"/>
              <a:ea typeface="Calibri"/>
              <a:cs typeface="Calibri"/>
            </a:endParaRPr>
          </a:p>
          <a:p>
            <a:pPr marL="285859" lvl="2" indent="-28585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1800" dirty="0">
                <a:solidFill>
                  <a:srgbClr val="001A58"/>
                </a:solidFill>
                <a:latin typeface="Calibri"/>
                <a:ea typeface="Calibri"/>
                <a:cs typeface="Calibri"/>
              </a:rPr>
              <a:t>Innsiktsarbeid – en strukturert kartlegging med utvalgte ressurskommuner</a:t>
            </a:r>
            <a:endParaRPr sz="1800" dirty="0">
              <a:solidFill>
                <a:srgbClr val="001A5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74" name="Google Shape;2874;p104"/>
          <p:cNvSpPr txBox="1"/>
          <p:nvPr/>
        </p:nvSpPr>
        <p:spPr>
          <a:xfrm>
            <a:off x="3258413" y="4047217"/>
            <a:ext cx="7262282" cy="916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96" tIns="45381" rIns="90796" bIns="45381" anchor="t" anchorCtr="0">
            <a:noAutofit/>
          </a:bodyPr>
          <a:lstStyle/>
          <a:p>
            <a:pPr marL="285859" indent="-28585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2000" dirty="0">
                <a:solidFill>
                  <a:srgbClr val="001A58"/>
                </a:solidFill>
                <a:latin typeface="Calibri"/>
                <a:ea typeface="Calibri"/>
                <a:cs typeface="Calibri"/>
              </a:rPr>
              <a:t>Vurdere Skatteetatens hjemmel for utlevering per tjeneste</a:t>
            </a:r>
            <a:endParaRPr sz="2000" dirty="0">
              <a:solidFill>
                <a:srgbClr val="001A58"/>
              </a:solidFill>
              <a:latin typeface="Calibri"/>
              <a:ea typeface="Calibri"/>
              <a:cs typeface="Calibri"/>
            </a:endParaRPr>
          </a:p>
          <a:p>
            <a:pPr marL="285859" indent="-28585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2000" dirty="0">
                <a:solidFill>
                  <a:srgbClr val="001A58"/>
                </a:solidFill>
                <a:latin typeface="Calibri"/>
                <a:ea typeface="Calibri"/>
                <a:cs typeface="Calibri"/>
              </a:rPr>
              <a:t>Vurdere kommunenes hjemmel for tilgang og bruk per tjeneste</a:t>
            </a:r>
            <a:endParaRPr sz="2000" dirty="0">
              <a:solidFill>
                <a:srgbClr val="001A58"/>
              </a:solidFill>
              <a:latin typeface="Calibri"/>
              <a:ea typeface="Calibri"/>
              <a:cs typeface="Calibri"/>
            </a:endParaRPr>
          </a:p>
          <a:p>
            <a:pPr marL="285859" indent="-28585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2000" dirty="0">
                <a:solidFill>
                  <a:srgbClr val="001A58"/>
                </a:solidFill>
                <a:latin typeface="Calibri"/>
                <a:ea typeface="Calibri"/>
                <a:cs typeface="Calibri"/>
              </a:rPr>
              <a:t>Vurdere behovet for regelverksutvikling </a:t>
            </a:r>
            <a:endParaRPr sz="2000" dirty="0">
              <a:solidFill>
                <a:srgbClr val="001A5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75" name="Google Shape;2875;p104"/>
          <p:cNvSpPr txBox="1"/>
          <p:nvPr/>
        </p:nvSpPr>
        <p:spPr>
          <a:xfrm>
            <a:off x="3319782" y="1847174"/>
            <a:ext cx="4459135" cy="36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96" tIns="45381" rIns="90796" bIns="45381" anchor="t" anchorCtr="0">
            <a:noAutofit/>
          </a:bodyPr>
          <a:lstStyle/>
          <a:p>
            <a:pPr marL="285859" indent="-28585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2000" dirty="0">
                <a:solidFill>
                  <a:srgbClr val="001A58"/>
                </a:solidFill>
                <a:latin typeface="Calibri"/>
                <a:ea typeface="Calibri"/>
                <a:cs typeface="Calibri"/>
              </a:rPr>
              <a:t>Segmentsamarbeide</a:t>
            </a:r>
            <a:r>
              <a:rPr lang="no" sz="1853" dirty="0"/>
              <a:t>t</a:t>
            </a:r>
            <a:endParaRPr sz="1457" dirty="0"/>
          </a:p>
        </p:txBody>
      </p:sp>
      <p:sp>
        <p:nvSpPr>
          <p:cNvPr id="2876" name="Google Shape;2876;p104"/>
          <p:cNvSpPr txBox="1"/>
          <p:nvPr/>
        </p:nvSpPr>
        <p:spPr>
          <a:xfrm>
            <a:off x="3319782" y="5500042"/>
            <a:ext cx="7593559" cy="6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96" tIns="45381" rIns="90796" bIns="45381" anchor="t" anchorCtr="0">
            <a:noAutofit/>
          </a:bodyPr>
          <a:lstStyle/>
          <a:p>
            <a:pPr marL="285859" indent="-28585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2000" dirty="0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rPr>
              <a:t>Vurdere ulike løsninger for tilkobling til teknisk API fra SKE</a:t>
            </a:r>
            <a:endParaRPr sz="2000" dirty="0">
              <a:solidFill>
                <a:srgbClr val="001A58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53" dirty="0"/>
          </a:p>
        </p:txBody>
      </p:sp>
      <p:pic>
        <p:nvPicPr>
          <p:cNvPr id="2877" name="Google Shape;2877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273" y="2140978"/>
            <a:ext cx="2594076" cy="3636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2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8844" y="684002"/>
            <a:ext cx="11510804" cy="683145"/>
          </a:xfrm>
        </p:spPr>
        <p:txBody>
          <a:bodyPr>
            <a:normAutofit/>
          </a:bodyPr>
          <a:lstStyle/>
          <a:p>
            <a:r>
              <a:rPr lang="nb-NO" sz="3199" dirty="0"/>
              <a:t>Prioriterte tjenester og status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8D01EECC-1BEE-F24A-8592-77A7D2DB18B9}"/>
              </a:ext>
            </a:extLst>
          </p:cNvPr>
          <p:cNvSpPr txBox="1">
            <a:spLocks/>
          </p:cNvSpPr>
          <p:nvPr/>
        </p:nvSpPr>
        <p:spPr>
          <a:xfrm>
            <a:off x="642257" y="2914314"/>
            <a:ext cx="10907486" cy="39179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0272" indent="-170272" algn="l" defTabSz="681091" rtl="0" eaLnBrk="1" latinLnBrk="0" hangingPunct="1">
              <a:lnSpc>
                <a:spcPct val="100000"/>
              </a:lnSpc>
              <a:spcBef>
                <a:spcPts val="74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0819" indent="-170272" algn="l" defTabSz="681091" rtl="0" eaLnBrk="1" latinLnBrk="0" hangingPunct="1">
              <a:lnSpc>
                <a:spcPct val="100000"/>
              </a:lnSpc>
              <a:spcBef>
                <a:spcPts val="37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1364" indent="-170272" algn="l" defTabSz="681091" rtl="0" eaLnBrk="1" latinLnBrk="0" hangingPunct="1">
              <a:lnSpc>
                <a:spcPct val="100000"/>
              </a:lnSpc>
              <a:spcBef>
                <a:spcPts val="373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1908" indent="-170272" algn="l" defTabSz="681091" rtl="0" eaLnBrk="1" latinLnBrk="0" hangingPunct="1">
              <a:lnSpc>
                <a:spcPct val="100000"/>
              </a:lnSpc>
              <a:spcBef>
                <a:spcPts val="373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2454" indent="-170272" algn="l" defTabSz="681091" rtl="0" eaLnBrk="1" latinLnBrk="0" hangingPunct="1">
              <a:lnSpc>
                <a:spcPct val="100000"/>
              </a:lnSpc>
              <a:spcBef>
                <a:spcPts val="373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3000" indent="-170272" algn="l" defTabSz="681091" rtl="0" eaLnBrk="1" latinLnBrk="0" hangingPunct="1">
              <a:lnSpc>
                <a:spcPct val="90000"/>
              </a:lnSpc>
              <a:spcBef>
                <a:spcPts val="373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13546" indent="-170272" algn="l" defTabSz="681091" rtl="0" eaLnBrk="1" latinLnBrk="0" hangingPunct="1">
              <a:lnSpc>
                <a:spcPct val="90000"/>
              </a:lnSpc>
              <a:spcBef>
                <a:spcPts val="373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54091" indent="-170272" algn="l" defTabSz="681091" rtl="0" eaLnBrk="1" latinLnBrk="0" hangingPunct="1">
              <a:lnSpc>
                <a:spcPct val="90000"/>
              </a:lnSpc>
              <a:spcBef>
                <a:spcPts val="373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94636" indent="-170272" algn="l" defTabSz="681091" rtl="0" eaLnBrk="1" latinLnBrk="0" hangingPunct="1">
              <a:lnSpc>
                <a:spcPct val="90000"/>
              </a:lnSpc>
              <a:spcBef>
                <a:spcPts val="373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126" indent="-457200">
              <a:buFont typeface="+mj-lt"/>
              <a:buAutoNum type="arabicPeriod"/>
            </a:pPr>
            <a:r>
              <a:rPr lang="nb-NO" sz="2400" b="1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Barnehage : </a:t>
            </a:r>
            <a:r>
              <a:rPr lang="nb-NO" sz="2400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API fra SKE klar for test for pilot kommuner </a:t>
            </a:r>
            <a:endParaRPr lang="nb-NO" sz="2400" b="1" dirty="0">
              <a:solidFill>
                <a:srgbClr val="001A58"/>
              </a:solidFill>
              <a:latin typeface="Calibri"/>
              <a:cs typeface="Calibri"/>
              <a:sym typeface="Calibri"/>
            </a:endParaRPr>
          </a:p>
          <a:p>
            <a:pPr marL="569126" indent="-457200">
              <a:buAutoNum type="arabicPeriod" startAt="2"/>
            </a:pPr>
            <a:r>
              <a:rPr lang="nb-NO" sz="2400" b="1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SFO: </a:t>
            </a:r>
            <a:r>
              <a:rPr lang="nb-NO" sz="2400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API fra SKE klar for test for pilot kommuner</a:t>
            </a:r>
          </a:p>
          <a:p>
            <a:pPr marL="569126" indent="-457200">
              <a:buAutoNum type="arabicPeriod" startAt="2"/>
            </a:pPr>
            <a:r>
              <a:rPr lang="nb-NO" sz="2400" b="1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Kommunal bolig: </a:t>
            </a:r>
            <a:r>
              <a:rPr lang="nb-NO" sz="2400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Felles datasett foreligger. Avventer juridiske avklaringer</a:t>
            </a:r>
          </a:p>
          <a:p>
            <a:pPr marL="569126" indent="-457200">
              <a:buAutoNum type="arabicPeriod" startAt="2"/>
            </a:pPr>
            <a:r>
              <a:rPr lang="nb-NO" sz="2400" b="1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Kommunal bostøtte: </a:t>
            </a:r>
            <a:r>
              <a:rPr lang="nb-NO" sz="2400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Felles datasett foreligger. Avventer juridiske avklaringer</a:t>
            </a:r>
            <a:endParaRPr lang="nb-NO" sz="2400" b="1" dirty="0">
              <a:solidFill>
                <a:srgbClr val="001A58"/>
              </a:solidFill>
              <a:latin typeface="Calibri"/>
              <a:cs typeface="Calibri"/>
              <a:sym typeface="Calibri"/>
            </a:endParaRPr>
          </a:p>
          <a:p>
            <a:pPr marL="569126" indent="-457200">
              <a:buAutoNum type="arabicPeriod" startAt="2"/>
            </a:pPr>
            <a:r>
              <a:rPr lang="nb-NO" sz="2400" b="1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Egenbetaling sykehjem: </a:t>
            </a:r>
            <a:r>
              <a:rPr lang="nb-NO" sz="2400" dirty="0">
                <a:solidFill>
                  <a:srgbClr val="001A58"/>
                </a:solidFill>
                <a:latin typeface="Calibri"/>
                <a:cs typeface="Calibri"/>
                <a:sym typeface="Calibri"/>
              </a:rPr>
              <a:t>Innsiktsarbeid ikke påbegynt. Samarbeid med HOD</a:t>
            </a:r>
          </a:p>
          <a:p>
            <a:pPr marL="111926" indent="0">
              <a:buNone/>
            </a:pPr>
            <a:endParaRPr lang="nb-NO" sz="2666" dirty="0"/>
          </a:p>
          <a:p>
            <a:pPr marL="111926" indent="0">
              <a:buNone/>
            </a:pPr>
            <a:endParaRPr lang="nb-NO" sz="2666" dirty="0"/>
          </a:p>
          <a:p>
            <a:pPr marL="111926" indent="0">
              <a:buNone/>
            </a:pPr>
            <a:endParaRPr lang="nb-NO" sz="2666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8EBDF0B-DE95-974D-939D-C96E58FBF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76" y="251991"/>
            <a:ext cx="4101724" cy="223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88587"/>
      </p:ext>
    </p:extLst>
  </p:cSld>
  <p:clrMapOvr>
    <a:masterClrMapping/>
  </p:clrMapOvr>
</p:sld>
</file>

<file path=ppt/theme/theme1.xml><?xml version="1.0" encoding="utf-8"?>
<a:theme xmlns:a="http://schemas.openxmlformats.org/drawingml/2006/main" name="KS-profil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F7586C82AFC041B0598968D60FC7BB" ma:contentTypeVersion="17" ma:contentTypeDescription="Opprett et nytt dokument." ma:contentTypeScope="" ma:versionID="398af7dd033aebedd538639b9e639e5d">
  <xsd:schema xmlns:xsd="http://www.w3.org/2001/XMLSchema" xmlns:xs="http://www.w3.org/2001/XMLSchema" xmlns:p="http://schemas.microsoft.com/office/2006/metadata/properties" xmlns:ns2="391e661a-c1fb-4652-b710-ba50a889815c" targetNamespace="http://schemas.microsoft.com/office/2006/metadata/properties" ma:root="true" ma:fieldsID="d1cef2af4d83e9219c29db9dbb316150" ns2:_="">
    <xsd:import namespace="391e661a-c1fb-4652-b710-ba50a88981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e661a-c1fb-4652-b710-ba50a88981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holdstype"/>
        <xsd:element ref="dc:title" minOccurs="0" maxOccurs="1" ma:index="3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CBBB6A-359B-45D0-B3A6-1FA947E42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206C86-F594-48AC-988F-E0B6B07AD7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91e661a-c1fb-4652-b710-ba50a889815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74E9FF-B394-4930-8D99-FF7DE3B09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e661a-c1fb-4652-b710-ba50a88981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903</Words>
  <Application>Microsoft Office PowerPoint</Application>
  <PresentationFormat>Widescreen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Oslo Sans Office</vt:lpstr>
      <vt:lpstr>Roboto</vt:lpstr>
      <vt:lpstr>KS-profiltema</vt:lpstr>
      <vt:lpstr>  Deling av opplysninger fra Skatteetaten til kommunene Et samarbeid mellom KS og Skatteetaten  Anne Mette Dørum KS og Bjørn Sletten SKE   </vt:lpstr>
      <vt:lpstr>Agenda</vt:lpstr>
      <vt:lpstr>Politiske føringer i offentlig sektor</vt:lpstr>
      <vt:lpstr>PowerPoint-presentasjon</vt:lpstr>
      <vt:lpstr>PowerPoint-presentasjon</vt:lpstr>
      <vt:lpstr>Fra politisk beslutning til faktisk deling av data</vt:lpstr>
      <vt:lpstr>Etablering av prosjekt Deling av skatte- og inntektsopplysninger fra Skatteetaten</vt:lpstr>
      <vt:lpstr>Organisering av arbeidet i prosjektet </vt:lpstr>
      <vt:lpstr>Prioriterte tjenester og status</vt:lpstr>
      <vt:lpstr>Prosjektrigg og ressurskommuner</vt:lpstr>
      <vt:lpstr>PowerPoint-presentasjon</vt:lpstr>
      <vt:lpstr>PowerPoint-presentasjon</vt:lpstr>
      <vt:lpstr>PowerPoint-presentasjon</vt:lpstr>
      <vt:lpstr>Eksempel fra Oslo</vt:lpstr>
      <vt:lpstr>Hvordan bygge tjenesten redusert foreldrebetaling barnehage</vt:lpstr>
      <vt:lpstr>PowerPoint-presentasjon</vt:lpstr>
      <vt:lpstr>Lærepunkter så langt</vt:lpstr>
      <vt:lpstr>Videre planer og samarbeid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Kommunal sektors tilgang til skatte- og inntektsopplysninger i Skatteetaten  DU 24.11.2020 Felles API for barnehage og skolefritidsordning</dc:title>
  <dc:creator>Marte Martinsen</dc:creator>
  <cp:lastModifiedBy>Sletten, Bjørn</cp:lastModifiedBy>
  <cp:revision>69</cp:revision>
  <dcterms:created xsi:type="dcterms:W3CDTF">2020-11-22T20:57:32Z</dcterms:created>
  <dcterms:modified xsi:type="dcterms:W3CDTF">2021-02-09T14:54:36Z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0x010100B8F7586C82AFC041B0598968D60FC7BB</vt:lpwstr>
  </property>
</Properties>
</file>