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  <p:sldMasterId id="2147483738" r:id="rId6"/>
  </p:sldMasterIdLst>
  <p:notesMasterIdLst>
    <p:notesMasterId r:id="rId24"/>
  </p:notesMasterIdLst>
  <p:handoutMasterIdLst>
    <p:handoutMasterId r:id="rId25"/>
  </p:handoutMasterIdLst>
  <p:sldIdLst>
    <p:sldId id="280" r:id="rId7"/>
    <p:sldId id="302" r:id="rId8"/>
    <p:sldId id="300" r:id="rId9"/>
    <p:sldId id="301" r:id="rId10"/>
    <p:sldId id="303" r:id="rId11"/>
    <p:sldId id="292" r:id="rId12"/>
    <p:sldId id="299" r:id="rId13"/>
    <p:sldId id="293" r:id="rId14"/>
    <p:sldId id="309" r:id="rId15"/>
    <p:sldId id="304" r:id="rId16"/>
    <p:sldId id="305" r:id="rId17"/>
    <p:sldId id="306" r:id="rId18"/>
    <p:sldId id="307" r:id="rId19"/>
    <p:sldId id="294" r:id="rId20"/>
    <p:sldId id="298" r:id="rId21"/>
    <p:sldId id="308" r:id="rId22"/>
    <p:sldId id="297" r:id="rId23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934DD-6DE9-4829-FFC4-CD75AA2BD602}" v="351" dt="2021-03-02T15:19:21.203"/>
    <p1510:client id="{B14C0099-CB6C-4E2A-B167-AEC650D9056E}" v="20" dt="2021-03-01T18:22:36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83" d="100"/>
          <a:sy n="83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65DA-386C-4A8E-AB98-6A1BCE8F9B8A}" type="datetimeFigureOut">
              <a:rPr lang="nb-NO" smtClean="0"/>
              <a:t>03.03.2021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6344E-513C-4201-834F-00AB3DFF89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93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52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04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14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92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767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605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395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48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60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58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875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12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3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914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50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6344E-513C-4201-834F-00AB3DFF895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71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Grev Wedels Plass 9, 0151 Oslo</a:t>
            </a:r>
            <a:endParaRPr lang="nb-NO" sz="1200" b="0" dirty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rgbClr val="1E2B3C"/>
                </a:solidFill>
              </a:rPr>
              <a:t>digdir.no</a:t>
            </a:r>
            <a:endParaRPr lang="nb-NO" sz="1200" b="0" dirty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722" r:id="rId19"/>
    <p:sldLayoutId id="2147483651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digdir.no/informasjonsforvaltning/rammeverk-informasjonsforvaltning/2118" TargetMode="External"/><Relationship Id="rId4" Type="http://schemas.openxmlformats.org/officeDocument/2006/relationships/hyperlink" Target="https://www.digdir.no/informasjonsforvaltning/kva-er-informasjonsforvaltning/21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norge.no/guide/veileder-orden-i-eget-h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8C20A48-9FA4-4C14-A361-E46B3567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</p:spPr>
        <p:txBody>
          <a:bodyPr>
            <a:normAutofit/>
          </a:bodyPr>
          <a:lstStyle/>
          <a:p>
            <a:r>
              <a:rPr lang="nb-NO" dirty="0"/>
              <a:t>Orden i eget hus –</a:t>
            </a:r>
            <a:br>
              <a:rPr lang="nb-NO" dirty="0"/>
            </a:br>
            <a:r>
              <a:rPr lang="nb-NO" dirty="0"/>
              <a:t>Funn fra intervjurunde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8569311-C755-416A-B3D9-02AD36FB83C1}"/>
              </a:ext>
            </a:extLst>
          </p:cNvPr>
          <p:cNvSpPr txBox="1"/>
          <p:nvPr/>
        </p:nvSpPr>
        <p:spPr>
          <a:xfrm>
            <a:off x="13535033" y="8087277"/>
            <a:ext cx="2641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600" b="0" i="0" dirty="0">
                <a:solidFill>
                  <a:schemeClr val="bg1"/>
                </a:solidFill>
                <a:effectLst/>
              </a:rPr>
              <a:t> 3. mars 2021</a:t>
            </a:r>
          </a:p>
          <a:p>
            <a:pPr algn="r"/>
            <a:r>
              <a:rPr lang="nb-NO" sz="1600" dirty="0">
                <a:solidFill>
                  <a:schemeClr val="bg1"/>
                </a:solidFill>
              </a:rPr>
              <a:t>Karete Hvidsten</a:t>
            </a:r>
          </a:p>
        </p:txBody>
      </p:sp>
    </p:spTree>
    <p:extLst>
      <p:ext uri="{BB962C8B-B14F-4D97-AF65-F5344CB8AC3E}">
        <p14:creationId xmlns:p14="http://schemas.microsoft.com/office/powerpoint/2010/main" val="2925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DFC14DA-3CF8-4C28-BA5C-83B7AFD68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4231" y="2356834"/>
            <a:ext cx="5977406" cy="646519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nb-NO" sz="2000" b="1" dirty="0"/>
              <a:t>Statlige virksomheter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Skape bedre, behovsbaserte tjenester</a:t>
            </a:r>
            <a:endParaRPr lang="en-US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Etterleve lovkrav 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Bruke data til å ta gode beslutninger 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Dataforvaltning er en kjerneoppgave 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Automatisert saksbehandling 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Effektive søk og gjenfinning 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Standardisere fellesløsninger i sektor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Bedre kvalitet i arbeidsprosess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Gi noe tilbake til eksterne – innovasjon 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Politikkutforming 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nb-NO" sz="2000" b="0" i="0" u="none" strike="noStrike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Stordata</a:t>
            </a: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». Analyse og </a:t>
            </a:r>
            <a:r>
              <a:rPr lang="nb-NO" sz="2000" b="0" i="0" u="none" strike="noStrike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dashboard</a:t>
            </a:r>
            <a:endParaRPr lang="nb-NO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Innebygd arkiv, innebygd sikkerhet</a:t>
            </a:r>
            <a:endParaRPr lang="nb-NO" sz="20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F378AD5-32B2-4084-B557-107A10268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2023" y="2356835"/>
            <a:ext cx="5977406" cy="488109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nb-NO" sz="2000" b="1" dirty="0"/>
              <a:t>Kommuner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Mer kontroll over dataene (x3)</a:t>
            </a:r>
            <a:endParaRPr lang="en-US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Bedre datastruktur og –flyt (x2)</a:t>
            </a:r>
            <a:endParaRPr lang="en-US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Dataanalyse og datasjø (x2)</a:t>
            </a:r>
            <a:endParaRPr lang="en-US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Mer økonomisk tjenesteyting </a:t>
            </a:r>
            <a:endParaRPr lang="en-US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Løsrive fra leverandører </a:t>
            </a:r>
            <a:r>
              <a:rPr lang="en-US" sz="2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Dataanalyse; eksperimentere med AI </a:t>
            </a:r>
            <a:endParaRPr lang="en-US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Forpliktelser og etterlevelse av lovkrav</a:t>
            </a:r>
            <a:endParaRPr lang="en-US" sz="2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Effektive tjenester </a:t>
            </a:r>
          </a:p>
          <a:p>
            <a:pPr fontAlgn="base">
              <a:spcBef>
                <a:spcPts val="1200"/>
              </a:spcBef>
            </a:pPr>
            <a:r>
              <a:rPr lang="nb-NO" sz="20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Få bukt med dobbeltlagring av data.</a:t>
            </a:r>
            <a:r>
              <a:rPr lang="en-US" sz="2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CC8AF5-3BB3-4021-9C3F-50614889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Drivere og gevinster </a:t>
            </a:r>
          </a:p>
        </p:txBody>
      </p:sp>
    </p:spTree>
    <p:extLst>
      <p:ext uri="{BB962C8B-B14F-4D97-AF65-F5344CB8AC3E}">
        <p14:creationId xmlns:p14="http://schemas.microsoft.com/office/powerpoint/2010/main" val="15042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8D2CE-BA23-4297-A35E-28254CB4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2" y="1158984"/>
            <a:ext cx="12295197" cy="692497"/>
          </a:xfrm>
        </p:spPr>
        <p:txBody>
          <a:bodyPr/>
          <a:lstStyle/>
          <a:p>
            <a:r>
              <a:rPr lang="nb-NO" dirty="0">
                <a:solidFill>
                  <a:srgbClr val="1E2B3C"/>
                </a:solidFill>
                <a:latin typeface="Arial" panose="020B0604020202020204" pitchFamily="34" charset="0"/>
              </a:rPr>
              <a:t>Helhetlig informasjonsforvaltning?</a:t>
            </a:r>
            <a:r>
              <a:rPr lang="nb-NO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3E7FAA-0149-42D0-AF48-494CF5D6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22" y="2173453"/>
            <a:ext cx="13757908" cy="6365240"/>
          </a:xfrm>
        </p:spPr>
        <p:txBody>
          <a:bodyPr>
            <a:normAutofit fontScale="92500" lnSpcReduction="20000"/>
          </a:bodyPr>
          <a:lstStyle/>
          <a:p>
            <a:pPr marL="0" indent="0" algn="l" rtl="0" fontAlgn="base">
              <a:spcBef>
                <a:spcPts val="1200"/>
              </a:spcBef>
              <a:buNone/>
            </a:pPr>
            <a:r>
              <a:rPr lang="nb-NO" sz="1800" b="1" dirty="0">
                <a:solidFill>
                  <a:srgbClr val="1E2B3C"/>
                </a:solidFill>
                <a:latin typeface="Arial" panose="020B0604020202020204" pitchFamily="34" charset="0"/>
              </a:rPr>
              <a:t>I stor grad: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1E2B3C"/>
                </a:solidFill>
                <a:latin typeface="Arial" panose="020B0604020202020204" pitchFamily="34" charset="0"/>
              </a:rPr>
              <a:t>Statlig virksomhet 1:</a:t>
            </a: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 har og har hatt fokus på helhetlig tilnærming til IF. Arbeidet startet opp for seks år siden og har støtte fra ledelsen. Virksomheten er fremoverlent på området.</a:t>
            </a:r>
            <a:r>
              <a:rPr lang="nb-NO" sz="18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fontAlgn="base">
              <a:spcBef>
                <a:spcPts val="1200"/>
              </a:spcBef>
            </a:pP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Kommune 3: startet satsning på datasjø; har så smått startet kartleggingsarbeid v/orden i eget hus. Har en helhetlig tilnærming til informasjonsforvaltning i datasjøsatsningen - personvern, sikkerhet, arkiv.</a:t>
            </a:r>
            <a:r>
              <a:rPr lang="nb-NO" sz="18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spcBef>
                <a:spcPts val="1200"/>
              </a:spcBef>
              <a:buNone/>
            </a:pPr>
            <a:r>
              <a:rPr lang="nb-NO" sz="1800" b="1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I noen grad: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1E2B3C"/>
                </a:solidFill>
                <a:latin typeface="Arial" panose="020B0604020202020204" pitchFamily="34" charset="0"/>
              </a:rPr>
              <a:t>Statlig virksomhet 2:</a:t>
            </a: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 har vært innom tanken, men har ikke etablert noen strukturerte tanker rundt problemstillingen. Tidlig fase.</a:t>
            </a:r>
            <a:r>
              <a:rPr lang="nb-NO" sz="18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1E2B3C"/>
                </a:solidFill>
                <a:latin typeface="Arial" panose="020B0604020202020204" pitchFamily="34" charset="0"/>
              </a:rPr>
              <a:t>Statlig virksomhet 3:</a:t>
            </a: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 har gjort en kartlegging internt for å prøve å synliggjøre verdien av helhetlig informasjonsforvaltning og har vurdert innleie og ansettelse på området. Jobber </a:t>
            </a:r>
            <a:r>
              <a:rPr lang="nb-NO" sz="1800" b="0" i="0" u="none" strike="noStrike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pt</a:t>
            </a: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 med bevisstgjøring rundt hvorfor dette er viktig. </a:t>
            </a:r>
            <a:r>
              <a:rPr lang="nb-NO" sz="18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fontAlgn="base">
              <a:spcBef>
                <a:spcPts val="1200"/>
              </a:spcBef>
            </a:pP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Interkommunal virksomhet: klare for innebygd arkivering og har planer om å bedre dataflyt og –struktur (datasjø). </a:t>
            </a:r>
            <a:r>
              <a:rPr lang="nb-NO" sz="18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Kommune 1: er i "oppstart" . Visjoner fra virksomhetsarkitektursiden, men er ikke forankret i hele kommunen. Jobber med begrep, intern datakatalog og data/informasjons-plattform. </a:t>
            </a:r>
            <a:r>
              <a:rPr lang="nb-NO" sz="18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Kommune 2: jobber med et innsatsområde for å bevege seg mot en datadrevet institusjon. Data </a:t>
            </a:r>
            <a:r>
              <a:rPr lang="nb-NO" sz="1800" b="0" i="0" u="none" strike="noStrike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governance</a:t>
            </a: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 utgjør en del av satsningen; infosikkerhet og arkiv tatt med som komponenter.</a:t>
            </a:r>
          </a:p>
          <a:p>
            <a:pPr marL="0" indent="0" algn="l" rtl="0" fontAlgn="base">
              <a:spcBef>
                <a:spcPts val="1200"/>
              </a:spcBef>
              <a:buNone/>
            </a:pPr>
            <a:r>
              <a:rPr lang="nb-NO" sz="1800" b="1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I liten grad:</a:t>
            </a:r>
            <a:endParaRPr lang="nb-NO" sz="1800" b="1" dirty="0">
              <a:solidFill>
                <a:srgbClr val="1E2B3C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1200"/>
              </a:spcBef>
            </a:pPr>
            <a:r>
              <a:rPr lang="nb-NO" sz="1800" dirty="0">
                <a:solidFill>
                  <a:srgbClr val="1E2B3C"/>
                </a:solidFill>
                <a:latin typeface="Arial" panose="020B0604020202020204" pitchFamily="34" charset="0"/>
              </a:rPr>
              <a:t>Statlig virksomhet 4:</a:t>
            </a: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 gjorde en jobb i forbindelse med GDPR, men ingen overordnet oversikt eller tilnærming.</a:t>
            </a:r>
            <a:r>
              <a:rPr lang="nb-NO" sz="18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fontAlgn="base">
              <a:spcBef>
                <a:spcPts val="1200"/>
              </a:spcBef>
            </a:pPr>
            <a:r>
              <a:rPr lang="nb-NO" sz="1800" dirty="0">
                <a:solidFill>
                  <a:srgbClr val="1E2B3C"/>
                </a:solidFill>
                <a:latin typeface="Arial" panose="020B0604020202020204" pitchFamily="34" charset="0"/>
              </a:rPr>
              <a:t>Statlig virksomhet 5:</a:t>
            </a: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 informasjonsforvaltning er veldig knyttet til arkivfunksjonen. Oppmerksomhet rundt dataforvaltning er gjennom overskriften stordata.</a:t>
            </a: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Kommune 4: kartla hvilke data de har og hvor de på bakgrunn av GDPR, men i et personvern-/sikkerhetsperspektiv. Skiller mellom data og arkiv. </a:t>
            </a:r>
            <a:endParaRPr lang="en-US" sz="18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7B3AF-8D78-415B-95F9-C3977E0A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3193447" cy="692497"/>
          </a:xfrm>
        </p:spPr>
        <p:txBody>
          <a:bodyPr/>
          <a:lstStyle/>
          <a:p>
            <a:r>
              <a:rPr lang="nb-NO" dirty="0"/>
              <a:t>Utfordringer i informasjonsforvaltningsarbeidet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4B79EE-3421-4C58-9148-49EFE53EA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 rtl="0" fontAlgn="base">
              <a:spcBef>
                <a:spcPts val="600"/>
              </a:spcBef>
              <a:buNone/>
            </a:pPr>
            <a:r>
              <a:rPr lang="nb-NO" b="1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Gjengangere: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Internt innsalg, forankring og bevisstgjøring er krevende</a:t>
            </a:r>
            <a:endParaRPr lang="en-US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Kulturelle barrierer - </a:t>
            </a:r>
            <a:r>
              <a:rPr lang="nb-NO" i="0" u="none" strike="noStrike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bakoverskuende</a:t>
            </a:r>
            <a:r>
              <a:rPr lang="nb-NO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 holdning.</a:t>
            </a:r>
            <a:r>
              <a:rPr lang="nb-NO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1E2B3C"/>
                </a:solidFill>
                <a:latin typeface="Arial" panose="020B0604020202020204" pitchFamily="34" charset="0"/>
              </a:rPr>
              <a:t>Utydelig k</a:t>
            </a:r>
            <a:r>
              <a:rPr lang="nb-NO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ommunikasjon og begrepsbruk på området.</a:t>
            </a:r>
            <a:r>
              <a:rPr lang="nb-NO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Silo-/sektororganisering. Mangel på tydelig fagansvar i organisasjonen.</a:t>
            </a:r>
            <a:r>
              <a:rPr lang="nb-NO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1E2B3C"/>
                </a:solidFill>
                <a:latin typeface="Arial" panose="020B0604020202020204" pitchFamily="34" charset="0"/>
              </a:rPr>
              <a:t>Få ressurser.</a:t>
            </a:r>
          </a:p>
          <a:p>
            <a:pPr fontAlgn="base">
              <a:spcBef>
                <a:spcPts val="600"/>
              </a:spcBef>
            </a:pPr>
            <a:r>
              <a:rPr lang="nb-NO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Vanskelig å hente ut data fra leverandørdrevne systemer.</a:t>
            </a:r>
            <a:r>
              <a:rPr lang="en-US" u="none" strike="noStrike" dirty="0">
                <a:solidFill>
                  <a:srgbClr val="1E2B3C"/>
                </a:solidFill>
                <a:latin typeface="Arial" panose="020B0604020202020204" pitchFamily="34" charset="0"/>
              </a:rPr>
              <a:t> (</a:t>
            </a:r>
            <a:r>
              <a:rPr lang="en-US" u="none" strike="noStrike" dirty="0" err="1">
                <a:solidFill>
                  <a:srgbClr val="1E2B3C"/>
                </a:solidFill>
                <a:latin typeface="Arial" panose="020B0604020202020204" pitchFamily="34" charset="0"/>
              </a:rPr>
              <a:t>kommuner</a:t>
            </a:r>
            <a:r>
              <a:rPr lang="en-US" u="none" strike="noStrike" dirty="0">
                <a:solidFill>
                  <a:srgbClr val="1E2B3C"/>
                </a:solidFill>
                <a:latin typeface="Arial" panose="020B0604020202020204" pitchFamily="34" charset="0"/>
              </a:rPr>
              <a:t>)</a:t>
            </a:r>
            <a:endParaRPr lang="en-US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spcBef>
                <a:spcPts val="600"/>
              </a:spcBef>
              <a:buNone/>
            </a:pPr>
            <a:r>
              <a:rPr lang="nb-NO" b="1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Andre: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Stor systemportefølje med mange eiere.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Mange strategier og overordnede føringer å forholde seg til.</a:t>
            </a:r>
            <a:r>
              <a:rPr lang="nb-NO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Høy brukerterskel for bruk av interne standarder på området.</a:t>
            </a:r>
            <a:r>
              <a:rPr lang="nb-NO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Lovverket tillater ikke alltid kobling av data. </a:t>
            </a:r>
            <a:r>
              <a:rPr lang="nb-NO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«En dugnadsjobb». «Sitter litt fast».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Mangel på kompetanse. Arbeid med IF blir personavhengig som igjen utgjør en risiko for informasjonssikkerheten.</a:t>
            </a:r>
            <a:r>
              <a:rPr lang="en-US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Mange forventninger å etterleve på én gang – arkiv, sikkerhet, effektivitet, brukervennlighet. </a:t>
            </a:r>
          </a:p>
          <a:p>
            <a:pPr fontAlgn="base">
              <a:spcBef>
                <a:spcPts val="600"/>
              </a:spcBef>
            </a:pPr>
            <a:r>
              <a:rPr lang="nb-NO" i="0" u="none" strike="noStrike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Utydelig arkivlov. Fravær av gevinst og veiledning på gjennomføring i praksis.</a:t>
            </a:r>
            <a:r>
              <a:rPr lang="nb-NO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19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C5EE8B-9E2D-4BF8-89F8-A28357F5C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1673" y="2510970"/>
            <a:ext cx="7022858" cy="589893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sz="2300" b="1" dirty="0"/>
              <a:t>Tydeligere formidling av helhetlig informasjonsforvaltning</a:t>
            </a:r>
          </a:p>
          <a:p>
            <a:pPr>
              <a:spcBef>
                <a:spcPts val="600"/>
              </a:spcBef>
            </a:pPr>
            <a:r>
              <a:rPr lang="nb-NO" sz="2300" dirty="0"/>
              <a:t>Rydde opp i begreper relatert til informasjonsforvaltning</a:t>
            </a:r>
          </a:p>
          <a:p>
            <a:pPr>
              <a:spcBef>
                <a:spcPts val="600"/>
              </a:spcBef>
            </a:pPr>
            <a:r>
              <a:rPr lang="nb-NO" sz="2300" dirty="0"/>
              <a:t>Informasjonsforvaltning og arkiv som henger sammen; tydeligere arkivlov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300" dirty="0"/>
              <a:t>Knytte relevante fagmiljø sammen; samkjøre kommuner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300" b="1" dirty="0" err="1"/>
              <a:t>Innsalgspunkter</a:t>
            </a:r>
            <a:endParaRPr lang="nb-NO" sz="2300" b="1" dirty="0"/>
          </a:p>
          <a:p>
            <a:pPr>
              <a:spcBef>
                <a:spcPts val="600"/>
              </a:spcBef>
            </a:pPr>
            <a:r>
              <a:rPr lang="nb-NO" sz="2300" dirty="0"/>
              <a:t>Synliggjøre verdien av informasjonsforvaltning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sz="2300" dirty="0"/>
              <a:t>Samle inspirasjon og gode eksempler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300" b="1" dirty="0"/>
              <a:t>Annet</a:t>
            </a:r>
            <a:r>
              <a:rPr lang="nb-NO" sz="2300" dirty="0"/>
              <a:t> </a:t>
            </a:r>
          </a:p>
          <a:p>
            <a:pPr>
              <a:spcBef>
                <a:spcPts val="600"/>
              </a:spcBef>
            </a:pPr>
            <a:r>
              <a:rPr lang="nb-NO" sz="2300" dirty="0"/>
              <a:t>Fellesløsninger for informasjonsforvaltning</a:t>
            </a:r>
          </a:p>
          <a:p>
            <a:pPr>
              <a:spcBef>
                <a:spcPts val="600"/>
              </a:spcBef>
            </a:pPr>
            <a:r>
              <a:rPr lang="nb-NO" sz="2300" dirty="0"/>
              <a:t>Nasjonalt direktiv på åpenhet rundt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14418B-4415-4678-BEA1-71B1B4117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1638" y="2510972"/>
            <a:ext cx="7022858" cy="531938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nb-NO" sz="3000" b="1" dirty="0"/>
              <a:t>Standardiseringsarbeid</a:t>
            </a:r>
          </a:p>
          <a:p>
            <a:pPr>
              <a:spcBef>
                <a:spcPts val="1200"/>
              </a:spcBef>
            </a:pPr>
            <a:r>
              <a:rPr lang="nb-NO" sz="3000" dirty="0"/>
              <a:t>Kommuniserer ut standardiseringsplaner, styrket standardiseringsarbeid, og etterlevelse</a:t>
            </a:r>
          </a:p>
          <a:p>
            <a:pPr>
              <a:spcBef>
                <a:spcPts val="1200"/>
              </a:spcBef>
            </a:pPr>
            <a:r>
              <a:rPr lang="nn-NO" sz="3000" b="0" i="0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Sterkere</a:t>
            </a:r>
            <a:r>
              <a:rPr lang="nn-NO" sz="3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 krav til </a:t>
            </a:r>
            <a:r>
              <a:rPr lang="nn-NO" sz="3000" b="0" i="0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leverandører</a:t>
            </a:r>
            <a:r>
              <a:rPr lang="nn-NO" sz="3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. Tilpasse </a:t>
            </a:r>
            <a:r>
              <a:rPr lang="nn-NO" sz="3000" b="0" i="0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standardene</a:t>
            </a:r>
            <a:r>
              <a:rPr lang="nn-NO" sz="3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 til ønsket effekt i </a:t>
            </a:r>
            <a:r>
              <a:rPr lang="nn-NO" sz="3000" b="0" i="0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leverandørmarkedet</a:t>
            </a:r>
            <a:r>
              <a:rPr lang="nn-NO" sz="3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nn-NO" sz="3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Nasjonale standardiserte formater for utveksling av kodelister </a:t>
            </a:r>
          </a:p>
          <a:p>
            <a:pPr>
              <a:spcBef>
                <a:spcPts val="1200"/>
              </a:spcBef>
            </a:pPr>
            <a:r>
              <a:rPr lang="nn-NO" sz="3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Felles metamodell for å klassifisere dokumenter</a:t>
            </a:r>
          </a:p>
          <a:p>
            <a:pPr>
              <a:spcBef>
                <a:spcPts val="1200"/>
              </a:spcBef>
            </a:pPr>
            <a:r>
              <a:rPr lang="nn-NO" sz="3000" b="0" i="0" dirty="0" err="1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Informasjonsmodeller</a:t>
            </a:r>
            <a:r>
              <a:rPr lang="nn-NO" sz="3000" b="0" i="0" dirty="0">
                <a:solidFill>
                  <a:srgbClr val="1E2B3C"/>
                </a:solidFill>
                <a:effectLst/>
                <a:latin typeface="Arial" panose="020B0604020202020204" pitchFamily="34" charset="0"/>
              </a:rPr>
              <a:t> kommunal sektor</a:t>
            </a:r>
          </a:p>
          <a:p>
            <a:pPr>
              <a:spcBef>
                <a:spcPts val="1200"/>
              </a:spcBef>
            </a:pPr>
            <a:r>
              <a:rPr lang="nn-NO" sz="3000" dirty="0" err="1">
                <a:solidFill>
                  <a:srgbClr val="1E2B3C"/>
                </a:solidFill>
                <a:latin typeface="Arial" panose="020B0604020202020204" pitchFamily="34" charset="0"/>
              </a:rPr>
              <a:t>Helhetlig</a:t>
            </a:r>
            <a:r>
              <a:rPr lang="nn-NO" sz="3000" dirty="0">
                <a:solidFill>
                  <a:srgbClr val="1E2B3C"/>
                </a:solidFill>
                <a:latin typeface="Arial" panose="020B0604020202020204" pitchFamily="34" charset="0"/>
              </a:rPr>
              <a:t> tilnærming til datasjø og datakatalog på tvers av </a:t>
            </a:r>
            <a:r>
              <a:rPr lang="nn-NO" sz="3000" dirty="0" err="1">
                <a:solidFill>
                  <a:srgbClr val="1E2B3C"/>
                </a:solidFill>
                <a:latin typeface="Arial" panose="020B0604020202020204" pitchFamily="34" charset="0"/>
              </a:rPr>
              <a:t>kommuner</a:t>
            </a:r>
            <a:endParaRPr lang="nn-NO" sz="3000" b="0" i="0" dirty="0">
              <a:solidFill>
                <a:srgbClr val="1E2B3C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781248D-5950-48B5-B386-8F812B4D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73" y="1454991"/>
            <a:ext cx="12295197" cy="692497"/>
          </a:xfrm>
        </p:spPr>
        <p:txBody>
          <a:bodyPr/>
          <a:lstStyle/>
          <a:p>
            <a:r>
              <a:rPr lang="nb-NO" dirty="0"/>
              <a:t>Behov</a:t>
            </a:r>
          </a:p>
        </p:txBody>
      </p:sp>
    </p:spTree>
    <p:extLst>
      <p:ext uri="{BB962C8B-B14F-4D97-AF65-F5344CB8AC3E}">
        <p14:creationId xmlns:p14="http://schemas.microsoft.com/office/powerpoint/2010/main" val="5757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C7E4773-30AA-4FE7-9F8F-2D102E61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34189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DE91CA-725E-4C2E-9327-9047CB44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6F7D76D-D8E8-45C2-BE32-799E066C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Arbeidsgruppa er i gang med å analysere funnene, prioritere behov og skissere videre tiltak.</a:t>
            </a:r>
          </a:p>
          <a:p>
            <a:r>
              <a:rPr lang="nb-NO" dirty="0"/>
              <a:t>Vi har noen tanker…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55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773CAD-E633-4B0A-B986-B5189E42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Innspill fra dere!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19DDA5-40CD-4C58-9FBF-A0C3F1753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kan vi spille på virksomhetsinterne drivere for å motivere til arbeid med orden i eget hus?</a:t>
            </a:r>
          </a:p>
          <a:p>
            <a:r>
              <a:rPr lang="nb-NO" dirty="0"/>
              <a:t>Hvordan kan vi i større grad synliggjøre verdien av å jobbe med orden i eget hus?</a:t>
            </a:r>
          </a:p>
        </p:txBody>
      </p:sp>
    </p:spTree>
    <p:extLst>
      <p:ext uri="{BB962C8B-B14F-4D97-AF65-F5344CB8AC3E}">
        <p14:creationId xmlns:p14="http://schemas.microsoft.com/office/powerpoint/2010/main" val="18554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2CE46EE-F673-4DFA-9209-489AC1E0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orden i eget hus?</a:t>
            </a:r>
          </a:p>
        </p:txBody>
      </p:sp>
    </p:spTree>
    <p:extLst>
      <p:ext uri="{BB962C8B-B14F-4D97-AF65-F5344CB8AC3E}">
        <p14:creationId xmlns:p14="http://schemas.microsoft.com/office/powerpoint/2010/main" val="34623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 bilde som inneholder tekst&#10;&#10;Automatisk generert beskrivelse">
            <a:extLst>
              <a:ext uri="{FF2B5EF4-FFF2-40B4-BE49-F238E27FC236}">
                <a16:creationId xmlns:a16="http://schemas.microsoft.com/office/drawing/2014/main" id="{D322FBCF-1F39-4C42-B991-9DD05E55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3"/>
            <a:ext cx="16256033" cy="91440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697BDFB-DD45-4204-8BDA-717192DED46B}"/>
              </a:ext>
            </a:extLst>
          </p:cNvPr>
          <p:cNvSpPr txBox="1"/>
          <p:nvPr/>
        </p:nvSpPr>
        <p:spPr>
          <a:xfrm>
            <a:off x="0" y="8319752"/>
            <a:ext cx="812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linkClick r:id="rId4"/>
              </a:rPr>
              <a:t>https://www.digdir.no/informasjonsforvaltning/kva-er-informasjonsforvaltning/2116</a:t>
            </a:r>
            <a:endParaRPr lang="nb-NO" sz="1400" dirty="0"/>
          </a:p>
          <a:p>
            <a:r>
              <a:rPr lang="nb-NO" sz="1400" dirty="0">
                <a:hlinkClick r:id="rId5"/>
              </a:rPr>
              <a:t>https://www.digdir.no/informasjonsforvaltning/rammeverk-informasjonsforvaltning/2118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4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4EA3D3E-8A49-4053-B2D1-80FC910B2A4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79893C-19C0-4CB5-9EBD-6D2A2EFB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for intervjurunde</a:t>
            </a:r>
          </a:p>
        </p:txBody>
      </p:sp>
    </p:spTree>
    <p:extLst>
      <p:ext uri="{BB962C8B-B14F-4D97-AF65-F5344CB8AC3E}">
        <p14:creationId xmlns:p14="http://schemas.microsoft.com/office/powerpoint/2010/main" val="38228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CDE6B7-66A2-48B6-BF4B-2976740C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59A3E0-49C2-4B1D-B74B-6ABA1698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Orden i eget hus-veilederen </a:t>
            </a:r>
            <a:r>
              <a:rPr lang="nb-NO" dirty="0"/>
              <a:t>skal revideres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Datadeling er ofte ikke primæroppgaven til virksomhetene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Veilederen treffer ikke kommunesektoren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Virksomhetenes kartlegging og beskrivelse av informasjon bør sees i sammenheng («helhetlig informasjonsforvaltning»)</a:t>
            </a:r>
          </a:p>
          <a:p>
            <a:pPr marL="540000"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/>
              <a:t>Behov for mer kunnskap om hvordan virksomheter arbeider med informasjon i praksis.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10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C3458D4D-D79E-46E3-AAAE-4E71017ADC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7132267"/>
              </p:ext>
            </p:extLst>
          </p:nvPr>
        </p:nvGraphicFramePr>
        <p:xfrm>
          <a:off x="2363788" y="2511425"/>
          <a:ext cx="597852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525">
                  <a:extLst>
                    <a:ext uri="{9D8B030D-6E8A-4147-A177-3AD203B41FA5}">
                      <a16:colId xmlns:a16="http://schemas.microsoft.com/office/drawing/2014/main" val="2297706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Arbeidsgruppe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0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Informasjonsforvaltning og arkitektur/Digdir (tiltaksleder)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821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Informasjonssikkerhet/Digdir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0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Felles datakatalog/Digdir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4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2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Arkivverket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012904"/>
                  </a:ext>
                </a:extLst>
              </a:tr>
            </a:tbl>
          </a:graphicData>
        </a:graphic>
      </p:graphicFrame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C58C0EA5-98A8-4B43-8F92-5B86AE9E73A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4543018"/>
              </p:ext>
            </p:extLst>
          </p:nvPr>
        </p:nvGraphicFramePr>
        <p:xfrm>
          <a:off x="8682038" y="2511425"/>
          <a:ext cx="53816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692">
                  <a:extLst>
                    <a:ext uri="{9D8B030D-6E8A-4147-A177-3AD203B41FA5}">
                      <a16:colId xmlns:a16="http://schemas.microsoft.com/office/drawing/2014/main" val="3088887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Intervjuobjekter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10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5 statlige virksomheter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23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4 kommunale virksomheter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49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 interkommunal virksomhet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87171"/>
                  </a:ext>
                </a:extLst>
              </a:tr>
            </a:tbl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9622B849-851D-4939-8F0D-12470A05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Fremgangsmåte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8B896B5-30E2-4FE9-AA28-BE11D0E2F95B}"/>
              </a:ext>
            </a:extLst>
          </p:cNvPr>
          <p:cNvSpPr txBox="1"/>
          <p:nvPr/>
        </p:nvSpPr>
        <p:spPr>
          <a:xfrm>
            <a:off x="2363788" y="6117465"/>
            <a:ext cx="10952967" cy="25313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/>
              <a:t>Vi stilte spørsmål rundt: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Virksomhetens arbeid med informasjonsforvaltning (herunder orden i eget hus)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Tanker om helhetlig informasjonsforvaltning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Drivere og gevinster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Forankring og innsalg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Utfordringer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Behov </a:t>
            </a:r>
          </a:p>
        </p:txBody>
      </p:sp>
    </p:spTree>
    <p:extLst>
      <p:ext uri="{BB962C8B-B14F-4D97-AF65-F5344CB8AC3E}">
        <p14:creationId xmlns:p14="http://schemas.microsoft.com/office/powerpoint/2010/main" val="29186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8A72BC3-C2F2-46DE-B0DF-8064D1C5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Funn fra intervjurunden</a:t>
            </a:r>
          </a:p>
        </p:txBody>
      </p:sp>
    </p:spTree>
    <p:extLst>
      <p:ext uri="{BB962C8B-B14F-4D97-AF65-F5344CB8AC3E}">
        <p14:creationId xmlns:p14="http://schemas.microsoft.com/office/powerpoint/2010/main" val="10988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944657-69D3-4CDF-B8AD-21365A2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Organisering og styring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748B28-5754-464D-8C77-CF14D8BB5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539750" indent="-539750"/>
            <a:r>
              <a:rPr lang="nb-NO" dirty="0">
                <a:ea typeface="+mn-lt"/>
                <a:cs typeface="+mn-lt"/>
              </a:rPr>
              <a:t>Informasjonsforvaltning fordelt i "siloer"</a:t>
            </a:r>
          </a:p>
          <a:p>
            <a:pPr marL="1111250" lvl="1"/>
            <a:r>
              <a:rPr lang="nb-NO" dirty="0">
                <a:ea typeface="+mn-lt"/>
                <a:cs typeface="+mn-lt"/>
              </a:rPr>
              <a:t>Ansvar organisert langs linje</a:t>
            </a:r>
          </a:p>
          <a:p>
            <a:pPr marL="1111250" lvl="1"/>
            <a:r>
              <a:rPr lang="nb-NO" dirty="0">
                <a:ea typeface="+mn-lt"/>
                <a:cs typeface="+mn-lt"/>
              </a:rPr>
              <a:t>Ansvar lagt innenfor de ulike tjenesteområdene/sektorene</a:t>
            </a:r>
            <a:endParaRPr lang="nb-NO" dirty="0">
              <a:cs typeface="Arial" panose="020B0604020202020204"/>
            </a:endParaRPr>
          </a:p>
          <a:p>
            <a:pPr marL="1111250" lvl="1" indent="-539750"/>
            <a:r>
              <a:rPr lang="nb-NO" dirty="0">
                <a:ea typeface="+mn-lt"/>
                <a:cs typeface="+mn-lt"/>
              </a:rPr>
              <a:t>Informasjonsforvaltning lagt til prosess-/systemeiere </a:t>
            </a:r>
            <a:endParaRPr lang="nb-NO" dirty="0"/>
          </a:p>
          <a:p>
            <a:pPr marL="539750" indent="-539750"/>
            <a:r>
              <a:rPr lang="nb-NO" dirty="0">
                <a:ea typeface="+mn-lt"/>
                <a:cs typeface="+mn-lt"/>
              </a:rPr>
              <a:t>Organisert og styrt gjennom interkommunalt samarbeid </a:t>
            </a:r>
            <a:endParaRPr lang="nb-NO" dirty="0">
              <a:cs typeface="Arial" panose="020B0604020202020204"/>
            </a:endParaRPr>
          </a:p>
          <a:p>
            <a:pPr marL="539750" indent="-539750"/>
            <a:r>
              <a:rPr lang="nb-NO" dirty="0">
                <a:ea typeface="+mn-lt"/>
                <a:cs typeface="+mn-lt"/>
              </a:rPr>
              <a:t>Informasjonsforvaltning styrt som en del av virksomhetsarkitektur </a:t>
            </a:r>
            <a:endParaRPr lang="nb-NO" dirty="0"/>
          </a:p>
          <a:p>
            <a:pPr marL="539750" indent="-539750"/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4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8C07AF9-138E-458F-9801-2AB7D1CB6417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4FA7598C-311E-4D41-AEEE-A0D0A96A8C8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83B77BC2D09C48AEAE6DE6282CE09C" ma:contentTypeVersion="12" ma:contentTypeDescription="Opprett et nytt dokument." ma:contentTypeScope="" ma:versionID="9cf91428ab65ccfda7f7264f51e0fbbd">
  <xsd:schema xmlns:xsd="http://www.w3.org/2001/XMLSchema" xmlns:xs="http://www.w3.org/2001/XMLSchema" xmlns:p="http://schemas.microsoft.com/office/2006/metadata/properties" xmlns:ns2="5371e8e2-a9e8-46df-a91b-761db99c8728" xmlns:ns3="7bfd8652-9f54-45a4-9684-efa1596a6182" targetNamespace="http://schemas.microsoft.com/office/2006/metadata/properties" ma:root="true" ma:fieldsID="3a6bba15b018a8a53c83dd0f3044dd2d" ns2:_="" ns3:_="">
    <xsd:import namespace="5371e8e2-a9e8-46df-a91b-761db99c8728"/>
    <xsd:import namespace="7bfd8652-9f54-45a4-9684-efa1596a6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1e8e2-a9e8-46df-a91b-761db99c8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8652-9f54-45a4-9684-efa1596a6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BD3439-ADF3-4F52-BC3E-CA29137F25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EF301-21DD-42B6-BB43-3BBF5AB90493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5e6db51-308b-4cc7-946d-683343490086"/>
    <ds:schemaRef ds:uri="125319e2-fbab-452c-9cde-b4d6dda8808f"/>
  </ds:schemaRefs>
</ds:datastoreItem>
</file>

<file path=customXml/itemProps3.xml><?xml version="1.0" encoding="utf-8"?>
<ds:datastoreItem xmlns:ds="http://schemas.openxmlformats.org/officeDocument/2006/customXml" ds:itemID="{A669D599-EB88-4934-9DC0-AAD6AD6C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1e8e2-a9e8-46df-a91b-761db99c8728"/>
    <ds:schemaRef ds:uri="7bfd8652-9f54-45a4-9684-efa1596a6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digdir_ppt_mal</Template>
  <TotalTime>995</TotalTime>
  <Words>934</Words>
  <Application>Microsoft Office PowerPoint</Application>
  <PresentationFormat>Egendefinert</PresentationFormat>
  <Paragraphs>137</Paragraphs>
  <Slides>17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Digdir PPTmal</vt:lpstr>
      <vt:lpstr>Overgang Introslides - Med lyd</vt:lpstr>
      <vt:lpstr>Overgang Introslides - Uten lyd</vt:lpstr>
      <vt:lpstr>Orden i eget hus – Funn fra intervjurunde</vt:lpstr>
      <vt:lpstr>Hva er orden i eget hus?</vt:lpstr>
      <vt:lpstr>PowerPoint-presentasjon</vt:lpstr>
      <vt:lpstr>PowerPoint-presentasjon</vt:lpstr>
      <vt:lpstr>Bakgrunn for intervjurunde</vt:lpstr>
      <vt:lpstr>Bakgrunn</vt:lpstr>
      <vt:lpstr>Fremgangsmåte</vt:lpstr>
      <vt:lpstr>Funn fra intervjurunden</vt:lpstr>
      <vt:lpstr>Organisering og styring</vt:lpstr>
      <vt:lpstr>Drivere og gevinster </vt:lpstr>
      <vt:lpstr>Helhetlig informasjonsforvaltning?​</vt:lpstr>
      <vt:lpstr>Utfordringer i informasjonsforvaltningsarbeidet</vt:lpstr>
      <vt:lpstr>Behov</vt:lpstr>
      <vt:lpstr>Veien videre</vt:lpstr>
      <vt:lpstr>Veien videre</vt:lpstr>
      <vt:lpstr>Innspill fra dere!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i eget hus – Funn fra intervjurunde</dc:title>
  <dc:creator>Hvidsten, Anne Karete</dc:creator>
  <cp:lastModifiedBy>Hvidsten, Anne Karete</cp:lastModifiedBy>
  <cp:revision>220</cp:revision>
  <dcterms:created xsi:type="dcterms:W3CDTF">2021-02-26T10:52:02Z</dcterms:created>
  <dcterms:modified xsi:type="dcterms:W3CDTF">2021-03-03T10:03:35Z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0x0101003483B77BC2D09C48AEAE6DE6282CE09C</vt:lpwstr>
  </property>
</Properties>
</file>