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42"/>
  </p:notesMasterIdLst>
  <p:sldIdLst>
    <p:sldId id="275" r:id="rId7"/>
    <p:sldId id="924" r:id="rId8"/>
    <p:sldId id="922" r:id="rId9"/>
    <p:sldId id="934" r:id="rId10"/>
    <p:sldId id="923" r:id="rId11"/>
    <p:sldId id="941" r:id="rId12"/>
    <p:sldId id="926" r:id="rId13"/>
    <p:sldId id="933" r:id="rId14"/>
    <p:sldId id="925" r:id="rId15"/>
    <p:sldId id="927" r:id="rId16"/>
    <p:sldId id="928" r:id="rId17"/>
    <p:sldId id="932" r:id="rId18"/>
    <p:sldId id="942" r:id="rId19"/>
    <p:sldId id="929" r:id="rId20"/>
    <p:sldId id="945" r:id="rId21"/>
    <p:sldId id="948" r:id="rId22"/>
    <p:sldId id="943" r:id="rId23"/>
    <p:sldId id="936" r:id="rId24"/>
    <p:sldId id="944" r:id="rId25"/>
    <p:sldId id="946" r:id="rId26"/>
    <p:sldId id="949" r:id="rId27"/>
    <p:sldId id="956" r:id="rId28"/>
    <p:sldId id="931" r:id="rId29"/>
    <p:sldId id="953" r:id="rId30"/>
    <p:sldId id="937" r:id="rId31"/>
    <p:sldId id="938" r:id="rId32"/>
    <p:sldId id="259" r:id="rId33"/>
    <p:sldId id="939" r:id="rId34"/>
    <p:sldId id="261" r:id="rId35"/>
    <p:sldId id="258" r:id="rId36"/>
    <p:sldId id="954" r:id="rId37"/>
    <p:sldId id="947" r:id="rId38"/>
    <p:sldId id="898" r:id="rId39"/>
    <p:sldId id="919" r:id="rId40"/>
    <p:sldId id="95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ieke Vliegen" initials="AV" lastIdx="1" clrIdx="0">
    <p:extLst>
      <p:ext uri="{19B8F6BF-5375-455C-9EA6-DF929625EA0E}">
        <p15:presenceInfo xmlns:p15="http://schemas.microsoft.com/office/powerpoint/2012/main" userId="Annemieke Vlieg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9C41"/>
    <a:srgbClr val="39870C"/>
    <a:srgbClr val="C303A3"/>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72F8E-142D-3D45-8373-DB3A686C04DE}" v="277" dt="2021-06-08T09:53:56.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41" autoAdjust="0"/>
    <p:restoredTop sz="87990" autoAdjust="0"/>
  </p:normalViewPr>
  <p:slideViewPr>
    <p:cSldViewPr snapToGrid="0">
      <p:cViewPr varScale="1">
        <p:scale>
          <a:sx n="187" d="100"/>
          <a:sy n="187" d="100"/>
        </p:scale>
        <p:origin x="1280"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1AF97-F4DF-4C05-9B40-6776AE21236B}" type="datetimeFigureOut">
              <a:rPr lang="nl-NL" smtClean="0"/>
              <a:t>07-06-2021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3DF64-08F2-4B73-BA19-C414530098C9}" type="slidenum">
              <a:rPr lang="nl-NL" smtClean="0"/>
              <a:t>‹nr.›</a:t>
            </a:fld>
            <a:endParaRPr lang="nl-NL"/>
          </a:p>
        </p:txBody>
      </p:sp>
    </p:spTree>
    <p:extLst>
      <p:ext uri="{BB962C8B-B14F-4D97-AF65-F5344CB8AC3E}">
        <p14:creationId xmlns:p14="http://schemas.microsoft.com/office/powerpoint/2010/main" val="354644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84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deeper</a:t>
            </a:r>
            <a:r>
              <a:rPr lang="nl-NL" dirty="0"/>
              <a:t> </a:t>
            </a:r>
            <a:r>
              <a:rPr lang="nl-NL" dirty="0" err="1"/>
              <a:t>dive</a:t>
            </a:r>
            <a:r>
              <a:rPr lang="nl-NL" dirty="0"/>
              <a:t> </a:t>
            </a:r>
            <a:r>
              <a:rPr lang="nl-NL" dirty="0" err="1"/>
              <a:t>into</a:t>
            </a:r>
            <a:r>
              <a:rPr lang="nl-NL" dirty="0"/>
              <a:t> </a:t>
            </a:r>
            <a:r>
              <a:rPr lang="nl-NL" dirty="0" err="1"/>
              <a:t>the</a:t>
            </a:r>
            <a:r>
              <a:rPr lang="nl-NL" dirty="0"/>
              <a:t> </a:t>
            </a:r>
            <a:r>
              <a:rPr lang="nl-NL" dirty="0" err="1"/>
              <a:t>standards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12</a:t>
            </a:fld>
            <a:endParaRPr lang="nl-NL"/>
          </a:p>
        </p:txBody>
      </p:sp>
    </p:spTree>
    <p:extLst>
      <p:ext uri="{BB962C8B-B14F-4D97-AF65-F5344CB8AC3E}">
        <p14:creationId xmlns:p14="http://schemas.microsoft.com/office/powerpoint/2010/main" val="1772522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Looks </a:t>
            </a:r>
            <a:r>
              <a:rPr lang="nl-NL" dirty="0" err="1"/>
              <a:t>complicated</a:t>
            </a:r>
            <a:r>
              <a:rPr lang="nl-NL" dirty="0"/>
              <a:t>, </a:t>
            </a:r>
            <a:r>
              <a:rPr lang="nl-NL" dirty="0" err="1"/>
              <a:t>and</a:t>
            </a:r>
            <a:r>
              <a:rPr lang="nl-NL" dirty="0"/>
              <a:t> in Dutch</a:t>
            </a:r>
          </a:p>
          <a:p>
            <a:r>
              <a:rPr lang="nl-NL" dirty="0"/>
              <a:t>Ok, </a:t>
            </a:r>
            <a:r>
              <a:rPr lang="nl-NL" dirty="0" err="1"/>
              <a:t>it</a:t>
            </a:r>
            <a:r>
              <a:rPr lang="nl-NL" dirty="0"/>
              <a:t> is </a:t>
            </a:r>
            <a:r>
              <a:rPr lang="nl-NL" dirty="0" err="1"/>
              <a:t>complicated</a:t>
            </a:r>
            <a:endParaRPr lang="nl-NL" dirty="0"/>
          </a:p>
          <a:p>
            <a:r>
              <a:rPr lang="nl-NL" dirty="0"/>
              <a:t>I </a:t>
            </a:r>
            <a:r>
              <a:rPr lang="nl-NL" dirty="0" err="1"/>
              <a:t>will</a:t>
            </a:r>
            <a:r>
              <a:rPr lang="nl-NL" dirty="0"/>
              <a:t> highlight </a:t>
            </a:r>
            <a:r>
              <a:rPr lang="nl-NL" dirty="0" err="1"/>
              <a:t>the</a:t>
            </a:r>
            <a:r>
              <a:rPr lang="nl-NL" dirty="0"/>
              <a:t> important </a:t>
            </a:r>
            <a:r>
              <a:rPr lang="nl-NL" dirty="0" err="1"/>
              <a:t>components</a:t>
            </a:r>
            <a:endParaRPr lang="nl-NL" dirty="0"/>
          </a:p>
          <a:p>
            <a:r>
              <a:rPr lang="nl-NL" dirty="0" err="1"/>
              <a:t>Local</a:t>
            </a:r>
            <a:r>
              <a:rPr lang="nl-NL" dirty="0"/>
              <a:t> systems: </a:t>
            </a:r>
            <a:r>
              <a:rPr lang="nl-NL" dirty="0" err="1"/>
              <a:t>law</a:t>
            </a:r>
            <a:r>
              <a:rPr lang="nl-NL" dirty="0"/>
              <a:t> making, </a:t>
            </a:r>
            <a:r>
              <a:rPr lang="nl-NL" dirty="0" err="1"/>
              <a:t>rule</a:t>
            </a:r>
            <a:r>
              <a:rPr lang="nl-NL" dirty="0"/>
              <a:t> </a:t>
            </a:r>
            <a:r>
              <a:rPr lang="nl-NL" dirty="0" err="1"/>
              <a:t>governance</a:t>
            </a:r>
            <a:r>
              <a:rPr lang="nl-NL" dirty="0"/>
              <a:t>, </a:t>
            </a:r>
            <a:r>
              <a:rPr lang="nl-NL" dirty="0" err="1"/>
              <a:t>applications</a:t>
            </a:r>
            <a:endParaRPr lang="nl-NL" dirty="0"/>
          </a:p>
          <a:p>
            <a:r>
              <a:rPr lang="nl-NL" dirty="0"/>
              <a:t>E-</a:t>
            </a:r>
            <a:r>
              <a:rPr lang="nl-NL" dirty="0" err="1"/>
              <a:t>government</a:t>
            </a:r>
            <a:r>
              <a:rPr lang="nl-NL" dirty="0"/>
              <a:t> building </a:t>
            </a:r>
            <a:r>
              <a:rPr lang="nl-NL" dirty="0" err="1"/>
              <a:t>blocks</a:t>
            </a:r>
            <a:r>
              <a:rPr lang="nl-NL" dirty="0"/>
              <a:t>: </a:t>
            </a:r>
            <a:r>
              <a:rPr lang="nl-NL" dirty="0" err="1"/>
              <a:t>registration</a:t>
            </a:r>
            <a:r>
              <a:rPr lang="nl-NL" dirty="0"/>
              <a:t> systems, </a:t>
            </a:r>
            <a:r>
              <a:rPr lang="nl-NL" dirty="0" err="1"/>
              <a:t>geometry</a:t>
            </a:r>
            <a:r>
              <a:rPr lang="nl-NL" dirty="0"/>
              <a:t> of </a:t>
            </a:r>
            <a:r>
              <a:rPr lang="nl-NL" dirty="0" err="1"/>
              <a:t>governments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13</a:t>
            </a:fld>
            <a:endParaRPr lang="nl-NL"/>
          </a:p>
        </p:txBody>
      </p:sp>
    </p:spTree>
    <p:extLst>
      <p:ext uri="{BB962C8B-B14F-4D97-AF65-F5344CB8AC3E}">
        <p14:creationId xmlns:p14="http://schemas.microsoft.com/office/powerpoint/2010/main" val="86375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proces hier toelichten: van wet naar loket in samenhang met de verschillende standaarden</a:t>
            </a:r>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14</a:t>
            </a:fld>
            <a:endParaRPr lang="nl-NL" altLang="nl-NL"/>
          </a:p>
        </p:txBody>
      </p:sp>
    </p:spTree>
    <p:extLst>
      <p:ext uri="{BB962C8B-B14F-4D97-AF65-F5344CB8AC3E}">
        <p14:creationId xmlns:p14="http://schemas.microsoft.com/office/powerpoint/2010/main" val="412909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deeper</a:t>
            </a:r>
            <a:r>
              <a:rPr lang="nl-NL" dirty="0"/>
              <a:t> </a:t>
            </a:r>
            <a:r>
              <a:rPr lang="nl-NL" dirty="0" err="1"/>
              <a:t>dive</a:t>
            </a:r>
            <a:r>
              <a:rPr lang="nl-NL" dirty="0"/>
              <a:t> </a:t>
            </a:r>
            <a:r>
              <a:rPr lang="nl-NL" dirty="0" err="1"/>
              <a:t>into</a:t>
            </a:r>
            <a:r>
              <a:rPr lang="nl-NL" dirty="0"/>
              <a:t> </a:t>
            </a:r>
            <a:r>
              <a:rPr lang="nl-NL" dirty="0" err="1"/>
              <a:t>the</a:t>
            </a:r>
            <a:r>
              <a:rPr lang="nl-NL" dirty="0"/>
              <a:t> </a:t>
            </a:r>
            <a:r>
              <a:rPr lang="nl-NL" dirty="0" err="1"/>
              <a:t>standards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15</a:t>
            </a:fld>
            <a:endParaRPr lang="nl-NL"/>
          </a:p>
        </p:txBody>
      </p:sp>
    </p:spTree>
    <p:extLst>
      <p:ext uri="{BB962C8B-B14F-4D97-AF65-F5344CB8AC3E}">
        <p14:creationId xmlns:p14="http://schemas.microsoft.com/office/powerpoint/2010/main" val="52692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Machine </a:t>
            </a:r>
            <a:r>
              <a:rPr lang="nl-NL" dirty="0" err="1"/>
              <a:t>readable</a:t>
            </a:r>
            <a:r>
              <a:rPr lang="nl-NL" dirty="0"/>
              <a:t> </a:t>
            </a:r>
            <a:r>
              <a:rPr lang="nl-NL" dirty="0" err="1"/>
              <a:t>texts</a:t>
            </a:r>
            <a:endParaRPr lang="nl-NL" dirty="0"/>
          </a:p>
          <a:p>
            <a:r>
              <a:rPr lang="nl-NL" dirty="0" err="1"/>
              <a:t>Objects</a:t>
            </a:r>
            <a:r>
              <a:rPr lang="nl-NL" dirty="0"/>
              <a:t> </a:t>
            </a:r>
            <a:r>
              <a:rPr lang="nl-NL" dirty="0" err="1"/>
              <a:t>available</a:t>
            </a:r>
            <a:r>
              <a:rPr lang="nl-NL" dirty="0"/>
              <a:t> </a:t>
            </a:r>
            <a:r>
              <a:rPr lang="nl-NL" dirty="0" err="1"/>
              <a:t>for</a:t>
            </a:r>
            <a:r>
              <a:rPr lang="nl-NL" dirty="0"/>
              <a:t> </a:t>
            </a:r>
            <a:r>
              <a:rPr lang="nl-NL" dirty="0" err="1"/>
              <a:t>other</a:t>
            </a:r>
            <a:r>
              <a:rPr lang="nl-NL" dirty="0"/>
              <a:t> </a:t>
            </a:r>
            <a:r>
              <a:rPr lang="nl-NL" dirty="0" err="1"/>
              <a:t>processes</a:t>
            </a:r>
            <a:r>
              <a:rPr lang="nl-NL" dirty="0"/>
              <a:t> </a:t>
            </a:r>
            <a:r>
              <a:rPr lang="nl-NL" dirty="0" err="1"/>
              <a:t>to</a:t>
            </a:r>
            <a:r>
              <a:rPr lang="nl-NL" dirty="0"/>
              <a:t> support information </a:t>
            </a:r>
            <a:r>
              <a:rPr lang="nl-NL" dirty="0" err="1"/>
              <a:t>provision</a:t>
            </a:r>
            <a:endParaRPr lang="nl-NL" dirty="0"/>
          </a:p>
          <a:p>
            <a:r>
              <a:rPr lang="nl-NL" dirty="0" err="1"/>
              <a:t>This</a:t>
            </a:r>
            <a:r>
              <a:rPr lang="nl-NL" dirty="0"/>
              <a:t> is a </a:t>
            </a:r>
            <a:r>
              <a:rPr lang="nl-NL" dirty="0" err="1"/>
              <a:t>very</a:t>
            </a:r>
            <a:r>
              <a:rPr lang="nl-NL" dirty="0"/>
              <a:t> high level </a:t>
            </a:r>
            <a:r>
              <a:rPr lang="nl-NL" dirty="0" err="1"/>
              <a:t>overview</a:t>
            </a:r>
            <a:r>
              <a:rPr lang="nl-NL" dirty="0"/>
              <a:t> </a:t>
            </a:r>
            <a:r>
              <a:rPr lang="nl-NL" dirty="0" err="1"/>
              <a:t>and</a:t>
            </a:r>
            <a:r>
              <a:rPr lang="nl-NL" dirty="0"/>
              <a:t> </a:t>
            </a:r>
            <a:r>
              <a:rPr lang="nl-NL" dirty="0" err="1"/>
              <a:t>some</a:t>
            </a:r>
            <a:r>
              <a:rPr lang="nl-NL" dirty="0"/>
              <a:t> </a:t>
            </a:r>
            <a:r>
              <a:rPr lang="nl-NL" dirty="0" err="1"/>
              <a:t>simplification</a:t>
            </a:r>
            <a:r>
              <a:rPr lang="nl-NL" dirty="0"/>
              <a:t> had been </a:t>
            </a:r>
            <a:r>
              <a:rPr lang="nl-NL" dirty="0" err="1"/>
              <a:t>added</a:t>
            </a:r>
            <a:r>
              <a:rPr lang="nl-NL" dirty="0"/>
              <a:t>. </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17</a:t>
            </a:fld>
            <a:endParaRPr lang="nl-NL"/>
          </a:p>
        </p:txBody>
      </p:sp>
    </p:spTree>
    <p:extLst>
      <p:ext uri="{BB962C8B-B14F-4D97-AF65-F5344CB8AC3E}">
        <p14:creationId xmlns:p14="http://schemas.microsoft.com/office/powerpoint/2010/main" val="890801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Elaborate</a:t>
            </a:r>
            <a:r>
              <a:rPr lang="nl-NL" dirty="0"/>
              <a:t> on </a:t>
            </a:r>
            <a:r>
              <a:rPr lang="nl-NL" dirty="0" err="1"/>
              <a:t>interesting</a:t>
            </a:r>
            <a:r>
              <a:rPr lang="nl-NL" dirty="0"/>
              <a:t> </a:t>
            </a:r>
            <a:r>
              <a:rPr lang="nl-NL" dirty="0" err="1"/>
              <a:t>objects</a:t>
            </a:r>
            <a:endParaRPr lang="nl-NL" dirty="0"/>
          </a:p>
          <a:p>
            <a:r>
              <a:rPr lang="nl-NL" dirty="0"/>
              <a:t>Legal tekst</a:t>
            </a:r>
          </a:p>
          <a:p>
            <a:r>
              <a:rPr lang="nl-NL" dirty="0" err="1"/>
              <a:t>Objects</a:t>
            </a:r>
            <a:r>
              <a:rPr lang="nl-NL" dirty="0"/>
              <a:t>: </a:t>
            </a:r>
            <a:r>
              <a:rPr lang="nl-NL" dirty="0" err="1"/>
              <a:t>activity</a:t>
            </a:r>
            <a:r>
              <a:rPr lang="nl-NL" dirty="0"/>
              <a:t>, </a:t>
            </a:r>
            <a:r>
              <a:rPr lang="nl-NL" dirty="0" err="1"/>
              <a:t>location</a:t>
            </a:r>
            <a:r>
              <a:rPr lang="nl-NL" dirty="0"/>
              <a:t>, </a:t>
            </a:r>
            <a:r>
              <a:rPr lang="nl-NL" dirty="0" err="1"/>
              <a:t>legal</a:t>
            </a:r>
            <a:r>
              <a:rPr lang="nl-NL" dirty="0"/>
              <a:t> sources, </a:t>
            </a:r>
            <a:r>
              <a:rPr lang="nl-NL" dirty="0" err="1"/>
              <a:t>legal</a:t>
            </a:r>
            <a:r>
              <a:rPr lang="nl-NL" dirty="0"/>
              <a:t> </a:t>
            </a:r>
            <a:r>
              <a:rPr lang="nl-NL" dirty="0" err="1"/>
              <a:t>norms</a:t>
            </a:r>
            <a:r>
              <a:rPr lang="nl-NL" dirty="0"/>
              <a:t>/</a:t>
            </a:r>
            <a:r>
              <a:rPr lang="nl-NL" dirty="0" err="1"/>
              <a:t>values</a:t>
            </a:r>
            <a:r>
              <a:rPr lang="nl-NL" dirty="0"/>
              <a:t> (</a:t>
            </a:r>
            <a:r>
              <a:rPr lang="nl-NL" dirty="0" err="1"/>
              <a:t>future</a:t>
            </a:r>
            <a:r>
              <a:rPr lang="nl-NL" dirty="0"/>
              <a:t>)</a:t>
            </a:r>
          </a:p>
          <a:p>
            <a:r>
              <a:rPr lang="nl-NL" dirty="0" err="1"/>
              <a:t>Rule</a:t>
            </a:r>
            <a:r>
              <a:rPr lang="nl-NL" dirty="0"/>
              <a:t> </a:t>
            </a:r>
            <a:r>
              <a:rPr lang="nl-NL" dirty="0" err="1"/>
              <a:t>qualification</a:t>
            </a:r>
            <a:endParaRPr lang="nl-NL" dirty="0"/>
          </a:p>
          <a:p>
            <a:pPr marL="171450" indent="-171450">
              <a:buFont typeface="Wingdings" pitchFamily="2" charset="2"/>
              <a:buChar char="à"/>
            </a:pPr>
            <a:r>
              <a:rPr lang="nl-NL" dirty="0" err="1">
                <a:sym typeface="Wingdings" pitchFamily="2" charset="2"/>
              </a:rPr>
              <a:t>What</a:t>
            </a:r>
            <a:r>
              <a:rPr lang="nl-NL" dirty="0">
                <a:sym typeface="Wingdings" pitchFamily="2" charset="2"/>
              </a:rPr>
              <a:t> are </a:t>
            </a:r>
            <a:r>
              <a:rPr lang="nl-NL" dirty="0" err="1">
                <a:sym typeface="Wingdings" pitchFamily="2" charset="2"/>
              </a:rPr>
              <a:t>the</a:t>
            </a:r>
            <a:r>
              <a:rPr lang="nl-NL" dirty="0">
                <a:sym typeface="Wingdings" pitchFamily="2" charset="2"/>
              </a:rPr>
              <a:t> rules, </a:t>
            </a:r>
            <a:r>
              <a:rPr lang="nl-NL" dirty="0" err="1">
                <a:sym typeface="Wingdings" pitchFamily="2" charset="2"/>
              </a:rPr>
              <a:t>for</a:t>
            </a:r>
            <a:r>
              <a:rPr lang="nl-NL" dirty="0">
                <a:sym typeface="Wingdings" pitchFamily="2" charset="2"/>
              </a:rPr>
              <a:t> </a:t>
            </a:r>
            <a:r>
              <a:rPr lang="nl-NL" dirty="0" err="1">
                <a:sym typeface="Wingdings" pitchFamily="2" charset="2"/>
              </a:rPr>
              <a:t>my</a:t>
            </a:r>
            <a:r>
              <a:rPr lang="nl-NL" dirty="0">
                <a:sym typeface="Wingdings" pitchFamily="2" charset="2"/>
              </a:rPr>
              <a:t> </a:t>
            </a:r>
            <a:r>
              <a:rPr lang="nl-NL" dirty="0" err="1">
                <a:sym typeface="Wingdings" pitchFamily="2" charset="2"/>
              </a:rPr>
              <a:t>activity</a:t>
            </a:r>
            <a:r>
              <a:rPr lang="nl-NL" dirty="0">
                <a:sym typeface="Wingdings" pitchFamily="2" charset="2"/>
              </a:rPr>
              <a:t> on </a:t>
            </a:r>
            <a:r>
              <a:rPr lang="nl-NL" dirty="0" err="1">
                <a:sym typeface="Wingdings" pitchFamily="2" charset="2"/>
              </a:rPr>
              <a:t>my</a:t>
            </a:r>
            <a:r>
              <a:rPr lang="nl-NL" dirty="0">
                <a:sym typeface="Wingdings" pitchFamily="2" charset="2"/>
              </a:rPr>
              <a:t> </a:t>
            </a:r>
            <a:r>
              <a:rPr lang="nl-NL" dirty="0" err="1">
                <a:sym typeface="Wingdings" pitchFamily="2" charset="2"/>
              </a:rPr>
              <a:t>location</a:t>
            </a:r>
            <a:r>
              <a:rPr lang="nl-NL" dirty="0">
                <a:sym typeface="Wingdings" pitchFamily="2" charset="2"/>
              </a:rPr>
              <a:t>? </a:t>
            </a:r>
            <a:r>
              <a:rPr lang="nl-NL" dirty="0" err="1">
                <a:sym typeface="Wingdings" pitchFamily="2" charset="2"/>
              </a:rPr>
              <a:t>What</a:t>
            </a:r>
            <a:r>
              <a:rPr lang="nl-NL" dirty="0">
                <a:sym typeface="Wingdings" pitchFamily="2" charset="2"/>
              </a:rPr>
              <a:t> is allowed? </a:t>
            </a:r>
          </a:p>
          <a:p>
            <a:pPr marL="171450" indent="-171450">
              <a:buFont typeface="Wingdings" pitchFamily="2" charset="2"/>
              <a:buChar char="à"/>
            </a:pPr>
            <a:r>
              <a:rPr lang="nl-NL" dirty="0" err="1">
                <a:sym typeface="Wingdings" pitchFamily="2" charset="2"/>
              </a:rPr>
              <a:t>Only</a:t>
            </a:r>
            <a:r>
              <a:rPr lang="nl-NL" dirty="0">
                <a:sym typeface="Wingdings" pitchFamily="2" charset="2"/>
              </a:rPr>
              <a:t> relevant rules on </a:t>
            </a:r>
            <a:r>
              <a:rPr lang="nl-NL" dirty="0" err="1">
                <a:sym typeface="Wingdings" pitchFamily="2" charset="2"/>
              </a:rPr>
              <a:t>applicant’s</a:t>
            </a:r>
            <a:r>
              <a:rPr lang="nl-NL" dirty="0">
                <a:sym typeface="Wingdings" pitchFamily="2" charset="2"/>
              </a:rPr>
              <a:t> </a:t>
            </a:r>
            <a:r>
              <a:rPr lang="nl-NL" dirty="0" err="1">
                <a:sym typeface="Wingdings" pitchFamily="2" charset="2"/>
              </a:rPr>
              <a:t>location</a:t>
            </a:r>
            <a:endParaRPr lang="nl-NL" dirty="0">
              <a:sym typeface="Wingdings" pitchFamily="2" charset="2"/>
            </a:endParaRP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18</a:t>
            </a:fld>
            <a:endParaRPr lang="nl-NL"/>
          </a:p>
        </p:txBody>
      </p:sp>
    </p:spTree>
    <p:extLst>
      <p:ext uri="{BB962C8B-B14F-4D97-AF65-F5344CB8AC3E}">
        <p14:creationId xmlns:p14="http://schemas.microsoft.com/office/powerpoint/2010/main" val="800078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deeper</a:t>
            </a:r>
            <a:r>
              <a:rPr lang="nl-NL" dirty="0"/>
              <a:t> </a:t>
            </a:r>
            <a:r>
              <a:rPr lang="nl-NL" dirty="0" err="1"/>
              <a:t>dive</a:t>
            </a:r>
            <a:r>
              <a:rPr lang="nl-NL" dirty="0"/>
              <a:t> </a:t>
            </a:r>
            <a:r>
              <a:rPr lang="nl-NL" dirty="0" err="1"/>
              <a:t>into</a:t>
            </a:r>
            <a:r>
              <a:rPr lang="nl-NL" dirty="0"/>
              <a:t> </a:t>
            </a:r>
            <a:r>
              <a:rPr lang="nl-NL" dirty="0" err="1"/>
              <a:t>the</a:t>
            </a:r>
            <a:r>
              <a:rPr lang="nl-NL" dirty="0"/>
              <a:t> </a:t>
            </a:r>
            <a:r>
              <a:rPr lang="nl-NL" dirty="0" err="1"/>
              <a:t>standards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20</a:t>
            </a:fld>
            <a:endParaRPr lang="nl-NL"/>
          </a:p>
        </p:txBody>
      </p:sp>
    </p:spTree>
    <p:extLst>
      <p:ext uri="{BB962C8B-B14F-4D97-AF65-F5344CB8AC3E}">
        <p14:creationId xmlns:p14="http://schemas.microsoft.com/office/powerpoint/2010/main" val="36513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Why</a:t>
            </a:r>
            <a:r>
              <a:rPr lang="nl-NL" dirty="0"/>
              <a:t> business rules? </a:t>
            </a:r>
            <a:r>
              <a:rPr lang="nl-NL" dirty="0" err="1"/>
              <a:t>They</a:t>
            </a:r>
            <a:r>
              <a:rPr lang="nl-NL" dirty="0"/>
              <a:t> have </a:t>
            </a:r>
            <a:r>
              <a:rPr lang="nl-NL" dirty="0" err="1"/>
              <a:t>another</a:t>
            </a:r>
            <a:r>
              <a:rPr lang="nl-NL" dirty="0"/>
              <a:t> </a:t>
            </a:r>
            <a:r>
              <a:rPr lang="nl-NL" dirty="0" err="1"/>
              <a:t>perspective</a:t>
            </a:r>
            <a:r>
              <a:rPr lang="nl-NL" dirty="0"/>
              <a:t> </a:t>
            </a:r>
            <a:r>
              <a:rPr lang="nl-NL" dirty="0" err="1"/>
              <a:t>compared</a:t>
            </a:r>
            <a:r>
              <a:rPr lang="nl-NL" dirty="0"/>
              <a:t> </a:t>
            </a:r>
            <a:r>
              <a:rPr lang="nl-NL" dirty="0" err="1"/>
              <a:t>to</a:t>
            </a:r>
            <a:r>
              <a:rPr lang="nl-NL" dirty="0"/>
              <a:t> </a:t>
            </a:r>
            <a:r>
              <a:rPr lang="nl-NL" dirty="0" err="1"/>
              <a:t>legal</a:t>
            </a:r>
            <a:r>
              <a:rPr lang="nl-NL" dirty="0"/>
              <a:t> rules.</a:t>
            </a:r>
          </a:p>
          <a:p>
            <a:r>
              <a:rPr lang="nl-NL" dirty="0"/>
              <a:t>Legal </a:t>
            </a:r>
            <a:r>
              <a:rPr lang="nl-NL" dirty="0" err="1"/>
              <a:t>structure</a:t>
            </a:r>
            <a:r>
              <a:rPr lang="nl-NL" dirty="0"/>
              <a:t> of </a:t>
            </a:r>
            <a:r>
              <a:rPr lang="nl-NL" dirty="0" err="1"/>
              <a:t>articles</a:t>
            </a:r>
            <a:r>
              <a:rPr lang="nl-NL" dirty="0"/>
              <a:t> </a:t>
            </a:r>
            <a:r>
              <a:rPr lang="nl-NL" dirty="0" err="1"/>
              <a:t>and</a:t>
            </a:r>
            <a:r>
              <a:rPr lang="nl-NL" dirty="0"/>
              <a:t> tekst </a:t>
            </a:r>
            <a:r>
              <a:rPr lang="nl-NL" dirty="0" err="1"/>
              <a:t>vs</a:t>
            </a:r>
            <a:r>
              <a:rPr lang="nl-NL" dirty="0"/>
              <a:t> </a:t>
            </a:r>
            <a:r>
              <a:rPr lang="nl-NL" dirty="0" err="1"/>
              <a:t>actvity</a:t>
            </a:r>
            <a:r>
              <a:rPr lang="nl-NL" dirty="0"/>
              <a:t>/goal </a:t>
            </a:r>
            <a:r>
              <a:rPr lang="nl-NL" dirty="0" err="1"/>
              <a:t>driven</a:t>
            </a:r>
            <a:r>
              <a:rPr lang="nl-NL" dirty="0"/>
              <a:t> </a:t>
            </a:r>
            <a:r>
              <a:rPr lang="nl-NL" dirty="0" err="1"/>
              <a:t>perspective</a:t>
            </a:r>
            <a:r>
              <a:rPr lang="nl-NL" dirty="0"/>
              <a:t> of </a:t>
            </a:r>
            <a:r>
              <a:rPr lang="nl-NL" dirty="0" err="1"/>
              <a:t>applicant</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21</a:t>
            </a:fld>
            <a:endParaRPr lang="nl-NL"/>
          </a:p>
        </p:txBody>
      </p:sp>
    </p:spTree>
    <p:extLst>
      <p:ext uri="{BB962C8B-B14F-4D97-AF65-F5344CB8AC3E}">
        <p14:creationId xmlns:p14="http://schemas.microsoft.com/office/powerpoint/2010/main" val="26513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Rules </a:t>
            </a:r>
            <a:r>
              <a:rPr lang="nl-NL" dirty="0" err="1"/>
              <a:t>from</a:t>
            </a:r>
            <a:r>
              <a:rPr lang="nl-NL" dirty="0"/>
              <a:t> different </a:t>
            </a:r>
            <a:r>
              <a:rPr lang="nl-NL" dirty="0" err="1"/>
              <a:t>authorities</a:t>
            </a:r>
            <a:r>
              <a:rPr lang="nl-NL" dirty="0"/>
              <a:t> </a:t>
            </a:r>
            <a:r>
              <a:rPr lang="nl-NL" dirty="0" err="1"/>
              <a:t>may</a:t>
            </a:r>
            <a:r>
              <a:rPr lang="nl-NL" dirty="0"/>
              <a:t> </a:t>
            </a:r>
            <a:r>
              <a:rPr lang="nl-NL" dirty="0" err="1"/>
              <a:t>be</a:t>
            </a:r>
            <a:r>
              <a:rPr lang="nl-NL" dirty="0"/>
              <a:t> </a:t>
            </a:r>
            <a:r>
              <a:rPr lang="nl-NL" dirty="0" err="1"/>
              <a:t>applicable</a:t>
            </a:r>
            <a:r>
              <a:rPr lang="nl-NL" dirty="0"/>
              <a:t> </a:t>
            </a:r>
            <a:r>
              <a:rPr lang="nl-NL" dirty="0" err="1"/>
              <a:t>and</a:t>
            </a:r>
            <a:r>
              <a:rPr lang="nl-NL" dirty="0"/>
              <a:t> have </a:t>
            </a:r>
            <a:r>
              <a:rPr lang="nl-NL" dirty="0" err="1"/>
              <a:t>to</a:t>
            </a:r>
            <a:r>
              <a:rPr lang="nl-NL" dirty="0"/>
              <a:t> </a:t>
            </a:r>
            <a:r>
              <a:rPr lang="nl-NL" dirty="0" err="1"/>
              <a:t>workt</a:t>
            </a:r>
            <a:r>
              <a:rPr lang="nl-NL" dirty="0"/>
              <a:t> </a:t>
            </a:r>
            <a:r>
              <a:rPr lang="nl-NL" dirty="0" err="1"/>
              <a:t>together</a:t>
            </a:r>
            <a:r>
              <a:rPr lang="nl-NL" dirty="0"/>
              <a:t> in </a:t>
            </a:r>
            <a:r>
              <a:rPr lang="nl-NL" dirty="0" err="1"/>
              <a:t>the</a:t>
            </a:r>
            <a:r>
              <a:rPr lang="nl-NL" dirty="0"/>
              <a:t> portal</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22</a:t>
            </a:fld>
            <a:endParaRPr lang="nl-NL"/>
          </a:p>
        </p:txBody>
      </p:sp>
    </p:spTree>
    <p:extLst>
      <p:ext uri="{BB962C8B-B14F-4D97-AF65-F5344CB8AC3E}">
        <p14:creationId xmlns:p14="http://schemas.microsoft.com/office/powerpoint/2010/main" val="36090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deeper</a:t>
            </a:r>
            <a:r>
              <a:rPr lang="nl-NL" dirty="0"/>
              <a:t> </a:t>
            </a:r>
            <a:r>
              <a:rPr lang="nl-NL" dirty="0" err="1"/>
              <a:t>dive</a:t>
            </a:r>
            <a:r>
              <a:rPr lang="nl-NL" dirty="0"/>
              <a:t> </a:t>
            </a:r>
            <a:r>
              <a:rPr lang="nl-NL" dirty="0" err="1"/>
              <a:t>into</a:t>
            </a:r>
            <a:r>
              <a:rPr lang="nl-NL" dirty="0"/>
              <a:t> </a:t>
            </a:r>
            <a:r>
              <a:rPr lang="nl-NL" dirty="0" err="1"/>
              <a:t>the</a:t>
            </a:r>
            <a:r>
              <a:rPr lang="nl-NL" dirty="0"/>
              <a:t> </a:t>
            </a:r>
            <a:r>
              <a:rPr lang="nl-NL" dirty="0" err="1"/>
              <a:t>standards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25</a:t>
            </a:fld>
            <a:endParaRPr lang="nl-NL"/>
          </a:p>
        </p:txBody>
      </p:sp>
    </p:spTree>
    <p:extLst>
      <p:ext uri="{BB962C8B-B14F-4D97-AF65-F5344CB8AC3E}">
        <p14:creationId xmlns:p14="http://schemas.microsoft.com/office/powerpoint/2010/main" val="138634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Vincent is a senior advisor on rule driven solutions and has almost 20 years of experience in the triangle composed of rules, processes and data. His legal background and extensive experience with IT projects help Vincent to understand both the business domain and implementation aspects in organisations with complex rules or information architecture. </a:t>
            </a:r>
          </a:p>
          <a:p>
            <a:r>
              <a:rPr lang="en-GB" dirty="0"/>
              <a:t>In the context of DSO, he has the role of product owner for the business rules management solution</a:t>
            </a:r>
          </a:p>
          <a:p>
            <a:endParaRPr lang="en-GB" dirty="0"/>
          </a:p>
          <a:p>
            <a:r>
              <a:rPr lang="en-US" dirty="0"/>
              <a:t>Rijkswaterstaat is one of the development partners. It is a Dutch governmental organization, part of the Ministry of Infrastructure and Water Management. </a:t>
            </a:r>
            <a:endParaRPr lang="nl-NL" dirty="0"/>
          </a:p>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a:t>
            </a:fld>
            <a:endParaRPr lang="nl-NL"/>
          </a:p>
        </p:txBody>
      </p:sp>
    </p:spTree>
    <p:extLst>
      <p:ext uri="{BB962C8B-B14F-4D97-AF65-F5344CB8AC3E}">
        <p14:creationId xmlns:p14="http://schemas.microsoft.com/office/powerpoint/2010/main" val="3995888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0D7EE0DA-C152-5B4D-A789-9AF3DE42925F}"/>
              </a:ext>
            </a:extLst>
          </p:cNvPr>
          <p:cNvSpPr>
            <a:spLocks noGrp="1"/>
          </p:cNvSpPr>
          <p:nvPr>
            <p:ph type="body" idx="1"/>
          </p:nvPr>
        </p:nvSpPr>
        <p:spPr/>
        <p:txBody>
          <a:bodyPr/>
          <a:lstStyle/>
          <a:p>
            <a:r>
              <a:rPr lang="nl-NL" dirty="0" err="1"/>
              <a:t>Some</a:t>
            </a:r>
            <a:r>
              <a:rPr lang="nl-NL" dirty="0"/>
              <a:t> </a:t>
            </a:r>
            <a:r>
              <a:rPr lang="nl-NL" dirty="0" err="1"/>
              <a:t>explanation</a:t>
            </a:r>
            <a:endParaRPr lang="nl-N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The </a:t>
            </a:r>
            <a:r>
              <a:rPr lang="nl-NL" b="1" dirty="0" err="1"/>
              <a:t>main</a:t>
            </a:r>
            <a:r>
              <a:rPr lang="nl-NL" b="1" dirty="0"/>
              <a:t> </a:t>
            </a:r>
            <a:r>
              <a:rPr lang="nl-NL" b="1" dirty="0" err="1"/>
              <a:t>presentation</a:t>
            </a:r>
            <a:endParaRPr lang="nl-NL" b="1" dirty="0"/>
          </a:p>
          <a:p>
            <a:r>
              <a:rPr lang="nl-NL" dirty="0"/>
              <a:t>Demo: RTR</a:t>
            </a:r>
          </a:p>
          <a:p>
            <a:r>
              <a:rPr lang="nl-NL" dirty="0"/>
              <a:t>Activity </a:t>
            </a:r>
            <a:r>
              <a:rPr lang="nl-NL" dirty="0" err="1"/>
              <a:t>structure</a:t>
            </a:r>
            <a:endParaRPr lang="nl-NL" dirty="0"/>
          </a:p>
          <a:p>
            <a:r>
              <a:rPr lang="nl-NL" dirty="0"/>
              <a:t>Decision rules </a:t>
            </a:r>
            <a:r>
              <a:rPr lang="nl-NL" dirty="0" err="1"/>
              <a:t>for</a:t>
            </a:r>
            <a:r>
              <a:rPr lang="nl-NL" dirty="0"/>
              <a:t> </a:t>
            </a:r>
            <a:r>
              <a:rPr lang="nl-NL" dirty="0" err="1"/>
              <a:t>every</a:t>
            </a:r>
            <a:r>
              <a:rPr lang="nl-NL" dirty="0"/>
              <a:t> </a:t>
            </a:r>
            <a:r>
              <a:rPr lang="nl-NL" dirty="0" err="1"/>
              <a:t>activity</a:t>
            </a:r>
            <a:r>
              <a:rPr lang="nl-NL" dirty="0"/>
              <a:t> </a:t>
            </a:r>
            <a:r>
              <a:rPr lang="nl-NL" dirty="0" err="1"/>
              <a:t>and</a:t>
            </a:r>
            <a:r>
              <a:rPr lang="nl-NL" dirty="0"/>
              <a:t> </a:t>
            </a:r>
            <a:r>
              <a:rPr lang="nl-NL" dirty="0" err="1"/>
              <a:t>supported</a:t>
            </a:r>
            <a:r>
              <a:rPr lang="nl-NL" dirty="0"/>
              <a:t> actions on </a:t>
            </a:r>
            <a:r>
              <a:rPr lang="nl-NL" dirty="0" err="1"/>
              <a:t>an</a:t>
            </a:r>
            <a:r>
              <a:rPr lang="nl-NL" dirty="0"/>
              <a:t> </a:t>
            </a:r>
            <a:r>
              <a:rPr lang="nl-NL" dirty="0" err="1"/>
              <a:t>activity</a:t>
            </a:r>
            <a:endParaRPr lang="nl-NL" dirty="0"/>
          </a:p>
          <a:p>
            <a:endParaRPr lang="nl-NL" dirty="0"/>
          </a:p>
          <a:p>
            <a:r>
              <a:rPr lang="nl-NL" dirty="0"/>
              <a:t>Regels over bouwen van een bijgebouw tonen op de Viewer (</a:t>
            </a:r>
            <a:r>
              <a:rPr lang="nl-NL" dirty="0" err="1"/>
              <a:t>https</a:t>
            </a:r>
            <a:r>
              <a:rPr lang="nl-NL" dirty="0"/>
              <a:t>://</a:t>
            </a:r>
            <a:r>
              <a:rPr lang="nl-NL" dirty="0" err="1"/>
              <a:t>acceptatie.viewer.dso.kadaster.nl</a:t>
            </a:r>
            <a:r>
              <a:rPr lang="nl-NL" dirty="0"/>
              <a:t>/document/%2Fakn%2Fnl%2Fact%2Fgm0297%2F2019%2Freg456RGL-20210527-172014/regels)</a:t>
            </a:r>
          </a:p>
          <a:p>
            <a:endParaRPr lang="nl-NL" dirty="0"/>
          </a:p>
          <a:p>
            <a:r>
              <a:rPr lang="nl-NL" dirty="0" err="1"/>
              <a:t>https</a:t>
            </a:r>
            <a:r>
              <a:rPr lang="nl-NL" dirty="0"/>
              <a:t>://</a:t>
            </a:r>
            <a:r>
              <a:rPr lang="nl-NL" dirty="0" err="1"/>
              <a:t>acc.omgevingswet.overheid.nl</a:t>
            </a:r>
            <a:r>
              <a:rPr lang="nl-NL" dirty="0"/>
              <a:t>/registratie-toepasbare-regels/</a:t>
            </a:r>
            <a:r>
              <a:rPr lang="nl-NL" dirty="0" err="1"/>
              <a:t>id</a:t>
            </a:r>
            <a:r>
              <a:rPr lang="nl-NL" dirty="0"/>
              <a:t>/nl.imow-gm0297.activiteit.2019000800 </a:t>
            </a:r>
          </a:p>
          <a:p>
            <a:endParaRPr lang="nl-NL" dirty="0"/>
          </a:p>
          <a:p>
            <a:r>
              <a:rPr lang="nl-NL" dirty="0"/>
              <a:t>Demo doen op ACC: 1) locatie laten zien, 2) regels laten zien, waarbij conclusie anders wordt</a:t>
            </a:r>
          </a:p>
          <a:p>
            <a:r>
              <a:rPr lang="nl-NL" dirty="0"/>
              <a:t>Demo op RTR: DRD </a:t>
            </a:r>
            <a:r>
              <a:rPr lang="nl-NL" dirty="0" err="1"/>
              <a:t>and</a:t>
            </a:r>
            <a:r>
              <a:rPr lang="nl-NL" dirty="0"/>
              <a:t> decision </a:t>
            </a:r>
            <a:r>
              <a:rPr lang="nl-NL" dirty="0" err="1"/>
              <a:t>table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Groter voorbeeld: </a:t>
            </a:r>
            <a:r>
              <a:rPr lang="nl-NL" dirty="0" err="1"/>
              <a:t>https</a:t>
            </a:r>
            <a:r>
              <a:rPr lang="nl-NL" dirty="0"/>
              <a:t>://</a:t>
            </a:r>
            <a:r>
              <a:rPr lang="nl-NL" dirty="0" err="1"/>
              <a:t>pre.omgevingswet.overheid.nl</a:t>
            </a:r>
            <a:r>
              <a:rPr lang="nl-NL" dirty="0"/>
              <a:t>/registratie-toepasbare-regels/</a:t>
            </a:r>
            <a:r>
              <a:rPr lang="nl-NL" dirty="0" err="1"/>
              <a:t>id</a:t>
            </a:r>
            <a:r>
              <a:rPr lang="nl-NL" dirty="0"/>
              <a:t>/IndieningsvereistenVergunningnl.imow-ws0665.activiteit.GravenBodemWaterbodemOppw </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27</a:t>
            </a:fld>
            <a:endParaRPr lang="nl-NL"/>
          </a:p>
        </p:txBody>
      </p:sp>
    </p:spTree>
    <p:extLst>
      <p:ext uri="{BB962C8B-B14F-4D97-AF65-F5344CB8AC3E}">
        <p14:creationId xmlns:p14="http://schemas.microsoft.com/office/powerpoint/2010/main" val="255080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Backup</a:t>
            </a:r>
            <a:r>
              <a:rPr lang="nl-NL" dirty="0"/>
              <a:t> als omgeving down is</a:t>
            </a:r>
          </a:p>
          <a:p>
            <a:r>
              <a:rPr lang="nl-NL" dirty="0"/>
              <a:t>Groter voorbeeld: </a:t>
            </a:r>
            <a:r>
              <a:rPr lang="nl-NL" dirty="0" err="1"/>
              <a:t>https</a:t>
            </a:r>
            <a:r>
              <a:rPr lang="nl-NL" dirty="0"/>
              <a:t>://</a:t>
            </a:r>
            <a:r>
              <a:rPr lang="nl-NL" dirty="0" err="1"/>
              <a:t>pre.omgevingswet.overheid.nl</a:t>
            </a:r>
            <a:r>
              <a:rPr lang="nl-NL" dirty="0"/>
              <a:t>/registratie-toepasbare-regels/</a:t>
            </a:r>
            <a:r>
              <a:rPr lang="nl-NL" dirty="0" err="1"/>
              <a:t>id</a:t>
            </a:r>
            <a:r>
              <a:rPr lang="nl-NL" dirty="0"/>
              <a:t>/IndieningsvereistenVergunningnl.imow-ws0665.activiteit.GravenBodemWaterbodemOppw </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28</a:t>
            </a:fld>
            <a:endParaRPr lang="nl-NL"/>
          </a:p>
        </p:txBody>
      </p:sp>
    </p:spTree>
    <p:extLst>
      <p:ext uri="{BB962C8B-B14F-4D97-AF65-F5344CB8AC3E}">
        <p14:creationId xmlns:p14="http://schemas.microsoft.com/office/powerpoint/2010/main" val="1751093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Further</a:t>
            </a:r>
            <a:r>
              <a:rPr lang="nl-NL" dirty="0"/>
              <a:t> </a:t>
            </a:r>
            <a:r>
              <a:rPr lang="nl-NL" dirty="0" err="1"/>
              <a:t>examples</a:t>
            </a:r>
            <a:r>
              <a:rPr lang="nl-NL" dirty="0"/>
              <a:t>, </a:t>
            </a:r>
            <a:r>
              <a:rPr lang="nl-NL" dirty="0" err="1"/>
              <a:t>if</a:t>
            </a:r>
            <a:r>
              <a:rPr lang="nl-NL" dirty="0"/>
              <a:t> time </a:t>
            </a:r>
            <a:r>
              <a:rPr lang="nl-NL" dirty="0" err="1"/>
              <a:t>allows</a:t>
            </a:r>
            <a:endParaRPr lang="nl-NL" dirty="0"/>
          </a:p>
          <a:p>
            <a:r>
              <a:rPr lang="nl-NL" dirty="0"/>
              <a:t>/</a:t>
            </a:r>
            <a:r>
              <a:rPr lang="nl-NL" dirty="0" err="1"/>
              <a:t>akn</a:t>
            </a:r>
            <a:r>
              <a:rPr lang="nl-NL" dirty="0"/>
              <a:t>/nl/act/gm0014/2021/reg014</a:t>
            </a:r>
          </a:p>
        </p:txBody>
      </p:sp>
      <p:sp>
        <p:nvSpPr>
          <p:cNvPr id="4" name="Tijdelijke aanduiding voor dianummer 3"/>
          <p:cNvSpPr>
            <a:spLocks noGrp="1"/>
          </p:cNvSpPr>
          <p:nvPr>
            <p:ph type="sldNum" sz="quarter" idx="5"/>
          </p:nvPr>
        </p:nvSpPr>
        <p:spPr/>
        <p:txBody>
          <a:bodyPr/>
          <a:lstStyle/>
          <a:p>
            <a:fld id="{F25384F1-D5A0-1A4C-B63B-3E429AA82F01}" type="slidenum">
              <a:rPr lang="nl-NL" smtClean="0"/>
              <a:t>29</a:t>
            </a:fld>
            <a:endParaRPr lang="nl-NL"/>
          </a:p>
        </p:txBody>
      </p:sp>
    </p:spTree>
    <p:extLst>
      <p:ext uri="{BB962C8B-B14F-4D97-AF65-F5344CB8AC3E}">
        <p14:creationId xmlns:p14="http://schemas.microsoft.com/office/powerpoint/2010/main" val="2481875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deeper</a:t>
            </a:r>
            <a:r>
              <a:rPr lang="nl-NL" dirty="0"/>
              <a:t> </a:t>
            </a:r>
            <a:r>
              <a:rPr lang="nl-NL" dirty="0" err="1"/>
              <a:t>dive</a:t>
            </a:r>
            <a:r>
              <a:rPr lang="nl-NL" dirty="0"/>
              <a:t> </a:t>
            </a:r>
            <a:r>
              <a:rPr lang="nl-NL" dirty="0" err="1"/>
              <a:t>into</a:t>
            </a:r>
            <a:r>
              <a:rPr lang="nl-NL" dirty="0"/>
              <a:t> </a:t>
            </a:r>
            <a:r>
              <a:rPr lang="nl-NL" dirty="0" err="1"/>
              <a:t>the</a:t>
            </a:r>
            <a:r>
              <a:rPr lang="nl-NL" dirty="0"/>
              <a:t> </a:t>
            </a:r>
            <a:r>
              <a:rPr lang="nl-NL" dirty="0" err="1"/>
              <a:t>standards</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32</a:t>
            </a:fld>
            <a:endParaRPr lang="nl-NL"/>
          </a:p>
        </p:txBody>
      </p:sp>
    </p:spTree>
    <p:extLst>
      <p:ext uri="{BB962C8B-B14F-4D97-AF65-F5344CB8AC3E}">
        <p14:creationId xmlns:p14="http://schemas.microsoft.com/office/powerpoint/2010/main" val="1664895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54F46AD7-1143-D644-BEE1-D05E41B11A9E}"/>
              </a:ext>
            </a:extLst>
          </p:cNvPr>
          <p:cNvSpPr>
            <a:spLocks noGrp="1"/>
          </p:cNvSpPr>
          <p:nvPr>
            <p:ph type="body" idx="1"/>
          </p:nvPr>
        </p:nvSpPr>
        <p:spPr/>
        <p:txBody>
          <a:bodyPr/>
          <a:lstStyle/>
          <a:p>
            <a:r>
              <a:rPr lang="nl-NL" dirty="0" err="1"/>
              <a:t>Depending</a:t>
            </a:r>
            <a:r>
              <a:rPr lang="nl-NL" dirty="0"/>
              <a:t> on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Demo in het loket – PRE : </a:t>
            </a:r>
            <a:r>
              <a:rPr lang="nl-NL" dirty="0" err="1"/>
              <a:t>zaltbommel</a:t>
            </a:r>
            <a:r>
              <a:rPr lang="nl-NL" dirty="0"/>
              <a:t> : LPG tanken</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34</a:t>
            </a:fld>
            <a:endParaRPr lang="nl-NL"/>
          </a:p>
        </p:txBody>
      </p:sp>
    </p:spTree>
    <p:extLst>
      <p:ext uri="{BB962C8B-B14F-4D97-AF65-F5344CB8AC3E}">
        <p14:creationId xmlns:p14="http://schemas.microsoft.com/office/powerpoint/2010/main" val="26259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Not </a:t>
            </a:r>
            <a:r>
              <a:rPr lang="nl-NL" dirty="0" err="1"/>
              <a:t>so</a:t>
            </a:r>
            <a:r>
              <a:rPr lang="nl-NL" dirty="0"/>
              <a:t> </a:t>
            </a:r>
            <a:r>
              <a:rPr lang="nl-NL" dirty="0" err="1"/>
              <a:t>Future</a:t>
            </a:r>
            <a:r>
              <a:rPr lang="nl-NL" dirty="0"/>
              <a:t> state, we are </a:t>
            </a:r>
            <a:r>
              <a:rPr lang="nl-NL" dirty="0" err="1"/>
              <a:t>doing</a:t>
            </a:r>
            <a:r>
              <a:rPr lang="nl-NL" dirty="0"/>
              <a:t> </a:t>
            </a:r>
            <a:r>
              <a:rPr lang="nl-NL" dirty="0" err="1"/>
              <a:t>parts</a:t>
            </a:r>
            <a:r>
              <a:rPr lang="nl-NL" dirty="0"/>
              <a:t> </a:t>
            </a:r>
            <a:r>
              <a:rPr lang="nl-NL" dirty="0" err="1"/>
              <a:t>allready</a:t>
            </a:r>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3</a:t>
            </a:fld>
            <a:endParaRPr lang="nl-NL"/>
          </a:p>
        </p:txBody>
      </p:sp>
    </p:spTree>
    <p:extLst>
      <p:ext uri="{BB962C8B-B14F-4D97-AF65-F5344CB8AC3E}">
        <p14:creationId xmlns:p14="http://schemas.microsoft.com/office/powerpoint/2010/main" val="29598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5</a:t>
            </a:fld>
            <a:endParaRPr lang="nl-NL"/>
          </a:p>
        </p:txBody>
      </p:sp>
    </p:spTree>
    <p:extLst>
      <p:ext uri="{BB962C8B-B14F-4D97-AF65-F5344CB8AC3E}">
        <p14:creationId xmlns:p14="http://schemas.microsoft.com/office/powerpoint/2010/main" val="101919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6</a:t>
            </a:fld>
            <a:endParaRPr lang="nl-NL"/>
          </a:p>
        </p:txBody>
      </p:sp>
    </p:spTree>
    <p:extLst>
      <p:ext uri="{BB962C8B-B14F-4D97-AF65-F5344CB8AC3E}">
        <p14:creationId xmlns:p14="http://schemas.microsoft.com/office/powerpoint/2010/main" val="245249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better</a:t>
            </a:r>
            <a:r>
              <a:rPr lang="nl-NL" dirty="0"/>
              <a:t> Information </a:t>
            </a:r>
            <a:r>
              <a:rPr lang="nl-NL" dirty="0" err="1"/>
              <a:t>provision</a:t>
            </a:r>
            <a:r>
              <a:rPr lang="nl-NL" dirty="0"/>
              <a:t> is </a:t>
            </a:r>
            <a:r>
              <a:rPr lang="nl-NL" dirty="0" err="1"/>
              <a:t>the</a:t>
            </a:r>
            <a:r>
              <a:rPr lang="nl-NL" dirty="0"/>
              <a:t> </a:t>
            </a:r>
            <a:r>
              <a:rPr lang="nl-NL" dirty="0" err="1"/>
              <a:t>main</a:t>
            </a:r>
            <a:r>
              <a:rPr lang="nl-NL" dirty="0"/>
              <a:t> goal of </a:t>
            </a:r>
            <a:r>
              <a:rPr lang="nl-NL" dirty="0" err="1"/>
              <a:t>the</a:t>
            </a:r>
            <a:r>
              <a:rPr lang="nl-NL" dirty="0"/>
              <a:t> digital system</a:t>
            </a:r>
          </a:p>
          <a:p>
            <a:r>
              <a:rPr lang="nl-NL" dirty="0" err="1"/>
              <a:t>Current</a:t>
            </a:r>
            <a:r>
              <a:rPr lang="nl-NL" dirty="0"/>
              <a:t> system is </a:t>
            </a:r>
            <a:r>
              <a:rPr lang="nl-NL" dirty="0" err="1"/>
              <a:t>not</a:t>
            </a:r>
            <a:r>
              <a:rPr lang="nl-NL" dirty="0"/>
              <a:t> coherent; stand </a:t>
            </a:r>
            <a:r>
              <a:rPr lang="nl-NL" dirty="0" err="1"/>
              <a:t>alone</a:t>
            </a:r>
            <a:r>
              <a:rPr lang="nl-NL" dirty="0"/>
              <a:t> </a:t>
            </a:r>
            <a:r>
              <a:rPr lang="nl-NL" dirty="0" err="1"/>
              <a:t>applcations</a:t>
            </a:r>
            <a:endParaRPr lang="nl-NL" dirty="0"/>
          </a:p>
          <a:p>
            <a:endParaRPr lang="nl-NL" dirty="0"/>
          </a:p>
          <a:p>
            <a:r>
              <a:rPr lang="nl-NL" dirty="0" err="1"/>
              <a:t>One</a:t>
            </a:r>
            <a:r>
              <a:rPr lang="nl-NL" dirty="0"/>
              <a:t> portal, </a:t>
            </a:r>
            <a:r>
              <a:rPr lang="nl-NL" dirty="0" err="1"/>
              <a:t>steered</a:t>
            </a:r>
            <a:r>
              <a:rPr lang="nl-NL" dirty="0"/>
              <a:t> </a:t>
            </a:r>
            <a:r>
              <a:rPr lang="nl-NL" dirty="0" err="1"/>
              <a:t>by</a:t>
            </a:r>
            <a:r>
              <a:rPr lang="nl-NL" dirty="0"/>
              <a:t> machine </a:t>
            </a:r>
            <a:r>
              <a:rPr lang="nl-NL" dirty="0" err="1"/>
              <a:t>readable</a:t>
            </a:r>
            <a:r>
              <a:rPr lang="nl-NL" dirty="0"/>
              <a:t> </a:t>
            </a:r>
            <a:r>
              <a:rPr lang="nl-NL" dirty="0" err="1"/>
              <a:t>text</a:t>
            </a:r>
            <a:r>
              <a:rPr lang="nl-NL" dirty="0"/>
              <a:t> </a:t>
            </a:r>
            <a:r>
              <a:rPr lang="nl-NL" dirty="0" err="1"/>
              <a:t>and</a:t>
            </a:r>
            <a:r>
              <a:rPr lang="nl-NL" dirty="0"/>
              <a:t> decision rules</a:t>
            </a:r>
          </a:p>
          <a:p>
            <a:endParaRPr lang="nl-NL" dirty="0"/>
          </a:p>
          <a:p>
            <a:r>
              <a:rPr lang="nl-NL" dirty="0"/>
              <a:t>DEMO, GBT laten zien: </a:t>
            </a:r>
            <a:r>
              <a:rPr lang="nl-NL" dirty="0" err="1"/>
              <a:t>https</a:t>
            </a:r>
            <a:r>
              <a:rPr lang="nl-NL" dirty="0"/>
              <a:t>://</a:t>
            </a:r>
            <a:r>
              <a:rPr lang="nl-NL" dirty="0" err="1"/>
              <a:t>pre.omgevingswet.overheid.nl</a:t>
            </a:r>
            <a:r>
              <a:rPr lang="nl-NL" dirty="0"/>
              <a:t>/home </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7</a:t>
            </a:fld>
            <a:endParaRPr lang="nl-NL"/>
          </a:p>
        </p:txBody>
      </p:sp>
    </p:spTree>
    <p:extLst>
      <p:ext uri="{BB962C8B-B14F-4D97-AF65-F5344CB8AC3E}">
        <p14:creationId xmlns:p14="http://schemas.microsoft.com/office/powerpoint/2010/main" val="1670348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Looks </a:t>
            </a:r>
            <a:r>
              <a:rPr lang="nl-NL" dirty="0" err="1"/>
              <a:t>complicated</a:t>
            </a:r>
            <a:r>
              <a:rPr lang="nl-NL" dirty="0"/>
              <a:t>, </a:t>
            </a:r>
            <a:r>
              <a:rPr lang="nl-NL" dirty="0" err="1"/>
              <a:t>and</a:t>
            </a:r>
            <a:r>
              <a:rPr lang="nl-NL" dirty="0"/>
              <a:t> in Dutch</a:t>
            </a:r>
          </a:p>
          <a:p>
            <a:r>
              <a:rPr lang="nl-NL" dirty="0"/>
              <a:t>Ok, </a:t>
            </a:r>
            <a:r>
              <a:rPr lang="nl-NL" dirty="0" err="1"/>
              <a:t>it</a:t>
            </a:r>
            <a:r>
              <a:rPr lang="nl-NL" dirty="0"/>
              <a:t> is </a:t>
            </a:r>
            <a:r>
              <a:rPr lang="nl-NL" dirty="0" err="1"/>
              <a:t>complicated</a:t>
            </a:r>
            <a:endParaRPr lang="nl-NL" dirty="0"/>
          </a:p>
          <a:p>
            <a:r>
              <a:rPr lang="nl-NL" dirty="0"/>
              <a:t>I </a:t>
            </a:r>
            <a:r>
              <a:rPr lang="nl-NL" dirty="0" err="1"/>
              <a:t>will</a:t>
            </a:r>
            <a:r>
              <a:rPr lang="nl-NL" dirty="0"/>
              <a:t> highlight </a:t>
            </a:r>
            <a:r>
              <a:rPr lang="nl-NL" dirty="0" err="1"/>
              <a:t>the</a:t>
            </a:r>
            <a:r>
              <a:rPr lang="nl-NL" dirty="0"/>
              <a:t> important </a:t>
            </a:r>
            <a:r>
              <a:rPr lang="nl-NL" dirty="0" err="1"/>
              <a:t>components</a:t>
            </a:r>
            <a:endParaRPr lang="nl-NL" dirty="0"/>
          </a:p>
          <a:p>
            <a:r>
              <a:rPr lang="nl-NL" dirty="0" err="1"/>
              <a:t>Local</a:t>
            </a:r>
            <a:r>
              <a:rPr lang="nl-NL" dirty="0"/>
              <a:t> systems: </a:t>
            </a:r>
            <a:r>
              <a:rPr lang="nl-NL" dirty="0" err="1"/>
              <a:t>law</a:t>
            </a:r>
            <a:r>
              <a:rPr lang="nl-NL" dirty="0"/>
              <a:t> making, </a:t>
            </a:r>
            <a:r>
              <a:rPr lang="nl-NL" dirty="0" err="1"/>
              <a:t>rule</a:t>
            </a:r>
            <a:r>
              <a:rPr lang="nl-NL" dirty="0"/>
              <a:t> </a:t>
            </a:r>
            <a:r>
              <a:rPr lang="nl-NL" dirty="0" err="1"/>
              <a:t>governance</a:t>
            </a:r>
            <a:r>
              <a:rPr lang="nl-NL" dirty="0"/>
              <a:t>, </a:t>
            </a:r>
            <a:r>
              <a:rPr lang="nl-NL" dirty="0" err="1"/>
              <a:t>applications</a:t>
            </a:r>
            <a:endParaRPr lang="nl-NL" dirty="0"/>
          </a:p>
          <a:p>
            <a:r>
              <a:rPr lang="nl-NL" dirty="0"/>
              <a:t>E-</a:t>
            </a:r>
            <a:r>
              <a:rPr lang="nl-NL" dirty="0" err="1"/>
              <a:t>government</a:t>
            </a:r>
            <a:r>
              <a:rPr lang="nl-NL" dirty="0"/>
              <a:t> building </a:t>
            </a:r>
            <a:r>
              <a:rPr lang="nl-NL" dirty="0" err="1"/>
              <a:t>blocks</a:t>
            </a:r>
            <a:r>
              <a:rPr lang="nl-NL" dirty="0"/>
              <a:t>: </a:t>
            </a:r>
            <a:r>
              <a:rPr lang="nl-NL" dirty="0" err="1"/>
              <a:t>registration</a:t>
            </a:r>
            <a:r>
              <a:rPr lang="nl-NL" dirty="0"/>
              <a:t> systems (COR), </a:t>
            </a:r>
            <a:r>
              <a:rPr lang="nl-NL" dirty="0" err="1"/>
              <a:t>geometry</a:t>
            </a:r>
            <a:r>
              <a:rPr lang="nl-NL" dirty="0"/>
              <a:t> of </a:t>
            </a:r>
            <a:r>
              <a:rPr lang="nl-NL" dirty="0" err="1"/>
              <a:t>governments</a:t>
            </a:r>
            <a:r>
              <a:rPr lang="nl-NL" dirty="0"/>
              <a:t>, </a:t>
            </a:r>
            <a:r>
              <a:rPr lang="nl-NL" dirty="0" err="1"/>
              <a:t>auditing</a:t>
            </a:r>
            <a:r>
              <a:rPr lang="nl-NL" dirty="0"/>
              <a:t>, etc.</a:t>
            </a:r>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9</a:t>
            </a:fld>
            <a:endParaRPr lang="nl-NL"/>
          </a:p>
        </p:txBody>
      </p:sp>
    </p:spTree>
    <p:extLst>
      <p:ext uri="{BB962C8B-B14F-4D97-AF65-F5344CB8AC3E}">
        <p14:creationId xmlns:p14="http://schemas.microsoft.com/office/powerpoint/2010/main" val="391531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Goal: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show </a:t>
            </a:r>
            <a:r>
              <a:rPr lang="nl-NL" sz="1200" b="0" i="0" u="none" strike="noStrike" kern="1200" dirty="0" err="1">
                <a:solidFill>
                  <a:schemeClr val="tx1"/>
                </a:solidFill>
                <a:effectLst/>
                <a:latin typeface="+mn-lt"/>
                <a:ea typeface="+mn-ea"/>
                <a:cs typeface="+mn-cs"/>
              </a:rPr>
              <a:t>how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components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work</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together</a:t>
            </a:r>
            <a:endParaRPr lang="nl-NL"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Aanbouw, uitbouw of bijgebouw bouwen of vervangen</a:t>
            </a:r>
          </a:p>
          <a:p>
            <a:r>
              <a:rPr lang="nl-NL" dirty="0"/>
              <a:t>Oppervlakte gebruiken voor de toelichting</a:t>
            </a:r>
          </a:p>
          <a:p>
            <a:endParaRPr lang="nl-NL" dirty="0"/>
          </a:p>
          <a:p>
            <a:r>
              <a:rPr lang="nl-NL" sz="1200" b="1" i="0" u="none" strike="noStrike" kern="1200" dirty="0">
                <a:solidFill>
                  <a:schemeClr val="tx1"/>
                </a:solidFill>
                <a:effectLst/>
                <a:latin typeface="+mn-lt"/>
                <a:ea typeface="+mn-ea"/>
                <a:cs typeface="+mn-cs"/>
              </a:rPr>
              <a:t>Heeft het nieuwe bouwwerk een dak? : ja (of nee)</a:t>
            </a:r>
          </a:p>
          <a:p>
            <a:r>
              <a:rPr lang="nl-NL" sz="1200" b="1" i="0" u="none" strike="noStrike" kern="1200" dirty="0">
                <a:solidFill>
                  <a:schemeClr val="tx1"/>
                </a:solidFill>
                <a:effectLst/>
                <a:latin typeface="+mn-lt"/>
                <a:ea typeface="+mn-ea"/>
                <a:cs typeface="+mn-cs"/>
              </a:rPr>
              <a:t>Bij een woning: ja</a:t>
            </a:r>
          </a:p>
          <a:p>
            <a:r>
              <a:rPr lang="nl-NL" sz="1200" b="1" i="0" u="none" strike="noStrike" kern="1200" dirty="0">
                <a:solidFill>
                  <a:schemeClr val="tx1"/>
                </a:solidFill>
                <a:effectLst/>
                <a:latin typeface="+mn-lt"/>
                <a:ea typeface="+mn-ea"/>
                <a:cs typeface="+mn-cs"/>
              </a:rPr>
              <a:t>Ten dienste van wonen</a:t>
            </a:r>
          </a:p>
          <a:p>
            <a:endParaRPr lang="nl-NL" sz="1200" b="1"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Woning blijft gelijk</a:t>
            </a:r>
          </a:p>
          <a:p>
            <a:r>
              <a:rPr lang="nl-NL" sz="1200" b="1" i="0" u="none" strike="noStrike" kern="1200" dirty="0">
                <a:solidFill>
                  <a:schemeClr val="tx1"/>
                </a:solidFill>
                <a:effectLst/>
                <a:latin typeface="+mn-lt"/>
                <a:ea typeface="+mn-ea"/>
                <a:cs typeface="+mn-cs"/>
              </a:rPr>
              <a:t>Geen monument</a:t>
            </a:r>
          </a:p>
          <a:p>
            <a:r>
              <a:rPr lang="nl-NL" sz="1200" b="1" i="0" u="none" strike="noStrike" kern="1200" dirty="0">
                <a:solidFill>
                  <a:schemeClr val="tx1"/>
                </a:solidFill>
                <a:effectLst/>
                <a:latin typeface="+mn-lt"/>
                <a:ea typeface="+mn-ea"/>
                <a:cs typeface="+mn-cs"/>
              </a:rPr>
              <a:t>Geen archeologie</a:t>
            </a:r>
          </a:p>
          <a:p>
            <a:r>
              <a:rPr lang="nl-NL" sz="1200" b="1" i="0" u="none" strike="noStrike" kern="1200" dirty="0">
                <a:solidFill>
                  <a:schemeClr val="tx1"/>
                </a:solidFill>
                <a:effectLst/>
                <a:latin typeface="+mn-lt"/>
                <a:ea typeface="+mn-ea"/>
                <a:cs typeface="+mn-cs"/>
              </a:rPr>
              <a:t>Verdiept in de grond</a:t>
            </a:r>
          </a:p>
          <a:p>
            <a:endParaRPr lang="nl-NL" sz="1200" b="1"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En direct door naar aanvragen</a:t>
            </a:r>
          </a:p>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10</a:t>
            </a:fld>
            <a:endParaRPr lang="nl-NL"/>
          </a:p>
        </p:txBody>
      </p:sp>
    </p:spTree>
    <p:extLst>
      <p:ext uri="{BB962C8B-B14F-4D97-AF65-F5344CB8AC3E}">
        <p14:creationId xmlns:p14="http://schemas.microsoft.com/office/powerpoint/2010/main" val="417600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Goal: </a:t>
            </a:r>
            <a:r>
              <a:rPr lang="nl-NL" sz="1200" b="0" i="0" u="none" strike="noStrike" kern="1200" dirty="0" err="1">
                <a:solidFill>
                  <a:schemeClr val="tx1"/>
                </a:solidFill>
                <a:effectLst/>
                <a:latin typeface="+mn-lt"/>
                <a:ea typeface="+mn-ea"/>
                <a:cs typeface="+mn-cs"/>
              </a:rPr>
              <a:t>to</a:t>
            </a:r>
            <a:r>
              <a:rPr lang="nl-NL" sz="1200" b="0" i="0" u="none" strike="noStrike" kern="1200" dirty="0">
                <a:solidFill>
                  <a:schemeClr val="tx1"/>
                </a:solidFill>
                <a:effectLst/>
                <a:latin typeface="+mn-lt"/>
                <a:ea typeface="+mn-ea"/>
                <a:cs typeface="+mn-cs"/>
              </a:rPr>
              <a:t> show </a:t>
            </a:r>
            <a:r>
              <a:rPr lang="nl-NL" sz="1200" b="0" i="0" u="none" strike="noStrike" kern="1200" dirty="0" err="1">
                <a:solidFill>
                  <a:schemeClr val="tx1"/>
                </a:solidFill>
                <a:effectLst/>
                <a:latin typeface="+mn-lt"/>
                <a:ea typeface="+mn-ea"/>
                <a:cs typeface="+mn-cs"/>
              </a:rPr>
              <a:t>how</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all</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the</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comonents</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work</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together</a:t>
            </a:r>
            <a:endParaRPr lang="nl-NL"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Aanbouw, uitbouw of bijgebouw bouwen of vervangen</a:t>
            </a:r>
          </a:p>
          <a:p>
            <a:r>
              <a:rPr lang="nl-NL" dirty="0"/>
              <a:t>Oppervlakte gebruiken voor de toelichting</a:t>
            </a:r>
          </a:p>
          <a:p>
            <a:endParaRPr lang="nl-NL" dirty="0"/>
          </a:p>
          <a:p>
            <a:r>
              <a:rPr lang="nl-NL" sz="1200" b="1" i="0" u="none" strike="noStrike" kern="1200" dirty="0">
                <a:solidFill>
                  <a:schemeClr val="tx1"/>
                </a:solidFill>
                <a:effectLst/>
                <a:latin typeface="+mn-lt"/>
                <a:ea typeface="+mn-ea"/>
                <a:cs typeface="+mn-cs"/>
              </a:rPr>
              <a:t>Heeft het nieuwe bouwwerk een dak? : ja (of nee)</a:t>
            </a:r>
          </a:p>
          <a:p>
            <a:r>
              <a:rPr lang="nl-NL" sz="1200" b="1" i="0" u="none" strike="noStrike" kern="1200" dirty="0">
                <a:solidFill>
                  <a:schemeClr val="tx1"/>
                </a:solidFill>
                <a:effectLst/>
                <a:latin typeface="+mn-lt"/>
                <a:ea typeface="+mn-ea"/>
                <a:cs typeface="+mn-cs"/>
              </a:rPr>
              <a:t>Bij een woning: ja</a:t>
            </a:r>
          </a:p>
          <a:p>
            <a:r>
              <a:rPr lang="nl-NL" sz="1200" b="1" i="0" u="none" strike="noStrike" kern="1200" dirty="0">
                <a:solidFill>
                  <a:schemeClr val="tx1"/>
                </a:solidFill>
                <a:effectLst/>
                <a:latin typeface="+mn-lt"/>
                <a:ea typeface="+mn-ea"/>
                <a:cs typeface="+mn-cs"/>
              </a:rPr>
              <a:t>Ten dienste van wonen</a:t>
            </a:r>
          </a:p>
          <a:p>
            <a:endParaRPr lang="nl-NL" sz="1200" b="1"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Woning blijft gelijk</a:t>
            </a:r>
          </a:p>
          <a:p>
            <a:r>
              <a:rPr lang="nl-NL" sz="1200" b="1" i="0" u="none" strike="noStrike" kern="1200" dirty="0">
                <a:solidFill>
                  <a:schemeClr val="tx1"/>
                </a:solidFill>
                <a:effectLst/>
                <a:latin typeface="+mn-lt"/>
                <a:ea typeface="+mn-ea"/>
                <a:cs typeface="+mn-cs"/>
              </a:rPr>
              <a:t>Geen monument</a:t>
            </a:r>
          </a:p>
          <a:p>
            <a:r>
              <a:rPr lang="nl-NL" sz="1200" b="1" i="0" u="none" strike="noStrike" kern="1200" dirty="0">
                <a:solidFill>
                  <a:schemeClr val="tx1"/>
                </a:solidFill>
                <a:effectLst/>
                <a:latin typeface="+mn-lt"/>
                <a:ea typeface="+mn-ea"/>
                <a:cs typeface="+mn-cs"/>
              </a:rPr>
              <a:t>Geen archeologie</a:t>
            </a:r>
          </a:p>
          <a:p>
            <a:r>
              <a:rPr lang="nl-NL" sz="1200" b="1" i="0" u="none" strike="noStrike" kern="1200" dirty="0">
                <a:solidFill>
                  <a:schemeClr val="tx1"/>
                </a:solidFill>
                <a:effectLst/>
                <a:latin typeface="+mn-lt"/>
                <a:ea typeface="+mn-ea"/>
                <a:cs typeface="+mn-cs"/>
              </a:rPr>
              <a:t>Verdiept in de grond</a:t>
            </a:r>
          </a:p>
          <a:p>
            <a:endParaRPr lang="nl-NL" sz="1200" b="1" i="0" u="none" strike="noStrike" kern="1200" dirty="0">
              <a:solidFill>
                <a:schemeClr val="tx1"/>
              </a:solidFill>
              <a:effectLst/>
              <a:latin typeface="+mn-lt"/>
              <a:ea typeface="+mn-ea"/>
              <a:cs typeface="+mn-cs"/>
            </a:endParaRPr>
          </a:p>
          <a:p>
            <a:r>
              <a:rPr lang="nl-NL" sz="1200" b="1" i="0" u="none" strike="noStrike" kern="1200" dirty="0">
                <a:solidFill>
                  <a:schemeClr val="tx1"/>
                </a:solidFill>
                <a:effectLst/>
                <a:latin typeface="+mn-lt"/>
                <a:ea typeface="+mn-ea"/>
                <a:cs typeface="+mn-cs"/>
              </a:rPr>
              <a:t>En direct door naar aanvragen</a:t>
            </a:r>
          </a:p>
          <a:p>
            <a:endParaRPr lang="nl-NL" dirty="0"/>
          </a:p>
        </p:txBody>
      </p:sp>
      <p:sp>
        <p:nvSpPr>
          <p:cNvPr id="4" name="Tijdelijke aanduiding voor dianummer 3"/>
          <p:cNvSpPr>
            <a:spLocks noGrp="1"/>
          </p:cNvSpPr>
          <p:nvPr>
            <p:ph type="sldNum" sz="quarter" idx="5"/>
          </p:nvPr>
        </p:nvSpPr>
        <p:spPr/>
        <p:txBody>
          <a:bodyPr/>
          <a:lstStyle/>
          <a:p>
            <a:fld id="{D0E3DF64-08F2-4B73-BA19-C414530098C9}" type="slidenum">
              <a:rPr lang="nl-NL" smtClean="0"/>
              <a:t>11</a:t>
            </a:fld>
            <a:endParaRPr lang="nl-NL"/>
          </a:p>
        </p:txBody>
      </p:sp>
    </p:spTree>
    <p:extLst>
      <p:ext uri="{BB962C8B-B14F-4D97-AF65-F5344CB8AC3E}">
        <p14:creationId xmlns:p14="http://schemas.microsoft.com/office/powerpoint/2010/main" val="4174923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6374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215512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3579582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8178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261365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65032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887961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442076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3846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067544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349176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15030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515BC-CD59-6C4C-B6A1-377407BC892E}"/>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AB9B236C-0084-5A40-B1B5-7A6C4097F2D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CDFC8BB-181E-E342-AA89-56DD52F124D8}"/>
              </a:ext>
            </a:extLst>
          </p:cNvPr>
          <p:cNvSpPr>
            <a:spLocks noGrp="1"/>
          </p:cNvSpPr>
          <p:nvPr>
            <p:ph type="dt" sz="half" idx="10"/>
          </p:nvPr>
        </p:nvSpPr>
        <p:spPr/>
        <p:txBody>
          <a:bodyPr/>
          <a:lstStyle/>
          <a:p>
            <a:fld id="{4199F29F-0D82-EE47-A331-BE09CE5A13E4}" type="datetimeFigureOut">
              <a:rPr lang="nl-NL" smtClean="0"/>
              <a:t>07-06-2021</a:t>
            </a:fld>
            <a:endParaRPr lang="nl-NL"/>
          </a:p>
        </p:txBody>
      </p:sp>
      <p:sp>
        <p:nvSpPr>
          <p:cNvPr id="5" name="Tijdelijke aanduiding voor voettekst 4">
            <a:extLst>
              <a:ext uri="{FF2B5EF4-FFF2-40B4-BE49-F238E27FC236}">
                <a16:creationId xmlns:a16="http://schemas.microsoft.com/office/drawing/2014/main" id="{2725F69A-CA0F-7749-85B9-41F85648C9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6D018F-26FD-0E47-9901-4719AF86C5D8}"/>
              </a:ext>
            </a:extLst>
          </p:cNvPr>
          <p:cNvSpPr>
            <a:spLocks noGrp="1"/>
          </p:cNvSpPr>
          <p:nvPr>
            <p:ph type="sldNum" sz="quarter" idx="12"/>
          </p:nvPr>
        </p:nvSpPr>
        <p:spPr/>
        <p:txBody>
          <a:bodyPr/>
          <a:lstStyle/>
          <a:p>
            <a:fld id="{349753AA-28BC-C040-8C89-A6EB8B51E871}" type="slidenum">
              <a:rPr lang="nl-NL" smtClean="0"/>
              <a:t>‹nr.›</a:t>
            </a:fld>
            <a:endParaRPr lang="nl-NL"/>
          </a:p>
        </p:txBody>
      </p:sp>
    </p:spTree>
    <p:extLst>
      <p:ext uri="{BB962C8B-B14F-4D97-AF65-F5344CB8AC3E}">
        <p14:creationId xmlns:p14="http://schemas.microsoft.com/office/powerpoint/2010/main" val="365676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90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21274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3591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07/06/21</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47992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09027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1334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48006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07/06/21</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1905911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2" r:id="rId18"/>
    <p:sldLayoutId id="2147483696" r:id="rId19"/>
    <p:sldLayoutId id="2147483697" r:id="rId20"/>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ernment.nl/topics/spatial-planning-and-infrastructure/revision-of-environment-planning-law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4763955" y="2406998"/>
            <a:ext cx="3878753" cy="3035781"/>
          </a:xfrm>
        </p:spPr>
        <p:txBody>
          <a:bodyPr anchor="ctr">
            <a:normAutofit/>
          </a:bodyPr>
          <a:lstStyle/>
          <a:p>
            <a:endParaRPr lang="nl-NL" dirty="0"/>
          </a:p>
          <a:p>
            <a:pPr algn="ctr"/>
            <a:r>
              <a:rPr lang="nl-NL" i="1" dirty="0"/>
              <a:t>Using machine </a:t>
            </a:r>
            <a:r>
              <a:rPr lang="nl-NL" i="1" dirty="0" err="1"/>
              <a:t>readable</a:t>
            </a:r>
            <a:r>
              <a:rPr lang="nl-NL" i="1" dirty="0"/>
              <a:t> </a:t>
            </a:r>
            <a:r>
              <a:rPr lang="nl-NL" i="1" dirty="0" err="1"/>
              <a:t>texts</a:t>
            </a:r>
            <a:r>
              <a:rPr lang="nl-NL" i="1" dirty="0"/>
              <a:t> </a:t>
            </a:r>
            <a:r>
              <a:rPr lang="nl-NL" i="1" dirty="0" err="1"/>
              <a:t>and</a:t>
            </a:r>
            <a:r>
              <a:rPr lang="nl-NL" i="1" dirty="0"/>
              <a:t> decision logic</a:t>
            </a:r>
          </a:p>
        </p:txBody>
      </p:sp>
      <p:sp>
        <p:nvSpPr>
          <p:cNvPr id="5" name="Tijdelijke aanduiding voor tekst 4"/>
          <p:cNvSpPr>
            <a:spLocks noGrp="1"/>
          </p:cNvSpPr>
          <p:nvPr>
            <p:ph type="body" sz="quarter" idx="11"/>
          </p:nvPr>
        </p:nvSpPr>
        <p:spPr/>
        <p:txBody>
          <a:bodyPr/>
          <a:lstStyle/>
          <a:p>
            <a:endParaRPr lang="nl-NL" dirty="0"/>
          </a:p>
          <a:p>
            <a:r>
              <a:rPr lang="nl-NL" dirty="0"/>
              <a:t>Presentation: Vincent van Dijk</a:t>
            </a:r>
          </a:p>
          <a:p>
            <a:endParaRPr lang="nl-NL" dirty="0"/>
          </a:p>
          <a:p>
            <a:r>
              <a:rPr lang="nl-NL" dirty="0"/>
              <a:t>9 </a:t>
            </a:r>
            <a:r>
              <a:rPr lang="nl-NL" dirty="0" err="1"/>
              <a:t>June</a:t>
            </a:r>
            <a:r>
              <a:rPr lang="nl-NL" dirty="0"/>
              <a:t> 2021</a:t>
            </a:r>
          </a:p>
        </p:txBody>
      </p:sp>
      <p:sp>
        <p:nvSpPr>
          <p:cNvPr id="6" name="Titel 5">
            <a:extLst>
              <a:ext uri="{FF2B5EF4-FFF2-40B4-BE49-F238E27FC236}">
                <a16:creationId xmlns:a16="http://schemas.microsoft.com/office/drawing/2014/main" id="{631650A3-543E-4088-9228-4E8FF1C21D06}"/>
              </a:ext>
            </a:extLst>
          </p:cNvPr>
          <p:cNvSpPr>
            <a:spLocks noGrp="1"/>
          </p:cNvSpPr>
          <p:nvPr>
            <p:ph type="ctrTitle"/>
          </p:nvPr>
        </p:nvSpPr>
        <p:spPr>
          <a:xfrm>
            <a:off x="4767108" y="1171764"/>
            <a:ext cx="4015134" cy="1979998"/>
          </a:xfrm>
        </p:spPr>
        <p:txBody>
          <a:bodyPr>
            <a:normAutofit fontScale="90000"/>
          </a:bodyPr>
          <a:lstStyle/>
          <a:p>
            <a:pPr algn="ctr"/>
            <a:r>
              <a:rPr lang="nl-NL" dirty="0"/>
              <a:t>The (new) Digital System </a:t>
            </a:r>
            <a:r>
              <a:rPr lang="nl-NL" dirty="0" err="1"/>
              <a:t>for</a:t>
            </a:r>
            <a:r>
              <a:rPr lang="nl-NL" dirty="0"/>
              <a:t> </a:t>
            </a:r>
            <a:r>
              <a:rPr lang="nl-NL" dirty="0" err="1"/>
              <a:t>the</a:t>
            </a:r>
            <a:r>
              <a:rPr lang="nl-NL" dirty="0"/>
              <a:t> </a:t>
            </a:r>
            <a:r>
              <a:rPr lang="nl-NL" dirty="0" err="1"/>
              <a:t>environmental</a:t>
            </a:r>
            <a:r>
              <a:rPr lang="nl-NL" dirty="0"/>
              <a:t> planning </a:t>
            </a:r>
            <a:r>
              <a:rPr lang="nl-NL" dirty="0" err="1"/>
              <a:t>law</a:t>
            </a:r>
            <a:r>
              <a:rPr lang="nl-NL" dirty="0"/>
              <a:t> in The Netherlands</a:t>
            </a:r>
            <a:br>
              <a:rPr lang="nl-NL" dirty="0"/>
            </a:br>
            <a:endParaRPr lang="nl-NL" dirty="0"/>
          </a:p>
        </p:txBody>
      </p:sp>
      <p:pic>
        <p:nvPicPr>
          <p:cNvPr id="7" name="Afbeelding 6">
            <a:extLst>
              <a:ext uri="{FF2B5EF4-FFF2-40B4-BE49-F238E27FC236}">
                <a16:creationId xmlns:a16="http://schemas.microsoft.com/office/drawing/2014/main" id="{B86B3C6B-5A3E-41C9-A5E0-50BDC8D3C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89" y="3924889"/>
            <a:ext cx="3810000" cy="2581275"/>
          </a:xfrm>
          <a:prstGeom prst="rect">
            <a:avLst/>
          </a:prstGeom>
        </p:spPr>
      </p:pic>
    </p:spTree>
    <p:extLst>
      <p:ext uri="{BB962C8B-B14F-4D97-AF65-F5344CB8AC3E}">
        <p14:creationId xmlns:p14="http://schemas.microsoft.com/office/powerpoint/2010/main" val="3241637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4013C-EC4C-0E40-937B-94798EF21A2F}"/>
              </a:ext>
            </a:extLst>
          </p:cNvPr>
          <p:cNvSpPr>
            <a:spLocks noGrp="1"/>
          </p:cNvSpPr>
          <p:nvPr>
            <p:ph type="title"/>
          </p:nvPr>
        </p:nvSpPr>
        <p:spPr/>
        <p:txBody>
          <a:bodyPr/>
          <a:lstStyle/>
          <a:p>
            <a:r>
              <a:rPr lang="nl-NL" dirty="0" err="1"/>
              <a:t>Demonstration</a:t>
            </a:r>
            <a:r>
              <a:rPr lang="nl-NL" dirty="0"/>
              <a:t>: permit check</a:t>
            </a:r>
          </a:p>
        </p:txBody>
      </p:sp>
      <p:pic>
        <p:nvPicPr>
          <p:cNvPr id="7" name="Tijdelijke aanduiding voor inhoud 6">
            <a:extLst>
              <a:ext uri="{FF2B5EF4-FFF2-40B4-BE49-F238E27FC236}">
                <a16:creationId xmlns:a16="http://schemas.microsoft.com/office/drawing/2014/main" id="{00BC494A-1C7A-D748-B471-B34A7E4AE8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2435" y="1759340"/>
            <a:ext cx="7905509" cy="4450721"/>
          </a:xfrm>
        </p:spPr>
      </p:pic>
      <p:sp>
        <p:nvSpPr>
          <p:cNvPr id="4" name="Tijdelijke aanduiding voor voettekst 3">
            <a:extLst>
              <a:ext uri="{FF2B5EF4-FFF2-40B4-BE49-F238E27FC236}">
                <a16:creationId xmlns:a16="http://schemas.microsoft.com/office/drawing/2014/main" id="{050F77C9-80C3-5B4F-9CD3-D1BE69C9BB51}"/>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139680C5-82CB-3D4A-97E8-3C74ABD9B7D5}"/>
              </a:ext>
            </a:extLst>
          </p:cNvPr>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274231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4013C-EC4C-0E40-937B-94798EF21A2F}"/>
              </a:ext>
            </a:extLst>
          </p:cNvPr>
          <p:cNvSpPr>
            <a:spLocks noGrp="1"/>
          </p:cNvSpPr>
          <p:nvPr>
            <p:ph type="title"/>
          </p:nvPr>
        </p:nvSpPr>
        <p:spPr/>
        <p:txBody>
          <a:bodyPr/>
          <a:lstStyle/>
          <a:p>
            <a:r>
              <a:rPr lang="nl-NL" dirty="0" err="1"/>
              <a:t>Demonstration</a:t>
            </a:r>
            <a:r>
              <a:rPr lang="nl-NL" dirty="0"/>
              <a:t>: permit check</a:t>
            </a:r>
          </a:p>
        </p:txBody>
      </p:sp>
      <p:pic>
        <p:nvPicPr>
          <p:cNvPr id="7" name="Tijdelijke aanduiding voor inhoud 6">
            <a:extLst>
              <a:ext uri="{FF2B5EF4-FFF2-40B4-BE49-F238E27FC236}">
                <a16:creationId xmlns:a16="http://schemas.microsoft.com/office/drawing/2014/main" id="{00BC494A-1C7A-D748-B471-B34A7E4AE8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2435" y="1759340"/>
            <a:ext cx="7905509" cy="4450721"/>
          </a:xfrm>
        </p:spPr>
      </p:pic>
      <p:sp>
        <p:nvSpPr>
          <p:cNvPr id="4" name="Tijdelijke aanduiding voor voettekst 3">
            <a:extLst>
              <a:ext uri="{FF2B5EF4-FFF2-40B4-BE49-F238E27FC236}">
                <a16:creationId xmlns:a16="http://schemas.microsoft.com/office/drawing/2014/main" id="{050F77C9-80C3-5B4F-9CD3-D1BE69C9BB51}"/>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139680C5-82CB-3D4A-97E8-3C74ABD9B7D5}"/>
              </a:ext>
            </a:extLst>
          </p:cNvPr>
          <p:cNvSpPr>
            <a:spLocks noGrp="1"/>
          </p:cNvSpPr>
          <p:nvPr>
            <p:ph type="dt" sz="half" idx="11"/>
          </p:nvPr>
        </p:nvSpPr>
        <p:spPr/>
        <p:txBody>
          <a:bodyPr/>
          <a:lstStyle/>
          <a:p>
            <a:pPr>
              <a:defRPr/>
            </a:pPr>
            <a:endParaRPr lang="nl-NL"/>
          </a:p>
        </p:txBody>
      </p:sp>
      <p:sp>
        <p:nvSpPr>
          <p:cNvPr id="8" name="Tekstvak 7">
            <a:extLst>
              <a:ext uri="{FF2B5EF4-FFF2-40B4-BE49-F238E27FC236}">
                <a16:creationId xmlns:a16="http://schemas.microsoft.com/office/drawing/2014/main" id="{8A9ED9F4-1799-D34A-98E2-D1F0D521156C}"/>
              </a:ext>
            </a:extLst>
          </p:cNvPr>
          <p:cNvSpPr txBox="1"/>
          <p:nvPr/>
        </p:nvSpPr>
        <p:spPr>
          <a:xfrm>
            <a:off x="2939117" y="2980481"/>
            <a:ext cx="5863138" cy="1200329"/>
          </a:xfrm>
          <a:prstGeom prst="rect">
            <a:avLst/>
          </a:prstGeom>
          <a:solidFill>
            <a:schemeClr val="accent3">
              <a:lumMod val="75000"/>
              <a:alpha val="32000"/>
            </a:schemeClr>
          </a:solidFill>
        </p:spPr>
        <p:txBody>
          <a:bodyPr wrap="square" rtlCol="0">
            <a:spAutoFit/>
          </a:bodyPr>
          <a:lstStyle/>
          <a:p>
            <a:pPr marL="285750" indent="-285750">
              <a:buFont typeface="Arial" panose="020B0604020202020204" pitchFamily="34" charset="0"/>
              <a:buChar char="•"/>
            </a:pPr>
            <a:r>
              <a:rPr lang="nl-NL" i="1" dirty="0" err="1"/>
              <a:t>Completely</a:t>
            </a:r>
            <a:r>
              <a:rPr lang="nl-NL" i="1" dirty="0"/>
              <a:t> </a:t>
            </a:r>
            <a:r>
              <a:rPr lang="nl-NL" i="1" dirty="0" err="1"/>
              <a:t>rule</a:t>
            </a:r>
            <a:r>
              <a:rPr lang="nl-NL" i="1" dirty="0"/>
              <a:t> </a:t>
            </a:r>
            <a:r>
              <a:rPr lang="nl-NL" i="1" dirty="0" err="1"/>
              <a:t>driven</a:t>
            </a:r>
            <a:r>
              <a:rPr lang="nl-NL" i="1" dirty="0"/>
              <a:t>: </a:t>
            </a:r>
            <a:r>
              <a:rPr lang="nl-NL" i="1" u="sng" dirty="0"/>
              <a:t>check</a:t>
            </a:r>
            <a:r>
              <a:rPr lang="nl-NL" i="1" dirty="0"/>
              <a:t> </a:t>
            </a:r>
            <a:r>
              <a:rPr lang="nl-NL" i="1" dirty="0" err="1"/>
              <a:t>and</a:t>
            </a:r>
            <a:r>
              <a:rPr lang="nl-NL" i="1" dirty="0"/>
              <a:t> </a:t>
            </a:r>
            <a:r>
              <a:rPr lang="nl-NL" i="1" u="sng" dirty="0" err="1"/>
              <a:t>application</a:t>
            </a:r>
            <a:endParaRPr lang="nl-NL" i="1" u="sng" dirty="0"/>
          </a:p>
          <a:p>
            <a:pPr marL="285750" indent="-285750">
              <a:buFont typeface="Arial" panose="020B0604020202020204" pitchFamily="34" charset="0"/>
              <a:buChar char="•"/>
            </a:pPr>
            <a:r>
              <a:rPr lang="nl-NL" i="1" u="sng" dirty="0" err="1"/>
              <a:t>Conclusion</a:t>
            </a:r>
            <a:r>
              <a:rPr lang="nl-NL" i="1" dirty="0"/>
              <a:t> based on </a:t>
            </a:r>
            <a:r>
              <a:rPr lang="nl-NL" i="1" u="sng" dirty="0" err="1"/>
              <a:t>legal</a:t>
            </a:r>
            <a:r>
              <a:rPr lang="nl-NL" i="1" u="sng" dirty="0"/>
              <a:t> </a:t>
            </a:r>
            <a:r>
              <a:rPr lang="nl-NL" i="1" u="sng" dirty="0" err="1"/>
              <a:t>grounds</a:t>
            </a:r>
            <a:r>
              <a:rPr lang="nl-NL" i="1" dirty="0"/>
              <a:t> </a:t>
            </a:r>
            <a:r>
              <a:rPr lang="nl-NL" i="1" dirty="0" err="1"/>
              <a:t>derived</a:t>
            </a:r>
            <a:r>
              <a:rPr lang="nl-NL" i="1" dirty="0"/>
              <a:t> </a:t>
            </a:r>
            <a:r>
              <a:rPr lang="nl-NL" i="1" dirty="0" err="1"/>
              <a:t>by</a:t>
            </a:r>
            <a:r>
              <a:rPr lang="nl-NL" i="1" dirty="0"/>
              <a:t> </a:t>
            </a:r>
            <a:r>
              <a:rPr lang="nl-NL" i="1" u="sng" dirty="0" err="1"/>
              <a:t>facts</a:t>
            </a:r>
            <a:endParaRPr lang="nl-NL" i="1" u="sng" dirty="0"/>
          </a:p>
          <a:p>
            <a:pPr marL="285750" indent="-285750">
              <a:buFont typeface="Arial" panose="020B0604020202020204" pitchFamily="34" charset="0"/>
              <a:buChar char="•"/>
            </a:pPr>
            <a:r>
              <a:rPr lang="nl-NL" i="1" dirty="0" err="1"/>
              <a:t>Use</a:t>
            </a:r>
            <a:r>
              <a:rPr lang="nl-NL" i="1" dirty="0"/>
              <a:t> of </a:t>
            </a:r>
            <a:r>
              <a:rPr lang="nl-NL" i="1" u="sng" dirty="0" err="1"/>
              <a:t>legal</a:t>
            </a:r>
            <a:r>
              <a:rPr lang="nl-NL" i="1" u="sng" dirty="0"/>
              <a:t> </a:t>
            </a:r>
            <a:r>
              <a:rPr lang="nl-NL" i="1" u="sng" dirty="0" err="1"/>
              <a:t>objects</a:t>
            </a:r>
            <a:r>
              <a:rPr lang="nl-NL" i="1" dirty="0"/>
              <a:t> </a:t>
            </a:r>
            <a:r>
              <a:rPr lang="nl-NL" i="1" dirty="0" err="1"/>
              <a:t>from</a:t>
            </a:r>
            <a:r>
              <a:rPr lang="nl-NL" i="1" dirty="0"/>
              <a:t> </a:t>
            </a:r>
            <a:r>
              <a:rPr lang="nl-NL" i="1" u="sng" dirty="0" err="1"/>
              <a:t>legal</a:t>
            </a:r>
            <a:r>
              <a:rPr lang="nl-NL" i="1" u="sng" dirty="0"/>
              <a:t> </a:t>
            </a:r>
            <a:r>
              <a:rPr lang="nl-NL" i="1" u="sng" dirty="0" err="1"/>
              <a:t>documents</a:t>
            </a:r>
            <a:endParaRPr lang="nl-NL" i="1" u="sng" dirty="0"/>
          </a:p>
          <a:p>
            <a:pPr marL="285750" indent="-285750">
              <a:buFont typeface="Arial" panose="020B0604020202020204" pitchFamily="34" charset="0"/>
              <a:buChar char="•"/>
            </a:pPr>
            <a:r>
              <a:rPr lang="nl-NL" i="1" dirty="0" err="1"/>
              <a:t>Specified</a:t>
            </a:r>
            <a:r>
              <a:rPr lang="nl-NL" i="1" dirty="0"/>
              <a:t> </a:t>
            </a:r>
            <a:r>
              <a:rPr lang="nl-NL" i="1" dirty="0" err="1"/>
              <a:t>by</a:t>
            </a:r>
            <a:r>
              <a:rPr lang="nl-NL" i="1" dirty="0"/>
              <a:t> </a:t>
            </a:r>
            <a:r>
              <a:rPr lang="nl-NL" i="1" u="sng" dirty="0" err="1"/>
              <a:t>law</a:t>
            </a:r>
            <a:r>
              <a:rPr lang="nl-NL" i="1" u="sng" dirty="0"/>
              <a:t> makers </a:t>
            </a:r>
            <a:r>
              <a:rPr lang="nl-NL" i="1" dirty="0" err="1"/>
              <a:t>and</a:t>
            </a:r>
            <a:r>
              <a:rPr lang="nl-NL" i="1" dirty="0"/>
              <a:t> </a:t>
            </a:r>
            <a:r>
              <a:rPr lang="nl-NL" i="1" u="sng" dirty="0"/>
              <a:t>decision rules </a:t>
            </a:r>
            <a:r>
              <a:rPr lang="nl-NL" i="1" u="sng" dirty="0" err="1"/>
              <a:t>specialists</a:t>
            </a:r>
            <a:endParaRPr lang="nl-NL" i="1" u="sng" dirty="0"/>
          </a:p>
        </p:txBody>
      </p:sp>
    </p:spTree>
    <p:extLst>
      <p:ext uri="{BB962C8B-B14F-4D97-AF65-F5344CB8AC3E}">
        <p14:creationId xmlns:p14="http://schemas.microsoft.com/office/powerpoint/2010/main" val="151606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err="1"/>
              <a:t>Standardization</a:t>
            </a:r>
            <a:endParaRPr lang="nl-NL" dirty="0"/>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a:t>Three new </a:t>
            </a:r>
            <a:r>
              <a:rPr lang="nl-NL" dirty="0" err="1"/>
              <a:t>standards</a:t>
            </a:r>
            <a:r>
              <a:rPr lang="nl-NL" dirty="0"/>
              <a:t> </a:t>
            </a:r>
            <a:r>
              <a:rPr lang="nl-NL" dirty="0" err="1"/>
              <a:t>to</a:t>
            </a:r>
            <a:r>
              <a:rPr lang="nl-NL" dirty="0"/>
              <a:t> support </a:t>
            </a:r>
            <a:r>
              <a:rPr lang="nl-NL" dirty="0" err="1"/>
              <a:t>the</a:t>
            </a:r>
            <a:r>
              <a:rPr lang="nl-NL" dirty="0"/>
              <a:t> solution</a:t>
            </a:r>
          </a:p>
          <a:p>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334774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11">
            <a:extLst>
              <a:ext uri="{FF2B5EF4-FFF2-40B4-BE49-F238E27FC236}">
                <a16:creationId xmlns:a16="http://schemas.microsoft.com/office/drawing/2014/main" id="{1D078941-9ABA-064B-B8C2-2767B44868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299" y="1701885"/>
            <a:ext cx="6814598" cy="4733984"/>
          </a:xfrm>
        </p:spPr>
      </p:pic>
      <p:sp>
        <p:nvSpPr>
          <p:cNvPr id="2" name="Titel 1">
            <a:extLst>
              <a:ext uri="{FF2B5EF4-FFF2-40B4-BE49-F238E27FC236}">
                <a16:creationId xmlns:a16="http://schemas.microsoft.com/office/drawing/2014/main" id="{C1C80138-332D-3745-A670-9C896C973E74}"/>
              </a:ext>
            </a:extLst>
          </p:cNvPr>
          <p:cNvSpPr>
            <a:spLocks noGrp="1"/>
          </p:cNvSpPr>
          <p:nvPr>
            <p:ph type="title"/>
          </p:nvPr>
        </p:nvSpPr>
        <p:spPr>
          <a:xfrm>
            <a:off x="450850" y="1169390"/>
            <a:ext cx="8693150" cy="663123"/>
          </a:xfrm>
        </p:spPr>
        <p:txBody>
          <a:bodyPr>
            <a:normAutofit fontScale="90000"/>
          </a:bodyPr>
          <a:lstStyle/>
          <a:p>
            <a:r>
              <a:rPr lang="nl-NL" dirty="0" err="1"/>
              <a:t>Overview</a:t>
            </a:r>
            <a:r>
              <a:rPr lang="nl-NL" dirty="0"/>
              <a:t> of </a:t>
            </a:r>
            <a:r>
              <a:rPr lang="nl-NL" dirty="0" err="1"/>
              <a:t>the</a:t>
            </a:r>
            <a:r>
              <a:rPr lang="nl-NL" dirty="0"/>
              <a:t> smart digital solution</a:t>
            </a:r>
            <a:br>
              <a:rPr lang="nl-NL" dirty="0"/>
            </a:br>
            <a:endParaRPr lang="nl-NL" dirty="0"/>
          </a:p>
        </p:txBody>
      </p:sp>
      <p:sp>
        <p:nvSpPr>
          <p:cNvPr id="4" name="Tijdelijke aanduiding voor voettekst 3">
            <a:extLst>
              <a:ext uri="{FF2B5EF4-FFF2-40B4-BE49-F238E27FC236}">
                <a16:creationId xmlns:a16="http://schemas.microsoft.com/office/drawing/2014/main" id="{AE9B3599-F8DA-AC41-8A24-BCE15DC57B59}"/>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08D79C16-AD70-E54C-AAF3-B850D33F04BA}"/>
              </a:ext>
            </a:extLst>
          </p:cNvPr>
          <p:cNvSpPr>
            <a:spLocks noGrp="1"/>
          </p:cNvSpPr>
          <p:nvPr>
            <p:ph type="dt" sz="half" idx="11"/>
          </p:nvPr>
        </p:nvSpPr>
        <p:spPr/>
        <p:txBody>
          <a:bodyPr/>
          <a:lstStyle/>
          <a:p>
            <a:pPr>
              <a:defRPr/>
            </a:pPr>
            <a:endParaRPr lang="nl-NL"/>
          </a:p>
        </p:txBody>
      </p:sp>
      <p:sp>
        <p:nvSpPr>
          <p:cNvPr id="17" name="Rechthoek 16">
            <a:extLst>
              <a:ext uri="{FF2B5EF4-FFF2-40B4-BE49-F238E27FC236}">
                <a16:creationId xmlns:a16="http://schemas.microsoft.com/office/drawing/2014/main" id="{31265AE6-E318-C442-8340-0245F5085A22}"/>
              </a:ext>
            </a:extLst>
          </p:cNvPr>
          <p:cNvSpPr/>
          <p:nvPr/>
        </p:nvSpPr>
        <p:spPr>
          <a:xfrm>
            <a:off x="3169902" y="1875471"/>
            <a:ext cx="1296049" cy="627931"/>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Rule engine </a:t>
            </a:r>
            <a:r>
              <a:rPr lang="nl-NL" sz="1200" dirty="0" err="1"/>
              <a:t>and</a:t>
            </a:r>
            <a:r>
              <a:rPr lang="nl-NL" sz="1200" dirty="0"/>
              <a:t> BR repository</a:t>
            </a:r>
          </a:p>
        </p:txBody>
      </p:sp>
      <p:sp>
        <p:nvSpPr>
          <p:cNvPr id="19" name="Rechthoek 18">
            <a:extLst>
              <a:ext uri="{FF2B5EF4-FFF2-40B4-BE49-F238E27FC236}">
                <a16:creationId xmlns:a16="http://schemas.microsoft.com/office/drawing/2014/main" id="{96B2D024-F015-F94A-AFDF-F03E07ABA745}"/>
              </a:ext>
            </a:extLst>
          </p:cNvPr>
          <p:cNvSpPr/>
          <p:nvPr/>
        </p:nvSpPr>
        <p:spPr>
          <a:xfrm>
            <a:off x="2152642" y="4917649"/>
            <a:ext cx="2575367" cy="627930"/>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a:t>
            </a:r>
            <a:r>
              <a:rPr lang="nl-NL" sz="1200" dirty="0" err="1"/>
              <a:t>legal</a:t>
            </a:r>
            <a:r>
              <a:rPr lang="nl-NL" sz="1200" dirty="0"/>
              <a:t> </a:t>
            </a:r>
            <a:r>
              <a:rPr lang="nl-NL" sz="1200" dirty="0" err="1"/>
              <a:t>documents</a:t>
            </a:r>
            <a:r>
              <a:rPr lang="nl-NL" sz="1200" dirty="0"/>
              <a:t> </a:t>
            </a:r>
            <a:r>
              <a:rPr lang="nl-NL" sz="1200" dirty="0" err="1"/>
              <a:t>and</a:t>
            </a:r>
            <a:r>
              <a:rPr lang="nl-NL" sz="1200" dirty="0"/>
              <a:t> </a:t>
            </a:r>
            <a:r>
              <a:rPr lang="nl-NL" sz="1200" dirty="0" err="1"/>
              <a:t>objects</a:t>
            </a:r>
            <a:r>
              <a:rPr lang="nl-NL" sz="1200" dirty="0"/>
              <a:t> based on standard</a:t>
            </a:r>
          </a:p>
        </p:txBody>
      </p:sp>
      <p:sp>
        <p:nvSpPr>
          <p:cNvPr id="20" name="Rechthoek 19">
            <a:extLst>
              <a:ext uri="{FF2B5EF4-FFF2-40B4-BE49-F238E27FC236}">
                <a16:creationId xmlns:a16="http://schemas.microsoft.com/office/drawing/2014/main" id="{46843DA0-4A70-1A43-974D-CCB04BA0012B}"/>
              </a:ext>
            </a:extLst>
          </p:cNvPr>
          <p:cNvSpPr/>
          <p:nvPr/>
        </p:nvSpPr>
        <p:spPr>
          <a:xfrm>
            <a:off x="4500840" y="1875471"/>
            <a:ext cx="1350163" cy="628045"/>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business rules based on standard</a:t>
            </a:r>
          </a:p>
        </p:txBody>
      </p:sp>
      <p:sp>
        <p:nvSpPr>
          <p:cNvPr id="21" name="Rechthoek 20">
            <a:extLst>
              <a:ext uri="{FF2B5EF4-FFF2-40B4-BE49-F238E27FC236}">
                <a16:creationId xmlns:a16="http://schemas.microsoft.com/office/drawing/2014/main" id="{66230A52-B106-D341-B5E1-010453C48DC5}"/>
              </a:ext>
            </a:extLst>
          </p:cNvPr>
          <p:cNvSpPr/>
          <p:nvPr/>
        </p:nvSpPr>
        <p:spPr>
          <a:xfrm>
            <a:off x="5031896" y="3092308"/>
            <a:ext cx="477653" cy="1106564"/>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err="1"/>
              <a:t>Cen-tral</a:t>
            </a:r>
            <a:r>
              <a:rPr lang="nl-NL" sz="1200" dirty="0"/>
              <a:t> hub</a:t>
            </a:r>
          </a:p>
        </p:txBody>
      </p:sp>
      <p:sp>
        <p:nvSpPr>
          <p:cNvPr id="27" name="Rechthoek 26">
            <a:extLst>
              <a:ext uri="{FF2B5EF4-FFF2-40B4-BE49-F238E27FC236}">
                <a16:creationId xmlns:a16="http://schemas.microsoft.com/office/drawing/2014/main" id="{A6C29550-5D9E-7048-92B0-8C3F938AFFF5}"/>
              </a:ext>
            </a:extLst>
          </p:cNvPr>
          <p:cNvSpPr/>
          <p:nvPr/>
        </p:nvSpPr>
        <p:spPr>
          <a:xfrm>
            <a:off x="3139592" y="3502932"/>
            <a:ext cx="1739430" cy="270415"/>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Central </a:t>
            </a:r>
            <a:r>
              <a:rPr lang="nl-NL" sz="1200" dirty="0" err="1"/>
              <a:t>catalogue</a:t>
            </a:r>
            <a:endParaRPr lang="nl-NL" sz="1200" dirty="0"/>
          </a:p>
        </p:txBody>
      </p:sp>
      <p:sp>
        <p:nvSpPr>
          <p:cNvPr id="28" name="Rechthoek 27">
            <a:extLst>
              <a:ext uri="{FF2B5EF4-FFF2-40B4-BE49-F238E27FC236}">
                <a16:creationId xmlns:a16="http://schemas.microsoft.com/office/drawing/2014/main" id="{3DC9DB47-72EC-8040-9B7F-9A9236CEF311}"/>
              </a:ext>
            </a:extLst>
          </p:cNvPr>
          <p:cNvSpPr/>
          <p:nvPr/>
        </p:nvSpPr>
        <p:spPr>
          <a:xfrm>
            <a:off x="3153572" y="2546360"/>
            <a:ext cx="2074874" cy="341060"/>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a:t>
            </a:r>
            <a:r>
              <a:rPr lang="nl-NL" sz="1200" dirty="0" err="1"/>
              <a:t>applications</a:t>
            </a:r>
            <a:r>
              <a:rPr lang="nl-NL" sz="1200" dirty="0"/>
              <a:t> based on standard</a:t>
            </a:r>
          </a:p>
        </p:txBody>
      </p:sp>
      <p:sp>
        <p:nvSpPr>
          <p:cNvPr id="29" name="Blik 28">
            <a:extLst>
              <a:ext uri="{FF2B5EF4-FFF2-40B4-BE49-F238E27FC236}">
                <a16:creationId xmlns:a16="http://schemas.microsoft.com/office/drawing/2014/main" id="{041EAC13-2529-9A4F-A6E8-80C98FE1A293}"/>
              </a:ext>
            </a:extLst>
          </p:cNvPr>
          <p:cNvSpPr/>
          <p:nvPr/>
        </p:nvSpPr>
        <p:spPr>
          <a:xfrm>
            <a:off x="3164226" y="3848880"/>
            <a:ext cx="1690162" cy="413799"/>
          </a:xfrm>
          <a:prstGeom prst="can">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Central repository</a:t>
            </a:r>
          </a:p>
        </p:txBody>
      </p:sp>
      <p:grpSp>
        <p:nvGrpSpPr>
          <p:cNvPr id="44" name="Groep 43">
            <a:extLst>
              <a:ext uri="{FF2B5EF4-FFF2-40B4-BE49-F238E27FC236}">
                <a16:creationId xmlns:a16="http://schemas.microsoft.com/office/drawing/2014/main" id="{D58733A2-B67D-FB4E-9A29-6BCFEFABD1BA}"/>
              </a:ext>
            </a:extLst>
          </p:cNvPr>
          <p:cNvGrpSpPr/>
          <p:nvPr/>
        </p:nvGrpSpPr>
        <p:grpSpPr>
          <a:xfrm>
            <a:off x="5130458" y="4718343"/>
            <a:ext cx="1142830" cy="941895"/>
            <a:chOff x="5859819" y="5203364"/>
            <a:chExt cx="1142830" cy="941895"/>
          </a:xfrm>
        </p:grpSpPr>
        <p:sp>
          <p:nvSpPr>
            <p:cNvPr id="31" name="8-puntige ster 30">
              <a:extLst>
                <a:ext uri="{FF2B5EF4-FFF2-40B4-BE49-F238E27FC236}">
                  <a16:creationId xmlns:a16="http://schemas.microsoft.com/office/drawing/2014/main" id="{FD863CCD-D9DF-A649-BA44-520AEBED686A}"/>
                </a:ext>
              </a:extLst>
            </p:cNvPr>
            <p:cNvSpPr/>
            <p:nvPr/>
          </p:nvSpPr>
          <p:spPr>
            <a:xfrm>
              <a:off x="6348963" y="5517329"/>
              <a:ext cx="653686" cy="627930"/>
            </a:xfrm>
            <a:prstGeom prst="star8">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SOA</a:t>
              </a:r>
            </a:p>
          </p:txBody>
        </p:sp>
        <p:sp>
          <p:nvSpPr>
            <p:cNvPr id="33" name="8-puntige ster 32">
              <a:extLst>
                <a:ext uri="{FF2B5EF4-FFF2-40B4-BE49-F238E27FC236}">
                  <a16:creationId xmlns:a16="http://schemas.microsoft.com/office/drawing/2014/main" id="{FB5AD1BE-4790-2540-8AC9-5E4756F9A919}"/>
                </a:ext>
              </a:extLst>
            </p:cNvPr>
            <p:cNvSpPr/>
            <p:nvPr/>
          </p:nvSpPr>
          <p:spPr>
            <a:xfrm>
              <a:off x="5859819" y="5203364"/>
              <a:ext cx="653686" cy="627930"/>
            </a:xfrm>
            <a:prstGeom prst="star8">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SOA</a:t>
              </a:r>
            </a:p>
          </p:txBody>
        </p:sp>
      </p:grpSp>
      <p:grpSp>
        <p:nvGrpSpPr>
          <p:cNvPr id="47" name="Groep 46">
            <a:extLst>
              <a:ext uri="{FF2B5EF4-FFF2-40B4-BE49-F238E27FC236}">
                <a16:creationId xmlns:a16="http://schemas.microsoft.com/office/drawing/2014/main" id="{924A6E98-0AD2-E548-B818-FDF9A2BB3D24}"/>
              </a:ext>
            </a:extLst>
          </p:cNvPr>
          <p:cNvGrpSpPr/>
          <p:nvPr/>
        </p:nvGrpSpPr>
        <p:grpSpPr>
          <a:xfrm>
            <a:off x="99395" y="1926859"/>
            <a:ext cx="2936903" cy="994055"/>
            <a:chOff x="99395" y="1926859"/>
            <a:chExt cx="2936903" cy="994055"/>
          </a:xfrm>
        </p:grpSpPr>
        <p:sp>
          <p:nvSpPr>
            <p:cNvPr id="14" name="Rechthoek 13">
              <a:extLst>
                <a:ext uri="{FF2B5EF4-FFF2-40B4-BE49-F238E27FC236}">
                  <a16:creationId xmlns:a16="http://schemas.microsoft.com/office/drawing/2014/main" id="{0A57A0AD-F653-B445-AFC3-7FCE55382D7D}"/>
                </a:ext>
              </a:extLst>
            </p:cNvPr>
            <p:cNvSpPr/>
            <p:nvPr/>
          </p:nvSpPr>
          <p:spPr>
            <a:xfrm>
              <a:off x="1296868" y="2091222"/>
              <a:ext cx="1739430" cy="709112"/>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Permit check Permit </a:t>
              </a:r>
              <a:r>
                <a:rPr lang="nl-NL" sz="1200" dirty="0" err="1"/>
                <a:t>application</a:t>
              </a:r>
              <a:endParaRPr lang="nl-NL" sz="1200" dirty="0"/>
            </a:p>
          </p:txBody>
        </p:sp>
        <p:pic>
          <p:nvPicPr>
            <p:cNvPr id="35" name="Afbeelding 34">
              <a:extLst>
                <a:ext uri="{FF2B5EF4-FFF2-40B4-BE49-F238E27FC236}">
                  <a16:creationId xmlns:a16="http://schemas.microsoft.com/office/drawing/2014/main" id="{65D7516B-FB9C-0548-AF1E-5BBE17698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5" y="1926859"/>
              <a:ext cx="1162584" cy="994055"/>
            </a:xfrm>
            <a:prstGeom prst="rect">
              <a:avLst/>
            </a:prstGeom>
            <a:effectLst>
              <a:outerShdw blurRad="50800" dist="38100" dir="2700000" algn="tl" rotWithShape="0">
                <a:prstClr val="black">
                  <a:alpha val="40000"/>
                </a:prstClr>
              </a:outerShdw>
            </a:effectLst>
          </p:spPr>
        </p:pic>
      </p:grpSp>
      <p:grpSp>
        <p:nvGrpSpPr>
          <p:cNvPr id="48" name="Groep 47">
            <a:extLst>
              <a:ext uri="{FF2B5EF4-FFF2-40B4-BE49-F238E27FC236}">
                <a16:creationId xmlns:a16="http://schemas.microsoft.com/office/drawing/2014/main" id="{F36C2866-5EE9-9E4A-9FCC-E90C52413D83}"/>
              </a:ext>
            </a:extLst>
          </p:cNvPr>
          <p:cNvGrpSpPr/>
          <p:nvPr/>
        </p:nvGrpSpPr>
        <p:grpSpPr>
          <a:xfrm>
            <a:off x="98393" y="3372544"/>
            <a:ext cx="2912673" cy="1381888"/>
            <a:chOff x="98393" y="3372544"/>
            <a:chExt cx="2912673" cy="1381888"/>
          </a:xfrm>
        </p:grpSpPr>
        <p:sp>
          <p:nvSpPr>
            <p:cNvPr id="15" name="Rechthoek 14">
              <a:extLst>
                <a:ext uri="{FF2B5EF4-FFF2-40B4-BE49-F238E27FC236}">
                  <a16:creationId xmlns:a16="http://schemas.microsoft.com/office/drawing/2014/main" id="{C493864C-6B14-5D46-A320-7CE4A3AB5DE6}"/>
                </a:ext>
              </a:extLst>
            </p:cNvPr>
            <p:cNvSpPr/>
            <p:nvPr/>
          </p:nvSpPr>
          <p:spPr>
            <a:xfrm>
              <a:off x="1271636" y="3372544"/>
              <a:ext cx="1739430" cy="709112"/>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Legal document viewer</a:t>
              </a:r>
            </a:p>
          </p:txBody>
        </p:sp>
        <p:pic>
          <p:nvPicPr>
            <p:cNvPr id="37" name="Afbeelding 36" descr="Afbeelding met kaart&#10;&#10;Automatisch gegenereerde beschrijving">
              <a:extLst>
                <a:ext uri="{FF2B5EF4-FFF2-40B4-BE49-F238E27FC236}">
                  <a16:creationId xmlns:a16="http://schemas.microsoft.com/office/drawing/2014/main" id="{40CC2E80-4D0C-9048-AAF1-0B0C172F6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93" y="3878114"/>
              <a:ext cx="1509811" cy="876318"/>
            </a:xfrm>
            <a:prstGeom prst="rect">
              <a:avLst/>
            </a:prstGeom>
            <a:effectLst>
              <a:outerShdw blurRad="50800" dist="38100" dir="2700000" algn="tl" rotWithShape="0">
                <a:prstClr val="black">
                  <a:alpha val="40000"/>
                </a:prstClr>
              </a:outerShdw>
            </a:effectLst>
          </p:spPr>
        </p:pic>
      </p:grpSp>
      <p:grpSp>
        <p:nvGrpSpPr>
          <p:cNvPr id="51" name="Groep 50">
            <a:extLst>
              <a:ext uri="{FF2B5EF4-FFF2-40B4-BE49-F238E27FC236}">
                <a16:creationId xmlns:a16="http://schemas.microsoft.com/office/drawing/2014/main" id="{B9AB9D40-8795-164A-A31A-78C472FD2DAF}"/>
              </a:ext>
            </a:extLst>
          </p:cNvPr>
          <p:cNvGrpSpPr/>
          <p:nvPr/>
        </p:nvGrpSpPr>
        <p:grpSpPr>
          <a:xfrm>
            <a:off x="6027352" y="3026615"/>
            <a:ext cx="2578959" cy="866912"/>
            <a:chOff x="6027352" y="3026615"/>
            <a:chExt cx="2578959" cy="866912"/>
          </a:xfrm>
        </p:grpSpPr>
        <p:sp>
          <p:nvSpPr>
            <p:cNvPr id="24" name="Rechthoek 23">
              <a:extLst>
                <a:ext uri="{FF2B5EF4-FFF2-40B4-BE49-F238E27FC236}">
                  <a16:creationId xmlns:a16="http://schemas.microsoft.com/office/drawing/2014/main" id="{48CA669B-07D0-DC43-923B-4595F1C6A54C}"/>
                </a:ext>
              </a:extLst>
            </p:cNvPr>
            <p:cNvSpPr/>
            <p:nvPr/>
          </p:nvSpPr>
          <p:spPr>
            <a:xfrm>
              <a:off x="6027352" y="3317077"/>
              <a:ext cx="1406324" cy="328513"/>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Open system</a:t>
              </a:r>
            </a:p>
          </p:txBody>
        </p:sp>
        <p:pic>
          <p:nvPicPr>
            <p:cNvPr id="39" name="Afbeelding 38" descr="Afbeelding met tekst&#10;&#10;Automatisch gegenereerde beschrijving">
              <a:extLst>
                <a:ext uri="{FF2B5EF4-FFF2-40B4-BE49-F238E27FC236}">
                  <a16:creationId xmlns:a16="http://schemas.microsoft.com/office/drawing/2014/main" id="{505F7AD7-8631-294C-ADA0-69C56247C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4436" y="3026615"/>
              <a:ext cx="1201875" cy="866912"/>
            </a:xfrm>
            <a:prstGeom prst="rect">
              <a:avLst/>
            </a:prstGeom>
            <a:effectLst>
              <a:outerShdw blurRad="50800" dist="38100" dir="2700000" algn="tl" rotWithShape="0">
                <a:prstClr val="black">
                  <a:alpha val="40000"/>
                </a:prstClr>
              </a:outerShdw>
            </a:effectLst>
          </p:spPr>
        </p:pic>
      </p:grpSp>
      <p:grpSp>
        <p:nvGrpSpPr>
          <p:cNvPr id="52" name="Groep 51">
            <a:extLst>
              <a:ext uri="{FF2B5EF4-FFF2-40B4-BE49-F238E27FC236}">
                <a16:creationId xmlns:a16="http://schemas.microsoft.com/office/drawing/2014/main" id="{39BAE183-E1A5-A74E-B9A2-AE3982D72A4B}"/>
              </a:ext>
            </a:extLst>
          </p:cNvPr>
          <p:cNvGrpSpPr/>
          <p:nvPr/>
        </p:nvGrpSpPr>
        <p:grpSpPr>
          <a:xfrm>
            <a:off x="6027352" y="3683046"/>
            <a:ext cx="2498546" cy="1253557"/>
            <a:chOff x="6027352" y="3683046"/>
            <a:chExt cx="2498546" cy="1253557"/>
          </a:xfrm>
        </p:grpSpPr>
        <p:sp>
          <p:nvSpPr>
            <p:cNvPr id="25" name="Rechthoek 24">
              <a:extLst>
                <a:ext uri="{FF2B5EF4-FFF2-40B4-BE49-F238E27FC236}">
                  <a16:creationId xmlns:a16="http://schemas.microsoft.com/office/drawing/2014/main" id="{48A01180-5939-074A-9BB9-28CDCF9F32EC}"/>
                </a:ext>
              </a:extLst>
            </p:cNvPr>
            <p:cNvSpPr/>
            <p:nvPr/>
          </p:nvSpPr>
          <p:spPr>
            <a:xfrm>
              <a:off x="6027352" y="3683046"/>
              <a:ext cx="1406324" cy="1253557"/>
            </a:xfrm>
            <a:prstGeom prst="rect">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E-</a:t>
              </a:r>
              <a:r>
                <a:rPr lang="nl-NL" sz="1200" dirty="0" err="1"/>
                <a:t>Government</a:t>
              </a:r>
              <a:r>
                <a:rPr lang="nl-NL" sz="1200" dirty="0"/>
                <a:t> building </a:t>
              </a:r>
              <a:r>
                <a:rPr lang="nl-NL" sz="1200" dirty="0" err="1"/>
                <a:t>blocks</a:t>
              </a:r>
              <a:r>
                <a:rPr lang="nl-NL" sz="1200" dirty="0"/>
                <a:t> </a:t>
              </a:r>
            </a:p>
          </p:txBody>
        </p:sp>
        <p:pic>
          <p:nvPicPr>
            <p:cNvPr id="42" name="Afbeelding 41">
              <a:extLst>
                <a:ext uri="{FF2B5EF4-FFF2-40B4-BE49-F238E27FC236}">
                  <a16:creationId xmlns:a16="http://schemas.microsoft.com/office/drawing/2014/main" id="{BB10C37A-2071-F748-97C6-CFAA78A08960}"/>
                </a:ext>
              </a:extLst>
            </p:cNvPr>
            <p:cNvPicPr/>
            <p:nvPr/>
          </p:nvPicPr>
          <p:blipFill>
            <a:blip r:embed="rId7"/>
            <a:stretch>
              <a:fillRect/>
            </a:stretch>
          </p:blipFill>
          <p:spPr>
            <a:xfrm>
              <a:off x="7377060" y="4138627"/>
              <a:ext cx="1148838" cy="723819"/>
            </a:xfrm>
            <a:prstGeom prst="rect">
              <a:avLst/>
            </a:prstGeom>
            <a:effectLst>
              <a:outerShdw blurRad="50800" dist="38100" dir="2700000" algn="tl" rotWithShape="0">
                <a:prstClr val="black">
                  <a:alpha val="40000"/>
                </a:prstClr>
              </a:outerShdw>
            </a:effectLst>
          </p:spPr>
        </p:pic>
      </p:grpSp>
      <p:grpSp>
        <p:nvGrpSpPr>
          <p:cNvPr id="50" name="Groep 49">
            <a:extLst>
              <a:ext uri="{FF2B5EF4-FFF2-40B4-BE49-F238E27FC236}">
                <a16:creationId xmlns:a16="http://schemas.microsoft.com/office/drawing/2014/main" id="{0FCD057B-DAC6-C345-9F79-782B2B9A8AB9}"/>
              </a:ext>
            </a:extLst>
          </p:cNvPr>
          <p:cNvGrpSpPr/>
          <p:nvPr/>
        </p:nvGrpSpPr>
        <p:grpSpPr>
          <a:xfrm>
            <a:off x="6027352" y="1675453"/>
            <a:ext cx="2869640" cy="1082326"/>
            <a:chOff x="6027352" y="1675453"/>
            <a:chExt cx="2869640" cy="1082326"/>
          </a:xfrm>
        </p:grpSpPr>
        <p:sp>
          <p:nvSpPr>
            <p:cNvPr id="22" name="Rechthoek 21">
              <a:extLst>
                <a:ext uri="{FF2B5EF4-FFF2-40B4-BE49-F238E27FC236}">
                  <a16:creationId xmlns:a16="http://schemas.microsoft.com/office/drawing/2014/main" id="{96D64C7B-6D3B-004B-8A7C-24430BAD2526}"/>
                </a:ext>
              </a:extLst>
            </p:cNvPr>
            <p:cNvSpPr/>
            <p:nvPr/>
          </p:nvSpPr>
          <p:spPr>
            <a:xfrm>
              <a:off x="6027352" y="1884752"/>
              <a:ext cx="1406324" cy="609368"/>
            </a:xfrm>
            <a:prstGeom prst="rect">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err="1"/>
                <a:t>Local</a:t>
              </a:r>
              <a:r>
                <a:rPr lang="nl-NL" sz="1200" dirty="0"/>
                <a:t> systems </a:t>
              </a:r>
            </a:p>
          </p:txBody>
        </p:sp>
        <p:pic>
          <p:nvPicPr>
            <p:cNvPr id="41" name="Afbeelding 40">
              <a:extLst>
                <a:ext uri="{FF2B5EF4-FFF2-40B4-BE49-F238E27FC236}">
                  <a16:creationId xmlns:a16="http://schemas.microsoft.com/office/drawing/2014/main" id="{867FBDBC-B379-0A4F-B946-86BCD6AE6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7060" y="1675453"/>
              <a:ext cx="1298534" cy="591368"/>
            </a:xfrm>
            <a:prstGeom prst="rect">
              <a:avLst/>
            </a:prstGeom>
            <a:effectLst>
              <a:outerShdw blurRad="50800" dist="38100" dir="2700000" algn="tl" rotWithShape="0">
                <a:prstClr val="black">
                  <a:alpha val="40000"/>
                </a:prstClr>
              </a:outerShdw>
            </a:effectLst>
          </p:spPr>
        </p:pic>
        <p:pic>
          <p:nvPicPr>
            <p:cNvPr id="43" name="Afbeelding 42">
              <a:extLst>
                <a:ext uri="{FF2B5EF4-FFF2-40B4-BE49-F238E27FC236}">
                  <a16:creationId xmlns:a16="http://schemas.microsoft.com/office/drawing/2014/main" id="{4BAA8A52-5D05-944C-863D-3780A4F17EE6}"/>
                </a:ext>
              </a:extLst>
            </p:cNvPr>
            <p:cNvPicPr>
              <a:picLocks noChangeAspect="1"/>
            </p:cNvPicPr>
            <p:nvPr/>
          </p:nvPicPr>
          <p:blipFill rotWithShape="1">
            <a:blip r:embed="rId9"/>
            <a:srcRect l="32561" t="17509" r="33589" b="47691"/>
            <a:stretch/>
          </p:blipFill>
          <p:spPr>
            <a:xfrm>
              <a:off x="7801501" y="2124263"/>
              <a:ext cx="1095491" cy="633516"/>
            </a:xfrm>
            <a:prstGeom prst="rect">
              <a:avLst/>
            </a:prstGeom>
            <a:effectLst>
              <a:outerShdw blurRad="50800" dist="38100" dir="2700000" algn="tl" rotWithShape="0">
                <a:prstClr val="black">
                  <a:alpha val="40000"/>
                </a:prstClr>
              </a:outerShdw>
            </a:effectLst>
          </p:spPr>
        </p:pic>
      </p:grpSp>
      <p:grpSp>
        <p:nvGrpSpPr>
          <p:cNvPr id="49" name="Groep 48">
            <a:extLst>
              <a:ext uri="{FF2B5EF4-FFF2-40B4-BE49-F238E27FC236}">
                <a16:creationId xmlns:a16="http://schemas.microsoft.com/office/drawing/2014/main" id="{169FB3FA-2204-C547-A9CD-674BA84047CC}"/>
              </a:ext>
            </a:extLst>
          </p:cNvPr>
          <p:cNvGrpSpPr/>
          <p:nvPr/>
        </p:nvGrpSpPr>
        <p:grpSpPr>
          <a:xfrm>
            <a:off x="98393" y="5416702"/>
            <a:ext cx="4618325" cy="1019167"/>
            <a:chOff x="98393" y="5416702"/>
            <a:chExt cx="4618325" cy="1019167"/>
          </a:xfrm>
        </p:grpSpPr>
        <p:sp>
          <p:nvSpPr>
            <p:cNvPr id="13" name="Rechthoek 12">
              <a:extLst>
                <a:ext uri="{FF2B5EF4-FFF2-40B4-BE49-F238E27FC236}">
                  <a16:creationId xmlns:a16="http://schemas.microsoft.com/office/drawing/2014/main" id="{EEC81BA4-DC7B-4345-AF59-07823811B1E3}"/>
                </a:ext>
              </a:extLst>
            </p:cNvPr>
            <p:cNvSpPr/>
            <p:nvPr/>
          </p:nvSpPr>
          <p:spPr>
            <a:xfrm>
              <a:off x="2141351" y="5761295"/>
              <a:ext cx="2575367" cy="627930"/>
            </a:xfrm>
            <a:prstGeom prst="rect">
              <a:avLst/>
            </a:prstGeom>
            <a:solidFill>
              <a:srgbClr val="0070C0">
                <a:alpha val="6887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Official </a:t>
              </a:r>
              <a:r>
                <a:rPr lang="nl-NL" sz="1200" dirty="0" err="1"/>
                <a:t>publications</a:t>
              </a:r>
              <a:r>
                <a:rPr lang="nl-NL" sz="1200" dirty="0"/>
                <a:t> </a:t>
              </a:r>
              <a:r>
                <a:rPr lang="nl-NL" sz="1200" dirty="0" err="1"/>
                <a:t>and</a:t>
              </a:r>
              <a:r>
                <a:rPr lang="nl-NL" sz="1200" dirty="0"/>
                <a:t> </a:t>
              </a:r>
              <a:r>
                <a:rPr lang="nl-NL" sz="1200" dirty="0" err="1"/>
                <a:t>notifications</a:t>
              </a:r>
              <a:endParaRPr lang="nl-NL" sz="1200" dirty="0"/>
            </a:p>
          </p:txBody>
        </p:sp>
        <p:pic>
          <p:nvPicPr>
            <p:cNvPr id="46" name="Afbeelding 45" descr="Afbeelding met tekst&#10;&#10;Automatisch gegenereerde beschrijving">
              <a:extLst>
                <a:ext uri="{FF2B5EF4-FFF2-40B4-BE49-F238E27FC236}">
                  <a16:creationId xmlns:a16="http://schemas.microsoft.com/office/drawing/2014/main" id="{52A859ED-97F8-A84A-A5F2-3A0F90F381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93" y="5416702"/>
              <a:ext cx="1483186" cy="1019167"/>
            </a:xfrm>
            <a:prstGeom prst="rect">
              <a:avLst/>
            </a:prstGeom>
            <a:effectLst>
              <a:outerShdw blurRad="50800" dist="38100" dir="2700000" algn="tl" rotWithShape="0">
                <a:prstClr val="black">
                  <a:alpha val="40000"/>
                </a:prstClr>
              </a:outerShdw>
            </a:effectLst>
          </p:spPr>
        </p:pic>
      </p:grpSp>
      <p:sp>
        <p:nvSpPr>
          <p:cNvPr id="36" name="Blik 35">
            <a:extLst>
              <a:ext uri="{FF2B5EF4-FFF2-40B4-BE49-F238E27FC236}">
                <a16:creationId xmlns:a16="http://schemas.microsoft.com/office/drawing/2014/main" id="{D65E9C8E-6650-C34B-80F9-0DCBE49D1525}"/>
              </a:ext>
            </a:extLst>
          </p:cNvPr>
          <p:cNvSpPr/>
          <p:nvPr/>
        </p:nvSpPr>
        <p:spPr>
          <a:xfrm>
            <a:off x="6027352" y="2662293"/>
            <a:ext cx="1406324" cy="508060"/>
          </a:xfrm>
          <a:prstGeom prst="can">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Official </a:t>
            </a:r>
            <a:r>
              <a:rPr lang="nl-NL" sz="1200" dirty="0" err="1"/>
              <a:t>registrations</a:t>
            </a:r>
            <a:endParaRPr lang="nl-NL" sz="1200" dirty="0"/>
          </a:p>
        </p:txBody>
      </p:sp>
      <p:sp>
        <p:nvSpPr>
          <p:cNvPr id="45" name="Rechthoek 44">
            <a:extLst>
              <a:ext uri="{FF2B5EF4-FFF2-40B4-BE49-F238E27FC236}">
                <a16:creationId xmlns:a16="http://schemas.microsoft.com/office/drawing/2014/main" id="{F06A5A15-872B-8C41-8F28-F1FE7E3A48D5}"/>
              </a:ext>
            </a:extLst>
          </p:cNvPr>
          <p:cNvSpPr/>
          <p:nvPr/>
        </p:nvSpPr>
        <p:spPr>
          <a:xfrm>
            <a:off x="5308015" y="1751380"/>
            <a:ext cx="653686" cy="21400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00" dirty="0"/>
              <a:t>Standard</a:t>
            </a:r>
          </a:p>
        </p:txBody>
      </p:sp>
      <p:sp>
        <p:nvSpPr>
          <p:cNvPr id="53" name="Rechthoek 52">
            <a:extLst>
              <a:ext uri="{FF2B5EF4-FFF2-40B4-BE49-F238E27FC236}">
                <a16:creationId xmlns:a16="http://schemas.microsoft.com/office/drawing/2014/main" id="{EB40921A-B69E-934C-AE65-518E09A0DF0B}"/>
              </a:ext>
            </a:extLst>
          </p:cNvPr>
          <p:cNvSpPr/>
          <p:nvPr/>
        </p:nvSpPr>
        <p:spPr>
          <a:xfrm>
            <a:off x="4855863" y="2737002"/>
            <a:ext cx="653686" cy="21400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00" dirty="0"/>
              <a:t>Standard</a:t>
            </a:r>
          </a:p>
        </p:txBody>
      </p:sp>
      <p:sp>
        <p:nvSpPr>
          <p:cNvPr id="54" name="Rechthoek 53">
            <a:extLst>
              <a:ext uri="{FF2B5EF4-FFF2-40B4-BE49-F238E27FC236}">
                <a16:creationId xmlns:a16="http://schemas.microsoft.com/office/drawing/2014/main" id="{A9C8622A-1DBA-5E4E-BBA8-4972D12DEAE9}"/>
              </a:ext>
            </a:extLst>
          </p:cNvPr>
          <p:cNvSpPr/>
          <p:nvPr/>
        </p:nvSpPr>
        <p:spPr>
          <a:xfrm>
            <a:off x="4251328" y="5406981"/>
            <a:ext cx="653686" cy="214009"/>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00" dirty="0"/>
              <a:t>Standard</a:t>
            </a:r>
          </a:p>
        </p:txBody>
      </p:sp>
    </p:spTree>
    <p:extLst>
      <p:ext uri="{BB962C8B-B14F-4D97-AF65-F5344CB8AC3E}">
        <p14:creationId xmlns:p14="http://schemas.microsoft.com/office/powerpoint/2010/main" val="198942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3CD6EA9-A8C2-4BA5-80D9-135F72179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1124745"/>
            <a:ext cx="8748464" cy="5159350"/>
          </a:xfrm>
          <a:prstGeom prst="rect">
            <a:avLst/>
          </a:prstGeom>
        </p:spPr>
      </p:pic>
      <p:pic>
        <p:nvPicPr>
          <p:cNvPr id="10" name="Afbeelding 9">
            <a:extLst>
              <a:ext uri="{FF2B5EF4-FFF2-40B4-BE49-F238E27FC236}">
                <a16:creationId xmlns:a16="http://schemas.microsoft.com/office/drawing/2014/main" id="{161DF9EB-7EB4-D04F-B7D4-7CE3A8888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510" y="3648248"/>
            <a:ext cx="949722" cy="1044407"/>
          </a:xfrm>
          <a:prstGeom prst="rect">
            <a:avLst/>
          </a:prstGeom>
        </p:spPr>
      </p:pic>
      <p:sp>
        <p:nvSpPr>
          <p:cNvPr id="5" name="Titel 1">
            <a:extLst>
              <a:ext uri="{FF2B5EF4-FFF2-40B4-BE49-F238E27FC236}">
                <a16:creationId xmlns:a16="http://schemas.microsoft.com/office/drawing/2014/main" id="{4E8A4C3C-FF96-9643-B7AC-C9BF530F620B}"/>
              </a:ext>
            </a:extLst>
          </p:cNvPr>
          <p:cNvSpPr txBox="1">
            <a:spLocks/>
          </p:cNvSpPr>
          <p:nvPr/>
        </p:nvSpPr>
        <p:spPr>
          <a:xfrm>
            <a:off x="377481" y="887629"/>
            <a:ext cx="3517400" cy="104440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r>
              <a:rPr lang="nl-NL" dirty="0" err="1"/>
              <a:t>Standardization</a:t>
            </a:r>
            <a:endParaRPr lang="nl-NL" dirty="0"/>
          </a:p>
        </p:txBody>
      </p:sp>
      <p:sp>
        <p:nvSpPr>
          <p:cNvPr id="22" name="Tekstvak 21">
            <a:extLst>
              <a:ext uri="{FF2B5EF4-FFF2-40B4-BE49-F238E27FC236}">
                <a16:creationId xmlns:a16="http://schemas.microsoft.com/office/drawing/2014/main" id="{F80EC4FC-E621-094D-B7C6-DFB4342C7536}"/>
              </a:ext>
            </a:extLst>
          </p:cNvPr>
          <p:cNvSpPr txBox="1"/>
          <p:nvPr/>
        </p:nvSpPr>
        <p:spPr>
          <a:xfrm>
            <a:off x="4055051" y="1456052"/>
            <a:ext cx="595007" cy="215444"/>
          </a:xfrm>
          <a:prstGeom prst="rect">
            <a:avLst/>
          </a:prstGeom>
          <a:noFill/>
        </p:spPr>
        <p:txBody>
          <a:bodyPr wrap="square" rtlCol="0">
            <a:spAutoFit/>
          </a:bodyPr>
          <a:lstStyle/>
          <a:p>
            <a:r>
              <a:rPr lang="nl-NL" sz="800">
                <a:solidFill>
                  <a:schemeClr val="bg1">
                    <a:lumMod val="50000"/>
                  </a:schemeClr>
                </a:solidFill>
              </a:rPr>
              <a:t>STAM</a:t>
            </a:r>
          </a:p>
        </p:txBody>
      </p:sp>
      <p:cxnSp>
        <p:nvCxnSpPr>
          <p:cNvPr id="21" name="Rechte verbindingslijn 20">
            <a:extLst>
              <a:ext uri="{FF2B5EF4-FFF2-40B4-BE49-F238E27FC236}">
                <a16:creationId xmlns:a16="http://schemas.microsoft.com/office/drawing/2014/main" id="{EC8398EB-B5A2-BE4A-8376-1FF666B230C9}"/>
              </a:ext>
            </a:extLst>
          </p:cNvPr>
          <p:cNvCxnSpPr>
            <a:cxnSpLocks/>
          </p:cNvCxnSpPr>
          <p:nvPr/>
        </p:nvCxnSpPr>
        <p:spPr>
          <a:xfrm flipH="1">
            <a:off x="6660232" y="6297968"/>
            <a:ext cx="1313907" cy="0"/>
          </a:xfrm>
          <a:prstGeom prst="line">
            <a:avLst/>
          </a:prstGeom>
          <a:ln w="508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Rechthoek 11">
            <a:extLst>
              <a:ext uri="{FF2B5EF4-FFF2-40B4-BE49-F238E27FC236}">
                <a16:creationId xmlns:a16="http://schemas.microsoft.com/office/drawing/2014/main" id="{94668A24-A17F-C449-BB20-9940AB689C15}"/>
              </a:ext>
            </a:extLst>
          </p:cNvPr>
          <p:cNvSpPr/>
          <p:nvPr/>
        </p:nvSpPr>
        <p:spPr>
          <a:xfrm>
            <a:off x="7216524" y="4262812"/>
            <a:ext cx="499959" cy="1584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574858A4-652B-9C41-B072-CD5BF24AE628}"/>
              </a:ext>
            </a:extLst>
          </p:cNvPr>
          <p:cNvSpPr/>
          <p:nvPr/>
        </p:nvSpPr>
        <p:spPr>
          <a:xfrm>
            <a:off x="7394140" y="4231879"/>
            <a:ext cx="165203" cy="1044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Titel 1">
            <a:extLst>
              <a:ext uri="{FF2B5EF4-FFF2-40B4-BE49-F238E27FC236}">
                <a16:creationId xmlns:a16="http://schemas.microsoft.com/office/drawing/2014/main" id="{30B2BB14-5E34-A740-8DBF-AF1504C93E0F}"/>
              </a:ext>
            </a:extLst>
          </p:cNvPr>
          <p:cNvSpPr txBox="1">
            <a:spLocks/>
          </p:cNvSpPr>
          <p:nvPr/>
        </p:nvSpPr>
        <p:spPr>
          <a:xfrm>
            <a:off x="5644233" y="887628"/>
            <a:ext cx="3345903" cy="1044407"/>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pPr algn="r"/>
            <a:r>
              <a:rPr lang="nl-NL" dirty="0"/>
              <a:t>“</a:t>
            </a:r>
            <a:r>
              <a:rPr lang="nl-NL" dirty="0" err="1"/>
              <a:t>From</a:t>
            </a:r>
            <a:r>
              <a:rPr lang="nl-NL" dirty="0"/>
              <a:t> </a:t>
            </a:r>
            <a:r>
              <a:rPr lang="nl-NL" dirty="0" err="1"/>
              <a:t>law</a:t>
            </a:r>
            <a:r>
              <a:rPr lang="nl-NL" dirty="0"/>
              <a:t> </a:t>
            </a:r>
            <a:r>
              <a:rPr lang="nl-NL" dirty="0" err="1"/>
              <a:t>to</a:t>
            </a:r>
            <a:r>
              <a:rPr lang="nl-NL" dirty="0"/>
              <a:t> customer portal”</a:t>
            </a:r>
          </a:p>
        </p:txBody>
      </p:sp>
      <p:pic>
        <p:nvPicPr>
          <p:cNvPr id="14" name="Afbeelding 13" descr="Afbeelding met schermafbeelding&#10;&#10;Automatisch gegenereerde beschrijving">
            <a:extLst>
              <a:ext uri="{FF2B5EF4-FFF2-40B4-BE49-F238E27FC236}">
                <a16:creationId xmlns:a16="http://schemas.microsoft.com/office/drawing/2014/main" id="{36BBE968-3FD6-D74D-A326-1BFE1419CB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16483" y="2973445"/>
            <a:ext cx="822303" cy="681665"/>
          </a:xfrm>
          <a:prstGeom prst="rect">
            <a:avLst/>
          </a:prstGeom>
          <a:effectLst>
            <a:outerShdw blurRad="50800" dist="38100" dir="2700000" algn="tl" rotWithShape="0">
              <a:prstClr val="black">
                <a:alpha val="40000"/>
              </a:prstClr>
            </a:outerShdw>
          </a:effectLst>
        </p:spPr>
      </p:pic>
      <p:sp>
        <p:nvSpPr>
          <p:cNvPr id="2" name="Tekstvak 1">
            <a:extLst>
              <a:ext uri="{FF2B5EF4-FFF2-40B4-BE49-F238E27FC236}">
                <a16:creationId xmlns:a16="http://schemas.microsoft.com/office/drawing/2014/main" id="{B0F162CA-AA19-CC42-8246-E960CE4710EA}"/>
              </a:ext>
            </a:extLst>
          </p:cNvPr>
          <p:cNvSpPr txBox="1"/>
          <p:nvPr/>
        </p:nvSpPr>
        <p:spPr>
          <a:xfrm>
            <a:off x="2283095" y="3246264"/>
            <a:ext cx="781674" cy="553998"/>
          </a:xfrm>
          <a:prstGeom prst="rect">
            <a:avLst/>
          </a:prstGeom>
          <a:solidFill>
            <a:schemeClr val="bg1"/>
          </a:solidFill>
        </p:spPr>
        <p:txBody>
          <a:bodyPr wrap="square" rtlCol="0">
            <a:spAutoFit/>
          </a:bodyPr>
          <a:lstStyle/>
          <a:p>
            <a:r>
              <a:rPr lang="nl-NL" sz="1000" dirty="0"/>
              <a:t>Law </a:t>
            </a:r>
          </a:p>
          <a:p>
            <a:r>
              <a:rPr lang="nl-NL" sz="1000" dirty="0"/>
              <a:t>making &amp; </a:t>
            </a:r>
            <a:r>
              <a:rPr lang="nl-NL" sz="1000" dirty="0" err="1"/>
              <a:t>publication</a:t>
            </a:r>
            <a:endParaRPr lang="nl-NL" sz="1000" dirty="0"/>
          </a:p>
        </p:txBody>
      </p:sp>
      <p:sp>
        <p:nvSpPr>
          <p:cNvPr id="17" name="Tekstvak 16">
            <a:extLst>
              <a:ext uri="{FF2B5EF4-FFF2-40B4-BE49-F238E27FC236}">
                <a16:creationId xmlns:a16="http://schemas.microsoft.com/office/drawing/2014/main" id="{DF3D099E-E0CA-604E-98AC-21E2C0EE5F53}"/>
              </a:ext>
            </a:extLst>
          </p:cNvPr>
          <p:cNvSpPr txBox="1"/>
          <p:nvPr/>
        </p:nvSpPr>
        <p:spPr>
          <a:xfrm>
            <a:off x="3921359" y="3244313"/>
            <a:ext cx="879888" cy="584775"/>
          </a:xfrm>
          <a:prstGeom prst="rect">
            <a:avLst/>
          </a:prstGeom>
          <a:solidFill>
            <a:schemeClr val="bg1"/>
          </a:solidFill>
        </p:spPr>
        <p:txBody>
          <a:bodyPr wrap="square" rtlCol="0">
            <a:spAutoFit/>
          </a:bodyPr>
          <a:lstStyle/>
          <a:p>
            <a:r>
              <a:rPr lang="nl-NL" sz="1000" dirty="0"/>
              <a:t>Decision management</a:t>
            </a:r>
          </a:p>
          <a:p>
            <a:endParaRPr lang="nl-NL" sz="1200" dirty="0"/>
          </a:p>
        </p:txBody>
      </p:sp>
      <p:sp>
        <p:nvSpPr>
          <p:cNvPr id="18" name="Tekstvak 17">
            <a:extLst>
              <a:ext uri="{FF2B5EF4-FFF2-40B4-BE49-F238E27FC236}">
                <a16:creationId xmlns:a16="http://schemas.microsoft.com/office/drawing/2014/main" id="{7FC319D1-BB9B-BD44-B895-D2A74F02535B}"/>
              </a:ext>
            </a:extLst>
          </p:cNvPr>
          <p:cNvSpPr txBox="1"/>
          <p:nvPr/>
        </p:nvSpPr>
        <p:spPr>
          <a:xfrm>
            <a:off x="5644233" y="3242755"/>
            <a:ext cx="879888" cy="461665"/>
          </a:xfrm>
          <a:prstGeom prst="rect">
            <a:avLst/>
          </a:prstGeom>
          <a:solidFill>
            <a:schemeClr val="bg1"/>
          </a:solidFill>
        </p:spPr>
        <p:txBody>
          <a:bodyPr wrap="square" rtlCol="0">
            <a:spAutoFit/>
          </a:bodyPr>
          <a:lstStyle/>
          <a:p>
            <a:r>
              <a:rPr lang="nl-NL" sz="1200" dirty="0"/>
              <a:t>Rule execution</a:t>
            </a:r>
          </a:p>
        </p:txBody>
      </p:sp>
      <p:sp>
        <p:nvSpPr>
          <p:cNvPr id="3" name="Tekstvak 2">
            <a:extLst>
              <a:ext uri="{FF2B5EF4-FFF2-40B4-BE49-F238E27FC236}">
                <a16:creationId xmlns:a16="http://schemas.microsoft.com/office/drawing/2014/main" id="{581139D6-E061-0941-8280-7F9ED34AA4B6}"/>
              </a:ext>
            </a:extLst>
          </p:cNvPr>
          <p:cNvSpPr txBox="1"/>
          <p:nvPr/>
        </p:nvSpPr>
        <p:spPr>
          <a:xfrm>
            <a:off x="654907" y="4902258"/>
            <a:ext cx="1545220" cy="830997"/>
          </a:xfrm>
          <a:prstGeom prst="rect">
            <a:avLst/>
          </a:prstGeom>
          <a:noFill/>
        </p:spPr>
        <p:txBody>
          <a:bodyPr wrap="square" rtlCol="0">
            <a:spAutoFit/>
          </a:bodyPr>
          <a:lstStyle/>
          <a:p>
            <a:r>
              <a:rPr lang="nl-NL" sz="1200" dirty="0"/>
              <a:t>Central </a:t>
            </a:r>
            <a:r>
              <a:rPr lang="nl-NL" sz="1200" dirty="0" err="1"/>
              <a:t>government</a:t>
            </a:r>
            <a:endParaRPr lang="nl-NL" sz="1200" dirty="0"/>
          </a:p>
          <a:p>
            <a:r>
              <a:rPr lang="nl-NL" sz="1200" dirty="0"/>
              <a:t>12 </a:t>
            </a:r>
            <a:r>
              <a:rPr lang="nl-NL" sz="1200" dirty="0" err="1"/>
              <a:t>provinces</a:t>
            </a:r>
            <a:endParaRPr lang="nl-NL" sz="1200" dirty="0"/>
          </a:p>
          <a:p>
            <a:r>
              <a:rPr lang="nl-NL" sz="1200" dirty="0"/>
              <a:t>21 water </a:t>
            </a:r>
            <a:r>
              <a:rPr lang="nl-NL" sz="1200" dirty="0" err="1"/>
              <a:t>authorities</a:t>
            </a:r>
            <a:endParaRPr lang="nl-NL" sz="1200" dirty="0"/>
          </a:p>
          <a:p>
            <a:r>
              <a:rPr lang="nl-NL" sz="1200" dirty="0"/>
              <a:t>347 </a:t>
            </a:r>
            <a:r>
              <a:rPr lang="nl-NL" sz="1200" dirty="0" err="1"/>
              <a:t>municipalities</a:t>
            </a:r>
            <a:endParaRPr lang="nl-NL" sz="1200" dirty="0"/>
          </a:p>
        </p:txBody>
      </p:sp>
      <p:pic>
        <p:nvPicPr>
          <p:cNvPr id="24" name="Afbeelding 23" descr="Afbeelding met tekst&#10;&#10;Automatisch gegenereerde beschrijving">
            <a:extLst>
              <a:ext uri="{FF2B5EF4-FFF2-40B4-BE49-F238E27FC236}">
                <a16:creationId xmlns:a16="http://schemas.microsoft.com/office/drawing/2014/main" id="{50B313A5-39AB-BA45-BFE4-87DFA0C48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600" y="4450996"/>
            <a:ext cx="656718" cy="451262"/>
          </a:xfrm>
          <a:prstGeom prst="rect">
            <a:avLst/>
          </a:prstGeom>
          <a:effectLst>
            <a:outerShdw blurRad="50800" dist="38100" dir="2700000" algn="tl" rotWithShape="0">
              <a:prstClr val="black">
                <a:alpha val="40000"/>
              </a:prstClr>
            </a:outerShdw>
          </a:effectLst>
        </p:spPr>
      </p:pic>
      <p:cxnSp>
        <p:nvCxnSpPr>
          <p:cNvPr id="8" name="Rechte verbindingslijn 7">
            <a:extLst>
              <a:ext uri="{FF2B5EF4-FFF2-40B4-BE49-F238E27FC236}">
                <a16:creationId xmlns:a16="http://schemas.microsoft.com/office/drawing/2014/main" id="{F622DC94-506A-B84E-81D1-305B453B279B}"/>
              </a:ext>
            </a:extLst>
          </p:cNvPr>
          <p:cNvCxnSpPr>
            <a:cxnSpLocks/>
          </p:cNvCxnSpPr>
          <p:nvPr/>
        </p:nvCxnSpPr>
        <p:spPr>
          <a:xfrm>
            <a:off x="3036105" y="3206782"/>
            <a:ext cx="106422" cy="441466"/>
          </a:xfrm>
          <a:prstGeom prst="line">
            <a:avLst/>
          </a:prstGeom>
          <a:ln w="19050">
            <a:solidFill>
              <a:srgbClr val="39870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0480318"/>
      </p:ext>
    </p:extLst>
  </p:cSld>
  <p:clrMapOvr>
    <a:masterClrMapping/>
  </p:clrMapOvr>
  <mc:AlternateContent xmlns:mc="http://schemas.openxmlformats.org/markup-compatibility/2006" xmlns:p14="http://schemas.microsoft.com/office/powerpoint/2010/main">
    <mc:Choice Requires="p14">
      <p:transition spd="slow" p14:dur="2000" advTm="174442"/>
    </mc:Choice>
    <mc:Fallback xmlns="">
      <p:transition spd="slow" advTm="17444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err="1"/>
              <a:t>Standardization</a:t>
            </a:r>
            <a:endParaRPr lang="nl-NL" dirty="0"/>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a:t>Three new </a:t>
            </a:r>
            <a:r>
              <a:rPr lang="nl-NL" dirty="0" err="1"/>
              <a:t>standards</a:t>
            </a:r>
            <a:r>
              <a:rPr lang="nl-NL" dirty="0"/>
              <a:t> </a:t>
            </a:r>
            <a:r>
              <a:rPr lang="nl-NL" dirty="0" err="1"/>
              <a:t>to</a:t>
            </a:r>
            <a:r>
              <a:rPr lang="nl-NL" dirty="0"/>
              <a:t> support </a:t>
            </a:r>
            <a:r>
              <a:rPr lang="nl-NL" dirty="0" err="1"/>
              <a:t>the</a:t>
            </a:r>
            <a:r>
              <a:rPr lang="nl-NL" dirty="0"/>
              <a:t> solution: STOP</a:t>
            </a:r>
          </a:p>
          <a:p>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3618160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59DD4A4-A911-9147-9246-4E5D22D4DD26}"/>
              </a:ext>
            </a:extLst>
          </p:cNvPr>
          <p:cNvSpPr>
            <a:spLocks noGrp="1"/>
          </p:cNvSpPr>
          <p:nvPr>
            <p:ph type="title"/>
          </p:nvPr>
        </p:nvSpPr>
        <p:spPr/>
        <p:txBody>
          <a:bodyPr/>
          <a:lstStyle/>
          <a:p>
            <a:r>
              <a:rPr lang="nl-NL" dirty="0"/>
              <a:t>STOP</a:t>
            </a:r>
          </a:p>
        </p:txBody>
      </p:sp>
      <p:sp>
        <p:nvSpPr>
          <p:cNvPr id="6" name="Tijdelijke aanduiding voor tekst 5">
            <a:extLst>
              <a:ext uri="{FF2B5EF4-FFF2-40B4-BE49-F238E27FC236}">
                <a16:creationId xmlns:a16="http://schemas.microsoft.com/office/drawing/2014/main" id="{BE6A097B-B696-624F-BAD5-0C29876D6948}"/>
              </a:ext>
            </a:extLst>
          </p:cNvPr>
          <p:cNvSpPr>
            <a:spLocks noGrp="1"/>
          </p:cNvSpPr>
          <p:nvPr>
            <p:ph type="body" sz="quarter" idx="12"/>
          </p:nvPr>
        </p:nvSpPr>
        <p:spPr/>
        <p:txBody>
          <a:bodyPr>
            <a:normAutofit/>
          </a:bodyPr>
          <a:lstStyle/>
          <a:p>
            <a:pPr marL="285750" indent="-285750">
              <a:buFont typeface="Arial" panose="020B0604020202020204" pitchFamily="34" charset="0"/>
              <a:buChar char="•"/>
            </a:pPr>
            <a:r>
              <a:rPr lang="nl-NL" dirty="0"/>
              <a:t>The Standard Official </a:t>
            </a:r>
            <a:r>
              <a:rPr lang="nl-NL" dirty="0" err="1"/>
              <a:t>Government</a:t>
            </a:r>
            <a:r>
              <a:rPr lang="nl-NL" dirty="0"/>
              <a:t> Publications, </a:t>
            </a:r>
            <a:r>
              <a:rPr lang="nl-NL" dirty="0" err="1"/>
              <a:t>abbreviated</a:t>
            </a:r>
            <a:r>
              <a:rPr lang="nl-NL" dirty="0"/>
              <a:t> STOP, supports </a:t>
            </a:r>
            <a:r>
              <a:rPr lang="nl-NL" dirty="0" err="1"/>
              <a:t>the</a:t>
            </a:r>
            <a:r>
              <a:rPr lang="nl-NL" dirty="0"/>
              <a:t> </a:t>
            </a:r>
            <a:r>
              <a:rPr lang="nl-NL" b="1" dirty="0" err="1"/>
              <a:t>drafting</a:t>
            </a:r>
            <a:r>
              <a:rPr lang="nl-NL" dirty="0"/>
              <a:t>, </a:t>
            </a:r>
            <a:r>
              <a:rPr lang="nl-NL" b="1" dirty="0" err="1"/>
              <a:t>enactment</a:t>
            </a:r>
            <a:r>
              <a:rPr lang="nl-NL" dirty="0"/>
              <a:t>, </a:t>
            </a:r>
            <a:r>
              <a:rPr lang="nl-NL" b="1" dirty="0" err="1"/>
              <a:t>publishing</a:t>
            </a:r>
            <a:r>
              <a:rPr lang="nl-NL" dirty="0"/>
              <a:t> </a:t>
            </a:r>
            <a:r>
              <a:rPr lang="nl-NL" dirty="0" err="1"/>
              <a:t>and</a:t>
            </a:r>
            <a:r>
              <a:rPr lang="nl-NL" dirty="0"/>
              <a:t> </a:t>
            </a:r>
            <a:r>
              <a:rPr lang="nl-NL" b="1" dirty="0"/>
              <a:t>making </a:t>
            </a:r>
            <a:r>
              <a:rPr lang="nl-NL" b="1" dirty="0" err="1"/>
              <a:t>available</a:t>
            </a:r>
            <a:r>
              <a:rPr lang="nl-NL" dirty="0"/>
              <a:t> of official </a:t>
            </a:r>
            <a:r>
              <a:rPr lang="nl-NL" dirty="0" err="1"/>
              <a:t>government</a:t>
            </a:r>
            <a:r>
              <a:rPr lang="nl-NL" dirty="0"/>
              <a:t> </a:t>
            </a:r>
            <a:r>
              <a:rPr lang="nl-NL" dirty="0" err="1"/>
              <a:t>publications</a:t>
            </a:r>
            <a:r>
              <a:rPr lang="nl-NL" dirty="0"/>
              <a:t> </a:t>
            </a:r>
            <a:r>
              <a:rPr lang="nl-NL" dirty="0" err="1"/>
              <a:t>through</a:t>
            </a:r>
            <a:r>
              <a:rPr lang="nl-NL" dirty="0"/>
              <a:t> </a:t>
            </a:r>
            <a:r>
              <a:rPr lang="nl-NL" dirty="0" err="1"/>
              <a:t>the</a:t>
            </a:r>
            <a:r>
              <a:rPr lang="nl-NL" dirty="0"/>
              <a:t> digital system.</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Not </a:t>
            </a:r>
            <a:r>
              <a:rPr lang="nl-NL" dirty="0" err="1"/>
              <a:t>just</a:t>
            </a:r>
            <a:r>
              <a:rPr lang="nl-NL" dirty="0"/>
              <a:t> </a:t>
            </a:r>
            <a:r>
              <a:rPr lang="nl-NL" dirty="0" err="1"/>
              <a:t>text</a:t>
            </a:r>
            <a:r>
              <a:rPr lang="nl-NL" dirty="0"/>
              <a:t>, but </a:t>
            </a:r>
            <a:r>
              <a:rPr lang="nl-NL" dirty="0" err="1"/>
              <a:t>text</a:t>
            </a:r>
            <a:r>
              <a:rPr lang="nl-NL" dirty="0"/>
              <a:t> </a:t>
            </a:r>
            <a:r>
              <a:rPr lang="nl-NL" dirty="0" err="1"/>
              <a:t>enriched</a:t>
            </a:r>
            <a:r>
              <a:rPr lang="nl-NL" dirty="0"/>
              <a:t> </a:t>
            </a:r>
            <a:r>
              <a:rPr lang="nl-NL" dirty="0" err="1"/>
              <a:t>with</a:t>
            </a:r>
            <a:r>
              <a:rPr lang="nl-NL" dirty="0"/>
              <a:t> information </a:t>
            </a:r>
            <a:r>
              <a:rPr lang="nl-NL" dirty="0" err="1"/>
              <a:t>needed</a:t>
            </a:r>
            <a:r>
              <a:rPr lang="nl-NL" dirty="0"/>
              <a:t> </a:t>
            </a:r>
            <a:r>
              <a:rPr lang="nl-NL" dirty="0" err="1"/>
              <a:t>by</a:t>
            </a:r>
            <a:r>
              <a:rPr lang="nl-NL" dirty="0"/>
              <a:t> </a:t>
            </a:r>
            <a:r>
              <a:rPr lang="nl-NL" dirty="0" err="1"/>
              <a:t>the</a:t>
            </a:r>
            <a:r>
              <a:rPr lang="nl-NL" dirty="0"/>
              <a:t> digital system (“machine </a:t>
            </a:r>
            <a:r>
              <a:rPr lang="nl-NL" dirty="0" err="1"/>
              <a:t>readable</a:t>
            </a:r>
            <a:r>
              <a:rPr lang="nl-NL" dirty="0"/>
              <a:t> </a:t>
            </a:r>
            <a:r>
              <a:rPr lang="nl-NL" dirty="0" err="1"/>
              <a:t>documents</a:t>
            </a:r>
            <a:r>
              <a:rPr lang="nl-NL" dirty="0"/>
              <a:t>”):</a:t>
            </a:r>
          </a:p>
          <a:p>
            <a:pPr marL="742950" lvl="1" indent="-285750">
              <a:buFont typeface="Arial" panose="020B0604020202020204" pitchFamily="34" charset="0"/>
              <a:buChar char="•"/>
            </a:pPr>
            <a:r>
              <a:rPr lang="nl-NL" sz="1200" i="1" dirty="0" err="1"/>
              <a:t>To</a:t>
            </a:r>
            <a:r>
              <a:rPr lang="nl-NL" sz="1200" i="1" dirty="0"/>
              <a:t> show on a map </a:t>
            </a:r>
            <a:r>
              <a:rPr lang="nl-NL" sz="1200" i="1" dirty="0" err="1"/>
              <a:t>what</a:t>
            </a:r>
            <a:r>
              <a:rPr lang="nl-NL" sz="1200" i="1" dirty="0"/>
              <a:t> </a:t>
            </a:r>
            <a:r>
              <a:rPr lang="nl-NL" sz="1200" i="1" dirty="0" err="1"/>
              <a:t>the</a:t>
            </a:r>
            <a:r>
              <a:rPr lang="nl-NL" sz="1200" i="1" dirty="0"/>
              <a:t> rules are</a:t>
            </a:r>
          </a:p>
          <a:p>
            <a:pPr marL="742950" lvl="1" indent="-285750">
              <a:buFont typeface="Arial" panose="020B0604020202020204" pitchFamily="34" charset="0"/>
              <a:buChar char="•"/>
            </a:pPr>
            <a:r>
              <a:rPr lang="nl-NL" sz="1200" i="1" dirty="0" err="1"/>
              <a:t>To</a:t>
            </a:r>
            <a:r>
              <a:rPr lang="nl-NL" sz="1200" i="1" dirty="0"/>
              <a:t> </a:t>
            </a:r>
            <a:r>
              <a:rPr lang="nl-NL" sz="1200" i="1" dirty="0" err="1"/>
              <a:t>give</a:t>
            </a:r>
            <a:r>
              <a:rPr lang="nl-NL" sz="1200" i="1" dirty="0"/>
              <a:t> information on a map </a:t>
            </a:r>
            <a:r>
              <a:rPr lang="nl-NL" sz="1200" i="1" dirty="0" err="1"/>
              <a:t>what</a:t>
            </a:r>
            <a:r>
              <a:rPr lang="nl-NL" sz="1200" i="1" dirty="0"/>
              <a:t> is (</a:t>
            </a:r>
            <a:r>
              <a:rPr lang="nl-NL" sz="1200" i="1" dirty="0" err="1"/>
              <a:t>not</a:t>
            </a:r>
            <a:r>
              <a:rPr lang="nl-NL" sz="1200" i="1" dirty="0"/>
              <a:t>) allowed</a:t>
            </a:r>
          </a:p>
          <a:p>
            <a:pPr marL="742950" lvl="1" indent="-285750">
              <a:buFont typeface="Arial" panose="020B0604020202020204" pitchFamily="34" charset="0"/>
              <a:buChar char="•"/>
            </a:pPr>
            <a:r>
              <a:rPr lang="nl-NL" sz="1200" i="1" dirty="0" err="1"/>
              <a:t>To</a:t>
            </a:r>
            <a:r>
              <a:rPr lang="nl-NL" sz="1200" i="1" dirty="0"/>
              <a:t> </a:t>
            </a:r>
            <a:r>
              <a:rPr lang="nl-NL" sz="1200" i="1" dirty="0" err="1"/>
              <a:t>use</a:t>
            </a:r>
            <a:r>
              <a:rPr lang="nl-NL" sz="1200" i="1" dirty="0"/>
              <a:t> information in </a:t>
            </a:r>
            <a:r>
              <a:rPr lang="nl-NL" sz="1200" i="1" dirty="0" err="1"/>
              <a:t>rule</a:t>
            </a:r>
            <a:r>
              <a:rPr lang="nl-NL" sz="1200" i="1" dirty="0"/>
              <a:t> </a:t>
            </a:r>
            <a:r>
              <a:rPr lang="nl-NL" sz="1200" i="1" dirty="0" err="1"/>
              <a:t>execution</a:t>
            </a:r>
            <a:r>
              <a:rPr lang="nl-NL" sz="1200" i="1" dirty="0"/>
              <a:t> </a:t>
            </a:r>
            <a:r>
              <a:rPr lang="nl-NL" sz="1200" i="1" dirty="0" err="1"/>
              <a:t>directly</a:t>
            </a:r>
            <a:r>
              <a:rPr lang="nl-NL" sz="1200" i="1" dirty="0"/>
              <a:t> </a:t>
            </a:r>
            <a:r>
              <a:rPr lang="nl-NL" sz="1200" i="1" dirty="0" err="1"/>
              <a:t>from</a:t>
            </a:r>
            <a:r>
              <a:rPr lang="nl-NL" sz="1200" i="1" dirty="0"/>
              <a:t> source</a:t>
            </a:r>
          </a:p>
        </p:txBody>
      </p:sp>
    </p:spTree>
    <p:extLst>
      <p:ext uri="{BB962C8B-B14F-4D97-AF65-F5344CB8AC3E}">
        <p14:creationId xmlns:p14="http://schemas.microsoft.com/office/powerpoint/2010/main" val="377769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Rechte verbindingslijn met pijl 27">
            <a:extLst>
              <a:ext uri="{FF2B5EF4-FFF2-40B4-BE49-F238E27FC236}">
                <a16:creationId xmlns:a16="http://schemas.microsoft.com/office/drawing/2014/main" id="{024D7039-E431-2E42-8876-FC03DFE932AE}"/>
              </a:ext>
            </a:extLst>
          </p:cNvPr>
          <p:cNvCxnSpPr>
            <a:cxnSpLocks/>
          </p:cNvCxnSpPr>
          <p:nvPr/>
        </p:nvCxnSpPr>
        <p:spPr>
          <a:xfrm flipH="1" flipV="1">
            <a:off x="1482212" y="3801393"/>
            <a:ext cx="1449777" cy="984838"/>
          </a:xfrm>
          <a:prstGeom prst="straightConnector1">
            <a:avLst/>
          </a:prstGeom>
          <a:ln>
            <a:solidFill>
              <a:srgbClr val="7F9C41"/>
            </a:solidFill>
            <a:tailEnd type="triangle"/>
          </a:ln>
        </p:spPr>
        <p:style>
          <a:lnRef idx="2">
            <a:schemeClr val="accent1"/>
          </a:lnRef>
          <a:fillRef idx="0">
            <a:schemeClr val="accent1"/>
          </a:fillRef>
          <a:effectRef idx="1">
            <a:schemeClr val="accent1"/>
          </a:effectRef>
          <a:fontRef idx="minor">
            <a:schemeClr val="tx1"/>
          </a:fontRef>
        </p:style>
      </p:cxnSp>
      <p:sp>
        <p:nvSpPr>
          <p:cNvPr id="6" name="Titel 5">
            <a:extLst>
              <a:ext uri="{FF2B5EF4-FFF2-40B4-BE49-F238E27FC236}">
                <a16:creationId xmlns:a16="http://schemas.microsoft.com/office/drawing/2014/main" id="{4136B9D8-53F8-234C-9AEC-AF88FEAE8459}"/>
              </a:ext>
            </a:extLst>
          </p:cNvPr>
          <p:cNvSpPr>
            <a:spLocks noGrp="1"/>
          </p:cNvSpPr>
          <p:nvPr>
            <p:ph type="title"/>
          </p:nvPr>
        </p:nvSpPr>
        <p:spPr/>
        <p:txBody>
          <a:bodyPr>
            <a:normAutofit/>
          </a:bodyPr>
          <a:lstStyle/>
          <a:p>
            <a:r>
              <a:rPr lang="nl-NL" dirty="0" err="1"/>
              <a:t>What</a:t>
            </a:r>
            <a:r>
              <a:rPr lang="nl-NL" dirty="0"/>
              <a:t> is a machine </a:t>
            </a:r>
            <a:r>
              <a:rPr lang="nl-NL" dirty="0" err="1"/>
              <a:t>readable</a:t>
            </a:r>
            <a:r>
              <a:rPr lang="nl-NL" dirty="0"/>
              <a:t> document?</a:t>
            </a:r>
          </a:p>
        </p:txBody>
      </p:sp>
      <p:sp>
        <p:nvSpPr>
          <p:cNvPr id="3" name="Tijdelijke aanduiding voor datum 2">
            <a:extLst>
              <a:ext uri="{FF2B5EF4-FFF2-40B4-BE49-F238E27FC236}">
                <a16:creationId xmlns:a16="http://schemas.microsoft.com/office/drawing/2014/main" id="{80328826-F693-7849-B50A-D3AB1F93FB1D}"/>
              </a:ext>
            </a:extLst>
          </p:cNvPr>
          <p:cNvSpPr>
            <a:spLocks noGrp="1"/>
          </p:cNvSpPr>
          <p:nvPr>
            <p:ph type="dt" sz="half" idx="10"/>
          </p:nvPr>
        </p:nvSpPr>
        <p:spPr/>
        <p:txBody>
          <a:bodyPr/>
          <a:lstStyle/>
          <a:p>
            <a:fld id="{E0907E72-D634-B14E-8F42-930BB5C3EACA}" type="datetime3">
              <a:rPr lang="nl-NL" smtClean="0"/>
              <a:t>08/06/21</a:t>
            </a:fld>
            <a:endParaRPr lang="nl-NL" dirty="0"/>
          </a:p>
        </p:txBody>
      </p:sp>
      <p:sp>
        <p:nvSpPr>
          <p:cNvPr id="4" name="Tijdelijke aanduiding voor voettekst 3">
            <a:extLst>
              <a:ext uri="{FF2B5EF4-FFF2-40B4-BE49-F238E27FC236}">
                <a16:creationId xmlns:a16="http://schemas.microsoft.com/office/drawing/2014/main" id="{E23654F7-A490-494F-A35B-B34C2E8C7B43}"/>
              </a:ext>
            </a:extLst>
          </p:cNvPr>
          <p:cNvSpPr>
            <a:spLocks noGrp="1"/>
          </p:cNvSpPr>
          <p:nvPr>
            <p:ph type="ftr" sz="quarter" idx="11"/>
          </p:nvPr>
        </p:nvSpPr>
        <p:spPr/>
        <p:txBody>
          <a:bodyPr/>
          <a:lstStyle/>
          <a:p>
            <a:endParaRPr lang="nl-NL" dirty="0"/>
          </a:p>
        </p:txBody>
      </p:sp>
      <p:grpSp>
        <p:nvGrpSpPr>
          <p:cNvPr id="13" name="Groep 12">
            <a:extLst>
              <a:ext uri="{FF2B5EF4-FFF2-40B4-BE49-F238E27FC236}">
                <a16:creationId xmlns:a16="http://schemas.microsoft.com/office/drawing/2014/main" id="{FA080A74-2A88-5443-91FB-89243CB54A98}"/>
              </a:ext>
            </a:extLst>
          </p:cNvPr>
          <p:cNvGrpSpPr/>
          <p:nvPr/>
        </p:nvGrpSpPr>
        <p:grpSpPr>
          <a:xfrm>
            <a:off x="2595753" y="3429000"/>
            <a:ext cx="4148847" cy="3718739"/>
            <a:chOff x="2380034" y="2937753"/>
            <a:chExt cx="4148847" cy="3718739"/>
          </a:xfrm>
        </p:grpSpPr>
        <p:sp>
          <p:nvSpPr>
            <p:cNvPr id="8" name="Rechthoek 7">
              <a:extLst>
                <a:ext uri="{FF2B5EF4-FFF2-40B4-BE49-F238E27FC236}">
                  <a16:creationId xmlns:a16="http://schemas.microsoft.com/office/drawing/2014/main" id="{9389E83B-DD56-B34E-9A7D-1DCFC408E54B}"/>
                </a:ext>
              </a:extLst>
            </p:cNvPr>
            <p:cNvSpPr/>
            <p:nvPr/>
          </p:nvSpPr>
          <p:spPr>
            <a:xfrm>
              <a:off x="2639439" y="2937753"/>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Document</a:t>
              </a:r>
            </a:p>
          </p:txBody>
        </p:sp>
        <p:grpSp>
          <p:nvGrpSpPr>
            <p:cNvPr id="12" name="Groep 11">
              <a:extLst>
                <a:ext uri="{FF2B5EF4-FFF2-40B4-BE49-F238E27FC236}">
                  <a16:creationId xmlns:a16="http://schemas.microsoft.com/office/drawing/2014/main" id="{1456BAA2-B781-9540-8171-2CE1BFD4B51F}"/>
                </a:ext>
              </a:extLst>
            </p:cNvPr>
            <p:cNvGrpSpPr/>
            <p:nvPr/>
          </p:nvGrpSpPr>
          <p:grpSpPr>
            <a:xfrm>
              <a:off x="2380034" y="3875259"/>
              <a:ext cx="4148847" cy="1390137"/>
              <a:chOff x="2386519" y="3948491"/>
              <a:chExt cx="4148847" cy="1390137"/>
            </a:xfrm>
          </p:grpSpPr>
          <p:sp>
            <p:nvSpPr>
              <p:cNvPr id="9" name="Rechthoek 8">
                <a:extLst>
                  <a:ext uri="{FF2B5EF4-FFF2-40B4-BE49-F238E27FC236}">
                    <a16:creationId xmlns:a16="http://schemas.microsoft.com/office/drawing/2014/main" id="{CB61CC34-318D-9F40-B3CA-3CAE2CFF6858}"/>
                  </a:ext>
                </a:extLst>
              </p:cNvPr>
              <p:cNvSpPr/>
              <p:nvPr/>
            </p:nvSpPr>
            <p:spPr>
              <a:xfrm>
                <a:off x="2386519" y="3948491"/>
                <a:ext cx="1248383" cy="1083013"/>
              </a:xfrm>
              <a:prstGeom prst="rect">
                <a:avLst/>
              </a:prstGeom>
              <a:solidFill>
                <a:schemeClr val="accent3">
                  <a:lumMod val="7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Object</a:t>
                </a:r>
              </a:p>
            </p:txBody>
          </p:sp>
          <p:sp>
            <p:nvSpPr>
              <p:cNvPr id="10" name="Rechthoek 9">
                <a:extLst>
                  <a:ext uri="{FF2B5EF4-FFF2-40B4-BE49-F238E27FC236}">
                    <a16:creationId xmlns:a16="http://schemas.microsoft.com/office/drawing/2014/main" id="{9B591CB1-D2B1-C841-A680-F12D2155A09D}"/>
                  </a:ext>
                </a:extLst>
              </p:cNvPr>
              <p:cNvSpPr/>
              <p:nvPr/>
            </p:nvSpPr>
            <p:spPr>
              <a:xfrm>
                <a:off x="5192949" y="4255615"/>
                <a:ext cx="1248383" cy="1083013"/>
              </a:xfrm>
              <a:prstGeom prst="rect">
                <a:avLst/>
              </a:prstGeom>
              <a:solidFill>
                <a:schemeClr val="accent3">
                  <a:lumMod val="7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Object</a:t>
                </a:r>
              </a:p>
            </p:txBody>
          </p:sp>
          <p:sp>
            <p:nvSpPr>
              <p:cNvPr id="11" name="Rechthoek 10">
                <a:extLst>
                  <a:ext uri="{FF2B5EF4-FFF2-40B4-BE49-F238E27FC236}">
                    <a16:creationId xmlns:a16="http://schemas.microsoft.com/office/drawing/2014/main" id="{FDC3853F-5B4F-FF44-8C15-8C0FEACFBDEC}"/>
                  </a:ext>
                </a:extLst>
              </p:cNvPr>
              <p:cNvSpPr/>
              <p:nvPr/>
            </p:nvSpPr>
            <p:spPr>
              <a:xfrm>
                <a:off x="5286983" y="4033898"/>
                <a:ext cx="1248383" cy="1083013"/>
              </a:xfrm>
              <a:prstGeom prst="rect">
                <a:avLst/>
              </a:prstGeom>
              <a:solidFill>
                <a:schemeClr val="accent3">
                  <a:lumMod val="7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Object</a:t>
                </a:r>
              </a:p>
            </p:txBody>
          </p:sp>
        </p:grpSp>
      </p:grpSp>
      <p:pic>
        <p:nvPicPr>
          <p:cNvPr id="18" name="Afbeelding 17" descr="Afbeelding met tekst&#10;&#10;Automatisch gegenereerde beschrijving">
            <a:extLst>
              <a:ext uri="{FF2B5EF4-FFF2-40B4-BE49-F238E27FC236}">
                <a16:creationId xmlns:a16="http://schemas.microsoft.com/office/drawing/2014/main" id="{567C0663-76A7-0746-8F1E-469937776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653" y="2824528"/>
            <a:ext cx="4151307" cy="2373200"/>
          </a:xfrm>
          <a:prstGeom prst="rect">
            <a:avLst/>
          </a:prstGeom>
          <a:effectLst>
            <a:outerShdw blurRad="50800" dist="38100" dir="2700000" algn="tl" rotWithShape="0">
              <a:prstClr val="black">
                <a:alpha val="40000"/>
              </a:prstClr>
            </a:outerShdw>
          </a:effectLst>
          <a:scene3d>
            <a:camera prst="isometricOffAxis1Top"/>
            <a:lightRig rig="threePt" dir="t"/>
          </a:scene3d>
        </p:spPr>
      </p:pic>
      <p:sp>
        <p:nvSpPr>
          <p:cNvPr id="19" name="Blik 18">
            <a:extLst>
              <a:ext uri="{FF2B5EF4-FFF2-40B4-BE49-F238E27FC236}">
                <a16:creationId xmlns:a16="http://schemas.microsoft.com/office/drawing/2014/main" id="{193712F9-05AE-BA4F-A954-F408F36244E1}"/>
              </a:ext>
            </a:extLst>
          </p:cNvPr>
          <p:cNvSpPr/>
          <p:nvPr/>
        </p:nvSpPr>
        <p:spPr>
          <a:xfrm>
            <a:off x="222278" y="3341495"/>
            <a:ext cx="1690162" cy="413799"/>
          </a:xfrm>
          <a:prstGeom prst="can">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Central repository</a:t>
            </a:r>
          </a:p>
        </p:txBody>
      </p:sp>
      <p:sp>
        <p:nvSpPr>
          <p:cNvPr id="20" name="Gekromde pijl rechts 19">
            <a:extLst>
              <a:ext uri="{FF2B5EF4-FFF2-40B4-BE49-F238E27FC236}">
                <a16:creationId xmlns:a16="http://schemas.microsoft.com/office/drawing/2014/main" id="{D30226F8-4557-0547-A95A-5404BB6A4214}"/>
              </a:ext>
            </a:extLst>
          </p:cNvPr>
          <p:cNvSpPr/>
          <p:nvPr/>
        </p:nvSpPr>
        <p:spPr>
          <a:xfrm>
            <a:off x="2036786" y="3277738"/>
            <a:ext cx="1248383" cy="663123"/>
          </a:xfrm>
          <a:prstGeom prst="curvedRight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pic>
        <p:nvPicPr>
          <p:cNvPr id="16" name="Afbeelding 15">
            <a:extLst>
              <a:ext uri="{FF2B5EF4-FFF2-40B4-BE49-F238E27FC236}">
                <a16:creationId xmlns:a16="http://schemas.microsoft.com/office/drawing/2014/main" id="{30017491-6C0D-3040-A441-3130C2FE9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762" y="941485"/>
            <a:ext cx="3939090" cy="3560695"/>
          </a:xfrm>
          <a:prstGeom prst="rect">
            <a:avLst/>
          </a:prstGeom>
          <a:effectLst>
            <a:outerShdw blurRad="50800" dist="38100" dir="2700000" algn="tl" rotWithShape="0">
              <a:prstClr val="black">
                <a:alpha val="40000"/>
              </a:prstClr>
            </a:outerShdw>
          </a:effectLst>
          <a:scene3d>
            <a:camera prst="isometricOffAxis1Top"/>
            <a:lightRig rig="threePt" dir="t"/>
          </a:scene3d>
        </p:spPr>
      </p:pic>
      <p:sp>
        <p:nvSpPr>
          <p:cNvPr id="21" name="Tekstvak 20">
            <a:extLst>
              <a:ext uri="{FF2B5EF4-FFF2-40B4-BE49-F238E27FC236}">
                <a16:creationId xmlns:a16="http://schemas.microsoft.com/office/drawing/2014/main" id="{53D774EE-2B7D-C845-B3C0-E8F5F9312F3C}"/>
              </a:ext>
            </a:extLst>
          </p:cNvPr>
          <p:cNvSpPr txBox="1"/>
          <p:nvPr/>
        </p:nvSpPr>
        <p:spPr>
          <a:xfrm>
            <a:off x="7140275" y="4980592"/>
            <a:ext cx="1945532" cy="523220"/>
          </a:xfrm>
          <a:prstGeom prst="rect">
            <a:avLst/>
          </a:prstGeom>
          <a:noFill/>
        </p:spPr>
        <p:txBody>
          <a:bodyPr wrap="square" rtlCol="0">
            <a:spAutoFit/>
          </a:bodyPr>
          <a:lstStyle/>
          <a:p>
            <a:r>
              <a:rPr lang="nl-NL" sz="1400" i="1" dirty="0" err="1"/>
              <a:t>Add</a:t>
            </a:r>
            <a:r>
              <a:rPr lang="nl-NL" sz="1400" i="1" dirty="0"/>
              <a:t> information </a:t>
            </a:r>
            <a:r>
              <a:rPr lang="nl-NL" sz="1400" i="1" dirty="0" err="1"/>
              <a:t>to</a:t>
            </a:r>
            <a:r>
              <a:rPr lang="nl-NL" sz="1400" i="1" dirty="0"/>
              <a:t> tekst (“</a:t>
            </a:r>
            <a:r>
              <a:rPr lang="nl-NL" sz="1400" i="1" dirty="0" err="1"/>
              <a:t>annotation</a:t>
            </a:r>
            <a:r>
              <a:rPr lang="nl-NL" sz="1400" i="1" dirty="0"/>
              <a:t>”)</a:t>
            </a:r>
          </a:p>
        </p:txBody>
      </p:sp>
      <p:sp>
        <p:nvSpPr>
          <p:cNvPr id="22" name="Tekstvak 21">
            <a:extLst>
              <a:ext uri="{FF2B5EF4-FFF2-40B4-BE49-F238E27FC236}">
                <a16:creationId xmlns:a16="http://schemas.microsoft.com/office/drawing/2014/main" id="{F8B6BE42-6719-1B45-8F4E-DDC3CB884016}"/>
              </a:ext>
            </a:extLst>
          </p:cNvPr>
          <p:cNvSpPr txBox="1"/>
          <p:nvPr/>
        </p:nvSpPr>
        <p:spPr>
          <a:xfrm>
            <a:off x="7140275" y="2414055"/>
            <a:ext cx="2205108" cy="523220"/>
          </a:xfrm>
          <a:prstGeom prst="rect">
            <a:avLst/>
          </a:prstGeom>
          <a:noFill/>
        </p:spPr>
        <p:txBody>
          <a:bodyPr wrap="square" rtlCol="0">
            <a:spAutoFit/>
          </a:bodyPr>
          <a:lstStyle/>
          <a:p>
            <a:r>
              <a:rPr lang="nl-NL" sz="1400" i="1" dirty="0" err="1"/>
              <a:t>Use</a:t>
            </a:r>
            <a:r>
              <a:rPr lang="nl-NL" sz="1400" i="1" dirty="0"/>
              <a:t> information </a:t>
            </a:r>
            <a:r>
              <a:rPr lang="nl-NL" sz="1400" i="1" dirty="0" err="1"/>
              <a:t>added</a:t>
            </a:r>
            <a:r>
              <a:rPr lang="nl-NL" sz="1400" i="1" dirty="0"/>
              <a:t> </a:t>
            </a:r>
            <a:r>
              <a:rPr lang="nl-NL" sz="1400" i="1" dirty="0" err="1"/>
              <a:t>to</a:t>
            </a:r>
            <a:r>
              <a:rPr lang="nl-NL" sz="1400" i="1" dirty="0"/>
              <a:t> </a:t>
            </a:r>
            <a:r>
              <a:rPr lang="nl-NL" sz="1400" i="1" dirty="0" err="1"/>
              <a:t>text</a:t>
            </a:r>
            <a:endParaRPr lang="nl-NL" sz="1400" i="1" dirty="0"/>
          </a:p>
        </p:txBody>
      </p:sp>
      <p:sp>
        <p:nvSpPr>
          <p:cNvPr id="23" name="Tekstvak 22">
            <a:extLst>
              <a:ext uri="{FF2B5EF4-FFF2-40B4-BE49-F238E27FC236}">
                <a16:creationId xmlns:a16="http://schemas.microsoft.com/office/drawing/2014/main" id="{DA41D009-DC8E-5F4A-B111-8BAD92E921FA}"/>
              </a:ext>
            </a:extLst>
          </p:cNvPr>
          <p:cNvSpPr txBox="1"/>
          <p:nvPr/>
        </p:nvSpPr>
        <p:spPr>
          <a:xfrm>
            <a:off x="7140275" y="3629909"/>
            <a:ext cx="1945532" cy="523220"/>
          </a:xfrm>
          <a:prstGeom prst="rect">
            <a:avLst/>
          </a:prstGeom>
          <a:noFill/>
        </p:spPr>
        <p:txBody>
          <a:bodyPr wrap="square" rtlCol="0">
            <a:spAutoFit/>
          </a:bodyPr>
          <a:lstStyle/>
          <a:p>
            <a:r>
              <a:rPr lang="nl-NL" sz="1400" i="1" dirty="0" err="1"/>
              <a:t>Text</a:t>
            </a:r>
            <a:r>
              <a:rPr lang="nl-NL" sz="1400" i="1" dirty="0"/>
              <a:t> has a machine </a:t>
            </a:r>
            <a:r>
              <a:rPr lang="nl-NL" sz="1400" i="1" dirty="0" err="1"/>
              <a:t>readable</a:t>
            </a:r>
            <a:r>
              <a:rPr lang="nl-NL" sz="1400" i="1" dirty="0"/>
              <a:t> </a:t>
            </a:r>
            <a:r>
              <a:rPr lang="nl-NL" sz="1400" i="1" dirty="0" err="1"/>
              <a:t>meaning</a:t>
            </a:r>
            <a:endParaRPr lang="nl-NL" sz="1400" i="1" dirty="0"/>
          </a:p>
        </p:txBody>
      </p:sp>
      <p:sp>
        <p:nvSpPr>
          <p:cNvPr id="24" name="Rechthoek 23">
            <a:extLst>
              <a:ext uri="{FF2B5EF4-FFF2-40B4-BE49-F238E27FC236}">
                <a16:creationId xmlns:a16="http://schemas.microsoft.com/office/drawing/2014/main" id="{5F64EF60-76B8-AD4E-B752-56B705FC9A4A}"/>
              </a:ext>
            </a:extLst>
          </p:cNvPr>
          <p:cNvSpPr/>
          <p:nvPr/>
        </p:nvSpPr>
        <p:spPr>
          <a:xfrm>
            <a:off x="217392" y="5215136"/>
            <a:ext cx="1963059" cy="441820"/>
          </a:xfrm>
          <a:prstGeom prst="rect">
            <a:avLst/>
          </a:prstGeom>
          <a:solidFill>
            <a:srgbClr val="0070C0">
              <a:alpha val="6887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Official </a:t>
            </a:r>
            <a:r>
              <a:rPr lang="nl-NL" sz="1200" dirty="0" err="1"/>
              <a:t>publications</a:t>
            </a:r>
            <a:r>
              <a:rPr lang="nl-NL" sz="1200" dirty="0"/>
              <a:t> </a:t>
            </a:r>
            <a:r>
              <a:rPr lang="nl-NL" sz="1200" dirty="0" err="1"/>
              <a:t>and</a:t>
            </a:r>
            <a:r>
              <a:rPr lang="nl-NL" sz="1200" dirty="0"/>
              <a:t> </a:t>
            </a:r>
            <a:r>
              <a:rPr lang="nl-NL" sz="1200" dirty="0" err="1"/>
              <a:t>notifications</a:t>
            </a:r>
            <a:endParaRPr lang="nl-NL" sz="1200" dirty="0"/>
          </a:p>
        </p:txBody>
      </p:sp>
      <p:cxnSp>
        <p:nvCxnSpPr>
          <p:cNvPr id="26" name="Rechte verbindingslijn met pijl 25">
            <a:extLst>
              <a:ext uri="{FF2B5EF4-FFF2-40B4-BE49-F238E27FC236}">
                <a16:creationId xmlns:a16="http://schemas.microsoft.com/office/drawing/2014/main" id="{FBD66680-A2DF-1B44-80F9-F22DB1EFF040}"/>
              </a:ext>
            </a:extLst>
          </p:cNvPr>
          <p:cNvCxnSpPr>
            <a:cxnSpLocks/>
            <a:endCxn id="24" idx="3"/>
          </p:cNvCxnSpPr>
          <p:nvPr/>
        </p:nvCxnSpPr>
        <p:spPr>
          <a:xfrm flipH="1">
            <a:off x="2180451" y="5436046"/>
            <a:ext cx="14706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hthoek 30">
            <a:extLst>
              <a:ext uri="{FF2B5EF4-FFF2-40B4-BE49-F238E27FC236}">
                <a16:creationId xmlns:a16="http://schemas.microsoft.com/office/drawing/2014/main" id="{434C3527-7D6D-744D-A549-1219288E1229}"/>
              </a:ext>
            </a:extLst>
          </p:cNvPr>
          <p:cNvSpPr/>
          <p:nvPr/>
        </p:nvSpPr>
        <p:spPr>
          <a:xfrm>
            <a:off x="281452" y="2161831"/>
            <a:ext cx="1630988" cy="413799"/>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Document viewer </a:t>
            </a:r>
            <a:r>
              <a:rPr lang="nl-NL" sz="1200" dirty="0" err="1"/>
              <a:t>and</a:t>
            </a:r>
            <a:r>
              <a:rPr lang="nl-NL" sz="1200" dirty="0"/>
              <a:t> </a:t>
            </a:r>
            <a:r>
              <a:rPr lang="nl-NL" sz="1200" dirty="0" err="1"/>
              <a:t>Rule</a:t>
            </a:r>
            <a:r>
              <a:rPr lang="nl-NL" sz="1200" dirty="0"/>
              <a:t> engine</a:t>
            </a:r>
          </a:p>
        </p:txBody>
      </p:sp>
    </p:spTree>
    <p:extLst>
      <p:ext uri="{BB962C8B-B14F-4D97-AF65-F5344CB8AC3E}">
        <p14:creationId xmlns:p14="http://schemas.microsoft.com/office/powerpoint/2010/main" val="132941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B78AB-FC3B-E44A-9565-BE1BE5FAFF32}"/>
              </a:ext>
            </a:extLst>
          </p:cNvPr>
          <p:cNvSpPr>
            <a:spLocks noGrp="1"/>
          </p:cNvSpPr>
          <p:nvPr>
            <p:ph type="title"/>
          </p:nvPr>
        </p:nvSpPr>
        <p:spPr>
          <a:xfrm>
            <a:off x="1060450" y="164199"/>
            <a:ext cx="8229600" cy="663123"/>
          </a:xfrm>
        </p:spPr>
        <p:txBody>
          <a:bodyPr>
            <a:normAutofit/>
          </a:bodyPr>
          <a:lstStyle/>
          <a:p>
            <a:r>
              <a:rPr lang="nl-NL" dirty="0"/>
              <a:t>Information model (IM-OW)</a:t>
            </a:r>
          </a:p>
        </p:txBody>
      </p:sp>
      <p:sp>
        <p:nvSpPr>
          <p:cNvPr id="3" name="Tijdelijke aanduiding voor datum 2">
            <a:extLst>
              <a:ext uri="{FF2B5EF4-FFF2-40B4-BE49-F238E27FC236}">
                <a16:creationId xmlns:a16="http://schemas.microsoft.com/office/drawing/2014/main" id="{114E3D9E-07AD-2A4D-BECF-0EB6B3764B30}"/>
              </a:ext>
            </a:extLst>
          </p:cNvPr>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a:extLst>
              <a:ext uri="{FF2B5EF4-FFF2-40B4-BE49-F238E27FC236}">
                <a16:creationId xmlns:a16="http://schemas.microsoft.com/office/drawing/2014/main" id="{31932DA4-7A25-7F45-8EEF-9CB204093D60}"/>
              </a:ext>
            </a:extLst>
          </p:cNvPr>
          <p:cNvSpPr>
            <a:spLocks noGrp="1"/>
          </p:cNvSpPr>
          <p:nvPr>
            <p:ph type="ftr" sz="quarter" idx="11"/>
          </p:nvPr>
        </p:nvSpPr>
        <p:spPr/>
        <p:txBody>
          <a:bodyPr/>
          <a:lstStyle/>
          <a:p>
            <a:endParaRPr lang="nl-NL" dirty="0"/>
          </a:p>
        </p:txBody>
      </p:sp>
      <p:pic>
        <p:nvPicPr>
          <p:cNvPr id="9" name="Afbeelding 8">
            <a:extLst>
              <a:ext uri="{FF2B5EF4-FFF2-40B4-BE49-F238E27FC236}">
                <a16:creationId xmlns:a16="http://schemas.microsoft.com/office/drawing/2014/main" id="{AFE9D8BB-5E22-7241-86E4-046AD5525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758" y="678622"/>
            <a:ext cx="6128483" cy="5772232"/>
          </a:xfrm>
          <a:prstGeom prst="rect">
            <a:avLst/>
          </a:prstGeom>
        </p:spPr>
      </p:pic>
    </p:spTree>
    <p:extLst>
      <p:ext uri="{BB962C8B-B14F-4D97-AF65-F5344CB8AC3E}">
        <p14:creationId xmlns:p14="http://schemas.microsoft.com/office/powerpoint/2010/main" val="8989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5EFE32B8-D7D6-194F-9790-8C26FA579E0F}"/>
              </a:ext>
            </a:extLst>
          </p:cNvPr>
          <p:cNvSpPr>
            <a:spLocks noGrp="1"/>
          </p:cNvSpPr>
          <p:nvPr>
            <p:ph type="dt" sz="half" idx="10"/>
          </p:nvPr>
        </p:nvSpPr>
        <p:spPr/>
        <p:txBody>
          <a:bodyPr/>
          <a:lstStyle/>
          <a:p>
            <a:fld id="{E0907E72-D634-B14E-8F42-930BB5C3EACA}" type="datetime3">
              <a:rPr lang="nl-NL" smtClean="0"/>
              <a:t>07/06/21</a:t>
            </a:fld>
            <a:endParaRPr lang="nl-NL" dirty="0"/>
          </a:p>
        </p:txBody>
      </p:sp>
      <p:sp>
        <p:nvSpPr>
          <p:cNvPr id="4" name="Tijdelijke aanduiding voor voettekst 3">
            <a:extLst>
              <a:ext uri="{FF2B5EF4-FFF2-40B4-BE49-F238E27FC236}">
                <a16:creationId xmlns:a16="http://schemas.microsoft.com/office/drawing/2014/main" id="{6147590E-8FBA-A840-B8CE-B3D145EE44DE}"/>
              </a:ext>
            </a:extLst>
          </p:cNvPr>
          <p:cNvSpPr>
            <a:spLocks noGrp="1"/>
          </p:cNvSpPr>
          <p:nvPr>
            <p:ph type="ftr" sz="quarter" idx="11"/>
          </p:nvPr>
        </p:nvSpPr>
        <p:spPr/>
        <p:txBody>
          <a:bodyPr/>
          <a:lstStyle/>
          <a:p>
            <a:endParaRPr lang="nl-NL" dirty="0"/>
          </a:p>
        </p:txBody>
      </p:sp>
      <p:pic>
        <p:nvPicPr>
          <p:cNvPr id="6" name="Afbeelding 5" descr="Afbeelding met schermafbeelding&#10;&#10;Automatisch gegenereerde beschrijving">
            <a:extLst>
              <a:ext uri="{FF2B5EF4-FFF2-40B4-BE49-F238E27FC236}">
                <a16:creationId xmlns:a16="http://schemas.microsoft.com/office/drawing/2014/main" id="{334BBC99-06FB-1C41-969E-EEFBBBF006FE}"/>
              </a:ext>
            </a:extLst>
          </p:cNvPr>
          <p:cNvPicPr/>
          <p:nvPr/>
        </p:nvPicPr>
        <p:blipFill>
          <a:blip r:embed="rId2">
            <a:extLst>
              <a:ext uri="{28A0092B-C50C-407E-A947-70E740481C1C}">
                <a14:useLocalDpi xmlns:a14="http://schemas.microsoft.com/office/drawing/2010/main" val="0"/>
              </a:ext>
            </a:extLst>
          </a:blip>
          <a:stretch>
            <a:fillRect/>
          </a:stretch>
        </p:blipFill>
        <p:spPr>
          <a:xfrm>
            <a:off x="457200" y="2103755"/>
            <a:ext cx="4553585" cy="1325245"/>
          </a:xfrm>
          <a:prstGeom prst="rect">
            <a:avLst/>
          </a:prstGeom>
          <a:ln>
            <a:solidFill>
              <a:schemeClr val="accent1"/>
            </a:solidFill>
          </a:ln>
        </p:spPr>
      </p:pic>
      <p:pic>
        <p:nvPicPr>
          <p:cNvPr id="7" name="Afbeelding 6" descr="Afbeelding met tekst&#10;&#10;Automatisch gegenereerde beschrijving">
            <a:extLst>
              <a:ext uri="{FF2B5EF4-FFF2-40B4-BE49-F238E27FC236}">
                <a16:creationId xmlns:a16="http://schemas.microsoft.com/office/drawing/2014/main" id="{BB0EF45A-5486-8D4E-B9A8-D1322131FC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85327" y="3949644"/>
            <a:ext cx="4715510" cy="2042795"/>
          </a:xfrm>
          <a:prstGeom prst="rect">
            <a:avLst/>
          </a:prstGeom>
          <a:ln>
            <a:solidFill>
              <a:schemeClr val="accent1"/>
            </a:solidFill>
          </a:ln>
        </p:spPr>
      </p:pic>
      <p:pic>
        <p:nvPicPr>
          <p:cNvPr id="8" name="Afbeelding 7">
            <a:extLst>
              <a:ext uri="{FF2B5EF4-FFF2-40B4-BE49-F238E27FC236}">
                <a16:creationId xmlns:a16="http://schemas.microsoft.com/office/drawing/2014/main" id="{8253FAEB-4332-F648-91BD-53AEA5F029E8}"/>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507758" y="678622"/>
            <a:ext cx="6128483" cy="5772232"/>
          </a:xfrm>
          <a:prstGeom prst="rect">
            <a:avLst/>
          </a:prstGeom>
        </p:spPr>
      </p:pic>
      <p:sp>
        <p:nvSpPr>
          <p:cNvPr id="2" name="Titel 1">
            <a:extLst>
              <a:ext uri="{FF2B5EF4-FFF2-40B4-BE49-F238E27FC236}">
                <a16:creationId xmlns:a16="http://schemas.microsoft.com/office/drawing/2014/main" id="{DFEB32E0-6F84-5E4D-8137-C4D5F0701AA2}"/>
              </a:ext>
            </a:extLst>
          </p:cNvPr>
          <p:cNvSpPr>
            <a:spLocks noGrp="1"/>
          </p:cNvSpPr>
          <p:nvPr>
            <p:ph type="title"/>
          </p:nvPr>
        </p:nvSpPr>
        <p:spPr/>
        <p:txBody>
          <a:bodyPr/>
          <a:lstStyle/>
          <a:p>
            <a:r>
              <a:rPr lang="nl-NL" dirty="0" err="1"/>
              <a:t>Examples</a:t>
            </a:r>
            <a:endParaRPr lang="nl-NL" dirty="0"/>
          </a:p>
        </p:txBody>
      </p:sp>
    </p:spTree>
    <p:extLst>
      <p:ext uri="{BB962C8B-B14F-4D97-AF65-F5344CB8AC3E}">
        <p14:creationId xmlns:p14="http://schemas.microsoft.com/office/powerpoint/2010/main" val="295645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F53D7-7CD3-304A-9D84-60EE552DB9AA}"/>
              </a:ext>
            </a:extLst>
          </p:cNvPr>
          <p:cNvSpPr>
            <a:spLocks noGrp="1"/>
          </p:cNvSpPr>
          <p:nvPr>
            <p:ph type="title"/>
          </p:nvPr>
        </p:nvSpPr>
        <p:spPr/>
        <p:txBody>
          <a:bodyPr/>
          <a:lstStyle/>
          <a:p>
            <a:r>
              <a:rPr lang="nl-NL" dirty="0" err="1"/>
              <a:t>Introduction</a:t>
            </a:r>
            <a:endParaRPr lang="nl-NL" dirty="0"/>
          </a:p>
        </p:txBody>
      </p:sp>
      <p:sp>
        <p:nvSpPr>
          <p:cNvPr id="4" name="Tijdelijke aanduiding voor voettekst 3">
            <a:extLst>
              <a:ext uri="{FF2B5EF4-FFF2-40B4-BE49-F238E27FC236}">
                <a16:creationId xmlns:a16="http://schemas.microsoft.com/office/drawing/2014/main" id="{DC9F8A32-8629-824C-A174-49E6E417F6CC}"/>
              </a:ext>
            </a:extLst>
          </p:cNvPr>
          <p:cNvSpPr>
            <a:spLocks noGrp="1"/>
          </p:cNvSpPr>
          <p:nvPr>
            <p:ph type="ftr" sz="quarter" idx="11"/>
          </p:nvPr>
        </p:nvSpPr>
        <p:spPr/>
        <p:txBody>
          <a:bodyPr/>
          <a:lstStyle/>
          <a:p>
            <a:endParaRPr lang="nl-NL" dirty="0"/>
          </a:p>
        </p:txBody>
      </p:sp>
      <p:sp>
        <p:nvSpPr>
          <p:cNvPr id="8" name="Tijdelijke aanduiding voor tekst 7">
            <a:extLst>
              <a:ext uri="{FF2B5EF4-FFF2-40B4-BE49-F238E27FC236}">
                <a16:creationId xmlns:a16="http://schemas.microsoft.com/office/drawing/2014/main" id="{1BF98683-153A-694F-B695-35CD67E756AC}"/>
              </a:ext>
            </a:extLst>
          </p:cNvPr>
          <p:cNvSpPr>
            <a:spLocks noGrp="1"/>
          </p:cNvSpPr>
          <p:nvPr>
            <p:ph type="body" sz="quarter" idx="12"/>
          </p:nvPr>
        </p:nvSpPr>
        <p:spPr>
          <a:xfrm>
            <a:off x="442913" y="1811338"/>
            <a:ext cx="5357386" cy="4305685"/>
          </a:xfrm>
        </p:spPr>
        <p:txBody>
          <a:bodyPr>
            <a:normAutofit/>
          </a:bodyPr>
          <a:lstStyle/>
          <a:p>
            <a:endParaRPr lang="nl-NL" dirty="0"/>
          </a:p>
          <a:p>
            <a:endParaRPr lang="nl-NL" dirty="0"/>
          </a:p>
          <a:p>
            <a:endParaRPr lang="nl-NL" dirty="0"/>
          </a:p>
        </p:txBody>
      </p:sp>
      <p:pic>
        <p:nvPicPr>
          <p:cNvPr id="7" name="Afbeelding 6" descr="Afbeelding met tekst, binnen, persoon, werken&#10;&#10;Automatisch gegenereerde beschrijving">
            <a:extLst>
              <a:ext uri="{FF2B5EF4-FFF2-40B4-BE49-F238E27FC236}">
                <a16:creationId xmlns:a16="http://schemas.microsoft.com/office/drawing/2014/main" id="{D47C75E7-FB45-0D42-93AC-1DC0AD43C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753" y="1811338"/>
            <a:ext cx="2674013" cy="4313168"/>
          </a:xfrm>
          <a:prstGeom prst="rect">
            <a:avLst/>
          </a:prstGeom>
        </p:spPr>
      </p:pic>
      <p:pic>
        <p:nvPicPr>
          <p:cNvPr id="11" name="Afbeelding 10">
            <a:extLst>
              <a:ext uri="{FF2B5EF4-FFF2-40B4-BE49-F238E27FC236}">
                <a16:creationId xmlns:a16="http://schemas.microsoft.com/office/drawing/2014/main" id="{9720162F-1373-EF42-BB06-3BBEC4133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96" y="1779256"/>
            <a:ext cx="5432342" cy="4416827"/>
          </a:xfrm>
          <a:prstGeom prst="rect">
            <a:avLst/>
          </a:prstGeom>
        </p:spPr>
      </p:pic>
    </p:spTree>
    <p:extLst>
      <p:ext uri="{BB962C8B-B14F-4D97-AF65-F5344CB8AC3E}">
        <p14:creationId xmlns:p14="http://schemas.microsoft.com/office/powerpoint/2010/main" val="882708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err="1"/>
              <a:t>Standardization</a:t>
            </a:r>
            <a:endParaRPr lang="nl-NL" dirty="0"/>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a:t>Three new </a:t>
            </a:r>
            <a:r>
              <a:rPr lang="nl-NL" dirty="0" err="1"/>
              <a:t>standards</a:t>
            </a:r>
            <a:r>
              <a:rPr lang="nl-NL" dirty="0"/>
              <a:t> </a:t>
            </a:r>
            <a:r>
              <a:rPr lang="nl-NL" dirty="0" err="1"/>
              <a:t>to</a:t>
            </a:r>
            <a:r>
              <a:rPr lang="nl-NL" dirty="0"/>
              <a:t> support </a:t>
            </a:r>
            <a:r>
              <a:rPr lang="nl-NL" dirty="0" err="1"/>
              <a:t>the</a:t>
            </a:r>
            <a:r>
              <a:rPr lang="nl-NL" dirty="0"/>
              <a:t> solution: STTR</a:t>
            </a:r>
          </a:p>
          <a:p>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350694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59DD4A4-A911-9147-9246-4E5D22D4DD26}"/>
              </a:ext>
            </a:extLst>
          </p:cNvPr>
          <p:cNvSpPr>
            <a:spLocks noGrp="1"/>
          </p:cNvSpPr>
          <p:nvPr>
            <p:ph type="title"/>
          </p:nvPr>
        </p:nvSpPr>
        <p:spPr/>
        <p:txBody>
          <a:bodyPr/>
          <a:lstStyle/>
          <a:p>
            <a:r>
              <a:rPr lang="nl-NL" dirty="0"/>
              <a:t>STTR</a:t>
            </a:r>
          </a:p>
        </p:txBody>
      </p:sp>
      <p:sp>
        <p:nvSpPr>
          <p:cNvPr id="6" name="Tijdelijke aanduiding voor tekst 5">
            <a:extLst>
              <a:ext uri="{FF2B5EF4-FFF2-40B4-BE49-F238E27FC236}">
                <a16:creationId xmlns:a16="http://schemas.microsoft.com/office/drawing/2014/main" id="{BE6A097B-B696-624F-BAD5-0C29876D6948}"/>
              </a:ext>
            </a:extLst>
          </p:cNvPr>
          <p:cNvSpPr>
            <a:spLocks noGrp="1"/>
          </p:cNvSpPr>
          <p:nvPr>
            <p:ph type="body" sz="quarter" idx="12"/>
          </p:nvPr>
        </p:nvSpPr>
        <p:spPr/>
        <p:txBody>
          <a:bodyPr/>
          <a:lstStyle/>
          <a:p>
            <a:pPr marL="285750" indent="-285750">
              <a:buFont typeface="Arial" panose="020B0604020202020204" pitchFamily="34" charset="0"/>
              <a:buChar char="•"/>
            </a:pPr>
            <a:r>
              <a:rPr lang="nl-NL" dirty="0"/>
              <a:t>In order </a:t>
            </a:r>
            <a:r>
              <a:rPr lang="nl-NL" dirty="0" err="1"/>
              <a:t>to</a:t>
            </a:r>
            <a:r>
              <a:rPr lang="nl-NL" dirty="0"/>
              <a:t> </a:t>
            </a:r>
            <a:r>
              <a:rPr lang="nl-NL" dirty="0" err="1"/>
              <a:t>be</a:t>
            </a:r>
            <a:r>
              <a:rPr lang="nl-NL" dirty="0"/>
              <a:t> </a:t>
            </a:r>
            <a:r>
              <a:rPr lang="nl-NL" dirty="0" err="1"/>
              <a:t>able</a:t>
            </a:r>
            <a:r>
              <a:rPr lang="nl-NL" dirty="0"/>
              <a:t> </a:t>
            </a:r>
            <a:r>
              <a:rPr lang="nl-NL" dirty="0" err="1"/>
              <a:t>to</a:t>
            </a:r>
            <a:r>
              <a:rPr lang="nl-NL" dirty="0"/>
              <a:t> do a permit check or </a:t>
            </a:r>
            <a:r>
              <a:rPr lang="nl-NL" dirty="0" err="1"/>
              <a:t>to</a:t>
            </a:r>
            <a:r>
              <a:rPr lang="nl-NL" dirty="0"/>
              <a:t> </a:t>
            </a:r>
            <a:r>
              <a:rPr lang="nl-NL" dirty="0" err="1"/>
              <a:t>apply</a:t>
            </a:r>
            <a:r>
              <a:rPr lang="nl-NL" dirty="0"/>
              <a:t> </a:t>
            </a:r>
            <a:r>
              <a:rPr lang="nl-NL" dirty="0" err="1"/>
              <a:t>for</a:t>
            </a:r>
            <a:r>
              <a:rPr lang="nl-NL" dirty="0"/>
              <a:t> a permit, </a:t>
            </a:r>
          </a:p>
          <a:p>
            <a:pPr marL="285750" indent="-285750">
              <a:buFont typeface="Arial" panose="020B0604020202020204" pitchFamily="34" charset="0"/>
              <a:buChar char="•"/>
            </a:pPr>
            <a:r>
              <a:rPr lang="nl-NL" dirty="0" err="1"/>
              <a:t>the</a:t>
            </a:r>
            <a:r>
              <a:rPr lang="nl-NL" dirty="0"/>
              <a:t> competent </a:t>
            </a:r>
            <a:r>
              <a:rPr lang="nl-NL" dirty="0" err="1"/>
              <a:t>authorities</a:t>
            </a:r>
            <a:r>
              <a:rPr lang="nl-NL" dirty="0"/>
              <a:t> translate </a:t>
            </a:r>
            <a:r>
              <a:rPr lang="nl-NL" dirty="0" err="1"/>
              <a:t>their</a:t>
            </a:r>
            <a:r>
              <a:rPr lang="nl-NL" dirty="0"/>
              <a:t> </a:t>
            </a:r>
            <a:r>
              <a:rPr lang="nl-NL" dirty="0" err="1"/>
              <a:t>legal</a:t>
            </a:r>
            <a:r>
              <a:rPr lang="nl-NL" dirty="0"/>
              <a:t> rules </a:t>
            </a:r>
            <a:r>
              <a:rPr lang="nl-NL" dirty="0" err="1"/>
              <a:t>into</a:t>
            </a:r>
            <a:r>
              <a:rPr lang="nl-NL" dirty="0"/>
              <a:t> decision rules.</a:t>
            </a:r>
          </a:p>
          <a:p>
            <a:pPr marL="285750" indent="-285750">
              <a:buFont typeface="Arial" panose="020B0604020202020204" pitchFamily="34" charset="0"/>
              <a:buChar char="•"/>
            </a:pPr>
            <a:r>
              <a:rPr lang="nl-NL" dirty="0"/>
              <a:t>These decision rules are </a:t>
            </a:r>
            <a:r>
              <a:rPr lang="nl-NL" dirty="0" err="1"/>
              <a:t>understandable</a:t>
            </a:r>
            <a:r>
              <a:rPr lang="nl-NL" dirty="0"/>
              <a:t> </a:t>
            </a:r>
            <a:r>
              <a:rPr lang="nl-NL" dirty="0" err="1"/>
              <a:t>translations</a:t>
            </a:r>
            <a:r>
              <a:rPr lang="nl-NL" dirty="0"/>
              <a:t> of </a:t>
            </a:r>
            <a:r>
              <a:rPr lang="nl-NL" dirty="0" err="1"/>
              <a:t>legal</a:t>
            </a:r>
            <a:r>
              <a:rPr lang="nl-NL" dirty="0"/>
              <a:t> rules. </a:t>
            </a:r>
          </a:p>
          <a:p>
            <a:pPr marL="285750" indent="-285750">
              <a:buFont typeface="Arial" panose="020B0604020202020204" pitchFamily="34" charset="0"/>
              <a:buChar char="•"/>
            </a:pPr>
            <a:r>
              <a:rPr lang="nl-NL" dirty="0"/>
              <a:t>The </a:t>
            </a:r>
            <a:r>
              <a:rPr lang="nl-NL" dirty="0" err="1"/>
              <a:t>agreements</a:t>
            </a:r>
            <a:r>
              <a:rPr lang="nl-NL" dirty="0"/>
              <a:t> are </a:t>
            </a:r>
            <a:r>
              <a:rPr lang="nl-NL" dirty="0" err="1"/>
              <a:t>laid</a:t>
            </a:r>
            <a:r>
              <a:rPr lang="nl-NL" dirty="0"/>
              <a:t> down in </a:t>
            </a:r>
            <a:r>
              <a:rPr lang="nl-NL" dirty="0" err="1"/>
              <a:t>the</a:t>
            </a:r>
            <a:r>
              <a:rPr lang="nl-NL" dirty="0"/>
              <a:t> Standard on decision rules. (STTR) </a:t>
            </a:r>
            <a:r>
              <a:rPr lang="nl-NL" dirty="0" err="1"/>
              <a:t>and</a:t>
            </a:r>
            <a:r>
              <a:rPr lang="nl-NL" dirty="0"/>
              <a:t> </a:t>
            </a:r>
            <a:r>
              <a:rPr lang="nl-NL" dirty="0" err="1"/>
              <a:t>the</a:t>
            </a:r>
            <a:r>
              <a:rPr lang="nl-NL" dirty="0"/>
              <a:t> </a:t>
            </a:r>
            <a:r>
              <a:rPr lang="nl-NL" dirty="0" err="1"/>
              <a:t>associated</a:t>
            </a:r>
            <a:r>
              <a:rPr lang="nl-NL" dirty="0"/>
              <a:t> information model (IMTR).</a:t>
            </a:r>
          </a:p>
          <a:p>
            <a:pPr marL="285750" indent="-285750">
              <a:buFont typeface="Arial" panose="020B0604020202020204" pitchFamily="34" charset="0"/>
              <a:buChar char="•"/>
            </a:pPr>
            <a:r>
              <a:rPr lang="nl-NL" dirty="0" err="1"/>
              <a:t>Based</a:t>
            </a:r>
            <a:r>
              <a:rPr lang="nl-NL" dirty="0"/>
              <a:t> on </a:t>
            </a:r>
            <a:r>
              <a:rPr lang="nl-NL" dirty="0" err="1"/>
              <a:t>the</a:t>
            </a:r>
            <a:r>
              <a:rPr lang="nl-NL" dirty="0"/>
              <a:t> Decision Model </a:t>
            </a:r>
            <a:r>
              <a:rPr lang="nl-NL" dirty="0" err="1"/>
              <a:t>and</a:t>
            </a:r>
            <a:r>
              <a:rPr lang="nl-NL" dirty="0"/>
              <a:t> </a:t>
            </a:r>
            <a:r>
              <a:rPr lang="nl-NL" dirty="0" err="1"/>
              <a:t>Notation</a:t>
            </a:r>
            <a:r>
              <a:rPr lang="nl-NL" dirty="0"/>
              <a:t> (DMN) standard </a:t>
            </a:r>
            <a:r>
              <a:rPr lang="nl-NL" dirty="0" err="1"/>
              <a:t>by</a:t>
            </a:r>
            <a:r>
              <a:rPr lang="nl-NL" dirty="0"/>
              <a:t> OMG.</a:t>
            </a:r>
          </a:p>
          <a:p>
            <a:pPr marL="285750" indent="-285750">
              <a:buFont typeface="Arial" panose="020B0604020202020204" pitchFamily="34" charset="0"/>
              <a:buChar char="•"/>
            </a:pPr>
            <a:r>
              <a:rPr lang="nl-NL" dirty="0"/>
              <a:t>STTR/IMTR </a:t>
            </a:r>
            <a:r>
              <a:rPr lang="nl-NL" dirty="0" err="1"/>
              <a:t>describe</a:t>
            </a:r>
            <a:r>
              <a:rPr lang="nl-NL" dirty="0"/>
              <a:t> </a:t>
            </a:r>
            <a:r>
              <a:rPr lang="nl-NL" dirty="0" err="1"/>
              <a:t>the</a:t>
            </a:r>
            <a:r>
              <a:rPr lang="nl-NL" dirty="0"/>
              <a:t> </a:t>
            </a:r>
            <a:r>
              <a:rPr lang="nl-NL" dirty="0" err="1"/>
              <a:t>semantics</a:t>
            </a:r>
            <a:r>
              <a:rPr lang="nl-NL" dirty="0"/>
              <a:t> </a:t>
            </a:r>
            <a:r>
              <a:rPr lang="nl-NL" dirty="0" err="1"/>
              <a:t>and</a:t>
            </a:r>
            <a:r>
              <a:rPr lang="nl-NL" dirty="0"/>
              <a:t> syntax </a:t>
            </a:r>
            <a:r>
              <a:rPr lang="nl-NL" dirty="0" err="1"/>
              <a:t>needed</a:t>
            </a:r>
            <a:r>
              <a:rPr lang="nl-NL" dirty="0"/>
              <a:t> </a:t>
            </a:r>
            <a:r>
              <a:rPr lang="nl-NL" dirty="0" err="1"/>
              <a:t>for</a:t>
            </a:r>
            <a:r>
              <a:rPr lang="nl-NL" dirty="0"/>
              <a:t> </a:t>
            </a:r>
            <a:r>
              <a:rPr lang="nl-NL" dirty="0" err="1"/>
              <a:t>nearly</a:t>
            </a:r>
            <a:r>
              <a:rPr lang="nl-NL" dirty="0"/>
              <a:t> 400 </a:t>
            </a:r>
            <a:r>
              <a:rPr lang="nl-NL" dirty="0" err="1"/>
              <a:t>authorities</a:t>
            </a:r>
            <a:r>
              <a:rPr lang="nl-NL" dirty="0"/>
              <a:t> as </a:t>
            </a:r>
            <a:r>
              <a:rPr lang="nl-NL" dirty="0" err="1"/>
              <a:t>the</a:t>
            </a:r>
            <a:r>
              <a:rPr lang="nl-NL" dirty="0"/>
              <a:t> source of decision rules.</a:t>
            </a:r>
          </a:p>
        </p:txBody>
      </p:sp>
    </p:spTree>
    <p:extLst>
      <p:ext uri="{BB962C8B-B14F-4D97-AF65-F5344CB8AC3E}">
        <p14:creationId xmlns:p14="http://schemas.microsoft.com/office/powerpoint/2010/main" val="1533288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a:extLst>
              <a:ext uri="{FF2B5EF4-FFF2-40B4-BE49-F238E27FC236}">
                <a16:creationId xmlns:a16="http://schemas.microsoft.com/office/drawing/2014/main" id="{4257C9CF-EF1B-F849-B4DA-25F2A83F7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653" y="2057591"/>
            <a:ext cx="3370707" cy="3046911"/>
          </a:xfrm>
          <a:prstGeom prst="rect">
            <a:avLst/>
          </a:prstGeom>
        </p:spPr>
      </p:pic>
      <p:sp>
        <p:nvSpPr>
          <p:cNvPr id="2" name="Titel 1">
            <a:extLst>
              <a:ext uri="{FF2B5EF4-FFF2-40B4-BE49-F238E27FC236}">
                <a16:creationId xmlns:a16="http://schemas.microsoft.com/office/drawing/2014/main" id="{04A5038F-C578-0E4E-8565-8581553C806F}"/>
              </a:ext>
            </a:extLst>
          </p:cNvPr>
          <p:cNvSpPr>
            <a:spLocks noGrp="1"/>
          </p:cNvSpPr>
          <p:nvPr>
            <p:ph type="title"/>
          </p:nvPr>
        </p:nvSpPr>
        <p:spPr/>
        <p:txBody>
          <a:bodyPr/>
          <a:lstStyle/>
          <a:p>
            <a:r>
              <a:rPr lang="nl-NL" dirty="0" err="1"/>
              <a:t>Stacking</a:t>
            </a:r>
            <a:r>
              <a:rPr lang="nl-NL" dirty="0"/>
              <a:t> rules</a:t>
            </a:r>
          </a:p>
        </p:txBody>
      </p:sp>
      <p:pic>
        <p:nvPicPr>
          <p:cNvPr id="6" name="Afbeelding 5">
            <a:extLst>
              <a:ext uri="{FF2B5EF4-FFF2-40B4-BE49-F238E27FC236}">
                <a16:creationId xmlns:a16="http://schemas.microsoft.com/office/drawing/2014/main" id="{86A9B2A6-E5B8-E64E-A143-EA3DC5AC6879}"/>
              </a:ext>
            </a:extLst>
          </p:cNvPr>
          <p:cNvPicPr/>
          <p:nvPr/>
        </p:nvPicPr>
        <p:blipFill>
          <a:blip r:embed="rId4"/>
          <a:stretch>
            <a:fillRect/>
          </a:stretch>
        </p:blipFill>
        <p:spPr>
          <a:xfrm>
            <a:off x="362640" y="2887638"/>
            <a:ext cx="1399509" cy="1098627"/>
          </a:xfrm>
          <a:prstGeom prst="rect">
            <a:avLst/>
          </a:prstGeom>
        </p:spPr>
      </p:pic>
      <p:cxnSp>
        <p:nvCxnSpPr>
          <p:cNvPr id="8" name="Rechte verbindingslijn 7">
            <a:extLst>
              <a:ext uri="{FF2B5EF4-FFF2-40B4-BE49-F238E27FC236}">
                <a16:creationId xmlns:a16="http://schemas.microsoft.com/office/drawing/2014/main" id="{97F062E3-5757-C643-AA36-F22CCDCA1A88}"/>
              </a:ext>
            </a:extLst>
          </p:cNvPr>
          <p:cNvCxnSpPr/>
          <p:nvPr/>
        </p:nvCxnSpPr>
        <p:spPr>
          <a:xfrm flipV="1">
            <a:off x="1118473" y="2594275"/>
            <a:ext cx="381000" cy="85632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 name="Ovaal 8">
            <a:extLst>
              <a:ext uri="{FF2B5EF4-FFF2-40B4-BE49-F238E27FC236}">
                <a16:creationId xmlns:a16="http://schemas.microsoft.com/office/drawing/2014/main" id="{457AC8FB-B852-1345-ABF2-3A1A47AAA2B0}"/>
              </a:ext>
            </a:extLst>
          </p:cNvPr>
          <p:cNvSpPr/>
          <p:nvPr/>
        </p:nvSpPr>
        <p:spPr>
          <a:xfrm>
            <a:off x="1381739" y="2521549"/>
            <a:ext cx="184245" cy="20108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095E1FF5-0DF4-5E43-9ECD-1149793E7451}"/>
              </a:ext>
            </a:extLst>
          </p:cNvPr>
          <p:cNvSpPr/>
          <p:nvPr/>
        </p:nvSpPr>
        <p:spPr>
          <a:xfrm>
            <a:off x="2555306" y="3072187"/>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solidFill>
                  <a:schemeClr val="tx1"/>
                </a:solidFill>
              </a:rPr>
              <a:t>Central </a:t>
            </a:r>
            <a:r>
              <a:rPr lang="nl-NL" dirty="0" err="1">
                <a:solidFill>
                  <a:schemeClr val="tx1"/>
                </a:solidFill>
              </a:rPr>
              <a:t>government</a:t>
            </a:r>
            <a:endParaRPr lang="nl-NL" dirty="0">
              <a:solidFill>
                <a:schemeClr val="tx1"/>
              </a:solidFill>
            </a:endParaRPr>
          </a:p>
        </p:txBody>
      </p:sp>
      <p:sp>
        <p:nvSpPr>
          <p:cNvPr id="16" name="Rechthoek 15">
            <a:extLst>
              <a:ext uri="{FF2B5EF4-FFF2-40B4-BE49-F238E27FC236}">
                <a16:creationId xmlns:a16="http://schemas.microsoft.com/office/drawing/2014/main" id="{B7E11A67-D55F-B048-B66C-ED75DE3EE15F}"/>
              </a:ext>
            </a:extLst>
          </p:cNvPr>
          <p:cNvSpPr/>
          <p:nvPr/>
        </p:nvSpPr>
        <p:spPr>
          <a:xfrm>
            <a:off x="2538933" y="2266507"/>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solidFill>
                  <a:schemeClr val="tx1"/>
                </a:solidFill>
              </a:rPr>
              <a:t>Province</a:t>
            </a:r>
            <a:endParaRPr lang="nl-NL" dirty="0">
              <a:solidFill>
                <a:schemeClr val="tx1"/>
              </a:solidFill>
            </a:endParaRPr>
          </a:p>
        </p:txBody>
      </p:sp>
      <p:sp>
        <p:nvSpPr>
          <p:cNvPr id="17" name="Rechthoek 16">
            <a:extLst>
              <a:ext uri="{FF2B5EF4-FFF2-40B4-BE49-F238E27FC236}">
                <a16:creationId xmlns:a16="http://schemas.microsoft.com/office/drawing/2014/main" id="{3BDFF81C-C56C-8E4A-8D42-E77229502D67}"/>
              </a:ext>
            </a:extLst>
          </p:cNvPr>
          <p:cNvSpPr/>
          <p:nvPr/>
        </p:nvSpPr>
        <p:spPr>
          <a:xfrm>
            <a:off x="2548482" y="1460827"/>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solidFill>
                  <a:schemeClr val="tx1"/>
                </a:solidFill>
              </a:rPr>
              <a:t>Water board</a:t>
            </a:r>
          </a:p>
        </p:txBody>
      </p:sp>
      <p:sp>
        <p:nvSpPr>
          <p:cNvPr id="18" name="Rechthoek 17">
            <a:extLst>
              <a:ext uri="{FF2B5EF4-FFF2-40B4-BE49-F238E27FC236}">
                <a16:creationId xmlns:a16="http://schemas.microsoft.com/office/drawing/2014/main" id="{ACC3106E-C986-1644-8706-8C2ACA937A74}"/>
              </a:ext>
            </a:extLst>
          </p:cNvPr>
          <p:cNvSpPr/>
          <p:nvPr/>
        </p:nvSpPr>
        <p:spPr>
          <a:xfrm>
            <a:off x="2562130" y="607200"/>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err="1">
                <a:solidFill>
                  <a:schemeClr val="tx1"/>
                </a:solidFill>
              </a:rPr>
              <a:t>Local</a:t>
            </a:r>
            <a:r>
              <a:rPr lang="nl-NL" dirty="0">
                <a:solidFill>
                  <a:schemeClr val="tx1"/>
                </a:solidFill>
              </a:rPr>
              <a:t> community</a:t>
            </a:r>
          </a:p>
        </p:txBody>
      </p:sp>
    </p:spTree>
    <p:extLst>
      <p:ext uri="{BB962C8B-B14F-4D97-AF65-F5344CB8AC3E}">
        <p14:creationId xmlns:p14="http://schemas.microsoft.com/office/powerpoint/2010/main" val="79448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EC3FE-E2BE-FF42-B8E4-F278CA6646A8}"/>
              </a:ext>
            </a:extLst>
          </p:cNvPr>
          <p:cNvSpPr>
            <a:spLocks noGrp="1"/>
          </p:cNvSpPr>
          <p:nvPr>
            <p:ph type="title"/>
          </p:nvPr>
        </p:nvSpPr>
        <p:spPr/>
        <p:txBody>
          <a:bodyPr/>
          <a:lstStyle/>
          <a:p>
            <a:r>
              <a:rPr lang="nl-NL" dirty="0"/>
              <a:t>Standaard Toepasbare Regels (STTR)</a:t>
            </a:r>
          </a:p>
        </p:txBody>
      </p:sp>
      <p:pic>
        <p:nvPicPr>
          <p:cNvPr id="6" name="Afbeelding 5">
            <a:extLst>
              <a:ext uri="{FF2B5EF4-FFF2-40B4-BE49-F238E27FC236}">
                <a16:creationId xmlns:a16="http://schemas.microsoft.com/office/drawing/2014/main" id="{6F0E652D-F667-2441-B8A3-58596232522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28101" y="1753932"/>
            <a:ext cx="5937091" cy="4673595"/>
          </a:xfrm>
          <a:prstGeom prst="rect">
            <a:avLst/>
          </a:prstGeom>
        </p:spPr>
      </p:pic>
      <p:sp>
        <p:nvSpPr>
          <p:cNvPr id="4" name="Tekstvak 3">
            <a:extLst>
              <a:ext uri="{FF2B5EF4-FFF2-40B4-BE49-F238E27FC236}">
                <a16:creationId xmlns:a16="http://schemas.microsoft.com/office/drawing/2014/main" id="{E612EFB2-917A-C343-A95B-72FABFC0F54C}"/>
              </a:ext>
            </a:extLst>
          </p:cNvPr>
          <p:cNvSpPr txBox="1"/>
          <p:nvPr/>
        </p:nvSpPr>
        <p:spPr>
          <a:xfrm>
            <a:off x="723224" y="2023353"/>
            <a:ext cx="1682750" cy="307777"/>
          </a:xfrm>
          <a:prstGeom prst="rect">
            <a:avLst/>
          </a:prstGeom>
          <a:solidFill>
            <a:schemeClr val="bg1"/>
          </a:solidFill>
        </p:spPr>
        <p:txBody>
          <a:bodyPr wrap="square" rtlCol="0">
            <a:spAutoFit/>
          </a:bodyPr>
          <a:lstStyle/>
          <a:p>
            <a:r>
              <a:rPr lang="nl-NL" sz="1400" dirty="0"/>
              <a:t>1. Decision rules</a:t>
            </a:r>
          </a:p>
        </p:txBody>
      </p:sp>
      <p:sp>
        <p:nvSpPr>
          <p:cNvPr id="9" name="Tekstvak 8">
            <a:extLst>
              <a:ext uri="{FF2B5EF4-FFF2-40B4-BE49-F238E27FC236}">
                <a16:creationId xmlns:a16="http://schemas.microsoft.com/office/drawing/2014/main" id="{7FAA6D84-5B13-B848-8C8C-AA9ABD39531D}"/>
              </a:ext>
            </a:extLst>
          </p:cNvPr>
          <p:cNvSpPr txBox="1"/>
          <p:nvPr/>
        </p:nvSpPr>
        <p:spPr>
          <a:xfrm>
            <a:off x="723224" y="3193914"/>
            <a:ext cx="1890274" cy="307777"/>
          </a:xfrm>
          <a:prstGeom prst="rect">
            <a:avLst/>
          </a:prstGeom>
          <a:solidFill>
            <a:schemeClr val="bg1"/>
          </a:solidFill>
        </p:spPr>
        <p:txBody>
          <a:bodyPr wrap="square" rtlCol="0">
            <a:spAutoFit/>
          </a:bodyPr>
          <a:lstStyle/>
          <a:p>
            <a:r>
              <a:rPr lang="nl-NL" sz="1400" dirty="0"/>
              <a:t>2. Conversion rules          </a:t>
            </a:r>
          </a:p>
        </p:txBody>
      </p:sp>
      <p:sp>
        <p:nvSpPr>
          <p:cNvPr id="10" name="Tekstvak 9">
            <a:extLst>
              <a:ext uri="{FF2B5EF4-FFF2-40B4-BE49-F238E27FC236}">
                <a16:creationId xmlns:a16="http://schemas.microsoft.com/office/drawing/2014/main" id="{3001BD45-FF18-F84A-98A7-546E502FC34D}"/>
              </a:ext>
            </a:extLst>
          </p:cNvPr>
          <p:cNvSpPr txBox="1"/>
          <p:nvPr/>
        </p:nvSpPr>
        <p:spPr>
          <a:xfrm>
            <a:off x="723223" y="4303621"/>
            <a:ext cx="2143193" cy="307777"/>
          </a:xfrm>
          <a:prstGeom prst="rect">
            <a:avLst/>
          </a:prstGeom>
          <a:solidFill>
            <a:schemeClr val="bg1"/>
          </a:solidFill>
        </p:spPr>
        <p:txBody>
          <a:bodyPr wrap="square" rtlCol="0">
            <a:spAutoFit/>
          </a:bodyPr>
          <a:lstStyle/>
          <a:p>
            <a:r>
              <a:rPr lang="nl-NL" sz="1400" dirty="0"/>
              <a:t>3. Data rules          </a:t>
            </a:r>
          </a:p>
        </p:txBody>
      </p:sp>
      <p:sp>
        <p:nvSpPr>
          <p:cNvPr id="11" name="Tekstvak 10">
            <a:extLst>
              <a:ext uri="{FF2B5EF4-FFF2-40B4-BE49-F238E27FC236}">
                <a16:creationId xmlns:a16="http://schemas.microsoft.com/office/drawing/2014/main" id="{E3A376C8-3BD8-7D46-B9FF-7700E5D18F5E}"/>
              </a:ext>
            </a:extLst>
          </p:cNvPr>
          <p:cNvSpPr txBox="1"/>
          <p:nvPr/>
        </p:nvSpPr>
        <p:spPr>
          <a:xfrm>
            <a:off x="723222" y="5365574"/>
            <a:ext cx="2143193" cy="307777"/>
          </a:xfrm>
          <a:prstGeom prst="rect">
            <a:avLst/>
          </a:prstGeom>
          <a:solidFill>
            <a:schemeClr val="bg1"/>
          </a:solidFill>
        </p:spPr>
        <p:txBody>
          <a:bodyPr wrap="square" rtlCol="0">
            <a:spAutoFit/>
          </a:bodyPr>
          <a:lstStyle/>
          <a:p>
            <a:r>
              <a:rPr lang="nl-NL" sz="1400" dirty="0"/>
              <a:t>4. </a:t>
            </a:r>
            <a:r>
              <a:rPr lang="nl-NL" sz="1400" dirty="0" err="1"/>
              <a:t>Interaction</a:t>
            </a:r>
            <a:r>
              <a:rPr lang="nl-NL" sz="1400" dirty="0"/>
              <a:t> rules          </a:t>
            </a:r>
          </a:p>
        </p:txBody>
      </p:sp>
    </p:spTree>
    <p:extLst>
      <p:ext uri="{BB962C8B-B14F-4D97-AF65-F5344CB8AC3E}">
        <p14:creationId xmlns:p14="http://schemas.microsoft.com/office/powerpoint/2010/main" val="98180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0D834-0A8F-274E-94D8-084D70D5FCE6}"/>
              </a:ext>
            </a:extLst>
          </p:cNvPr>
          <p:cNvSpPr>
            <a:spLocks noGrp="1"/>
          </p:cNvSpPr>
          <p:nvPr>
            <p:ph type="title"/>
          </p:nvPr>
        </p:nvSpPr>
        <p:spPr/>
        <p:txBody>
          <a:bodyPr/>
          <a:lstStyle/>
          <a:p>
            <a:r>
              <a:rPr lang="nl-NL" dirty="0" err="1"/>
              <a:t>Why</a:t>
            </a:r>
            <a:r>
              <a:rPr lang="nl-NL" dirty="0"/>
              <a:t> DMN as </a:t>
            </a:r>
            <a:r>
              <a:rPr lang="nl-NL" dirty="0" err="1"/>
              <a:t>the</a:t>
            </a:r>
            <a:r>
              <a:rPr lang="nl-NL" dirty="0"/>
              <a:t> </a:t>
            </a:r>
            <a:r>
              <a:rPr lang="nl-NL" dirty="0" err="1"/>
              <a:t>core</a:t>
            </a:r>
            <a:r>
              <a:rPr lang="nl-NL" dirty="0"/>
              <a:t> of STTR?</a:t>
            </a:r>
          </a:p>
        </p:txBody>
      </p:sp>
      <p:sp>
        <p:nvSpPr>
          <p:cNvPr id="5" name="Tijdelijke aanduiding voor tekst 4">
            <a:extLst>
              <a:ext uri="{FF2B5EF4-FFF2-40B4-BE49-F238E27FC236}">
                <a16:creationId xmlns:a16="http://schemas.microsoft.com/office/drawing/2014/main" id="{81255259-CD55-9545-A775-591750C75AE2}"/>
              </a:ext>
            </a:extLst>
          </p:cNvPr>
          <p:cNvSpPr>
            <a:spLocks noGrp="1"/>
          </p:cNvSpPr>
          <p:nvPr>
            <p:ph type="body" sz="quarter" idx="12"/>
          </p:nvPr>
        </p:nvSpPr>
        <p:spPr>
          <a:xfrm>
            <a:off x="450849" y="1811338"/>
            <a:ext cx="8549849" cy="4305685"/>
          </a:xfrm>
        </p:spPr>
        <p:txBody>
          <a:bodyPr/>
          <a:lstStyle/>
          <a:p>
            <a:pPr marL="285750" indent="-285750">
              <a:buFont typeface="Arial" panose="020B0604020202020204" pitchFamily="34" charset="0"/>
              <a:buChar char="•"/>
            </a:pPr>
            <a:r>
              <a:rPr lang="nl-NL" dirty="0"/>
              <a:t>DMN decision rules </a:t>
            </a:r>
            <a:r>
              <a:rPr lang="nl-NL" dirty="0" err="1"/>
              <a:t>can</a:t>
            </a:r>
            <a:r>
              <a:rPr lang="nl-NL" dirty="0"/>
              <a:t> </a:t>
            </a:r>
            <a:r>
              <a:rPr lang="nl-NL" dirty="0" err="1"/>
              <a:t>be</a:t>
            </a:r>
            <a:r>
              <a:rPr lang="nl-NL" dirty="0"/>
              <a:t> </a:t>
            </a:r>
            <a:r>
              <a:rPr lang="nl-NL" dirty="0" err="1"/>
              <a:t>understood</a:t>
            </a:r>
            <a:r>
              <a:rPr lang="nl-NL" dirty="0"/>
              <a:t> </a:t>
            </a:r>
            <a:r>
              <a:rPr lang="nl-NL" dirty="0" err="1"/>
              <a:t>and</a:t>
            </a:r>
            <a:r>
              <a:rPr lang="nl-NL" dirty="0"/>
              <a:t> </a:t>
            </a:r>
            <a:r>
              <a:rPr lang="nl-NL" dirty="0" err="1"/>
              <a:t>used</a:t>
            </a:r>
            <a:r>
              <a:rPr lang="nl-NL" dirty="0"/>
              <a:t> </a:t>
            </a:r>
            <a:r>
              <a:rPr lang="nl-NL" dirty="0" err="1"/>
              <a:t>by</a:t>
            </a:r>
            <a:r>
              <a:rPr lang="nl-NL" dirty="0"/>
              <a:t> a </a:t>
            </a:r>
            <a:r>
              <a:rPr lang="nl-NL" dirty="0" err="1"/>
              <a:t>rule</a:t>
            </a:r>
            <a:r>
              <a:rPr lang="nl-NL" dirty="0"/>
              <a:t> engine (full DMN!)</a:t>
            </a:r>
          </a:p>
          <a:p>
            <a:pPr marL="285750" indent="-285750">
              <a:buFont typeface="Arial" panose="020B0604020202020204" pitchFamily="34" charset="0"/>
              <a:buChar char="•"/>
            </a:pPr>
            <a:r>
              <a:rPr lang="nl-NL" dirty="0"/>
              <a:t>No </a:t>
            </a:r>
            <a:r>
              <a:rPr lang="nl-NL" dirty="0" err="1"/>
              <a:t>transformation</a:t>
            </a:r>
            <a:r>
              <a:rPr lang="nl-NL" dirty="0"/>
              <a:t> </a:t>
            </a:r>
            <a:r>
              <a:rPr lang="nl-NL" dirty="0" err="1"/>
              <a:t>needed</a:t>
            </a:r>
            <a:r>
              <a:rPr lang="nl-NL" dirty="0"/>
              <a:t> </a:t>
            </a:r>
            <a:r>
              <a:rPr lang="nl-NL" dirty="0" err="1"/>
              <a:t>from</a:t>
            </a:r>
            <a:r>
              <a:rPr lang="nl-NL" dirty="0"/>
              <a:t> ”business rules” </a:t>
            </a:r>
            <a:r>
              <a:rPr lang="nl-NL" dirty="0" err="1"/>
              <a:t>to</a:t>
            </a:r>
            <a:r>
              <a:rPr lang="nl-NL" dirty="0"/>
              <a:t> “</a:t>
            </a:r>
            <a:r>
              <a:rPr lang="nl-NL" dirty="0" err="1"/>
              <a:t>execution</a:t>
            </a:r>
            <a:r>
              <a:rPr lang="nl-NL" dirty="0"/>
              <a:t> rules”</a:t>
            </a:r>
          </a:p>
          <a:p>
            <a:pPr marL="285750" indent="-285750">
              <a:buFont typeface="Arial" panose="020B0604020202020204" pitchFamily="34" charset="0"/>
              <a:buChar char="•"/>
            </a:pPr>
            <a:r>
              <a:rPr lang="nl-NL" dirty="0"/>
              <a:t>DMN Decision logic </a:t>
            </a:r>
            <a:r>
              <a:rPr lang="nl-NL" dirty="0" err="1"/>
              <a:t>can</a:t>
            </a:r>
            <a:r>
              <a:rPr lang="nl-NL" dirty="0"/>
              <a:t> </a:t>
            </a:r>
            <a:r>
              <a:rPr lang="nl-NL" dirty="0" err="1"/>
              <a:t>be</a:t>
            </a:r>
            <a:r>
              <a:rPr lang="nl-NL" dirty="0"/>
              <a:t> </a:t>
            </a:r>
            <a:r>
              <a:rPr lang="nl-NL" dirty="0" err="1"/>
              <a:t>read</a:t>
            </a:r>
            <a:r>
              <a:rPr lang="nl-NL" dirty="0"/>
              <a:t> </a:t>
            </a:r>
            <a:r>
              <a:rPr lang="nl-NL" dirty="0" err="1"/>
              <a:t>by</a:t>
            </a:r>
            <a:r>
              <a:rPr lang="nl-NL" dirty="0"/>
              <a:t> </a:t>
            </a:r>
            <a:r>
              <a:rPr lang="nl-NL" dirty="0" err="1"/>
              <a:t>legal</a:t>
            </a:r>
            <a:r>
              <a:rPr lang="nl-NL" dirty="0"/>
              <a:t> experts</a:t>
            </a:r>
          </a:p>
          <a:p>
            <a:pPr marL="285750" indent="-285750">
              <a:buFont typeface="Arial" panose="020B0604020202020204" pitchFamily="34" charset="0"/>
              <a:buChar char="•"/>
            </a:pPr>
            <a:r>
              <a:rPr lang="nl-NL" dirty="0" err="1"/>
              <a:t>Traceability</a:t>
            </a:r>
            <a:r>
              <a:rPr lang="nl-NL" dirty="0"/>
              <a:t> </a:t>
            </a:r>
            <a:r>
              <a:rPr lang="nl-NL" dirty="0" err="1"/>
              <a:t>between</a:t>
            </a:r>
            <a:r>
              <a:rPr lang="nl-NL" dirty="0"/>
              <a:t> </a:t>
            </a:r>
            <a:r>
              <a:rPr lang="nl-NL" dirty="0" err="1"/>
              <a:t>legal</a:t>
            </a:r>
            <a:r>
              <a:rPr lang="nl-NL" dirty="0"/>
              <a:t> sources </a:t>
            </a:r>
            <a:r>
              <a:rPr lang="nl-NL" dirty="0" err="1"/>
              <a:t>and</a:t>
            </a:r>
            <a:r>
              <a:rPr lang="nl-NL" dirty="0"/>
              <a:t> decision rules</a:t>
            </a:r>
          </a:p>
          <a:p>
            <a:pPr marL="285750" indent="-285750">
              <a:buFont typeface="Arial" panose="020B0604020202020204" pitchFamily="34" charset="0"/>
              <a:buChar char="•"/>
            </a:pPr>
            <a:r>
              <a:rPr lang="nl-NL" dirty="0"/>
              <a:t>DMN </a:t>
            </a:r>
            <a:r>
              <a:rPr lang="nl-NL" dirty="0" err="1"/>
              <a:t>can</a:t>
            </a:r>
            <a:r>
              <a:rPr lang="nl-NL" dirty="0"/>
              <a:t> </a:t>
            </a:r>
            <a:r>
              <a:rPr lang="nl-NL" dirty="0" err="1"/>
              <a:t>be</a:t>
            </a:r>
            <a:r>
              <a:rPr lang="nl-NL" dirty="0"/>
              <a:t> </a:t>
            </a:r>
            <a:r>
              <a:rPr lang="nl-NL" dirty="0" err="1"/>
              <a:t>extended</a:t>
            </a:r>
            <a:r>
              <a:rPr lang="nl-NL" dirty="0"/>
              <a:t> </a:t>
            </a:r>
            <a:r>
              <a:rPr lang="nl-NL" dirty="0" err="1"/>
              <a:t>using</a:t>
            </a:r>
            <a:r>
              <a:rPr lang="nl-NL" dirty="0"/>
              <a:t> extension </a:t>
            </a:r>
            <a:r>
              <a:rPr lang="nl-NL" dirty="0" err="1"/>
              <a:t>elements</a:t>
            </a:r>
            <a:endParaRPr lang="nl-NL" dirty="0"/>
          </a:p>
        </p:txBody>
      </p:sp>
    </p:spTree>
    <p:extLst>
      <p:ext uri="{BB962C8B-B14F-4D97-AF65-F5344CB8AC3E}">
        <p14:creationId xmlns:p14="http://schemas.microsoft.com/office/powerpoint/2010/main" val="3084931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a:xfrm>
            <a:off x="4767108" y="1171764"/>
            <a:ext cx="4240414" cy="1235234"/>
          </a:xfrm>
        </p:spPr>
        <p:txBody>
          <a:bodyPr/>
          <a:lstStyle/>
          <a:p>
            <a:r>
              <a:rPr lang="nl-NL" dirty="0"/>
              <a:t>Using </a:t>
            </a:r>
            <a:r>
              <a:rPr lang="nl-NL" dirty="0" err="1"/>
              <a:t>the</a:t>
            </a:r>
            <a:r>
              <a:rPr lang="nl-NL" dirty="0"/>
              <a:t> </a:t>
            </a:r>
            <a:r>
              <a:rPr lang="nl-NL" dirty="0" err="1"/>
              <a:t>standards</a:t>
            </a:r>
            <a:endParaRPr lang="nl-NL" dirty="0"/>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err="1"/>
              <a:t>Connecting</a:t>
            </a:r>
            <a:r>
              <a:rPr lang="nl-NL" dirty="0"/>
              <a:t> </a:t>
            </a:r>
            <a:r>
              <a:rPr lang="nl-NL" dirty="0" err="1"/>
              <a:t>legal</a:t>
            </a:r>
            <a:r>
              <a:rPr lang="nl-NL" dirty="0"/>
              <a:t> rules </a:t>
            </a:r>
            <a:r>
              <a:rPr lang="nl-NL" dirty="0" err="1"/>
              <a:t>and</a:t>
            </a:r>
            <a:r>
              <a:rPr lang="nl-NL" dirty="0"/>
              <a:t> decision rules (demo)</a:t>
            </a:r>
          </a:p>
          <a:p>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88978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descr="Afbeelding met teken, voedsel&#10;&#10;Automatisch gegenereerde beschrijving">
            <a:extLst>
              <a:ext uri="{FF2B5EF4-FFF2-40B4-BE49-F238E27FC236}">
                <a16:creationId xmlns:a16="http://schemas.microsoft.com/office/drawing/2014/main" id="{29638872-5721-3048-A267-F855C663200F}"/>
              </a:ext>
            </a:extLst>
          </p:cNvPr>
          <p:cNvPicPr>
            <a:picLocks noChangeAspect="1"/>
          </p:cNvPicPr>
          <p:nvPr/>
        </p:nvPicPr>
        <p:blipFill>
          <a:blip r:embed="rId3"/>
          <a:stretch>
            <a:fillRect/>
          </a:stretch>
        </p:blipFill>
        <p:spPr>
          <a:xfrm>
            <a:off x="5702639" y="3677732"/>
            <a:ext cx="2121536" cy="1617962"/>
          </a:xfrm>
          <a:prstGeom prst="rect">
            <a:avLst/>
          </a:prstGeom>
        </p:spPr>
      </p:pic>
      <p:sp>
        <p:nvSpPr>
          <p:cNvPr id="15" name="Rechthoek 14">
            <a:extLst>
              <a:ext uri="{FF2B5EF4-FFF2-40B4-BE49-F238E27FC236}">
                <a16:creationId xmlns:a16="http://schemas.microsoft.com/office/drawing/2014/main" id="{809A10B2-B5A8-DA49-B4F2-B65140843B71}"/>
              </a:ext>
            </a:extLst>
          </p:cNvPr>
          <p:cNvSpPr/>
          <p:nvPr/>
        </p:nvSpPr>
        <p:spPr>
          <a:xfrm>
            <a:off x="1241737" y="2205193"/>
            <a:ext cx="5924746" cy="507831"/>
          </a:xfrm>
          <a:prstGeom prst="rect">
            <a:avLst/>
          </a:prstGeom>
        </p:spPr>
        <p:txBody>
          <a:bodyPr wrap="square">
            <a:spAutoFit/>
          </a:bodyPr>
          <a:lstStyle/>
          <a:p>
            <a:pPr marL="337185"/>
            <a:r>
              <a:rPr lang="nl-NL" sz="1350" i="1" dirty="0" err="1">
                <a:solidFill>
                  <a:srgbClr val="212121"/>
                </a:solidFill>
                <a:latin typeface="Times" pitchFamily="2" charset="0"/>
                <a:ea typeface="Times New Roman" panose="02020603050405020304" pitchFamily="18" charset="0"/>
                <a:cs typeface="Times New Roman" panose="02020603050405020304" pitchFamily="18" charset="0"/>
              </a:rPr>
              <a:t>Providing</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 of </a:t>
            </a:r>
            <a:r>
              <a:rPr lang="nl-NL" sz="1350" i="1" dirty="0" err="1">
                <a:solidFill>
                  <a:srgbClr val="212121"/>
                </a:solidFill>
                <a:latin typeface="Times" pitchFamily="2" charset="0"/>
                <a:ea typeface="Times New Roman" panose="02020603050405020304" pitchFamily="18" charset="0"/>
                <a:cs typeface="Times New Roman" panose="02020603050405020304" pitchFamily="18" charset="0"/>
              </a:rPr>
              <a:t>the</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 opportunity </a:t>
            </a:r>
            <a:r>
              <a:rPr lang="nl-NL" sz="1350" i="1" dirty="0" err="1">
                <a:solidFill>
                  <a:srgbClr val="212121"/>
                </a:solidFill>
                <a:latin typeface="Times" pitchFamily="2" charset="0"/>
                <a:ea typeface="Times New Roman" panose="02020603050405020304" pitchFamily="18" charset="0"/>
                <a:cs typeface="Times New Roman" panose="02020603050405020304" pitchFamily="18" charset="0"/>
              </a:rPr>
              <a:t>to</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 </a:t>
            </a:r>
            <a:r>
              <a:rPr lang="nl-NL" sz="1350" i="1" dirty="0" err="1">
                <a:solidFill>
                  <a:srgbClr val="212121"/>
                </a:solidFill>
                <a:highlight>
                  <a:srgbClr val="00FF00"/>
                </a:highlight>
                <a:latin typeface="Times" pitchFamily="2" charset="0"/>
                <a:cs typeface="Times New Roman" panose="02020603050405020304" pitchFamily="18" charset="0"/>
              </a:rPr>
              <a:t>refuel</a:t>
            </a:r>
            <a:r>
              <a:rPr lang="nl-NL" sz="1350" i="1" dirty="0">
                <a:solidFill>
                  <a:srgbClr val="212121"/>
                </a:solidFill>
                <a:highlight>
                  <a:srgbClr val="00FF00"/>
                </a:highlight>
                <a:latin typeface="Times" pitchFamily="2" charset="0"/>
                <a:cs typeface="Times New Roman" panose="02020603050405020304" pitchFamily="18" charset="0"/>
              </a:rPr>
              <a:t> </a:t>
            </a:r>
            <a:r>
              <a:rPr lang="nl-NL" sz="1350" i="1" dirty="0" err="1">
                <a:solidFill>
                  <a:srgbClr val="212121"/>
                </a:solidFill>
                <a:highlight>
                  <a:srgbClr val="00FF00"/>
                </a:highlight>
                <a:latin typeface="Times" pitchFamily="2" charset="0"/>
                <a:cs typeface="Times New Roman" panose="02020603050405020304" pitchFamily="18" charset="0"/>
              </a:rPr>
              <a:t>vehicles</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 is </a:t>
            </a:r>
            <a:r>
              <a:rPr lang="nl-NL" sz="1350" i="1" dirty="0">
                <a:solidFill>
                  <a:srgbClr val="212121"/>
                </a:solidFill>
                <a:highlight>
                  <a:srgbClr val="0000FF"/>
                </a:highlight>
                <a:latin typeface="Times" pitchFamily="2" charset="0"/>
                <a:cs typeface="Times New Roman" panose="02020603050405020304" pitchFamily="18" charset="0"/>
              </a:rPr>
              <a:t>prohibited</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 in </a:t>
            </a:r>
            <a:r>
              <a:rPr lang="nl-NL" sz="1350" i="1" dirty="0" err="1">
                <a:solidFill>
                  <a:srgbClr val="212121"/>
                </a:solidFill>
                <a:highlight>
                  <a:srgbClr val="FCD4CF"/>
                </a:highlight>
                <a:latin typeface="Times" pitchFamily="2" charset="0"/>
                <a:cs typeface="Times New Roman" panose="02020603050405020304" pitchFamily="18" charset="0"/>
              </a:rPr>
              <a:t>an</a:t>
            </a:r>
            <a:r>
              <a:rPr lang="nl-NL" sz="1350" i="1" dirty="0">
                <a:solidFill>
                  <a:srgbClr val="212121"/>
                </a:solidFill>
                <a:highlight>
                  <a:srgbClr val="FCD4CF"/>
                </a:highlight>
                <a:latin typeface="Times" pitchFamily="2" charset="0"/>
                <a:cs typeface="Times New Roman" panose="02020603050405020304" pitchFamily="18" charset="0"/>
              </a:rPr>
              <a:t> area </a:t>
            </a:r>
            <a:r>
              <a:rPr lang="nl-NL" sz="1350" i="1" dirty="0" err="1">
                <a:solidFill>
                  <a:srgbClr val="212121"/>
                </a:solidFill>
                <a:highlight>
                  <a:srgbClr val="FCD4CF"/>
                </a:highlight>
                <a:latin typeface="Times" pitchFamily="2" charset="0"/>
                <a:cs typeface="Times New Roman" panose="02020603050405020304" pitchFamily="18" charset="0"/>
              </a:rPr>
              <a:t>designated</a:t>
            </a:r>
            <a:r>
              <a:rPr lang="nl-NL" sz="1350" i="1" dirty="0">
                <a:solidFill>
                  <a:srgbClr val="212121"/>
                </a:solidFill>
                <a:highlight>
                  <a:srgbClr val="FCD4CF"/>
                </a:highlight>
                <a:latin typeface="Times" pitchFamily="2" charset="0"/>
                <a:cs typeface="Times New Roman" panose="02020603050405020304" pitchFamily="18" charset="0"/>
              </a:rPr>
              <a:t> </a:t>
            </a:r>
            <a:r>
              <a:rPr lang="nl-NL" sz="1350" i="1" dirty="0" err="1">
                <a:solidFill>
                  <a:srgbClr val="212121"/>
                </a:solidFill>
                <a:highlight>
                  <a:srgbClr val="FCD4CF"/>
                </a:highlight>
                <a:latin typeface="Times" pitchFamily="2" charset="0"/>
                <a:cs typeface="Times New Roman" panose="02020603050405020304" pitchFamily="18" charset="0"/>
              </a:rPr>
              <a:t>for</a:t>
            </a:r>
            <a:r>
              <a:rPr lang="nl-NL" sz="1350" i="1" dirty="0">
                <a:solidFill>
                  <a:srgbClr val="212121"/>
                </a:solidFill>
                <a:highlight>
                  <a:srgbClr val="FCD4CF"/>
                </a:highlight>
                <a:latin typeface="Times" pitchFamily="2" charset="0"/>
                <a:cs typeface="Times New Roman" panose="02020603050405020304" pitchFamily="18" charset="0"/>
              </a:rPr>
              <a:t> </a:t>
            </a:r>
            <a:r>
              <a:rPr lang="nl-NL" sz="1350" i="1" dirty="0" err="1">
                <a:solidFill>
                  <a:srgbClr val="212121"/>
                </a:solidFill>
                <a:highlight>
                  <a:srgbClr val="FCD4CF"/>
                </a:highlight>
                <a:latin typeface="Times" pitchFamily="2" charset="0"/>
                <a:cs typeface="Times New Roman" panose="02020603050405020304" pitchFamily="18" charset="0"/>
              </a:rPr>
              <a:t>residential</a:t>
            </a:r>
            <a:r>
              <a:rPr lang="nl-NL" sz="1350" i="1" dirty="0">
                <a:solidFill>
                  <a:srgbClr val="212121"/>
                </a:solidFill>
                <a:highlight>
                  <a:srgbClr val="FCD4CF"/>
                </a:highlight>
                <a:latin typeface="Times" pitchFamily="2" charset="0"/>
                <a:cs typeface="Times New Roman" panose="02020603050405020304" pitchFamily="18" charset="0"/>
              </a:rPr>
              <a:t> land </a:t>
            </a:r>
            <a:r>
              <a:rPr lang="nl-NL" sz="1350" i="1" dirty="0" err="1">
                <a:solidFill>
                  <a:srgbClr val="212121"/>
                </a:solidFill>
                <a:highlight>
                  <a:srgbClr val="FCD4CF"/>
                </a:highlight>
                <a:latin typeface="Times" pitchFamily="2" charset="0"/>
                <a:cs typeface="Times New Roman" panose="02020603050405020304" pitchFamily="18" charset="0"/>
              </a:rPr>
              <a:t>use</a:t>
            </a:r>
            <a:r>
              <a:rPr lang="nl-NL" sz="1350" i="1" dirty="0">
                <a:solidFill>
                  <a:srgbClr val="212121"/>
                </a:solidFill>
                <a:latin typeface="Times" pitchFamily="2" charset="0"/>
                <a:ea typeface="Times New Roman" panose="02020603050405020304" pitchFamily="18" charset="0"/>
                <a:cs typeface="Times New Roman" panose="02020603050405020304" pitchFamily="18" charset="0"/>
              </a:rPr>
              <a:t>“</a:t>
            </a:r>
          </a:p>
        </p:txBody>
      </p:sp>
      <p:sp>
        <p:nvSpPr>
          <p:cNvPr id="16" name="Rechthoek 15">
            <a:extLst>
              <a:ext uri="{FF2B5EF4-FFF2-40B4-BE49-F238E27FC236}">
                <a16:creationId xmlns:a16="http://schemas.microsoft.com/office/drawing/2014/main" id="{C8BD30AE-10AC-F44F-A273-9AF36CBA220B}"/>
              </a:ext>
            </a:extLst>
          </p:cNvPr>
          <p:cNvSpPr/>
          <p:nvPr/>
        </p:nvSpPr>
        <p:spPr>
          <a:xfrm>
            <a:off x="1011651" y="2968896"/>
            <a:ext cx="1046375" cy="622169"/>
          </a:xfrm>
          <a:prstGeom prst="rect">
            <a:avLst/>
          </a:prstGeom>
          <a:solidFill>
            <a:srgbClr val="4B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900" dirty="0">
                <a:solidFill>
                  <a:schemeClr val="tx1"/>
                </a:solidFill>
              </a:rPr>
              <a:t>&lt;</a:t>
            </a:r>
            <a:r>
              <a:rPr lang="nl-NL" sz="900" dirty="0" err="1">
                <a:solidFill>
                  <a:schemeClr val="tx1"/>
                </a:solidFill>
              </a:rPr>
              <a:t>activity</a:t>
            </a:r>
            <a:r>
              <a:rPr lang="nl-NL" sz="900" dirty="0">
                <a:solidFill>
                  <a:schemeClr val="tx1"/>
                </a:solidFill>
              </a:rPr>
              <a:t>&gt;</a:t>
            </a:r>
          </a:p>
          <a:p>
            <a:pPr algn="ctr"/>
            <a:endParaRPr lang="nl-NL" sz="900" dirty="0">
              <a:solidFill>
                <a:schemeClr val="tx1"/>
              </a:solidFill>
            </a:endParaRPr>
          </a:p>
          <a:p>
            <a:pPr algn="ctr"/>
            <a:r>
              <a:rPr lang="nl-NL" sz="900" dirty="0" err="1">
                <a:solidFill>
                  <a:schemeClr val="tx1"/>
                </a:solidFill>
              </a:rPr>
              <a:t>Refuel</a:t>
            </a:r>
            <a:r>
              <a:rPr lang="nl-NL" sz="900" dirty="0">
                <a:solidFill>
                  <a:schemeClr val="tx1"/>
                </a:solidFill>
              </a:rPr>
              <a:t> </a:t>
            </a:r>
            <a:r>
              <a:rPr lang="nl-NL" sz="900" dirty="0" err="1">
                <a:solidFill>
                  <a:schemeClr val="tx1"/>
                </a:solidFill>
              </a:rPr>
              <a:t>vehicles</a:t>
            </a:r>
            <a:endParaRPr lang="nl-NL" sz="900" dirty="0">
              <a:solidFill>
                <a:schemeClr val="tx1"/>
              </a:solidFill>
            </a:endParaRPr>
          </a:p>
        </p:txBody>
      </p:sp>
      <p:sp>
        <p:nvSpPr>
          <p:cNvPr id="17" name="Rechthoek 16">
            <a:extLst>
              <a:ext uri="{FF2B5EF4-FFF2-40B4-BE49-F238E27FC236}">
                <a16:creationId xmlns:a16="http://schemas.microsoft.com/office/drawing/2014/main" id="{E2412958-F71E-564E-95E6-67E9E5BF57DE}"/>
              </a:ext>
            </a:extLst>
          </p:cNvPr>
          <p:cNvSpPr/>
          <p:nvPr/>
        </p:nvSpPr>
        <p:spPr>
          <a:xfrm>
            <a:off x="5415796" y="4247158"/>
            <a:ext cx="1046375" cy="622169"/>
          </a:xfrm>
          <a:prstGeom prst="rect">
            <a:avLst/>
          </a:prstGeom>
          <a:solidFill>
            <a:srgbClr val="FFE4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&lt;</a:t>
            </a:r>
            <a:r>
              <a:rPr lang="nl-NL" sz="900" dirty="0" err="1">
                <a:solidFill>
                  <a:schemeClr val="tx1"/>
                </a:solidFill>
              </a:rPr>
              <a:t>location</a:t>
            </a:r>
            <a:r>
              <a:rPr lang="nl-NL" sz="900" dirty="0">
                <a:solidFill>
                  <a:schemeClr val="tx1"/>
                </a:solidFill>
              </a:rPr>
              <a:t>&gt;</a:t>
            </a:r>
          </a:p>
          <a:p>
            <a:pPr algn="ctr"/>
            <a:r>
              <a:rPr lang="nl-NL" sz="900" dirty="0">
                <a:solidFill>
                  <a:srgbClr val="212121"/>
                </a:solidFill>
                <a:latin typeface="Times" pitchFamily="2" charset="0"/>
                <a:ea typeface="Times New Roman" panose="02020603050405020304" pitchFamily="18" charset="0"/>
                <a:cs typeface="Times New Roman" panose="02020603050405020304" pitchFamily="18" charset="0"/>
              </a:rPr>
              <a:t>Area </a:t>
            </a:r>
            <a:r>
              <a:rPr lang="nl-NL" sz="900" dirty="0" err="1">
                <a:solidFill>
                  <a:srgbClr val="212121"/>
                </a:solidFill>
                <a:latin typeface="Times" pitchFamily="2" charset="0"/>
                <a:ea typeface="Times New Roman" panose="02020603050405020304" pitchFamily="18" charset="0"/>
                <a:cs typeface="Times New Roman" panose="02020603050405020304" pitchFamily="18" charset="0"/>
              </a:rPr>
              <a:t>for</a:t>
            </a:r>
            <a:r>
              <a:rPr lang="nl-NL" sz="900" dirty="0">
                <a:solidFill>
                  <a:srgbClr val="212121"/>
                </a:solidFill>
                <a:latin typeface="Times" pitchFamily="2" charset="0"/>
                <a:ea typeface="Times New Roman" panose="02020603050405020304" pitchFamily="18" charset="0"/>
                <a:cs typeface="Times New Roman" panose="02020603050405020304" pitchFamily="18" charset="0"/>
              </a:rPr>
              <a:t> </a:t>
            </a:r>
            <a:r>
              <a:rPr lang="nl-NL" sz="900" dirty="0" err="1">
                <a:solidFill>
                  <a:srgbClr val="212121"/>
                </a:solidFill>
                <a:latin typeface="Times" pitchFamily="2" charset="0"/>
                <a:ea typeface="Times New Roman" panose="02020603050405020304" pitchFamily="18" charset="0"/>
                <a:cs typeface="Times New Roman" panose="02020603050405020304" pitchFamily="18" charset="0"/>
              </a:rPr>
              <a:t>residential</a:t>
            </a:r>
            <a:r>
              <a:rPr lang="nl-NL" sz="900" dirty="0">
                <a:solidFill>
                  <a:srgbClr val="212121"/>
                </a:solidFill>
                <a:latin typeface="Times" pitchFamily="2" charset="0"/>
                <a:ea typeface="Times New Roman" panose="02020603050405020304" pitchFamily="18" charset="0"/>
                <a:cs typeface="Times New Roman" panose="02020603050405020304" pitchFamily="18" charset="0"/>
              </a:rPr>
              <a:t> land </a:t>
            </a:r>
            <a:r>
              <a:rPr lang="nl-NL" sz="900" dirty="0" err="1">
                <a:solidFill>
                  <a:srgbClr val="212121"/>
                </a:solidFill>
                <a:latin typeface="Times" pitchFamily="2" charset="0"/>
                <a:ea typeface="Times New Roman" panose="02020603050405020304" pitchFamily="18" charset="0"/>
                <a:cs typeface="Times New Roman" panose="02020603050405020304" pitchFamily="18" charset="0"/>
              </a:rPr>
              <a:t>use</a:t>
            </a:r>
            <a:endParaRPr lang="nl-NL" sz="900" dirty="0">
              <a:solidFill>
                <a:schemeClr val="tx1"/>
              </a:solidFill>
            </a:endParaRPr>
          </a:p>
        </p:txBody>
      </p:sp>
      <p:sp>
        <p:nvSpPr>
          <p:cNvPr id="8" name="Rechthoek 7">
            <a:extLst>
              <a:ext uri="{FF2B5EF4-FFF2-40B4-BE49-F238E27FC236}">
                <a16:creationId xmlns:a16="http://schemas.microsoft.com/office/drawing/2014/main" id="{A5330C2E-C2F5-1A4B-BC8B-042F3976C09F}"/>
              </a:ext>
            </a:extLst>
          </p:cNvPr>
          <p:cNvSpPr/>
          <p:nvPr/>
        </p:nvSpPr>
        <p:spPr>
          <a:xfrm>
            <a:off x="2516996" y="2968896"/>
            <a:ext cx="1046375" cy="622169"/>
          </a:xfrm>
          <a:prstGeom prst="rect">
            <a:avLst/>
          </a:prstGeom>
          <a:solidFill>
            <a:srgbClr val="0070C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900" dirty="0">
                <a:solidFill>
                  <a:schemeClr val="tx1"/>
                </a:solidFill>
              </a:rPr>
              <a:t>&lt;decision &gt;</a:t>
            </a:r>
          </a:p>
          <a:p>
            <a:pPr algn="ctr"/>
            <a:endParaRPr lang="nl-NL" sz="900" dirty="0">
              <a:solidFill>
                <a:schemeClr val="tx1"/>
              </a:solidFill>
            </a:endParaRPr>
          </a:p>
          <a:p>
            <a:pPr algn="ctr"/>
            <a:r>
              <a:rPr lang="nl-NL" sz="900" dirty="0">
                <a:solidFill>
                  <a:schemeClr val="tx1"/>
                </a:solidFill>
              </a:rPr>
              <a:t>Prohibited</a:t>
            </a:r>
          </a:p>
        </p:txBody>
      </p:sp>
      <p:sp>
        <p:nvSpPr>
          <p:cNvPr id="3" name="Scheidingslijn 2">
            <a:extLst>
              <a:ext uri="{FF2B5EF4-FFF2-40B4-BE49-F238E27FC236}">
                <a16:creationId xmlns:a16="http://schemas.microsoft.com/office/drawing/2014/main" id="{641C7ADE-2D71-6F40-8122-F2A08A020446}"/>
              </a:ext>
            </a:extLst>
          </p:cNvPr>
          <p:cNvSpPr/>
          <p:nvPr/>
        </p:nvSpPr>
        <p:spPr>
          <a:xfrm>
            <a:off x="3986398" y="3011991"/>
            <a:ext cx="1046375" cy="548815"/>
          </a:xfrm>
          <a:prstGeom prst="flowChartTerminator">
            <a:avLst/>
          </a:prstGeom>
          <a:solidFill>
            <a:srgbClr val="0070C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&lt;Input data&gt;</a:t>
            </a:r>
          </a:p>
          <a:p>
            <a:pPr algn="ctr"/>
            <a:r>
              <a:rPr lang="nl-NL" sz="900" dirty="0" err="1">
                <a:solidFill>
                  <a:schemeClr val="tx1"/>
                </a:solidFill>
              </a:rPr>
              <a:t>location</a:t>
            </a:r>
            <a:endParaRPr lang="nl-NL" sz="900" dirty="0">
              <a:solidFill>
                <a:schemeClr val="tx1"/>
              </a:solidFill>
            </a:endParaRPr>
          </a:p>
        </p:txBody>
      </p:sp>
      <p:cxnSp>
        <p:nvCxnSpPr>
          <p:cNvPr id="5" name="Rechte verbindingslijn met pijl 4">
            <a:extLst>
              <a:ext uri="{FF2B5EF4-FFF2-40B4-BE49-F238E27FC236}">
                <a16:creationId xmlns:a16="http://schemas.microsoft.com/office/drawing/2014/main" id="{42EE6D14-B7DB-5F4D-B737-CA3771CC0262}"/>
              </a:ext>
            </a:extLst>
          </p:cNvPr>
          <p:cNvCxnSpPr>
            <a:endCxn id="8" idx="3"/>
          </p:cNvCxnSpPr>
          <p:nvPr/>
        </p:nvCxnSpPr>
        <p:spPr>
          <a:xfrm flipH="1">
            <a:off x="3563371" y="3279980"/>
            <a:ext cx="423028" cy="0"/>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F07625C2-8743-2D45-A1A1-2CADD5CE6A7B}"/>
              </a:ext>
            </a:extLst>
          </p:cNvPr>
          <p:cNvCxnSpPr>
            <a:cxnSpLocks/>
            <a:stCxn id="6" idx="5"/>
            <a:endCxn id="3" idx="3"/>
          </p:cNvCxnSpPr>
          <p:nvPr/>
        </p:nvCxnSpPr>
        <p:spPr>
          <a:xfrm flipH="1">
            <a:off x="5032773" y="3282209"/>
            <a:ext cx="328868" cy="4190"/>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BFB22DE6-0384-B04D-8EA7-1F5B5694D599}"/>
              </a:ext>
            </a:extLst>
          </p:cNvPr>
          <p:cNvCxnSpPr>
            <a:cxnSpLocks/>
            <a:stCxn id="17" idx="0"/>
            <a:endCxn id="6" idx="3"/>
          </p:cNvCxnSpPr>
          <p:nvPr/>
        </p:nvCxnSpPr>
        <p:spPr>
          <a:xfrm flipV="1">
            <a:off x="5938984" y="3566621"/>
            <a:ext cx="0" cy="680537"/>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E6FCD58A-FDEA-1B4E-A458-5BECCD0A01F5}"/>
              </a:ext>
            </a:extLst>
          </p:cNvPr>
          <p:cNvCxnSpPr>
            <a:cxnSpLocks/>
            <a:endCxn id="16" idx="3"/>
          </p:cNvCxnSpPr>
          <p:nvPr/>
        </p:nvCxnSpPr>
        <p:spPr>
          <a:xfrm flipH="1">
            <a:off x="2058025" y="3279980"/>
            <a:ext cx="461912" cy="0"/>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itel 6">
            <a:extLst>
              <a:ext uri="{FF2B5EF4-FFF2-40B4-BE49-F238E27FC236}">
                <a16:creationId xmlns:a16="http://schemas.microsoft.com/office/drawing/2014/main" id="{5614F7E6-4DB6-0C40-9E51-F9BA75EBAFFB}"/>
              </a:ext>
            </a:extLst>
          </p:cNvPr>
          <p:cNvSpPr txBox="1">
            <a:spLocks/>
          </p:cNvSpPr>
          <p:nvPr/>
        </p:nvSpPr>
        <p:spPr>
          <a:xfrm>
            <a:off x="450849" y="1169390"/>
            <a:ext cx="9027688" cy="66312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500" b="1" i="0" kern="1200">
                <a:solidFill>
                  <a:srgbClr val="275937"/>
                </a:solidFill>
                <a:latin typeface="Verdana"/>
                <a:ea typeface="+mj-ea"/>
                <a:cs typeface="Verdana"/>
              </a:defRPr>
            </a:lvl1pPr>
          </a:lstStyle>
          <a:p>
            <a:pPr algn="l"/>
            <a:r>
              <a:rPr lang="nl-NL" sz="2800" dirty="0" err="1"/>
              <a:t>Connecting</a:t>
            </a:r>
            <a:r>
              <a:rPr lang="nl-NL" sz="2800" dirty="0"/>
              <a:t> </a:t>
            </a:r>
            <a:r>
              <a:rPr lang="nl-NL" sz="2800" dirty="0" err="1"/>
              <a:t>legal</a:t>
            </a:r>
            <a:r>
              <a:rPr lang="nl-NL" sz="2800" dirty="0"/>
              <a:t> rules </a:t>
            </a:r>
            <a:r>
              <a:rPr lang="nl-NL" sz="2800" dirty="0" err="1"/>
              <a:t>and</a:t>
            </a:r>
            <a:r>
              <a:rPr lang="nl-NL" sz="2800" dirty="0"/>
              <a:t> business rules</a:t>
            </a:r>
          </a:p>
        </p:txBody>
      </p:sp>
      <p:cxnSp>
        <p:nvCxnSpPr>
          <p:cNvPr id="9" name="Rechte verbindingslijn 8">
            <a:extLst>
              <a:ext uri="{FF2B5EF4-FFF2-40B4-BE49-F238E27FC236}">
                <a16:creationId xmlns:a16="http://schemas.microsoft.com/office/drawing/2014/main" id="{DE53C71C-EF25-5C4A-AB5F-C95E07F07A0F}"/>
              </a:ext>
            </a:extLst>
          </p:cNvPr>
          <p:cNvCxnSpPr>
            <a:stCxn id="16" idx="2"/>
            <a:endCxn id="24" idx="0"/>
          </p:cNvCxnSpPr>
          <p:nvPr/>
        </p:nvCxnSpPr>
        <p:spPr>
          <a:xfrm>
            <a:off x="1534839" y="3591065"/>
            <a:ext cx="306433" cy="584318"/>
          </a:xfrm>
          <a:prstGeom prst="line">
            <a:avLst/>
          </a:prstGeom>
          <a:ln w="127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E6370204-8565-FB4D-8D5B-8837477F8F70}"/>
              </a:ext>
            </a:extLst>
          </p:cNvPr>
          <p:cNvCxnSpPr>
            <a:cxnSpLocks/>
            <a:stCxn id="24" idx="3"/>
            <a:endCxn id="17" idx="1"/>
          </p:cNvCxnSpPr>
          <p:nvPr/>
        </p:nvCxnSpPr>
        <p:spPr>
          <a:xfrm flipV="1">
            <a:off x="2246223" y="4558243"/>
            <a:ext cx="3169573" cy="63585"/>
          </a:xfrm>
          <a:prstGeom prst="line">
            <a:avLst/>
          </a:prstGeom>
          <a:ln w="127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6" name="Parallellogram 5">
            <a:extLst>
              <a:ext uri="{FF2B5EF4-FFF2-40B4-BE49-F238E27FC236}">
                <a16:creationId xmlns:a16="http://schemas.microsoft.com/office/drawing/2014/main" id="{78397573-DA45-9D4E-9C87-B6898D674BDE}"/>
              </a:ext>
            </a:extLst>
          </p:cNvPr>
          <p:cNvSpPr/>
          <p:nvPr/>
        </p:nvSpPr>
        <p:spPr>
          <a:xfrm>
            <a:off x="5290538" y="2997797"/>
            <a:ext cx="1439097" cy="568824"/>
          </a:xfrm>
          <a:prstGeom prst="parallelogram">
            <a:avLst/>
          </a:prstGeom>
          <a:solidFill>
            <a:srgbClr val="FFC00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&lt;data </a:t>
            </a:r>
            <a:r>
              <a:rPr lang="nl-NL" sz="900" dirty="0" err="1">
                <a:solidFill>
                  <a:schemeClr val="tx1"/>
                </a:solidFill>
              </a:rPr>
              <a:t>rule</a:t>
            </a:r>
            <a:r>
              <a:rPr lang="nl-NL" sz="900" dirty="0">
                <a:solidFill>
                  <a:schemeClr val="tx1"/>
                </a:solidFill>
              </a:rPr>
              <a:t>&gt;</a:t>
            </a:r>
          </a:p>
        </p:txBody>
      </p:sp>
      <p:cxnSp>
        <p:nvCxnSpPr>
          <p:cNvPr id="26" name="Rechte verbindingslijn 25">
            <a:extLst>
              <a:ext uri="{FF2B5EF4-FFF2-40B4-BE49-F238E27FC236}">
                <a16:creationId xmlns:a16="http://schemas.microsoft.com/office/drawing/2014/main" id="{E4DDB492-3F22-6445-B5A7-2C794DB51E94}"/>
              </a:ext>
            </a:extLst>
          </p:cNvPr>
          <p:cNvCxnSpPr>
            <a:cxnSpLocks/>
            <a:stCxn id="8" idx="2"/>
            <a:endCxn id="24" idx="3"/>
          </p:cNvCxnSpPr>
          <p:nvPr/>
        </p:nvCxnSpPr>
        <p:spPr>
          <a:xfrm flipH="1">
            <a:off x="2246223" y="3591065"/>
            <a:ext cx="793961" cy="1030763"/>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6DCFCF48-F7E2-F647-BCC5-3327EE34B10B}"/>
              </a:ext>
            </a:extLst>
          </p:cNvPr>
          <p:cNvCxnSpPr>
            <a:cxnSpLocks/>
            <a:stCxn id="3" idx="2"/>
            <a:endCxn id="24" idx="3"/>
          </p:cNvCxnSpPr>
          <p:nvPr/>
        </p:nvCxnSpPr>
        <p:spPr>
          <a:xfrm flipH="1">
            <a:off x="2246223" y="3560806"/>
            <a:ext cx="2263363" cy="106102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4" name="Ezelsoor 3">
            <a:extLst>
              <a:ext uri="{FF2B5EF4-FFF2-40B4-BE49-F238E27FC236}">
                <a16:creationId xmlns:a16="http://schemas.microsoft.com/office/drawing/2014/main" id="{E588CA50-84F9-2241-B2E0-6F25C0A84E3A}"/>
              </a:ext>
            </a:extLst>
          </p:cNvPr>
          <p:cNvSpPr/>
          <p:nvPr/>
        </p:nvSpPr>
        <p:spPr>
          <a:xfrm>
            <a:off x="6582448" y="2780966"/>
            <a:ext cx="809903" cy="488543"/>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Decision rules</a:t>
            </a:r>
          </a:p>
        </p:txBody>
      </p:sp>
      <p:pic>
        <p:nvPicPr>
          <p:cNvPr id="32" name="Afbeelding 31">
            <a:extLst>
              <a:ext uri="{FF2B5EF4-FFF2-40B4-BE49-F238E27FC236}">
                <a16:creationId xmlns:a16="http://schemas.microsoft.com/office/drawing/2014/main" id="{9D6E2163-9137-614E-93CB-4AD696F29801}"/>
              </a:ext>
            </a:extLst>
          </p:cNvPr>
          <p:cNvPicPr/>
          <p:nvPr/>
        </p:nvPicPr>
        <p:blipFill>
          <a:blip r:embed="rId4"/>
          <a:stretch>
            <a:fillRect/>
          </a:stretch>
        </p:blipFill>
        <p:spPr>
          <a:xfrm>
            <a:off x="-31365" y="4072514"/>
            <a:ext cx="1399509" cy="1098627"/>
          </a:xfrm>
          <a:prstGeom prst="rect">
            <a:avLst/>
          </a:prstGeom>
        </p:spPr>
      </p:pic>
      <p:sp>
        <p:nvSpPr>
          <p:cNvPr id="24" name="Ezelsoor 23">
            <a:extLst>
              <a:ext uri="{FF2B5EF4-FFF2-40B4-BE49-F238E27FC236}">
                <a16:creationId xmlns:a16="http://schemas.microsoft.com/office/drawing/2014/main" id="{19369D40-356B-A240-8EC7-57F3BD4DFFEC}"/>
              </a:ext>
            </a:extLst>
          </p:cNvPr>
          <p:cNvSpPr/>
          <p:nvPr/>
        </p:nvSpPr>
        <p:spPr>
          <a:xfrm>
            <a:off x="1436320" y="4175383"/>
            <a:ext cx="809903" cy="892890"/>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err="1"/>
              <a:t>Objects</a:t>
            </a:r>
            <a:endParaRPr lang="nl-NL" sz="1200" dirty="0"/>
          </a:p>
        </p:txBody>
      </p:sp>
      <p:cxnSp>
        <p:nvCxnSpPr>
          <p:cNvPr id="31" name="Rechte verbindingslijn 30">
            <a:extLst>
              <a:ext uri="{FF2B5EF4-FFF2-40B4-BE49-F238E27FC236}">
                <a16:creationId xmlns:a16="http://schemas.microsoft.com/office/drawing/2014/main" id="{DE347CB9-6B2E-1540-9AF1-A897B3AA1E7E}"/>
              </a:ext>
            </a:extLst>
          </p:cNvPr>
          <p:cNvCxnSpPr>
            <a:cxnSpLocks/>
            <a:stCxn id="24" idx="1"/>
          </p:cNvCxnSpPr>
          <p:nvPr/>
        </p:nvCxnSpPr>
        <p:spPr>
          <a:xfrm flipH="1" flipV="1">
            <a:off x="1153236" y="4621827"/>
            <a:ext cx="283084" cy="1"/>
          </a:xfrm>
          <a:prstGeom prst="line">
            <a:avLst/>
          </a:prstGeom>
          <a:ln w="12700">
            <a:solidFill>
              <a:srgbClr val="FF000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5310945"/>
      </p:ext>
    </p:extLst>
  </p:cSld>
  <p:clrMapOvr>
    <a:masterClrMapping/>
  </p:clrMapOvr>
  <mc:AlternateContent xmlns:mc="http://schemas.openxmlformats.org/markup-compatibility/2006" xmlns:p14="http://schemas.microsoft.com/office/powerpoint/2010/main">
    <mc:Choice Requires="p14">
      <p:transition spd="slow" p14:dur="2000" advTm="49761"/>
    </mc:Choice>
    <mc:Fallback xmlns="">
      <p:transition spd="slow" advTm="4976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10;&#10;Automatisch gegenereerde beschrijving">
            <a:extLst>
              <a:ext uri="{FF2B5EF4-FFF2-40B4-BE49-F238E27FC236}">
                <a16:creationId xmlns:a16="http://schemas.microsoft.com/office/drawing/2014/main" id="{FE2D7C71-5118-B247-8F48-102D0836CE05}"/>
              </a:ext>
            </a:extLst>
          </p:cNvPr>
          <p:cNvPicPr>
            <a:picLocks noChangeAspect="1"/>
          </p:cNvPicPr>
          <p:nvPr/>
        </p:nvPicPr>
        <p:blipFill>
          <a:blip r:embed="rId3"/>
          <a:stretch>
            <a:fillRect/>
          </a:stretch>
        </p:blipFill>
        <p:spPr>
          <a:xfrm>
            <a:off x="53411" y="857250"/>
            <a:ext cx="9037178" cy="5143500"/>
          </a:xfrm>
          <a:prstGeom prst="rect">
            <a:avLst/>
          </a:prstGeom>
        </p:spPr>
      </p:pic>
    </p:spTree>
    <p:extLst>
      <p:ext uri="{BB962C8B-B14F-4D97-AF65-F5344CB8AC3E}">
        <p14:creationId xmlns:p14="http://schemas.microsoft.com/office/powerpoint/2010/main" val="2373363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68D27-1269-4C43-968A-2423F13A8B7A}"/>
              </a:ext>
            </a:extLst>
          </p:cNvPr>
          <p:cNvSpPr>
            <a:spLocks noGrp="1"/>
          </p:cNvSpPr>
          <p:nvPr>
            <p:ph type="title"/>
          </p:nvPr>
        </p:nvSpPr>
        <p:spPr/>
        <p:txBody>
          <a:bodyPr/>
          <a:lstStyle/>
          <a:p>
            <a:r>
              <a:rPr lang="nl-NL" dirty="0" err="1"/>
              <a:t>Demonstration</a:t>
            </a:r>
            <a:endParaRPr lang="nl-NL" dirty="0"/>
          </a:p>
        </p:txBody>
      </p:sp>
      <p:sp>
        <p:nvSpPr>
          <p:cNvPr id="5" name="Tijdelijke aanduiding voor tekst 4">
            <a:extLst>
              <a:ext uri="{FF2B5EF4-FFF2-40B4-BE49-F238E27FC236}">
                <a16:creationId xmlns:a16="http://schemas.microsoft.com/office/drawing/2014/main" id="{689712CE-CE4D-1B4D-8640-57B238151334}"/>
              </a:ext>
            </a:extLst>
          </p:cNvPr>
          <p:cNvSpPr>
            <a:spLocks noGrp="1"/>
          </p:cNvSpPr>
          <p:nvPr>
            <p:ph type="body" sz="quarter" idx="12"/>
          </p:nvPr>
        </p:nvSpPr>
        <p:spPr/>
        <p:txBody>
          <a:bodyPr/>
          <a:lstStyle/>
          <a:p>
            <a:endParaRPr lang="nl-NL" dirty="0"/>
          </a:p>
        </p:txBody>
      </p:sp>
      <p:pic>
        <p:nvPicPr>
          <p:cNvPr id="6" name="Afbeelding 5" descr="Afbeelding met tekst&#10;&#10;Automatisch gegenereerde beschrijving">
            <a:extLst>
              <a:ext uri="{FF2B5EF4-FFF2-40B4-BE49-F238E27FC236}">
                <a16:creationId xmlns:a16="http://schemas.microsoft.com/office/drawing/2014/main" id="{4EE09D94-B1F2-E94D-BA63-5F6649E47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3" y="1811338"/>
            <a:ext cx="7003473" cy="4468963"/>
          </a:xfrm>
          <a:prstGeom prst="rect">
            <a:avLst/>
          </a:prstGeom>
        </p:spPr>
      </p:pic>
      <p:pic>
        <p:nvPicPr>
          <p:cNvPr id="7" name="Afbeelding 6">
            <a:extLst>
              <a:ext uri="{FF2B5EF4-FFF2-40B4-BE49-F238E27FC236}">
                <a16:creationId xmlns:a16="http://schemas.microsoft.com/office/drawing/2014/main" id="{F08599D1-CB3D-2645-87BF-1990FA549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1702" y="205287"/>
            <a:ext cx="5028660" cy="3778679"/>
          </a:xfrm>
          <a:prstGeom prst="rect">
            <a:avLst/>
          </a:prstGeom>
        </p:spPr>
      </p:pic>
      <p:pic>
        <p:nvPicPr>
          <p:cNvPr id="8" name="Afbeelding 7" descr="Afbeelding met tafel&#10;&#10;Automatisch gegenereerde beschrijving">
            <a:extLst>
              <a:ext uri="{FF2B5EF4-FFF2-40B4-BE49-F238E27FC236}">
                <a16:creationId xmlns:a16="http://schemas.microsoft.com/office/drawing/2014/main" id="{D23029BF-EED9-D849-9E4A-32A184398E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882" y="4642914"/>
            <a:ext cx="6803719" cy="1604929"/>
          </a:xfrm>
          <a:prstGeom prst="rect">
            <a:avLst/>
          </a:prstGeom>
        </p:spPr>
      </p:pic>
    </p:spTree>
    <p:extLst>
      <p:ext uri="{BB962C8B-B14F-4D97-AF65-F5344CB8AC3E}">
        <p14:creationId xmlns:p14="http://schemas.microsoft.com/office/powerpoint/2010/main" val="3175492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8A59267-AD56-0F40-A381-73A59AF6C30F}"/>
              </a:ext>
            </a:extLst>
          </p:cNvPr>
          <p:cNvPicPr>
            <a:picLocks noChangeAspect="1"/>
          </p:cNvPicPr>
          <p:nvPr/>
        </p:nvPicPr>
        <p:blipFill>
          <a:blip r:embed="rId3"/>
          <a:stretch>
            <a:fillRect/>
          </a:stretch>
        </p:blipFill>
        <p:spPr>
          <a:xfrm>
            <a:off x="0" y="867793"/>
            <a:ext cx="9144000" cy="5122415"/>
          </a:xfrm>
          <a:prstGeom prst="rect">
            <a:avLst/>
          </a:prstGeom>
        </p:spPr>
      </p:pic>
    </p:spTree>
    <p:extLst>
      <p:ext uri="{BB962C8B-B14F-4D97-AF65-F5344CB8AC3E}">
        <p14:creationId xmlns:p14="http://schemas.microsoft.com/office/powerpoint/2010/main" val="200409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4089D42-360A-4542-AFAE-291BAC04D562}"/>
              </a:ext>
            </a:extLst>
          </p:cNvPr>
          <p:cNvSpPr>
            <a:spLocks noGrp="1"/>
          </p:cNvSpPr>
          <p:nvPr>
            <p:ph type="title"/>
          </p:nvPr>
        </p:nvSpPr>
        <p:spPr/>
        <p:txBody>
          <a:bodyPr/>
          <a:lstStyle/>
          <a:p>
            <a:r>
              <a:rPr lang="nl-NL" dirty="0" err="1"/>
              <a:t>Programme</a:t>
            </a:r>
            <a:endParaRPr lang="nl-NL" dirty="0"/>
          </a:p>
        </p:txBody>
      </p:sp>
      <p:sp>
        <p:nvSpPr>
          <p:cNvPr id="6" name="Tijdelijke aanduiding voor tekst 5">
            <a:extLst>
              <a:ext uri="{FF2B5EF4-FFF2-40B4-BE49-F238E27FC236}">
                <a16:creationId xmlns:a16="http://schemas.microsoft.com/office/drawing/2014/main" id="{D0416DFA-C7E2-6A44-9C9C-3D6064FF43AC}"/>
              </a:ext>
            </a:extLst>
          </p:cNvPr>
          <p:cNvSpPr>
            <a:spLocks noGrp="1"/>
          </p:cNvSpPr>
          <p:nvPr>
            <p:ph type="body" sz="quarter" idx="12"/>
          </p:nvPr>
        </p:nvSpPr>
        <p:spPr/>
        <p:txBody>
          <a:bodyPr/>
          <a:lstStyle/>
          <a:p>
            <a:pPr marL="285750" indent="-285750">
              <a:buFont typeface="Arial" panose="020B0604020202020204" pitchFamily="34" charset="0"/>
              <a:buChar char="•"/>
            </a:pPr>
            <a:r>
              <a:rPr lang="nl-NL" dirty="0" err="1"/>
              <a:t>Introduction</a:t>
            </a:r>
            <a:endParaRPr lang="nl-NL" dirty="0"/>
          </a:p>
          <a:p>
            <a:pPr marL="285750" indent="-285750">
              <a:buFont typeface="Arial" panose="020B0604020202020204" pitchFamily="34" charset="0"/>
              <a:buChar char="•"/>
            </a:pPr>
            <a:r>
              <a:rPr lang="nl-NL" dirty="0"/>
              <a:t>Goals of </a:t>
            </a:r>
            <a:r>
              <a:rPr lang="nl-NL" dirty="0" err="1"/>
              <a:t>the</a:t>
            </a:r>
            <a:r>
              <a:rPr lang="nl-NL" dirty="0"/>
              <a:t> (new) Dutch </a:t>
            </a:r>
            <a:r>
              <a:rPr lang="nl-NL" dirty="0" err="1"/>
              <a:t>environmental</a:t>
            </a:r>
            <a:r>
              <a:rPr lang="nl-NL" dirty="0"/>
              <a:t> planning </a:t>
            </a:r>
            <a:r>
              <a:rPr lang="nl-NL" dirty="0" err="1"/>
              <a:t>law</a:t>
            </a:r>
            <a:endParaRPr lang="nl-NL" dirty="0"/>
          </a:p>
          <a:p>
            <a:pPr marL="285750" indent="-285750">
              <a:buFont typeface="Arial" panose="020B0604020202020204" pitchFamily="34" charset="0"/>
              <a:buChar char="•"/>
            </a:pPr>
            <a:r>
              <a:rPr lang="nl-NL" dirty="0"/>
              <a:t>High level </a:t>
            </a:r>
            <a:r>
              <a:rPr lang="nl-NL" dirty="0" err="1"/>
              <a:t>overview</a:t>
            </a:r>
            <a:r>
              <a:rPr lang="nl-NL" dirty="0"/>
              <a:t> of </a:t>
            </a:r>
            <a:r>
              <a:rPr lang="nl-NL" dirty="0" err="1"/>
              <a:t>the</a:t>
            </a:r>
            <a:r>
              <a:rPr lang="nl-NL" dirty="0"/>
              <a:t> smart digital solution</a:t>
            </a:r>
          </a:p>
          <a:p>
            <a:pPr marL="285750" indent="-285750">
              <a:buFont typeface="Arial" panose="020B0604020202020204" pitchFamily="34" charset="0"/>
              <a:buChar char="•"/>
            </a:pPr>
            <a:r>
              <a:rPr lang="nl-NL" dirty="0" err="1"/>
              <a:t>Standardization</a:t>
            </a:r>
            <a:r>
              <a:rPr lang="nl-NL" dirty="0"/>
              <a:t>: </a:t>
            </a:r>
            <a:r>
              <a:rPr lang="nl-NL" dirty="0" err="1"/>
              <a:t>three</a:t>
            </a:r>
            <a:r>
              <a:rPr lang="nl-NL" dirty="0"/>
              <a:t> new </a:t>
            </a:r>
            <a:r>
              <a:rPr lang="nl-NL" dirty="0" err="1"/>
              <a:t>standards</a:t>
            </a:r>
            <a:r>
              <a:rPr lang="nl-NL" dirty="0"/>
              <a:t> </a:t>
            </a:r>
            <a:r>
              <a:rPr lang="nl-NL" dirty="0" err="1"/>
              <a:t>to</a:t>
            </a:r>
            <a:r>
              <a:rPr lang="nl-NL" dirty="0"/>
              <a:t> support </a:t>
            </a:r>
            <a:r>
              <a:rPr lang="nl-NL" dirty="0" err="1"/>
              <a:t>the</a:t>
            </a:r>
            <a:r>
              <a:rPr lang="nl-NL" dirty="0"/>
              <a:t> solution</a:t>
            </a:r>
          </a:p>
          <a:p>
            <a:pPr marL="742950" lvl="1" indent="-285750">
              <a:buFont typeface="Arial" panose="020B0604020202020204" pitchFamily="34" charset="0"/>
              <a:buChar char="•"/>
            </a:pPr>
            <a:r>
              <a:rPr lang="nl-NL" dirty="0"/>
              <a:t>Official </a:t>
            </a:r>
            <a:r>
              <a:rPr lang="nl-NL" dirty="0" err="1"/>
              <a:t>publications</a:t>
            </a:r>
            <a:endParaRPr lang="nl-NL" dirty="0"/>
          </a:p>
          <a:p>
            <a:pPr marL="742950" lvl="1" indent="-285750">
              <a:buFont typeface="Arial" panose="020B0604020202020204" pitchFamily="34" charset="0"/>
              <a:buChar char="•"/>
            </a:pPr>
            <a:r>
              <a:rPr lang="nl-NL" dirty="0"/>
              <a:t>Decision rules</a:t>
            </a:r>
          </a:p>
          <a:p>
            <a:pPr marL="742950" lvl="1" indent="-285750">
              <a:buFont typeface="Arial" panose="020B0604020202020204" pitchFamily="34" charset="0"/>
              <a:buChar char="•"/>
            </a:pPr>
            <a:r>
              <a:rPr lang="nl-NL" dirty="0"/>
              <a:t>Permit </a:t>
            </a:r>
            <a:r>
              <a:rPr lang="nl-NL" dirty="0" err="1"/>
              <a:t>application</a:t>
            </a:r>
            <a:endParaRPr lang="nl-NL" dirty="0"/>
          </a:p>
          <a:p>
            <a:pPr marL="285750" indent="-285750">
              <a:buFont typeface="Arial" panose="020B0604020202020204" pitchFamily="34" charset="0"/>
              <a:buChar char="•"/>
            </a:pPr>
            <a:r>
              <a:rPr lang="nl-NL" dirty="0" err="1"/>
              <a:t>Use</a:t>
            </a:r>
            <a:r>
              <a:rPr lang="nl-NL" dirty="0"/>
              <a:t> of machine </a:t>
            </a:r>
            <a:r>
              <a:rPr lang="nl-NL" dirty="0" err="1"/>
              <a:t>readable</a:t>
            </a:r>
            <a:r>
              <a:rPr lang="nl-NL" dirty="0"/>
              <a:t> </a:t>
            </a:r>
            <a:r>
              <a:rPr lang="nl-NL" dirty="0" err="1"/>
              <a:t>legal</a:t>
            </a:r>
            <a:r>
              <a:rPr lang="nl-NL" dirty="0"/>
              <a:t> </a:t>
            </a:r>
            <a:r>
              <a:rPr lang="nl-NL" dirty="0" err="1"/>
              <a:t>texts</a:t>
            </a:r>
            <a:endParaRPr lang="nl-NL" dirty="0"/>
          </a:p>
          <a:p>
            <a:pPr marL="285750" indent="-285750">
              <a:buFont typeface="Arial" panose="020B0604020202020204" pitchFamily="34" charset="0"/>
              <a:buChar char="•"/>
            </a:pPr>
            <a:r>
              <a:rPr lang="nl-NL" dirty="0" err="1"/>
              <a:t>Connecting</a:t>
            </a:r>
            <a:r>
              <a:rPr lang="nl-NL" dirty="0"/>
              <a:t> </a:t>
            </a:r>
            <a:r>
              <a:rPr lang="nl-NL" dirty="0" err="1"/>
              <a:t>legal</a:t>
            </a:r>
            <a:r>
              <a:rPr lang="nl-NL" dirty="0"/>
              <a:t> rules </a:t>
            </a:r>
            <a:r>
              <a:rPr lang="nl-NL" dirty="0" err="1"/>
              <a:t>and</a:t>
            </a:r>
            <a:r>
              <a:rPr lang="nl-NL" dirty="0"/>
              <a:t> decision rules</a:t>
            </a:r>
          </a:p>
          <a:p>
            <a:pPr marL="285750" indent="-285750">
              <a:buFont typeface="Arial" panose="020B0604020202020204" pitchFamily="34" charset="0"/>
              <a:buChar char="•"/>
            </a:pPr>
            <a:r>
              <a:rPr lang="nl-NL" dirty="0"/>
              <a:t>Q &amp; A</a:t>
            </a:r>
          </a:p>
        </p:txBody>
      </p:sp>
    </p:spTree>
    <p:extLst>
      <p:ext uri="{BB962C8B-B14F-4D97-AF65-F5344CB8AC3E}">
        <p14:creationId xmlns:p14="http://schemas.microsoft.com/office/powerpoint/2010/main" val="4006294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4DCC53B-163E-9A47-8AD9-55AB884481D9}"/>
              </a:ext>
            </a:extLst>
          </p:cNvPr>
          <p:cNvPicPr>
            <a:picLocks noChangeAspect="1"/>
          </p:cNvPicPr>
          <p:nvPr/>
        </p:nvPicPr>
        <p:blipFill>
          <a:blip r:embed="rId2"/>
          <a:stretch>
            <a:fillRect/>
          </a:stretch>
        </p:blipFill>
        <p:spPr>
          <a:xfrm>
            <a:off x="1328738" y="1323975"/>
            <a:ext cx="6486525" cy="4210050"/>
          </a:xfrm>
          <a:prstGeom prst="rect">
            <a:avLst/>
          </a:prstGeom>
        </p:spPr>
      </p:pic>
    </p:spTree>
    <p:extLst>
      <p:ext uri="{BB962C8B-B14F-4D97-AF65-F5344CB8AC3E}">
        <p14:creationId xmlns:p14="http://schemas.microsoft.com/office/powerpoint/2010/main" val="2840623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EB8C5-9EB7-6647-A43B-70381BBCAD39}"/>
              </a:ext>
            </a:extLst>
          </p:cNvPr>
          <p:cNvSpPr>
            <a:spLocks noGrp="1"/>
          </p:cNvSpPr>
          <p:nvPr>
            <p:ph type="title"/>
          </p:nvPr>
        </p:nvSpPr>
        <p:spPr/>
        <p:txBody>
          <a:bodyPr/>
          <a:lstStyle/>
          <a:p>
            <a:r>
              <a:rPr lang="nl-NL" dirty="0" err="1"/>
              <a:t>Future</a:t>
            </a:r>
            <a:r>
              <a:rPr lang="nl-NL" dirty="0"/>
              <a:t> </a:t>
            </a:r>
            <a:r>
              <a:rPr lang="nl-NL" dirty="0" err="1"/>
              <a:t>developments</a:t>
            </a:r>
            <a:endParaRPr lang="nl-NL" dirty="0"/>
          </a:p>
        </p:txBody>
      </p:sp>
      <p:sp>
        <p:nvSpPr>
          <p:cNvPr id="5" name="Tijdelijke aanduiding voor tekst 4">
            <a:extLst>
              <a:ext uri="{FF2B5EF4-FFF2-40B4-BE49-F238E27FC236}">
                <a16:creationId xmlns:a16="http://schemas.microsoft.com/office/drawing/2014/main" id="{4879F532-8BE3-BB48-8DB5-25974032A84D}"/>
              </a:ext>
            </a:extLst>
          </p:cNvPr>
          <p:cNvSpPr>
            <a:spLocks noGrp="1"/>
          </p:cNvSpPr>
          <p:nvPr>
            <p:ph type="body" sz="quarter" idx="12"/>
          </p:nvPr>
        </p:nvSpPr>
        <p:spPr/>
        <p:txBody>
          <a:bodyPr/>
          <a:lstStyle/>
          <a:p>
            <a:pPr marL="285750" indent="-285750">
              <a:buFont typeface="Arial" panose="020B0604020202020204" pitchFamily="34" charset="0"/>
              <a:buChar char="•"/>
            </a:pPr>
            <a:r>
              <a:rPr lang="nl-NL" dirty="0"/>
              <a:t>More </a:t>
            </a:r>
            <a:r>
              <a:rPr lang="nl-NL" dirty="0" err="1"/>
              <a:t>integration</a:t>
            </a:r>
            <a:r>
              <a:rPr lang="nl-NL" dirty="0"/>
              <a:t> of </a:t>
            </a:r>
            <a:r>
              <a:rPr lang="nl-NL" dirty="0" err="1"/>
              <a:t>external</a:t>
            </a:r>
            <a:r>
              <a:rPr lang="nl-NL" dirty="0"/>
              <a:t> </a:t>
            </a:r>
            <a:r>
              <a:rPr lang="nl-NL" dirty="0" err="1"/>
              <a:t>registrations</a:t>
            </a:r>
            <a:r>
              <a:rPr lang="nl-NL" dirty="0"/>
              <a:t> in decision </a:t>
            </a:r>
            <a:r>
              <a:rPr lang="nl-NL" dirty="0" err="1"/>
              <a:t>and</a:t>
            </a:r>
            <a:r>
              <a:rPr lang="nl-NL" dirty="0"/>
              <a:t> data rules (e.g. </a:t>
            </a:r>
            <a:r>
              <a:rPr lang="nl-NL" dirty="0" err="1"/>
              <a:t>Monuments</a:t>
            </a:r>
            <a:r>
              <a:rPr lang="nl-NL" dirty="0"/>
              <a:t>)</a:t>
            </a:r>
          </a:p>
          <a:p>
            <a:pPr marL="285750" indent="-285750">
              <a:buFont typeface="Arial" panose="020B0604020202020204" pitchFamily="34" charset="0"/>
              <a:buChar char="•"/>
            </a:pPr>
            <a:r>
              <a:rPr lang="nl-NL" dirty="0"/>
              <a:t>Re-</a:t>
            </a:r>
            <a:r>
              <a:rPr lang="nl-NL" dirty="0" err="1"/>
              <a:t>use</a:t>
            </a:r>
            <a:r>
              <a:rPr lang="nl-NL" dirty="0"/>
              <a:t> of decision logic </a:t>
            </a:r>
            <a:r>
              <a:rPr lang="nl-NL" dirty="0" err="1"/>
              <a:t>between</a:t>
            </a:r>
            <a:r>
              <a:rPr lang="nl-NL" dirty="0"/>
              <a:t> </a:t>
            </a:r>
            <a:r>
              <a:rPr lang="nl-NL" dirty="0" err="1"/>
              <a:t>authorities</a:t>
            </a: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Further</a:t>
            </a:r>
            <a:r>
              <a:rPr lang="nl-NL" dirty="0"/>
              <a:t> </a:t>
            </a:r>
            <a:r>
              <a:rPr lang="nl-NL" dirty="0" err="1"/>
              <a:t>use</a:t>
            </a:r>
            <a:r>
              <a:rPr lang="nl-NL" dirty="0"/>
              <a:t> of </a:t>
            </a:r>
            <a:r>
              <a:rPr lang="nl-NL" dirty="0" err="1"/>
              <a:t>objects</a:t>
            </a:r>
            <a:r>
              <a:rPr lang="nl-NL" dirty="0"/>
              <a:t>:</a:t>
            </a:r>
          </a:p>
          <a:p>
            <a:pPr marL="742950" lvl="1" indent="-285750">
              <a:buFont typeface="Arial" panose="020B0604020202020204" pitchFamily="34" charset="0"/>
              <a:buChar char="•"/>
            </a:pPr>
            <a:r>
              <a:rPr lang="nl-NL" dirty="0" err="1"/>
              <a:t>Norms</a:t>
            </a:r>
            <a:r>
              <a:rPr lang="nl-NL" dirty="0"/>
              <a:t> </a:t>
            </a:r>
            <a:r>
              <a:rPr lang="nl-NL" dirty="0" err="1"/>
              <a:t>and</a:t>
            </a:r>
            <a:r>
              <a:rPr lang="nl-NL" dirty="0"/>
              <a:t> </a:t>
            </a:r>
            <a:r>
              <a:rPr lang="nl-NL" dirty="0" err="1"/>
              <a:t>values</a:t>
            </a:r>
            <a:r>
              <a:rPr lang="nl-NL" dirty="0"/>
              <a:t> (e.g. maximum building </a:t>
            </a:r>
            <a:r>
              <a:rPr lang="nl-NL" dirty="0" err="1"/>
              <a:t>height</a:t>
            </a:r>
            <a:r>
              <a:rPr lang="nl-NL" dirty="0"/>
              <a:t>)</a:t>
            </a:r>
          </a:p>
          <a:p>
            <a:pPr marL="742950" lvl="1" indent="-285750">
              <a:buFont typeface="Arial" panose="020B0604020202020204" pitchFamily="34" charset="0"/>
              <a:buChar char="•"/>
            </a:pPr>
            <a:r>
              <a:rPr lang="nl-NL" dirty="0" err="1"/>
              <a:t>Rule</a:t>
            </a:r>
            <a:r>
              <a:rPr lang="nl-NL" dirty="0"/>
              <a:t> </a:t>
            </a:r>
            <a:r>
              <a:rPr lang="nl-NL" dirty="0" err="1"/>
              <a:t>qualification</a:t>
            </a:r>
            <a:endParaRPr lang="nl-NL" dirty="0"/>
          </a:p>
          <a:p>
            <a:pPr marL="742950" lvl="1" indent="-285750">
              <a:buFont typeface="Arial" panose="020B0604020202020204" pitchFamily="34" charset="0"/>
              <a:buChar char="•"/>
            </a:pPr>
            <a:r>
              <a:rPr lang="nl-NL" dirty="0"/>
              <a:t>…</a:t>
            </a:r>
          </a:p>
          <a:p>
            <a:pPr marL="742950" lvl="1"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916769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err="1"/>
              <a:t>Standardization</a:t>
            </a:r>
            <a:endParaRPr lang="nl-NL" dirty="0"/>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err="1"/>
              <a:t>three</a:t>
            </a:r>
            <a:r>
              <a:rPr lang="nl-NL" dirty="0"/>
              <a:t> new </a:t>
            </a:r>
            <a:r>
              <a:rPr lang="nl-NL" dirty="0" err="1"/>
              <a:t>standards</a:t>
            </a:r>
            <a:r>
              <a:rPr lang="nl-NL" dirty="0"/>
              <a:t> </a:t>
            </a:r>
            <a:r>
              <a:rPr lang="nl-NL" dirty="0" err="1"/>
              <a:t>to</a:t>
            </a:r>
            <a:r>
              <a:rPr lang="nl-NL" dirty="0"/>
              <a:t> support </a:t>
            </a:r>
            <a:r>
              <a:rPr lang="nl-NL" dirty="0" err="1"/>
              <a:t>the</a:t>
            </a:r>
            <a:r>
              <a:rPr lang="nl-NL" dirty="0"/>
              <a:t> solution: STAM</a:t>
            </a:r>
          </a:p>
          <a:p>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56928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3CD6EA9-A8C2-4BA5-80D9-135F72179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1124745"/>
            <a:ext cx="8748464" cy="5159350"/>
          </a:xfrm>
          <a:prstGeom prst="rect">
            <a:avLst/>
          </a:prstGeom>
        </p:spPr>
      </p:pic>
      <p:pic>
        <p:nvPicPr>
          <p:cNvPr id="10" name="Afbeelding 9">
            <a:extLst>
              <a:ext uri="{FF2B5EF4-FFF2-40B4-BE49-F238E27FC236}">
                <a16:creationId xmlns:a16="http://schemas.microsoft.com/office/drawing/2014/main" id="{161DF9EB-7EB4-D04F-B7D4-7CE3A8888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510" y="3573016"/>
            <a:ext cx="949722" cy="1044407"/>
          </a:xfrm>
          <a:prstGeom prst="rect">
            <a:avLst/>
          </a:prstGeom>
        </p:spPr>
      </p:pic>
      <p:sp>
        <p:nvSpPr>
          <p:cNvPr id="22" name="Tekstvak 21">
            <a:extLst>
              <a:ext uri="{FF2B5EF4-FFF2-40B4-BE49-F238E27FC236}">
                <a16:creationId xmlns:a16="http://schemas.microsoft.com/office/drawing/2014/main" id="{F80EC4FC-E621-094D-B7C6-DFB4342C7536}"/>
              </a:ext>
            </a:extLst>
          </p:cNvPr>
          <p:cNvSpPr txBox="1"/>
          <p:nvPr/>
        </p:nvSpPr>
        <p:spPr>
          <a:xfrm>
            <a:off x="4055051" y="1456052"/>
            <a:ext cx="595007" cy="215444"/>
          </a:xfrm>
          <a:prstGeom prst="rect">
            <a:avLst/>
          </a:prstGeom>
          <a:noFill/>
        </p:spPr>
        <p:txBody>
          <a:bodyPr wrap="square" rtlCol="0">
            <a:spAutoFit/>
          </a:bodyPr>
          <a:lstStyle/>
          <a:p>
            <a:r>
              <a:rPr lang="nl-NL" sz="800">
                <a:solidFill>
                  <a:schemeClr val="bg1">
                    <a:lumMod val="50000"/>
                  </a:schemeClr>
                </a:solidFill>
              </a:rPr>
              <a:t>STAM</a:t>
            </a:r>
          </a:p>
        </p:txBody>
      </p:sp>
      <p:cxnSp>
        <p:nvCxnSpPr>
          <p:cNvPr id="21" name="Rechte verbindingslijn 20">
            <a:extLst>
              <a:ext uri="{FF2B5EF4-FFF2-40B4-BE49-F238E27FC236}">
                <a16:creationId xmlns:a16="http://schemas.microsoft.com/office/drawing/2014/main" id="{EC8398EB-B5A2-BE4A-8376-1FF666B230C9}"/>
              </a:ext>
            </a:extLst>
          </p:cNvPr>
          <p:cNvCxnSpPr>
            <a:cxnSpLocks/>
          </p:cNvCxnSpPr>
          <p:nvPr/>
        </p:nvCxnSpPr>
        <p:spPr>
          <a:xfrm flipH="1">
            <a:off x="6660232" y="6297968"/>
            <a:ext cx="1313907" cy="0"/>
          </a:xfrm>
          <a:prstGeom prst="line">
            <a:avLst/>
          </a:prstGeom>
          <a:ln w="5080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Rechthoek 11">
            <a:extLst>
              <a:ext uri="{FF2B5EF4-FFF2-40B4-BE49-F238E27FC236}">
                <a16:creationId xmlns:a16="http://schemas.microsoft.com/office/drawing/2014/main" id="{94668A24-A17F-C449-BB20-9940AB689C15}"/>
              </a:ext>
            </a:extLst>
          </p:cNvPr>
          <p:cNvSpPr/>
          <p:nvPr/>
        </p:nvSpPr>
        <p:spPr>
          <a:xfrm>
            <a:off x="7216524" y="4262812"/>
            <a:ext cx="499959" cy="1584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574858A4-652B-9C41-B072-CD5BF24AE628}"/>
              </a:ext>
            </a:extLst>
          </p:cNvPr>
          <p:cNvSpPr/>
          <p:nvPr/>
        </p:nvSpPr>
        <p:spPr>
          <a:xfrm>
            <a:off x="7394140" y="4231879"/>
            <a:ext cx="165203" cy="1044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4" name="Afbeelding 13" descr="Afbeelding met schermafbeelding&#10;&#10;Automatisch gegenereerde beschrijving">
            <a:extLst>
              <a:ext uri="{FF2B5EF4-FFF2-40B4-BE49-F238E27FC236}">
                <a16:creationId xmlns:a16="http://schemas.microsoft.com/office/drawing/2014/main" id="{36BBE968-3FD6-D74D-A326-1BFE1419CB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16483" y="2973445"/>
            <a:ext cx="822303" cy="681665"/>
          </a:xfrm>
          <a:prstGeom prst="rect">
            <a:avLst/>
          </a:prstGeom>
          <a:effectLst>
            <a:outerShdw blurRad="50800" dist="38100" dir="2700000" algn="tl" rotWithShape="0">
              <a:prstClr val="black">
                <a:alpha val="40000"/>
              </a:prstClr>
            </a:outerShdw>
          </a:effectLst>
        </p:spPr>
      </p:pic>
      <p:sp>
        <p:nvSpPr>
          <p:cNvPr id="2" name="Ovaal 1">
            <a:extLst>
              <a:ext uri="{FF2B5EF4-FFF2-40B4-BE49-F238E27FC236}">
                <a16:creationId xmlns:a16="http://schemas.microsoft.com/office/drawing/2014/main" id="{A82E66AD-F6CC-304E-BA10-A5CD83377A47}"/>
              </a:ext>
            </a:extLst>
          </p:cNvPr>
          <p:cNvSpPr/>
          <p:nvPr/>
        </p:nvSpPr>
        <p:spPr>
          <a:xfrm>
            <a:off x="3232027" y="792855"/>
            <a:ext cx="2074606" cy="2278359"/>
          </a:xfrm>
          <a:prstGeom prst="ellipse">
            <a:avLst/>
          </a:prstGeom>
          <a:solidFill>
            <a:schemeClr val="accent3">
              <a:lumMod val="75000"/>
              <a:alpha val="4674"/>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7" name="Titel 1">
            <a:extLst>
              <a:ext uri="{FF2B5EF4-FFF2-40B4-BE49-F238E27FC236}">
                <a16:creationId xmlns:a16="http://schemas.microsoft.com/office/drawing/2014/main" id="{38834272-029E-C940-B538-D8CEA310612E}"/>
              </a:ext>
            </a:extLst>
          </p:cNvPr>
          <p:cNvSpPr txBox="1">
            <a:spLocks/>
          </p:cNvSpPr>
          <p:nvPr/>
        </p:nvSpPr>
        <p:spPr>
          <a:xfrm>
            <a:off x="377481" y="887629"/>
            <a:ext cx="3517400" cy="104440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r>
              <a:rPr lang="nl-NL" dirty="0" err="1"/>
              <a:t>Standardization</a:t>
            </a:r>
            <a:endParaRPr lang="nl-NL" dirty="0"/>
          </a:p>
        </p:txBody>
      </p:sp>
      <p:sp>
        <p:nvSpPr>
          <p:cNvPr id="18" name="Titel 1">
            <a:extLst>
              <a:ext uri="{FF2B5EF4-FFF2-40B4-BE49-F238E27FC236}">
                <a16:creationId xmlns:a16="http://schemas.microsoft.com/office/drawing/2014/main" id="{4B9A0292-4889-C843-91C2-463F9D8E7B55}"/>
              </a:ext>
            </a:extLst>
          </p:cNvPr>
          <p:cNvSpPr txBox="1">
            <a:spLocks/>
          </p:cNvSpPr>
          <p:nvPr/>
        </p:nvSpPr>
        <p:spPr>
          <a:xfrm>
            <a:off x="5644233" y="887628"/>
            <a:ext cx="3345903" cy="1044407"/>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pPr algn="r"/>
            <a:r>
              <a:rPr lang="nl-NL" dirty="0"/>
              <a:t>“</a:t>
            </a:r>
            <a:r>
              <a:rPr lang="nl-NL" dirty="0" err="1"/>
              <a:t>From</a:t>
            </a:r>
            <a:r>
              <a:rPr lang="nl-NL" dirty="0"/>
              <a:t> </a:t>
            </a:r>
            <a:r>
              <a:rPr lang="nl-NL" dirty="0" err="1"/>
              <a:t>law</a:t>
            </a:r>
            <a:r>
              <a:rPr lang="nl-NL" dirty="0"/>
              <a:t> </a:t>
            </a:r>
            <a:r>
              <a:rPr lang="nl-NL" dirty="0" err="1"/>
              <a:t>to</a:t>
            </a:r>
            <a:r>
              <a:rPr lang="nl-NL" dirty="0"/>
              <a:t> customer portal back </a:t>
            </a:r>
            <a:r>
              <a:rPr lang="nl-NL" dirty="0" err="1"/>
              <a:t>to</a:t>
            </a:r>
            <a:r>
              <a:rPr lang="nl-NL" dirty="0"/>
              <a:t> </a:t>
            </a:r>
            <a:r>
              <a:rPr lang="nl-NL" dirty="0" err="1"/>
              <a:t>governing</a:t>
            </a:r>
            <a:r>
              <a:rPr lang="nl-NL" dirty="0"/>
              <a:t> body”</a:t>
            </a:r>
          </a:p>
        </p:txBody>
      </p:sp>
      <p:sp>
        <p:nvSpPr>
          <p:cNvPr id="19" name="Tekstvak 18">
            <a:extLst>
              <a:ext uri="{FF2B5EF4-FFF2-40B4-BE49-F238E27FC236}">
                <a16:creationId xmlns:a16="http://schemas.microsoft.com/office/drawing/2014/main" id="{F6AD625F-CCFD-0F4B-AF00-D9F2ECAA8C24}"/>
              </a:ext>
            </a:extLst>
          </p:cNvPr>
          <p:cNvSpPr txBox="1"/>
          <p:nvPr/>
        </p:nvSpPr>
        <p:spPr>
          <a:xfrm>
            <a:off x="2283095" y="3246264"/>
            <a:ext cx="781674" cy="553998"/>
          </a:xfrm>
          <a:prstGeom prst="rect">
            <a:avLst/>
          </a:prstGeom>
          <a:solidFill>
            <a:schemeClr val="bg1"/>
          </a:solidFill>
        </p:spPr>
        <p:txBody>
          <a:bodyPr wrap="square" rtlCol="0">
            <a:spAutoFit/>
          </a:bodyPr>
          <a:lstStyle/>
          <a:p>
            <a:r>
              <a:rPr lang="nl-NL" sz="1000" dirty="0"/>
              <a:t>Law </a:t>
            </a:r>
          </a:p>
          <a:p>
            <a:r>
              <a:rPr lang="nl-NL" sz="1000" dirty="0"/>
              <a:t>making &amp; </a:t>
            </a:r>
            <a:r>
              <a:rPr lang="nl-NL" sz="1000" dirty="0" err="1"/>
              <a:t>publication</a:t>
            </a:r>
            <a:endParaRPr lang="nl-NL" sz="1000" dirty="0"/>
          </a:p>
        </p:txBody>
      </p:sp>
      <p:sp>
        <p:nvSpPr>
          <p:cNvPr id="23" name="Tekstvak 22">
            <a:extLst>
              <a:ext uri="{FF2B5EF4-FFF2-40B4-BE49-F238E27FC236}">
                <a16:creationId xmlns:a16="http://schemas.microsoft.com/office/drawing/2014/main" id="{2B0BCDB4-C423-6A49-A978-24EE66B30B40}"/>
              </a:ext>
            </a:extLst>
          </p:cNvPr>
          <p:cNvSpPr txBox="1"/>
          <p:nvPr/>
        </p:nvSpPr>
        <p:spPr>
          <a:xfrm>
            <a:off x="5644233" y="3242755"/>
            <a:ext cx="879888" cy="461665"/>
          </a:xfrm>
          <a:prstGeom prst="rect">
            <a:avLst/>
          </a:prstGeom>
          <a:solidFill>
            <a:schemeClr val="bg1"/>
          </a:solidFill>
        </p:spPr>
        <p:txBody>
          <a:bodyPr wrap="square" rtlCol="0">
            <a:spAutoFit/>
          </a:bodyPr>
          <a:lstStyle/>
          <a:p>
            <a:r>
              <a:rPr lang="nl-NL" sz="1200" dirty="0"/>
              <a:t>Rule execution</a:t>
            </a:r>
          </a:p>
        </p:txBody>
      </p:sp>
      <p:cxnSp>
        <p:nvCxnSpPr>
          <p:cNvPr id="24" name="Rechte verbindingslijn 23">
            <a:extLst>
              <a:ext uri="{FF2B5EF4-FFF2-40B4-BE49-F238E27FC236}">
                <a16:creationId xmlns:a16="http://schemas.microsoft.com/office/drawing/2014/main" id="{4D075D7E-F38E-AC4B-B958-6488F5F7E586}"/>
              </a:ext>
            </a:extLst>
          </p:cNvPr>
          <p:cNvCxnSpPr>
            <a:cxnSpLocks/>
          </p:cNvCxnSpPr>
          <p:nvPr/>
        </p:nvCxnSpPr>
        <p:spPr>
          <a:xfrm>
            <a:off x="3036105" y="3206782"/>
            <a:ext cx="106422" cy="441466"/>
          </a:xfrm>
          <a:prstGeom prst="line">
            <a:avLst/>
          </a:prstGeom>
          <a:ln w="19050">
            <a:solidFill>
              <a:srgbClr val="39870C"/>
            </a:solidFill>
          </a:ln>
          <a:effectLst/>
        </p:spPr>
        <p:style>
          <a:lnRef idx="2">
            <a:schemeClr val="accent1"/>
          </a:lnRef>
          <a:fillRef idx="0">
            <a:schemeClr val="accent1"/>
          </a:fillRef>
          <a:effectRef idx="1">
            <a:schemeClr val="accent1"/>
          </a:effectRef>
          <a:fontRef idx="minor">
            <a:schemeClr val="tx1"/>
          </a:fontRef>
        </p:style>
      </p:cxnSp>
      <p:sp>
        <p:nvSpPr>
          <p:cNvPr id="26" name="Tekstvak 25">
            <a:extLst>
              <a:ext uri="{FF2B5EF4-FFF2-40B4-BE49-F238E27FC236}">
                <a16:creationId xmlns:a16="http://schemas.microsoft.com/office/drawing/2014/main" id="{678293C6-70B4-634B-87F1-41CF73880698}"/>
              </a:ext>
            </a:extLst>
          </p:cNvPr>
          <p:cNvSpPr txBox="1"/>
          <p:nvPr/>
        </p:nvSpPr>
        <p:spPr>
          <a:xfrm>
            <a:off x="3921359" y="3244313"/>
            <a:ext cx="879888" cy="584775"/>
          </a:xfrm>
          <a:prstGeom prst="rect">
            <a:avLst/>
          </a:prstGeom>
          <a:solidFill>
            <a:schemeClr val="bg1"/>
          </a:solidFill>
        </p:spPr>
        <p:txBody>
          <a:bodyPr wrap="square" rtlCol="0">
            <a:spAutoFit/>
          </a:bodyPr>
          <a:lstStyle/>
          <a:p>
            <a:r>
              <a:rPr lang="nl-NL" sz="1000" dirty="0"/>
              <a:t>Decision management</a:t>
            </a:r>
          </a:p>
          <a:p>
            <a:endParaRPr lang="nl-NL" sz="1200" dirty="0"/>
          </a:p>
        </p:txBody>
      </p:sp>
    </p:spTree>
    <p:extLst>
      <p:ext uri="{BB962C8B-B14F-4D97-AF65-F5344CB8AC3E}">
        <p14:creationId xmlns:p14="http://schemas.microsoft.com/office/powerpoint/2010/main" val="1361975501"/>
      </p:ext>
    </p:extLst>
  </p:cSld>
  <p:clrMapOvr>
    <a:masterClrMapping/>
  </p:clrMapOvr>
  <mc:AlternateContent xmlns:mc="http://schemas.openxmlformats.org/markup-compatibility/2006" xmlns:p14="http://schemas.microsoft.com/office/powerpoint/2010/main">
    <mc:Choice Requires="p14">
      <p:transition spd="slow" p14:dur="2000" advTm="174442"/>
    </mc:Choice>
    <mc:Fallback xmlns="">
      <p:transition spd="slow" advTm="1744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2B002-8091-A24C-8464-6C6B4C9F2FE8}"/>
              </a:ext>
            </a:extLst>
          </p:cNvPr>
          <p:cNvSpPr>
            <a:spLocks noGrp="1"/>
          </p:cNvSpPr>
          <p:nvPr>
            <p:ph type="title"/>
          </p:nvPr>
        </p:nvSpPr>
        <p:spPr/>
        <p:txBody>
          <a:bodyPr/>
          <a:lstStyle/>
          <a:p>
            <a:r>
              <a:rPr lang="nl-NL" dirty="0"/>
              <a:t>Application </a:t>
            </a:r>
            <a:r>
              <a:rPr lang="nl-NL" dirty="0" err="1"/>
              <a:t>submitted</a:t>
            </a:r>
            <a:endParaRPr lang="nl-NL" dirty="0"/>
          </a:p>
        </p:txBody>
      </p:sp>
      <p:pic>
        <p:nvPicPr>
          <p:cNvPr id="15" name="Afbeelding 14" descr="Afbeelding met tekst&#10;&#10;Automatisch gegenereerde beschrijving">
            <a:extLst>
              <a:ext uri="{FF2B5EF4-FFF2-40B4-BE49-F238E27FC236}">
                <a16:creationId xmlns:a16="http://schemas.microsoft.com/office/drawing/2014/main" id="{C88166F2-3579-4947-901F-22842FB89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24" y="1758389"/>
            <a:ext cx="7297767" cy="3341221"/>
          </a:xfrm>
          <a:prstGeom prst="rect">
            <a:avLst/>
          </a:prstGeom>
        </p:spPr>
      </p:pic>
      <p:grpSp>
        <p:nvGrpSpPr>
          <p:cNvPr id="10" name="Groep 9">
            <a:extLst>
              <a:ext uri="{FF2B5EF4-FFF2-40B4-BE49-F238E27FC236}">
                <a16:creationId xmlns:a16="http://schemas.microsoft.com/office/drawing/2014/main" id="{56883A88-1D2E-D64E-B321-F76D1DE81ECE}"/>
              </a:ext>
            </a:extLst>
          </p:cNvPr>
          <p:cNvGrpSpPr/>
          <p:nvPr/>
        </p:nvGrpSpPr>
        <p:grpSpPr>
          <a:xfrm>
            <a:off x="2247734" y="3240240"/>
            <a:ext cx="3657600" cy="3718739"/>
            <a:chOff x="2380034" y="2937753"/>
            <a:chExt cx="3657600" cy="3718739"/>
          </a:xfrm>
        </p:grpSpPr>
        <p:sp>
          <p:nvSpPr>
            <p:cNvPr id="11" name="Rechthoek 10">
              <a:extLst>
                <a:ext uri="{FF2B5EF4-FFF2-40B4-BE49-F238E27FC236}">
                  <a16:creationId xmlns:a16="http://schemas.microsoft.com/office/drawing/2014/main" id="{4E08E7D1-CA64-6C40-94C1-224C323E377E}"/>
                </a:ext>
              </a:extLst>
            </p:cNvPr>
            <p:cNvSpPr/>
            <p:nvPr/>
          </p:nvSpPr>
          <p:spPr>
            <a:xfrm>
              <a:off x="2639439" y="2937753"/>
              <a:ext cx="3398195" cy="3718739"/>
            </a:xfrm>
            <a:prstGeom prst="rect">
              <a:avLst/>
            </a:prstGeom>
            <a:solidFill>
              <a:schemeClr val="bg1">
                <a:lumMod val="8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Document</a:t>
              </a:r>
            </a:p>
          </p:txBody>
        </p:sp>
        <p:sp>
          <p:nvSpPr>
            <p:cNvPr id="14" name="Rechthoek 13">
              <a:extLst>
                <a:ext uri="{FF2B5EF4-FFF2-40B4-BE49-F238E27FC236}">
                  <a16:creationId xmlns:a16="http://schemas.microsoft.com/office/drawing/2014/main" id="{B08253FB-7821-5A47-9A2F-E2A210AFB3E9}"/>
                </a:ext>
              </a:extLst>
            </p:cNvPr>
            <p:cNvSpPr/>
            <p:nvPr/>
          </p:nvSpPr>
          <p:spPr>
            <a:xfrm>
              <a:off x="2380034" y="3875259"/>
              <a:ext cx="1248383" cy="1083013"/>
            </a:xfrm>
            <a:prstGeom prst="rect">
              <a:avLst/>
            </a:prstGeom>
            <a:solidFill>
              <a:schemeClr val="accent3">
                <a:lumMod val="75000"/>
              </a:schemeClr>
            </a:solidFill>
            <a:ln>
              <a:noFill/>
            </a:ln>
            <a:effectLst>
              <a:outerShdw blurRad="50800" dist="38100" dir="2700000" sx="101079" sy="101079" algn="tl" rotWithShape="0">
                <a:prstClr val="black">
                  <a:alpha val="40000"/>
                </a:prstClr>
              </a:outerShdw>
            </a:effectLst>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Activity</a:t>
              </a:r>
            </a:p>
          </p:txBody>
        </p:sp>
      </p:grpSp>
    </p:spTree>
    <p:extLst>
      <p:ext uri="{BB962C8B-B14F-4D97-AF65-F5344CB8AC3E}">
        <p14:creationId xmlns:p14="http://schemas.microsoft.com/office/powerpoint/2010/main" val="1736573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6B38812-A24E-1D4B-BB57-9E1148FE2B42}"/>
              </a:ext>
            </a:extLst>
          </p:cNvPr>
          <p:cNvSpPr>
            <a:spLocks noGrp="1"/>
          </p:cNvSpPr>
          <p:nvPr>
            <p:ph type="ctrTitle"/>
          </p:nvPr>
        </p:nvSpPr>
        <p:spPr/>
        <p:txBody>
          <a:bodyPr/>
          <a:lstStyle/>
          <a:p>
            <a:r>
              <a:rPr lang="nl-NL" dirty="0"/>
              <a:t>Q &amp; A</a:t>
            </a:r>
          </a:p>
        </p:txBody>
      </p:sp>
      <p:sp>
        <p:nvSpPr>
          <p:cNvPr id="7" name="Ondertitel 6">
            <a:extLst>
              <a:ext uri="{FF2B5EF4-FFF2-40B4-BE49-F238E27FC236}">
                <a16:creationId xmlns:a16="http://schemas.microsoft.com/office/drawing/2014/main" id="{4CBCE40D-3018-3941-BB6C-7F96148AE33B}"/>
              </a:ext>
            </a:extLst>
          </p:cNvPr>
          <p:cNvSpPr>
            <a:spLocks noGrp="1"/>
          </p:cNvSpPr>
          <p:nvPr>
            <p:ph type="subTitle" idx="1"/>
          </p:nvPr>
        </p:nvSpPr>
        <p:spPr/>
        <p:txBody>
          <a:bodyPr/>
          <a:lstStyle/>
          <a:p>
            <a:endParaRPr lang="nl-NL"/>
          </a:p>
        </p:txBody>
      </p:sp>
      <p:sp>
        <p:nvSpPr>
          <p:cNvPr id="8" name="Tijdelijke aanduiding voor afbeelding 7">
            <a:extLst>
              <a:ext uri="{FF2B5EF4-FFF2-40B4-BE49-F238E27FC236}">
                <a16:creationId xmlns:a16="http://schemas.microsoft.com/office/drawing/2014/main" id="{C85C512E-3DA6-DF48-8D91-4E868D71370C}"/>
              </a:ext>
            </a:extLst>
          </p:cNvPr>
          <p:cNvSpPr>
            <a:spLocks noGrp="1"/>
          </p:cNvSpPr>
          <p:nvPr>
            <p:ph type="pic" sz="quarter" idx="10"/>
          </p:nvPr>
        </p:nvSpPr>
        <p:spPr/>
      </p:sp>
    </p:spTree>
    <p:extLst>
      <p:ext uri="{BB962C8B-B14F-4D97-AF65-F5344CB8AC3E}">
        <p14:creationId xmlns:p14="http://schemas.microsoft.com/office/powerpoint/2010/main" val="4284320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a:t>Omgevingswet</a:t>
            </a:r>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a:t>Goals of </a:t>
            </a:r>
            <a:r>
              <a:rPr lang="nl-NL" dirty="0" err="1"/>
              <a:t>the</a:t>
            </a:r>
            <a:r>
              <a:rPr lang="nl-NL" dirty="0"/>
              <a:t> (new) Dutch </a:t>
            </a:r>
            <a:r>
              <a:rPr lang="nl-NL" dirty="0" err="1"/>
              <a:t>environmental</a:t>
            </a:r>
            <a:r>
              <a:rPr lang="nl-NL" dirty="0"/>
              <a:t> planning </a:t>
            </a:r>
            <a:r>
              <a:rPr lang="nl-NL" dirty="0" err="1"/>
              <a:t>law</a:t>
            </a:r>
            <a:endParaRPr lang="nl-NL" dirty="0"/>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81983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75D57-65FE-204C-92B4-BF42BF5A9EC1}"/>
              </a:ext>
            </a:extLst>
          </p:cNvPr>
          <p:cNvSpPr>
            <a:spLocks noGrp="1"/>
          </p:cNvSpPr>
          <p:nvPr>
            <p:ph type="title"/>
          </p:nvPr>
        </p:nvSpPr>
        <p:spPr/>
        <p:txBody>
          <a:bodyPr>
            <a:normAutofit fontScale="90000"/>
          </a:bodyPr>
          <a:lstStyle/>
          <a:p>
            <a:r>
              <a:rPr lang="nl-NL" dirty="0"/>
              <a:t>A new </a:t>
            </a:r>
            <a:r>
              <a:rPr lang="nl-NL" dirty="0" err="1"/>
              <a:t>environmental</a:t>
            </a:r>
            <a:r>
              <a:rPr lang="nl-NL" dirty="0"/>
              <a:t> planning </a:t>
            </a:r>
            <a:r>
              <a:rPr lang="nl-NL" dirty="0" err="1"/>
              <a:t>law</a:t>
            </a:r>
            <a:br>
              <a:rPr lang="nl-NL" dirty="0"/>
            </a:br>
            <a:endParaRPr lang="nl-NL" dirty="0"/>
          </a:p>
        </p:txBody>
      </p:sp>
      <p:sp>
        <p:nvSpPr>
          <p:cNvPr id="3" name="Tijdelijke aanduiding voor datum 2">
            <a:extLst>
              <a:ext uri="{FF2B5EF4-FFF2-40B4-BE49-F238E27FC236}">
                <a16:creationId xmlns:a16="http://schemas.microsoft.com/office/drawing/2014/main" id="{6895BADD-625E-AF46-8382-6503A999F6A2}"/>
              </a:ext>
            </a:extLst>
          </p:cNvPr>
          <p:cNvSpPr>
            <a:spLocks noGrp="1"/>
          </p:cNvSpPr>
          <p:nvPr>
            <p:ph type="dt" sz="half" idx="10"/>
          </p:nvPr>
        </p:nvSpPr>
        <p:spPr/>
        <p:txBody>
          <a:bodyPr/>
          <a:lstStyle/>
          <a:p>
            <a:fld id="{E0907E72-D634-B14E-8F42-930BB5C3EACA}" type="datetime3">
              <a:rPr lang="nl-NL" smtClean="0"/>
              <a:t>07/06/21</a:t>
            </a:fld>
            <a:endParaRPr lang="nl-NL" dirty="0"/>
          </a:p>
        </p:txBody>
      </p:sp>
      <p:sp>
        <p:nvSpPr>
          <p:cNvPr id="5" name="Tijdelijke aanduiding voor tekst 4">
            <a:extLst>
              <a:ext uri="{FF2B5EF4-FFF2-40B4-BE49-F238E27FC236}">
                <a16:creationId xmlns:a16="http://schemas.microsoft.com/office/drawing/2014/main" id="{51F20D7E-DDD7-814A-AB7B-EB986063A60C}"/>
              </a:ext>
            </a:extLst>
          </p:cNvPr>
          <p:cNvSpPr>
            <a:spLocks noGrp="1"/>
          </p:cNvSpPr>
          <p:nvPr>
            <p:ph type="body" sz="quarter" idx="12"/>
          </p:nvPr>
        </p:nvSpPr>
        <p:spPr>
          <a:xfrm>
            <a:off x="450849" y="1811338"/>
            <a:ext cx="8498597" cy="4305685"/>
          </a:xfrm>
        </p:spPr>
        <p:txBody>
          <a:bodyPr>
            <a:normAutofit/>
          </a:bodyPr>
          <a:lstStyle/>
          <a:p>
            <a:pPr marL="285750" indent="-285750">
              <a:buFont typeface="Arial" panose="020B0604020202020204" pitchFamily="34" charset="0"/>
              <a:buChar char="•"/>
            </a:pPr>
            <a:r>
              <a:rPr lang="nl-NL" dirty="0" err="1"/>
              <a:t>Environmental</a:t>
            </a:r>
            <a:r>
              <a:rPr lang="nl-NL" dirty="0"/>
              <a:t> </a:t>
            </a:r>
            <a:r>
              <a:rPr lang="nl-NL" dirty="0" err="1"/>
              <a:t>legislation</a:t>
            </a:r>
            <a:r>
              <a:rPr lang="nl-NL" dirty="0"/>
              <a:t> </a:t>
            </a:r>
            <a:r>
              <a:rPr lang="nl-NL" dirty="0" err="1"/>
              <a:t>now</a:t>
            </a:r>
            <a:r>
              <a:rPr lang="nl-NL" dirty="0"/>
              <a:t> </a:t>
            </a:r>
            <a:r>
              <a:rPr lang="nl-NL" dirty="0" err="1"/>
              <a:t>consists</a:t>
            </a:r>
            <a:r>
              <a:rPr lang="nl-NL" dirty="0"/>
              <a:t> of </a:t>
            </a:r>
            <a:r>
              <a:rPr lang="nl-NL" b="1" dirty="0"/>
              <a:t>26 </a:t>
            </a:r>
            <a:r>
              <a:rPr lang="nl-NL" b="1" dirty="0" err="1"/>
              <a:t>laws</a:t>
            </a:r>
            <a:r>
              <a:rPr lang="nl-NL" b="1" dirty="0"/>
              <a:t> </a:t>
            </a:r>
            <a:r>
              <a:rPr lang="nl-NL" dirty="0" err="1"/>
              <a:t>and</a:t>
            </a:r>
            <a:r>
              <a:rPr lang="nl-NL" b="1" dirty="0"/>
              <a:t> 135 </a:t>
            </a:r>
            <a:r>
              <a:rPr lang="nl-NL" dirty="0" err="1"/>
              <a:t>further</a:t>
            </a:r>
            <a:r>
              <a:rPr lang="nl-NL" b="1" dirty="0"/>
              <a:t> </a:t>
            </a:r>
            <a:r>
              <a:rPr lang="nl-NL" b="1" dirty="0" err="1"/>
              <a:t>regulations</a:t>
            </a:r>
            <a:r>
              <a:rPr lang="nl-NL" dirty="0"/>
              <a:t> </a:t>
            </a:r>
            <a:r>
              <a:rPr lang="nl-NL" dirty="0" err="1"/>
              <a:t>for</a:t>
            </a:r>
            <a:r>
              <a:rPr lang="nl-NL" dirty="0"/>
              <a:t> land </a:t>
            </a:r>
            <a:r>
              <a:rPr lang="nl-NL" dirty="0" err="1"/>
              <a:t>use</a:t>
            </a:r>
            <a:r>
              <a:rPr lang="nl-NL" dirty="0"/>
              <a:t>, </a:t>
            </a:r>
            <a:r>
              <a:rPr lang="nl-NL" dirty="0" err="1"/>
              <a:t>residential</a:t>
            </a:r>
            <a:r>
              <a:rPr lang="nl-NL" dirty="0"/>
              <a:t> </a:t>
            </a:r>
            <a:r>
              <a:rPr lang="nl-NL" dirty="0" err="1"/>
              <a:t>areas</a:t>
            </a:r>
            <a:r>
              <a:rPr lang="nl-NL" dirty="0"/>
              <a:t>, </a:t>
            </a:r>
            <a:r>
              <a:rPr lang="nl-NL" dirty="0" err="1"/>
              <a:t>infrastructure</a:t>
            </a:r>
            <a:r>
              <a:rPr lang="nl-NL" dirty="0"/>
              <a:t>, </a:t>
            </a:r>
            <a:r>
              <a:rPr lang="nl-NL" dirty="0" err="1"/>
              <a:t>the</a:t>
            </a:r>
            <a:r>
              <a:rPr lang="nl-NL" dirty="0"/>
              <a:t> environment, nature </a:t>
            </a:r>
            <a:r>
              <a:rPr lang="nl-NL" dirty="0" err="1"/>
              <a:t>and</a:t>
            </a:r>
            <a:r>
              <a:rPr lang="nl-NL" dirty="0"/>
              <a:t> water.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Each</a:t>
            </a:r>
            <a:r>
              <a:rPr lang="nl-NL" dirty="0"/>
              <a:t> has </a:t>
            </a:r>
            <a:r>
              <a:rPr lang="nl-NL" dirty="0" err="1"/>
              <a:t>its</a:t>
            </a:r>
            <a:r>
              <a:rPr lang="nl-NL" dirty="0"/>
              <a:t> </a:t>
            </a:r>
            <a:r>
              <a:rPr lang="nl-NL" dirty="0" err="1"/>
              <a:t>own</a:t>
            </a:r>
            <a:r>
              <a:rPr lang="nl-NL" dirty="0"/>
              <a:t> </a:t>
            </a:r>
            <a:r>
              <a:rPr lang="nl-NL" dirty="0" err="1"/>
              <a:t>starting</a:t>
            </a:r>
            <a:r>
              <a:rPr lang="nl-NL" dirty="0"/>
              <a:t> points, procedures </a:t>
            </a:r>
            <a:r>
              <a:rPr lang="nl-NL" dirty="0" err="1"/>
              <a:t>and</a:t>
            </a:r>
            <a:r>
              <a:rPr lang="nl-NL" dirty="0"/>
              <a:t> </a:t>
            </a:r>
            <a:r>
              <a:rPr lang="nl-NL" dirty="0" err="1"/>
              <a:t>requirements</a:t>
            </a:r>
            <a:r>
              <a:rPr lang="nl-NL" dirty="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This</a:t>
            </a:r>
            <a:r>
              <a:rPr lang="nl-NL" dirty="0"/>
              <a:t> </a:t>
            </a:r>
            <a:r>
              <a:rPr lang="nl-NL" dirty="0" err="1"/>
              <a:t>makes</a:t>
            </a:r>
            <a:r>
              <a:rPr lang="nl-NL" dirty="0"/>
              <a:t> </a:t>
            </a:r>
            <a:r>
              <a:rPr lang="nl-NL" dirty="0" err="1"/>
              <a:t>the</a:t>
            </a:r>
            <a:r>
              <a:rPr lang="nl-NL" dirty="0"/>
              <a:t> </a:t>
            </a:r>
            <a:r>
              <a:rPr lang="nl-NL" dirty="0" err="1"/>
              <a:t>legislation</a:t>
            </a:r>
            <a:r>
              <a:rPr lang="nl-NL" dirty="0"/>
              <a:t> </a:t>
            </a:r>
            <a:r>
              <a:rPr lang="nl-NL" b="1" dirty="0" err="1"/>
              <a:t>too</a:t>
            </a:r>
            <a:r>
              <a:rPr lang="nl-NL" b="1" dirty="0"/>
              <a:t> complex </a:t>
            </a:r>
            <a:r>
              <a:rPr lang="nl-NL" b="1" dirty="0" err="1"/>
              <a:t>for</a:t>
            </a:r>
            <a:r>
              <a:rPr lang="nl-NL" b="1" dirty="0"/>
              <a:t> </a:t>
            </a:r>
            <a:r>
              <a:rPr lang="nl-NL" b="1" dirty="0" err="1"/>
              <a:t>the</a:t>
            </a:r>
            <a:r>
              <a:rPr lang="nl-NL" b="1" dirty="0"/>
              <a:t> </a:t>
            </a:r>
            <a:r>
              <a:rPr lang="nl-NL" b="1" dirty="0" err="1"/>
              <a:t>people</a:t>
            </a:r>
            <a:r>
              <a:rPr lang="nl-NL" b="1" dirty="0"/>
              <a:t> </a:t>
            </a:r>
            <a:r>
              <a:rPr lang="nl-NL" b="1" dirty="0" err="1"/>
              <a:t>who</a:t>
            </a:r>
            <a:r>
              <a:rPr lang="nl-NL" b="1" dirty="0"/>
              <a:t> have </a:t>
            </a:r>
            <a:r>
              <a:rPr lang="nl-NL" b="1" dirty="0" err="1"/>
              <a:t>to</a:t>
            </a:r>
            <a:r>
              <a:rPr lang="nl-NL" b="1" dirty="0"/>
              <a:t> </a:t>
            </a:r>
            <a:r>
              <a:rPr lang="nl-NL" b="1" dirty="0" err="1"/>
              <a:t>work</a:t>
            </a:r>
            <a:r>
              <a:rPr lang="nl-NL" dirty="0"/>
              <a:t> </a:t>
            </a:r>
            <a:r>
              <a:rPr lang="nl-NL" dirty="0" err="1"/>
              <a:t>with</a:t>
            </a:r>
            <a:r>
              <a:rPr lang="nl-NL" dirty="0"/>
              <a:t> it. </a:t>
            </a:r>
            <a:r>
              <a:rPr lang="nl-NL" dirty="0" err="1"/>
              <a:t>Consequently</a:t>
            </a:r>
            <a:r>
              <a:rPr lang="nl-NL" dirty="0"/>
              <a:t>, </a:t>
            </a:r>
            <a:r>
              <a:rPr lang="nl-NL" b="1" dirty="0" err="1"/>
              <a:t>it</a:t>
            </a:r>
            <a:r>
              <a:rPr lang="nl-NL" b="1" dirty="0"/>
              <a:t> takes </a:t>
            </a:r>
            <a:r>
              <a:rPr lang="nl-NL" b="1" dirty="0" err="1"/>
              <a:t>longer</a:t>
            </a:r>
            <a:r>
              <a:rPr lang="nl-NL" dirty="0"/>
              <a:t> </a:t>
            </a:r>
            <a:r>
              <a:rPr lang="nl-NL" dirty="0" err="1"/>
              <a:t>to</a:t>
            </a:r>
            <a:r>
              <a:rPr lang="nl-NL" dirty="0"/>
              <a:t> get </a:t>
            </a:r>
            <a:r>
              <a:rPr lang="nl-NL" dirty="0" err="1"/>
              <a:t>projects</a:t>
            </a:r>
            <a:r>
              <a:rPr lang="nl-NL" dirty="0"/>
              <a:t> off </a:t>
            </a:r>
            <a:r>
              <a:rPr lang="nl-NL" dirty="0" err="1"/>
              <a:t>the</a:t>
            </a:r>
            <a:r>
              <a:rPr lang="nl-NL" dirty="0"/>
              <a:t> </a:t>
            </a:r>
            <a:r>
              <a:rPr lang="nl-NL" dirty="0" err="1"/>
              <a:t>ground</a:t>
            </a:r>
            <a:r>
              <a:rPr lang="nl-NL" dirty="0"/>
              <a: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Through </a:t>
            </a:r>
            <a:r>
              <a:rPr lang="nl-NL" dirty="0" err="1"/>
              <a:t>the</a:t>
            </a:r>
            <a:r>
              <a:rPr lang="nl-NL" dirty="0"/>
              <a:t> </a:t>
            </a:r>
            <a:r>
              <a:rPr lang="nl-NL" b="1" dirty="0"/>
              <a:t>Environment </a:t>
            </a:r>
            <a:r>
              <a:rPr lang="nl-NL" b="1" dirty="0" err="1"/>
              <a:t>and</a:t>
            </a:r>
            <a:r>
              <a:rPr lang="nl-NL" b="1" dirty="0"/>
              <a:t> Planning Act</a:t>
            </a:r>
            <a:r>
              <a:rPr lang="nl-NL" dirty="0"/>
              <a:t> (Omgevingswet) </a:t>
            </a:r>
            <a:r>
              <a:rPr lang="nl-NL" dirty="0" err="1"/>
              <a:t>the</a:t>
            </a:r>
            <a:r>
              <a:rPr lang="nl-NL" dirty="0"/>
              <a:t> </a:t>
            </a:r>
            <a:r>
              <a:rPr lang="nl-NL" dirty="0" err="1"/>
              <a:t>government</a:t>
            </a:r>
            <a:r>
              <a:rPr lang="nl-NL" dirty="0"/>
              <a:t> wants </a:t>
            </a:r>
            <a:r>
              <a:rPr lang="nl-NL" dirty="0" err="1"/>
              <a:t>to</a:t>
            </a:r>
            <a:r>
              <a:rPr lang="nl-NL" dirty="0"/>
              <a:t> combine </a:t>
            </a:r>
            <a:r>
              <a:rPr lang="nl-NL" dirty="0" err="1"/>
              <a:t>and</a:t>
            </a:r>
            <a:r>
              <a:rPr lang="nl-NL" dirty="0"/>
              <a:t> </a:t>
            </a:r>
            <a:r>
              <a:rPr lang="nl-NL" dirty="0" err="1"/>
              <a:t>simplify</a:t>
            </a:r>
            <a:r>
              <a:rPr lang="nl-NL" dirty="0"/>
              <a:t> </a:t>
            </a:r>
            <a:r>
              <a:rPr lang="nl-NL" dirty="0" err="1"/>
              <a:t>the</a:t>
            </a:r>
            <a:r>
              <a:rPr lang="nl-NL" dirty="0"/>
              <a:t> </a:t>
            </a:r>
            <a:r>
              <a:rPr lang="nl-NL" dirty="0" err="1"/>
              <a:t>regulations</a:t>
            </a:r>
            <a:r>
              <a:rPr lang="nl-NL" dirty="0"/>
              <a:t> </a:t>
            </a:r>
            <a:r>
              <a:rPr lang="nl-NL" dirty="0" err="1"/>
              <a:t>for</a:t>
            </a:r>
            <a:r>
              <a:rPr lang="nl-NL" dirty="0"/>
              <a:t> </a:t>
            </a:r>
            <a:r>
              <a:rPr lang="nl-NL" dirty="0" err="1"/>
              <a:t>spatial</a:t>
            </a:r>
            <a:r>
              <a:rPr lang="nl-NL" dirty="0"/>
              <a:t> </a:t>
            </a:r>
            <a:r>
              <a:rPr lang="nl-NL" dirty="0" err="1"/>
              <a:t>projects</a:t>
            </a:r>
            <a:r>
              <a:rPr lang="nl-NL" dirty="0"/>
              <a:t> in </a:t>
            </a:r>
            <a:r>
              <a:rPr lang="nl-NL" b="1" dirty="0"/>
              <a:t>1 </a:t>
            </a:r>
            <a:r>
              <a:rPr lang="nl-NL" b="1" dirty="0" err="1"/>
              <a:t>law</a:t>
            </a:r>
            <a:r>
              <a:rPr lang="nl-NL" b="1" dirty="0"/>
              <a:t> </a:t>
            </a:r>
            <a:r>
              <a:rPr lang="nl-NL" dirty="0" err="1"/>
              <a:t>and</a:t>
            </a:r>
            <a:r>
              <a:rPr lang="nl-NL" dirty="0"/>
              <a:t> 5 </a:t>
            </a:r>
            <a:r>
              <a:rPr lang="nl-NL" dirty="0" err="1"/>
              <a:t>further</a:t>
            </a:r>
            <a:r>
              <a:rPr lang="nl-NL" dirty="0"/>
              <a:t> </a:t>
            </a:r>
            <a:r>
              <a:rPr lang="nl-NL" dirty="0" err="1"/>
              <a:t>regulations</a:t>
            </a:r>
            <a:r>
              <a:rPr lang="nl-NL" dirty="0"/>
              <a:t>.</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75888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75D57-65FE-204C-92B4-BF42BF5A9EC1}"/>
              </a:ext>
            </a:extLst>
          </p:cNvPr>
          <p:cNvSpPr>
            <a:spLocks noGrp="1"/>
          </p:cNvSpPr>
          <p:nvPr>
            <p:ph type="title"/>
          </p:nvPr>
        </p:nvSpPr>
        <p:spPr/>
        <p:txBody>
          <a:bodyPr>
            <a:normAutofit fontScale="90000"/>
          </a:bodyPr>
          <a:lstStyle/>
          <a:p>
            <a:r>
              <a:rPr lang="nl-NL" dirty="0"/>
              <a:t>A new </a:t>
            </a:r>
            <a:r>
              <a:rPr lang="nl-NL" dirty="0" err="1"/>
              <a:t>environmental</a:t>
            </a:r>
            <a:r>
              <a:rPr lang="nl-NL" dirty="0"/>
              <a:t> planning </a:t>
            </a:r>
            <a:r>
              <a:rPr lang="nl-NL" dirty="0" err="1"/>
              <a:t>law</a:t>
            </a:r>
            <a:br>
              <a:rPr lang="nl-NL" dirty="0"/>
            </a:br>
            <a:endParaRPr lang="nl-NL" dirty="0"/>
          </a:p>
        </p:txBody>
      </p:sp>
      <p:sp>
        <p:nvSpPr>
          <p:cNvPr id="5" name="Tijdelijke aanduiding voor tekst 4">
            <a:extLst>
              <a:ext uri="{FF2B5EF4-FFF2-40B4-BE49-F238E27FC236}">
                <a16:creationId xmlns:a16="http://schemas.microsoft.com/office/drawing/2014/main" id="{51F20D7E-DDD7-814A-AB7B-EB986063A60C}"/>
              </a:ext>
            </a:extLst>
          </p:cNvPr>
          <p:cNvSpPr>
            <a:spLocks noGrp="1"/>
          </p:cNvSpPr>
          <p:nvPr>
            <p:ph type="body" sz="quarter" idx="12"/>
          </p:nvPr>
        </p:nvSpPr>
        <p:spPr>
          <a:xfrm>
            <a:off x="450849" y="1811338"/>
            <a:ext cx="8511568" cy="4305685"/>
          </a:xfrm>
        </p:spPr>
        <p:txBody>
          <a:bodyPr>
            <a:noAutofit/>
          </a:bodyPr>
          <a:lstStyle/>
          <a:p>
            <a:r>
              <a:rPr lang="nl-NL" b="1" dirty="0" err="1"/>
              <a:t>Environmental</a:t>
            </a:r>
            <a:r>
              <a:rPr lang="nl-NL" b="1" dirty="0"/>
              <a:t> Plan </a:t>
            </a:r>
            <a:r>
              <a:rPr lang="nl-NL" b="1" dirty="0" err="1"/>
              <a:t>for</a:t>
            </a:r>
            <a:r>
              <a:rPr lang="nl-NL" b="1" dirty="0"/>
              <a:t> </a:t>
            </a:r>
            <a:r>
              <a:rPr lang="nl-NL" b="1" dirty="0" err="1"/>
              <a:t>authorities</a:t>
            </a:r>
            <a:endParaRPr lang="nl-NL" b="1" dirty="0"/>
          </a:p>
          <a:p>
            <a:pPr marL="171450" indent="-171450">
              <a:buFont typeface="Arial" panose="020B0604020202020204" pitchFamily="34" charset="0"/>
              <a:buChar char="•"/>
            </a:pPr>
            <a:r>
              <a:rPr lang="nl-NL" sz="1200" dirty="0"/>
              <a:t>A single </a:t>
            </a:r>
            <a:r>
              <a:rPr lang="nl-NL" sz="1200" dirty="0" err="1"/>
              <a:t>environmental</a:t>
            </a:r>
            <a:r>
              <a:rPr lang="nl-NL" sz="1200" dirty="0"/>
              <a:t> plan </a:t>
            </a:r>
            <a:r>
              <a:rPr lang="nl-NL" sz="1200" dirty="0" err="1"/>
              <a:t>for</a:t>
            </a:r>
            <a:r>
              <a:rPr lang="nl-NL" sz="1200" dirty="0"/>
              <a:t> </a:t>
            </a:r>
            <a:r>
              <a:rPr lang="nl-NL" sz="1200" dirty="0" err="1"/>
              <a:t>the</a:t>
            </a:r>
            <a:r>
              <a:rPr lang="nl-NL" sz="1200" dirty="0"/>
              <a:t> </a:t>
            </a:r>
            <a:r>
              <a:rPr lang="nl-NL" sz="1200" dirty="0" err="1"/>
              <a:t>entire</a:t>
            </a:r>
            <a:r>
              <a:rPr lang="nl-NL" sz="1200" dirty="0"/>
              <a:t> area </a:t>
            </a:r>
            <a:r>
              <a:rPr lang="nl-NL" sz="1200" dirty="0" err="1"/>
              <a:t>will</a:t>
            </a:r>
            <a:r>
              <a:rPr lang="nl-NL" sz="1200" dirty="0"/>
              <a:t> </a:t>
            </a:r>
            <a:r>
              <a:rPr lang="nl-NL" sz="1200" dirty="0" err="1"/>
              <a:t>replace</a:t>
            </a:r>
            <a:r>
              <a:rPr lang="nl-NL" sz="1200" dirty="0"/>
              <a:t> </a:t>
            </a:r>
            <a:r>
              <a:rPr lang="nl-NL" sz="1200" dirty="0" err="1"/>
              <a:t>current</a:t>
            </a:r>
            <a:r>
              <a:rPr lang="nl-NL" sz="1200" dirty="0"/>
              <a:t> </a:t>
            </a:r>
            <a:r>
              <a:rPr lang="nl-NL" sz="1200" dirty="0" err="1"/>
              <a:t>local</a:t>
            </a:r>
            <a:r>
              <a:rPr lang="nl-NL" sz="1200" dirty="0"/>
              <a:t> </a:t>
            </a:r>
            <a:r>
              <a:rPr lang="nl-NL" sz="1200" dirty="0" err="1"/>
              <a:t>regulations</a:t>
            </a:r>
            <a:r>
              <a:rPr lang="nl-NL" sz="1200" dirty="0"/>
              <a:t>. </a:t>
            </a:r>
            <a:r>
              <a:rPr lang="nl-NL" sz="1200" dirty="0" err="1"/>
              <a:t>This</a:t>
            </a:r>
            <a:r>
              <a:rPr lang="nl-NL" sz="1200" dirty="0"/>
              <a:t> means </a:t>
            </a:r>
            <a:r>
              <a:rPr lang="nl-NL" sz="1200" dirty="0" err="1"/>
              <a:t>fewer</a:t>
            </a:r>
            <a:r>
              <a:rPr lang="nl-NL" sz="1200" dirty="0"/>
              <a:t> </a:t>
            </a:r>
            <a:r>
              <a:rPr lang="nl-NL" sz="1200" dirty="0" err="1"/>
              <a:t>regulations</a:t>
            </a:r>
            <a:r>
              <a:rPr lang="nl-NL" sz="1200" dirty="0"/>
              <a:t> </a:t>
            </a:r>
            <a:r>
              <a:rPr lang="nl-NL" sz="1200" dirty="0" err="1"/>
              <a:t>and</a:t>
            </a:r>
            <a:r>
              <a:rPr lang="nl-NL" sz="1200" dirty="0"/>
              <a:t> more </a:t>
            </a:r>
            <a:r>
              <a:rPr lang="nl-NL" sz="1200" dirty="0" err="1"/>
              <a:t>cohesion</a:t>
            </a:r>
            <a:r>
              <a:rPr lang="nl-NL" sz="1200" dirty="0"/>
              <a:t>. </a:t>
            </a:r>
            <a:r>
              <a:rPr lang="nl-NL" sz="1200" dirty="0" err="1"/>
              <a:t>Decisions</a:t>
            </a:r>
            <a:r>
              <a:rPr lang="nl-NL" sz="1200" dirty="0"/>
              <a:t> </a:t>
            </a:r>
            <a:r>
              <a:rPr lang="nl-NL" sz="1200" dirty="0" err="1"/>
              <a:t>can</a:t>
            </a:r>
            <a:r>
              <a:rPr lang="nl-NL" sz="1200" dirty="0"/>
              <a:t> </a:t>
            </a:r>
            <a:r>
              <a:rPr lang="nl-NL" sz="1200" dirty="0" err="1"/>
              <a:t>be</a:t>
            </a:r>
            <a:r>
              <a:rPr lang="nl-NL" sz="1200" dirty="0"/>
              <a:t> made </a:t>
            </a:r>
            <a:r>
              <a:rPr lang="nl-NL" sz="1200" dirty="0" err="1"/>
              <a:t>quicker</a:t>
            </a:r>
            <a:r>
              <a:rPr lang="nl-NL" sz="1200" dirty="0"/>
              <a:t>.</a:t>
            </a:r>
            <a:endParaRPr lang="nl-NL" sz="1200" b="1" dirty="0"/>
          </a:p>
          <a:p>
            <a:r>
              <a:rPr lang="nl-NL" b="1" dirty="0" err="1"/>
              <a:t>From</a:t>
            </a:r>
            <a:r>
              <a:rPr lang="nl-NL" b="1" dirty="0"/>
              <a:t> “no, </a:t>
            </a:r>
            <a:r>
              <a:rPr lang="nl-NL" b="1" dirty="0" err="1"/>
              <a:t>unless</a:t>
            </a:r>
            <a:r>
              <a:rPr lang="nl-NL" b="1" dirty="0"/>
              <a:t>” </a:t>
            </a:r>
            <a:r>
              <a:rPr lang="nl-NL" b="1" dirty="0" err="1"/>
              <a:t>to</a:t>
            </a:r>
            <a:r>
              <a:rPr lang="nl-NL" b="1" dirty="0"/>
              <a:t> “yes, </a:t>
            </a:r>
            <a:r>
              <a:rPr lang="nl-NL" b="1" dirty="0" err="1"/>
              <a:t>if</a:t>
            </a:r>
            <a:r>
              <a:rPr lang="nl-NL" b="1" dirty="0"/>
              <a:t> …”</a:t>
            </a:r>
          </a:p>
          <a:p>
            <a:pPr marL="171450" indent="-171450">
              <a:buFont typeface="Arial" panose="020B0604020202020204" pitchFamily="34" charset="0"/>
              <a:buChar char="•"/>
            </a:pPr>
            <a:r>
              <a:rPr lang="nl-NL" sz="1200" dirty="0"/>
              <a:t>A change in culture </a:t>
            </a:r>
            <a:r>
              <a:rPr lang="nl-NL" sz="1200" dirty="0" err="1"/>
              <a:t>will</a:t>
            </a:r>
            <a:r>
              <a:rPr lang="nl-NL" sz="1200" dirty="0"/>
              <a:t> change </a:t>
            </a:r>
            <a:r>
              <a:rPr lang="nl-NL" sz="1200" dirty="0" err="1"/>
              <a:t>the</a:t>
            </a:r>
            <a:r>
              <a:rPr lang="nl-NL" sz="1200" dirty="0"/>
              <a:t> </a:t>
            </a:r>
            <a:r>
              <a:rPr lang="nl-NL" sz="1200" dirty="0" err="1"/>
              <a:t>situation</a:t>
            </a:r>
            <a:r>
              <a:rPr lang="nl-NL" sz="1200" dirty="0"/>
              <a:t> </a:t>
            </a:r>
            <a:r>
              <a:rPr lang="nl-NL" sz="1200" dirty="0" err="1"/>
              <a:t>that</a:t>
            </a:r>
            <a:r>
              <a:rPr lang="nl-NL" sz="1200" dirty="0"/>
              <a:t> </a:t>
            </a:r>
            <a:r>
              <a:rPr lang="nl-NL" sz="1200" dirty="0" err="1"/>
              <a:t>plans</a:t>
            </a:r>
            <a:r>
              <a:rPr lang="nl-NL" sz="1200" dirty="0"/>
              <a:t> are </a:t>
            </a:r>
            <a:r>
              <a:rPr lang="nl-NL" sz="1200" dirty="0" err="1"/>
              <a:t>received</a:t>
            </a:r>
            <a:r>
              <a:rPr lang="nl-NL" sz="1200" dirty="0"/>
              <a:t> </a:t>
            </a:r>
            <a:r>
              <a:rPr lang="nl-NL" sz="1200" dirty="0" err="1"/>
              <a:t>with</a:t>
            </a:r>
            <a:r>
              <a:rPr lang="nl-NL" sz="1200" dirty="0"/>
              <a:t> a taste of “no”. </a:t>
            </a:r>
            <a:r>
              <a:rPr lang="nl-NL" sz="1200" dirty="0" err="1"/>
              <a:t>This</a:t>
            </a:r>
            <a:r>
              <a:rPr lang="nl-NL" sz="1200" dirty="0"/>
              <a:t> </a:t>
            </a:r>
            <a:r>
              <a:rPr lang="nl-NL" sz="1200" dirty="0" err="1"/>
              <a:t>will</a:t>
            </a:r>
            <a:r>
              <a:rPr lang="nl-NL" sz="1200" dirty="0"/>
              <a:t> change </a:t>
            </a:r>
            <a:r>
              <a:rPr lang="nl-NL" sz="1200" dirty="0" err="1"/>
              <a:t>to</a:t>
            </a:r>
            <a:r>
              <a:rPr lang="nl-NL" sz="1200" dirty="0"/>
              <a:t> a more </a:t>
            </a:r>
            <a:r>
              <a:rPr lang="nl-NL" sz="1200" dirty="0" err="1"/>
              <a:t>benevolent</a:t>
            </a:r>
            <a:r>
              <a:rPr lang="nl-NL" sz="1200" dirty="0"/>
              <a:t> regime.</a:t>
            </a:r>
          </a:p>
          <a:p>
            <a:pPr marL="171450" indent="-171450">
              <a:buFont typeface="Arial" panose="020B0604020202020204" pitchFamily="34" charset="0"/>
              <a:buChar char="•"/>
            </a:pPr>
            <a:r>
              <a:rPr lang="nl-NL" sz="1200" dirty="0" err="1"/>
              <a:t>There</a:t>
            </a:r>
            <a:r>
              <a:rPr lang="nl-NL" sz="1200" dirty="0"/>
              <a:t> </a:t>
            </a:r>
            <a:r>
              <a:rPr lang="nl-NL" sz="1200" dirty="0" err="1"/>
              <a:t>will</a:t>
            </a:r>
            <a:r>
              <a:rPr lang="nl-NL" sz="1200" dirty="0"/>
              <a:t> </a:t>
            </a:r>
            <a:r>
              <a:rPr lang="nl-NL" sz="1200" dirty="0" err="1"/>
              <a:t>be</a:t>
            </a:r>
            <a:r>
              <a:rPr lang="nl-NL" sz="1200" dirty="0"/>
              <a:t> more </a:t>
            </a:r>
            <a:r>
              <a:rPr lang="nl-NL" sz="1200" dirty="0" err="1"/>
              <a:t>space</a:t>
            </a:r>
            <a:r>
              <a:rPr lang="nl-NL" sz="1200" dirty="0"/>
              <a:t> </a:t>
            </a:r>
            <a:r>
              <a:rPr lang="nl-NL" sz="1200" dirty="0" err="1"/>
              <a:t>for</a:t>
            </a:r>
            <a:r>
              <a:rPr lang="nl-NL" sz="1200" dirty="0"/>
              <a:t> made </a:t>
            </a:r>
            <a:r>
              <a:rPr lang="nl-NL" sz="1200" dirty="0" err="1"/>
              <a:t>to</a:t>
            </a:r>
            <a:r>
              <a:rPr lang="nl-NL" sz="1200" dirty="0"/>
              <a:t> </a:t>
            </a:r>
            <a:r>
              <a:rPr lang="nl-NL" sz="1200" dirty="0" err="1"/>
              <a:t>measure</a:t>
            </a:r>
            <a:r>
              <a:rPr lang="nl-NL" sz="1200" dirty="0"/>
              <a:t> </a:t>
            </a:r>
            <a:r>
              <a:rPr lang="nl-NL" sz="1200" dirty="0" err="1"/>
              <a:t>solutions</a:t>
            </a:r>
            <a:r>
              <a:rPr lang="nl-NL" sz="1200" dirty="0"/>
              <a:t>.</a:t>
            </a:r>
          </a:p>
          <a:p>
            <a:r>
              <a:rPr lang="nl-NL" b="1" dirty="0"/>
              <a:t>‘</a:t>
            </a:r>
            <a:r>
              <a:rPr lang="nl-NL" b="1" dirty="0" err="1"/>
              <a:t>One</a:t>
            </a:r>
            <a:r>
              <a:rPr lang="nl-NL" b="1" dirty="0"/>
              <a:t>-stop-shop’ </a:t>
            </a:r>
            <a:r>
              <a:rPr lang="nl-NL" b="1" dirty="0" err="1"/>
              <a:t>for</a:t>
            </a:r>
            <a:r>
              <a:rPr lang="nl-NL" b="1" dirty="0"/>
              <a:t> </a:t>
            </a:r>
            <a:r>
              <a:rPr lang="nl-NL" b="1" dirty="0" err="1"/>
              <a:t>citizens</a:t>
            </a:r>
            <a:r>
              <a:rPr lang="nl-NL" b="1" dirty="0"/>
              <a:t> </a:t>
            </a:r>
            <a:r>
              <a:rPr lang="nl-NL" b="1" dirty="0" err="1"/>
              <a:t>and</a:t>
            </a:r>
            <a:r>
              <a:rPr lang="nl-NL" b="1" dirty="0"/>
              <a:t> companies</a:t>
            </a:r>
          </a:p>
          <a:p>
            <a:pPr marL="171450" indent="-171450">
              <a:buFont typeface="Arial" panose="020B0604020202020204" pitchFamily="34" charset="0"/>
              <a:buChar char="•"/>
            </a:pPr>
            <a:r>
              <a:rPr lang="nl-NL" sz="1200" dirty="0" err="1"/>
              <a:t>Only</a:t>
            </a:r>
            <a:r>
              <a:rPr lang="nl-NL" sz="1200" dirty="0"/>
              <a:t> </a:t>
            </a:r>
            <a:r>
              <a:rPr lang="nl-NL" sz="1200" dirty="0" err="1"/>
              <a:t>one</a:t>
            </a:r>
            <a:r>
              <a:rPr lang="nl-NL" sz="1200" dirty="0"/>
              <a:t> </a:t>
            </a:r>
            <a:r>
              <a:rPr lang="nl-NL" sz="1200" dirty="0" err="1"/>
              <a:t>authority</a:t>
            </a:r>
            <a:r>
              <a:rPr lang="nl-NL" sz="1200" dirty="0"/>
              <a:t> </a:t>
            </a:r>
            <a:r>
              <a:rPr lang="nl-NL" sz="1200" dirty="0" err="1"/>
              <a:t>will</a:t>
            </a:r>
            <a:r>
              <a:rPr lang="nl-NL" sz="1200" dirty="0"/>
              <a:t> make </a:t>
            </a:r>
            <a:r>
              <a:rPr lang="nl-NL" sz="1200" dirty="0" err="1"/>
              <a:t>the</a:t>
            </a:r>
            <a:r>
              <a:rPr lang="nl-NL" sz="1200" dirty="0"/>
              <a:t> decision. </a:t>
            </a:r>
            <a:r>
              <a:rPr lang="nl-NL" sz="1200" dirty="0" err="1"/>
              <a:t>This</a:t>
            </a:r>
            <a:r>
              <a:rPr lang="nl-NL" sz="1200" dirty="0"/>
              <a:t> </a:t>
            </a:r>
            <a:r>
              <a:rPr lang="nl-NL" sz="1200" dirty="0" err="1"/>
              <a:t>simplifies</a:t>
            </a:r>
            <a:r>
              <a:rPr lang="nl-NL" sz="1200" dirty="0"/>
              <a:t> </a:t>
            </a:r>
            <a:r>
              <a:rPr lang="nl-NL" sz="1200" dirty="0" err="1"/>
              <a:t>things</a:t>
            </a:r>
            <a:r>
              <a:rPr lang="nl-NL" sz="1200" dirty="0"/>
              <a:t> </a:t>
            </a:r>
            <a:r>
              <a:rPr lang="nl-NL" sz="1200" dirty="0" err="1"/>
              <a:t>for</a:t>
            </a:r>
            <a:r>
              <a:rPr lang="nl-NL" sz="1200" dirty="0"/>
              <a:t> </a:t>
            </a:r>
            <a:r>
              <a:rPr lang="nl-NL" sz="1200" dirty="0" err="1"/>
              <a:t>the</a:t>
            </a:r>
            <a:r>
              <a:rPr lang="nl-NL" sz="1200" dirty="0"/>
              <a:t> </a:t>
            </a:r>
            <a:r>
              <a:rPr lang="nl-NL" sz="1200" dirty="0" err="1"/>
              <a:t>applicant</a:t>
            </a:r>
            <a:r>
              <a:rPr lang="nl-NL" sz="1200" dirty="0"/>
              <a:t> </a:t>
            </a:r>
            <a:r>
              <a:rPr lang="nl-NL" sz="1200" dirty="0" err="1"/>
              <a:t>and</a:t>
            </a:r>
            <a:r>
              <a:rPr lang="nl-NL" sz="1200" dirty="0"/>
              <a:t> speeds up </a:t>
            </a:r>
            <a:r>
              <a:rPr lang="nl-NL" sz="1200" dirty="0" err="1"/>
              <a:t>the</a:t>
            </a:r>
            <a:r>
              <a:rPr lang="nl-NL" sz="1200" dirty="0"/>
              <a:t> permit </a:t>
            </a:r>
            <a:r>
              <a:rPr lang="nl-NL" sz="1200" dirty="0" err="1"/>
              <a:t>application</a:t>
            </a:r>
            <a:r>
              <a:rPr lang="nl-NL" sz="1200" dirty="0"/>
              <a:t> procedure.</a:t>
            </a:r>
          </a:p>
          <a:p>
            <a:pPr marL="171450" indent="-171450">
              <a:buFont typeface="Arial" panose="020B0604020202020204" pitchFamily="34" charset="0"/>
              <a:buChar char="•"/>
            </a:pPr>
            <a:r>
              <a:rPr lang="nl-NL" sz="1200" dirty="0" err="1"/>
              <a:t>Supported</a:t>
            </a:r>
            <a:r>
              <a:rPr lang="nl-NL" sz="1200" dirty="0"/>
              <a:t> </a:t>
            </a:r>
            <a:r>
              <a:rPr lang="nl-NL" sz="1200" dirty="0" err="1"/>
              <a:t>by</a:t>
            </a:r>
            <a:r>
              <a:rPr lang="nl-NL" sz="1200" dirty="0"/>
              <a:t> a new digital system, </a:t>
            </a:r>
            <a:r>
              <a:rPr lang="nl-NL" sz="1200" dirty="0" err="1"/>
              <a:t>with</a:t>
            </a:r>
            <a:r>
              <a:rPr lang="nl-NL" sz="1200" dirty="0"/>
              <a:t> special focus on </a:t>
            </a:r>
            <a:r>
              <a:rPr lang="nl-NL" sz="1200" u="sng" dirty="0"/>
              <a:t>a </a:t>
            </a:r>
            <a:r>
              <a:rPr lang="nl-NL" sz="1200" u="sng" dirty="0" err="1"/>
              <a:t>rule</a:t>
            </a:r>
            <a:r>
              <a:rPr lang="nl-NL" sz="1200" u="sng" dirty="0"/>
              <a:t> management solution</a:t>
            </a:r>
            <a:r>
              <a:rPr lang="nl-NL" sz="1200" dirty="0"/>
              <a:t> </a:t>
            </a:r>
            <a:r>
              <a:rPr lang="nl-NL" sz="1200" dirty="0" err="1"/>
              <a:t>to</a:t>
            </a:r>
            <a:r>
              <a:rPr lang="nl-NL" sz="1200" dirty="0"/>
              <a:t> support a </a:t>
            </a:r>
            <a:r>
              <a:rPr lang="nl-NL" sz="1200" dirty="0" err="1"/>
              <a:t>quicker</a:t>
            </a:r>
            <a:r>
              <a:rPr lang="nl-NL" sz="1200" dirty="0"/>
              <a:t> change </a:t>
            </a:r>
            <a:r>
              <a:rPr lang="nl-NL" sz="1200" dirty="0" err="1"/>
              <a:t>process</a:t>
            </a:r>
            <a:r>
              <a:rPr lang="nl-NL" sz="1200" dirty="0"/>
              <a:t> </a:t>
            </a:r>
            <a:r>
              <a:rPr lang="nl-NL" sz="1200" dirty="0" err="1"/>
              <a:t>and</a:t>
            </a:r>
            <a:r>
              <a:rPr lang="nl-NL" sz="1200" dirty="0"/>
              <a:t> direct control over content.</a:t>
            </a:r>
          </a:p>
          <a:p>
            <a:endParaRPr lang="nl-NL" dirty="0"/>
          </a:p>
          <a:p>
            <a:r>
              <a:rPr lang="nl-NL" dirty="0"/>
              <a:t>More information: </a:t>
            </a:r>
            <a:r>
              <a:rPr lang="nl-NL" dirty="0">
                <a:hlinkClick r:id="rId3"/>
              </a:rPr>
              <a:t>https://www.government.nl/topics/spatial-planning-and-infrastructure/revision-of-environment-planning-laws</a:t>
            </a:r>
            <a:endParaRPr lang="nl-NL" dirty="0"/>
          </a:p>
          <a:p>
            <a:endParaRPr lang="nl-NL" dirty="0"/>
          </a:p>
        </p:txBody>
      </p:sp>
    </p:spTree>
    <p:extLst>
      <p:ext uri="{BB962C8B-B14F-4D97-AF65-F5344CB8AC3E}">
        <p14:creationId xmlns:p14="http://schemas.microsoft.com/office/powerpoint/2010/main" val="219730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8B98A64-8818-2A4B-B875-2DE97B49108C}"/>
              </a:ext>
            </a:extLst>
          </p:cNvPr>
          <p:cNvSpPr>
            <a:spLocks noGrp="1"/>
          </p:cNvSpPr>
          <p:nvPr>
            <p:ph idx="1"/>
          </p:nvPr>
        </p:nvSpPr>
        <p:spPr>
          <a:xfrm>
            <a:off x="450849" y="1733120"/>
            <a:ext cx="8292909" cy="4572657"/>
          </a:xfrm>
        </p:spPr>
        <p:txBody>
          <a:bodyPr>
            <a:normAutofit lnSpcReduction="10000"/>
          </a:bodyPr>
          <a:lstStyle/>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b="1" dirty="0"/>
          </a:p>
          <a:p>
            <a:endParaRPr lang="nl-NL" sz="1200" b="1" dirty="0"/>
          </a:p>
          <a:p>
            <a:endParaRPr lang="nl-NL" sz="1200" b="1" dirty="0"/>
          </a:p>
          <a:p>
            <a:r>
              <a:rPr lang="nl-NL" sz="1200" b="1" dirty="0"/>
              <a:t>SECTION 20.5 DIGITAL SYSTEM OF INFORMATION PROVISION</a:t>
            </a:r>
          </a:p>
          <a:p>
            <a:r>
              <a:rPr lang="nl-NL" sz="1200" b="1" dirty="0" err="1"/>
              <a:t>Article</a:t>
            </a:r>
            <a:r>
              <a:rPr lang="nl-NL" sz="1200" b="1" dirty="0"/>
              <a:t> 20.20 (digital system)</a:t>
            </a:r>
          </a:p>
          <a:p>
            <a:pPr marL="342900" indent="-342900">
              <a:buFont typeface="+mj-lt"/>
              <a:buAutoNum type="arabicPeriod"/>
            </a:pPr>
            <a:r>
              <a:rPr lang="nl-NL" sz="1300" dirty="0" err="1"/>
              <a:t>There</a:t>
            </a:r>
            <a:r>
              <a:rPr lang="nl-NL" sz="1300" dirty="0"/>
              <a:t> is </a:t>
            </a:r>
            <a:r>
              <a:rPr lang="nl-NL" sz="1300" b="1" dirty="0"/>
              <a:t>a digital system</a:t>
            </a:r>
            <a:r>
              <a:rPr lang="nl-NL" sz="1300" dirty="0"/>
              <a:t> of information </a:t>
            </a:r>
            <a:r>
              <a:rPr lang="nl-NL" sz="1300" dirty="0" err="1"/>
              <a:t>provision</a:t>
            </a:r>
            <a:r>
              <a:rPr lang="nl-NL" sz="1300" dirty="0"/>
              <a:t> </a:t>
            </a:r>
            <a:r>
              <a:rPr lang="nl-NL" sz="1300" dirty="0" err="1"/>
              <a:t>about</a:t>
            </a:r>
            <a:r>
              <a:rPr lang="nl-NL" sz="1300" dirty="0"/>
              <a:t> </a:t>
            </a:r>
            <a:r>
              <a:rPr lang="nl-NL" sz="1300" dirty="0" err="1"/>
              <a:t>the</a:t>
            </a:r>
            <a:r>
              <a:rPr lang="nl-NL" sz="1300" dirty="0"/>
              <a:t> </a:t>
            </a:r>
            <a:r>
              <a:rPr lang="nl-NL" sz="1300" dirty="0" err="1"/>
              <a:t>physical</a:t>
            </a:r>
            <a:r>
              <a:rPr lang="nl-NL" sz="1300" dirty="0"/>
              <a:t> living environment.</a:t>
            </a:r>
          </a:p>
        </p:txBody>
      </p:sp>
      <p:sp>
        <p:nvSpPr>
          <p:cNvPr id="8" name="Titel 1">
            <a:extLst>
              <a:ext uri="{FF2B5EF4-FFF2-40B4-BE49-F238E27FC236}">
                <a16:creationId xmlns:a16="http://schemas.microsoft.com/office/drawing/2014/main" id="{A6C70A39-41C7-6644-86C7-AD64D212D8CE}"/>
              </a:ext>
            </a:extLst>
          </p:cNvPr>
          <p:cNvSpPr>
            <a:spLocks noGrp="1"/>
          </p:cNvSpPr>
          <p:nvPr>
            <p:ph type="title"/>
          </p:nvPr>
        </p:nvSpPr>
        <p:spPr>
          <a:xfrm>
            <a:off x="450850" y="1169390"/>
            <a:ext cx="8693150" cy="663123"/>
          </a:xfrm>
          <a:solidFill>
            <a:schemeClr val="bg1"/>
          </a:solidFill>
        </p:spPr>
        <p:txBody>
          <a:bodyPr>
            <a:normAutofit/>
          </a:bodyPr>
          <a:lstStyle/>
          <a:p>
            <a:pPr marL="285750" indent="-285750"/>
            <a:r>
              <a:rPr lang="nl-NL" dirty="0"/>
              <a:t>A new digital system</a:t>
            </a:r>
          </a:p>
        </p:txBody>
      </p:sp>
      <p:pic>
        <p:nvPicPr>
          <p:cNvPr id="6" name="Afbeelding 5">
            <a:extLst>
              <a:ext uri="{FF2B5EF4-FFF2-40B4-BE49-F238E27FC236}">
                <a16:creationId xmlns:a16="http://schemas.microsoft.com/office/drawing/2014/main" id="{62C8DCD3-A4AB-A241-92F9-C0EAB8D1E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00" y="1688340"/>
            <a:ext cx="2585721" cy="2007548"/>
          </a:xfrm>
          <a:prstGeom prst="rect">
            <a:avLst/>
          </a:prstGeom>
          <a:effectLst>
            <a:outerShdw blurRad="50800" dist="38100" dir="2700000" algn="tl" rotWithShape="0">
              <a:prstClr val="black">
                <a:alpha val="40000"/>
              </a:prstClr>
            </a:outerShdw>
          </a:effectLst>
        </p:spPr>
      </p:pic>
      <p:pic>
        <p:nvPicPr>
          <p:cNvPr id="9" name="Afbeelding 8">
            <a:extLst>
              <a:ext uri="{FF2B5EF4-FFF2-40B4-BE49-F238E27FC236}">
                <a16:creationId xmlns:a16="http://schemas.microsoft.com/office/drawing/2014/main" id="{612FC6D6-2E7C-5B4E-A4E3-6C581B191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9" y="2795767"/>
            <a:ext cx="1936151" cy="2078982"/>
          </a:xfrm>
          <a:prstGeom prst="rect">
            <a:avLst/>
          </a:prstGeom>
          <a:effectLst>
            <a:outerShdw blurRad="50800" dist="38100" dir="2700000" algn="tl" rotWithShape="0">
              <a:prstClr val="black">
                <a:alpha val="40000"/>
              </a:prstClr>
            </a:outerShdw>
          </a:effectLst>
        </p:spPr>
      </p:pic>
      <p:pic>
        <p:nvPicPr>
          <p:cNvPr id="11" name="Afbeelding 10">
            <a:extLst>
              <a:ext uri="{FF2B5EF4-FFF2-40B4-BE49-F238E27FC236}">
                <a16:creationId xmlns:a16="http://schemas.microsoft.com/office/drawing/2014/main" id="{50EDF7E8-B5FC-5F48-93D2-A591D96B1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112" y="3734016"/>
            <a:ext cx="2186145" cy="1716803"/>
          </a:xfrm>
          <a:prstGeom prst="rect">
            <a:avLst/>
          </a:prstGeom>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7C97ADC0-8FC8-E042-B254-307285950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8725" y="975949"/>
            <a:ext cx="3370707" cy="3046911"/>
          </a:xfrm>
          <a:prstGeom prst="rect">
            <a:avLst/>
          </a:prstGeom>
        </p:spPr>
      </p:pic>
      <p:sp>
        <p:nvSpPr>
          <p:cNvPr id="14" name="Pijl links 13">
            <a:extLst>
              <a:ext uri="{FF2B5EF4-FFF2-40B4-BE49-F238E27FC236}">
                <a16:creationId xmlns:a16="http://schemas.microsoft.com/office/drawing/2014/main" id="{09BC7116-D0CC-504F-9EBF-8B9FCC8F0203}"/>
              </a:ext>
            </a:extLst>
          </p:cNvPr>
          <p:cNvSpPr/>
          <p:nvPr/>
        </p:nvSpPr>
        <p:spPr>
          <a:xfrm>
            <a:off x="2908774" y="2581758"/>
            <a:ext cx="2393004" cy="428017"/>
          </a:xfrm>
          <a:prstGeom prst="rightArrow">
            <a:avLst/>
          </a:prstGeom>
          <a:solidFill>
            <a:srgbClr val="39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E0C4F5A8-1DD8-7F4E-87C3-D0CEEA0BD3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4078" y="4420649"/>
            <a:ext cx="1596637" cy="908200"/>
          </a:xfrm>
          <a:prstGeom prst="rect">
            <a:avLst/>
          </a:prstGeom>
          <a:effectLst>
            <a:outerShdw blurRad="50800" dist="38100" dir="2700000" algn="tl" rotWithShape="0">
              <a:prstClr val="black">
                <a:alpha val="40000"/>
              </a:prstClr>
            </a:outerShdw>
          </a:effectLst>
        </p:spPr>
      </p:pic>
      <p:grpSp>
        <p:nvGrpSpPr>
          <p:cNvPr id="23" name="Groep 22">
            <a:extLst>
              <a:ext uri="{FF2B5EF4-FFF2-40B4-BE49-F238E27FC236}">
                <a16:creationId xmlns:a16="http://schemas.microsoft.com/office/drawing/2014/main" id="{3CDDAF00-47CA-DF41-9528-4891415B9293}"/>
              </a:ext>
            </a:extLst>
          </p:cNvPr>
          <p:cNvGrpSpPr/>
          <p:nvPr/>
        </p:nvGrpSpPr>
        <p:grpSpPr>
          <a:xfrm>
            <a:off x="5818995" y="4327666"/>
            <a:ext cx="728278" cy="1001183"/>
            <a:chOff x="899410" y="2458387"/>
            <a:chExt cx="2023672" cy="3072983"/>
          </a:xfrm>
        </p:grpSpPr>
        <p:sp>
          <p:nvSpPr>
            <p:cNvPr id="25" name="Rechthoek 24">
              <a:extLst>
                <a:ext uri="{FF2B5EF4-FFF2-40B4-BE49-F238E27FC236}">
                  <a16:creationId xmlns:a16="http://schemas.microsoft.com/office/drawing/2014/main" id="{3E621246-FCBB-3643-9E88-C4D99D4F3714}"/>
                </a:ext>
              </a:extLst>
            </p:cNvPr>
            <p:cNvSpPr/>
            <p:nvPr/>
          </p:nvSpPr>
          <p:spPr>
            <a:xfrm>
              <a:off x="899410" y="2458387"/>
              <a:ext cx="2023672" cy="307298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nl-NL" sz="1300" dirty="0">
                <a:solidFill>
                  <a:schemeClr val="tx1"/>
                </a:solidFill>
              </a:endParaRPr>
            </a:p>
          </p:txBody>
        </p:sp>
        <p:cxnSp>
          <p:nvCxnSpPr>
            <p:cNvPr id="26" name="Rechte verbindingslijn 25">
              <a:extLst>
                <a:ext uri="{FF2B5EF4-FFF2-40B4-BE49-F238E27FC236}">
                  <a16:creationId xmlns:a16="http://schemas.microsoft.com/office/drawing/2014/main" id="{CD551D05-5B12-1743-8F50-452C8BC9A740}"/>
                </a:ext>
              </a:extLst>
            </p:cNvPr>
            <p:cNvCxnSpPr>
              <a:cxnSpLocks/>
            </p:cNvCxnSpPr>
            <p:nvPr/>
          </p:nvCxnSpPr>
          <p:spPr>
            <a:xfrm>
              <a:off x="974360" y="3102961"/>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CB2676AA-80E0-7148-813F-E37B2601EA21}"/>
                </a:ext>
              </a:extLst>
            </p:cNvPr>
            <p:cNvCxnSpPr>
              <a:cxnSpLocks/>
            </p:cNvCxnSpPr>
            <p:nvPr/>
          </p:nvCxnSpPr>
          <p:spPr>
            <a:xfrm>
              <a:off x="976860" y="3270351"/>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72B5EFCC-FBF5-2B42-A1B4-09DF227D685A}"/>
                </a:ext>
              </a:extLst>
            </p:cNvPr>
            <p:cNvCxnSpPr>
              <a:cxnSpLocks/>
            </p:cNvCxnSpPr>
            <p:nvPr/>
          </p:nvCxnSpPr>
          <p:spPr>
            <a:xfrm>
              <a:off x="974360" y="3450233"/>
              <a:ext cx="764499"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4168AE00-EE67-4940-9AA9-4EAE95D81FBA}"/>
                </a:ext>
              </a:extLst>
            </p:cNvPr>
            <p:cNvCxnSpPr>
              <a:cxnSpLocks/>
            </p:cNvCxnSpPr>
            <p:nvPr/>
          </p:nvCxnSpPr>
          <p:spPr>
            <a:xfrm>
              <a:off x="974360" y="3608880"/>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984841D2-2396-4E46-A545-28FBC880C81B}"/>
                </a:ext>
              </a:extLst>
            </p:cNvPr>
            <p:cNvCxnSpPr>
              <a:cxnSpLocks/>
            </p:cNvCxnSpPr>
            <p:nvPr/>
          </p:nvCxnSpPr>
          <p:spPr>
            <a:xfrm>
              <a:off x="974360" y="3806251"/>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1" name="Rechte verbindingslijn 30">
              <a:extLst>
                <a:ext uri="{FF2B5EF4-FFF2-40B4-BE49-F238E27FC236}">
                  <a16:creationId xmlns:a16="http://schemas.microsoft.com/office/drawing/2014/main" id="{CEDD7914-70EA-5547-8A1A-70A2AEC38A9E}"/>
                </a:ext>
              </a:extLst>
            </p:cNvPr>
            <p:cNvCxnSpPr>
              <a:cxnSpLocks/>
            </p:cNvCxnSpPr>
            <p:nvPr/>
          </p:nvCxnSpPr>
          <p:spPr>
            <a:xfrm>
              <a:off x="974360" y="4003622"/>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2" name="Rechte verbindingslijn 31">
              <a:extLst>
                <a:ext uri="{FF2B5EF4-FFF2-40B4-BE49-F238E27FC236}">
                  <a16:creationId xmlns:a16="http://schemas.microsoft.com/office/drawing/2014/main" id="{71BD0B2F-31A3-044C-A639-2AE05A3BA721}"/>
                </a:ext>
              </a:extLst>
            </p:cNvPr>
            <p:cNvCxnSpPr>
              <a:cxnSpLocks/>
            </p:cNvCxnSpPr>
            <p:nvPr/>
          </p:nvCxnSpPr>
          <p:spPr>
            <a:xfrm>
              <a:off x="974360" y="4186002"/>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12AF5398-C1CB-8B49-9AB4-3BC1C79A7057}"/>
                </a:ext>
              </a:extLst>
            </p:cNvPr>
            <p:cNvCxnSpPr>
              <a:cxnSpLocks/>
            </p:cNvCxnSpPr>
            <p:nvPr/>
          </p:nvCxnSpPr>
          <p:spPr>
            <a:xfrm>
              <a:off x="974360" y="4398363"/>
              <a:ext cx="584617"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76E0FFE-3637-0A4C-BECF-1F37E8472014}"/>
                </a:ext>
              </a:extLst>
            </p:cNvPr>
            <p:cNvCxnSpPr>
              <a:cxnSpLocks/>
            </p:cNvCxnSpPr>
            <p:nvPr/>
          </p:nvCxnSpPr>
          <p:spPr>
            <a:xfrm>
              <a:off x="974360" y="4580743"/>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9BD22014-2998-8445-BF3C-BDDB010FB9CD}"/>
                </a:ext>
              </a:extLst>
            </p:cNvPr>
            <p:cNvCxnSpPr>
              <a:cxnSpLocks/>
            </p:cNvCxnSpPr>
            <p:nvPr/>
          </p:nvCxnSpPr>
          <p:spPr>
            <a:xfrm>
              <a:off x="974360" y="4778114"/>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162BA8B0-301C-2044-AB48-DEE33ABB8F94}"/>
                </a:ext>
              </a:extLst>
            </p:cNvPr>
            <p:cNvCxnSpPr>
              <a:cxnSpLocks/>
            </p:cNvCxnSpPr>
            <p:nvPr/>
          </p:nvCxnSpPr>
          <p:spPr>
            <a:xfrm>
              <a:off x="974360" y="4975485"/>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5EDDE0B4-40DC-E84E-9EC2-4F6E198CD80D}"/>
                </a:ext>
              </a:extLst>
            </p:cNvPr>
            <p:cNvCxnSpPr>
              <a:cxnSpLocks/>
            </p:cNvCxnSpPr>
            <p:nvPr/>
          </p:nvCxnSpPr>
          <p:spPr>
            <a:xfrm>
              <a:off x="974360" y="5172855"/>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91C35077-57A8-D040-AE41-40917313A74F}"/>
                </a:ext>
              </a:extLst>
            </p:cNvPr>
            <p:cNvCxnSpPr>
              <a:cxnSpLocks/>
            </p:cNvCxnSpPr>
            <p:nvPr/>
          </p:nvCxnSpPr>
          <p:spPr>
            <a:xfrm>
              <a:off x="974360" y="5370225"/>
              <a:ext cx="187377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87306DFD-8773-2D42-A5D4-AF580330DAEB}"/>
                </a:ext>
              </a:extLst>
            </p:cNvPr>
            <p:cNvCxnSpPr>
              <a:cxnSpLocks/>
            </p:cNvCxnSpPr>
            <p:nvPr/>
          </p:nvCxnSpPr>
          <p:spPr>
            <a:xfrm>
              <a:off x="974360" y="2955557"/>
              <a:ext cx="464696"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15" name="Pijl links 14">
            <a:extLst>
              <a:ext uri="{FF2B5EF4-FFF2-40B4-BE49-F238E27FC236}">
                <a16:creationId xmlns:a16="http://schemas.microsoft.com/office/drawing/2014/main" id="{AB23DC47-FD74-5C44-9FF6-FC47DD7E2029}"/>
              </a:ext>
            </a:extLst>
          </p:cNvPr>
          <p:cNvSpPr/>
          <p:nvPr/>
        </p:nvSpPr>
        <p:spPr>
          <a:xfrm rot="16200000">
            <a:off x="6238851" y="3972116"/>
            <a:ext cx="782642" cy="428017"/>
          </a:xfrm>
          <a:prstGeom prst="rightArrow">
            <a:avLst/>
          </a:prstGeom>
          <a:solidFill>
            <a:srgbClr val="3987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394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FBD83A7-B021-7244-84FA-8C0735B60C40}"/>
              </a:ext>
            </a:extLst>
          </p:cNvPr>
          <p:cNvSpPr>
            <a:spLocks noGrp="1"/>
          </p:cNvSpPr>
          <p:nvPr>
            <p:ph type="ctrTitle"/>
          </p:nvPr>
        </p:nvSpPr>
        <p:spPr/>
        <p:txBody>
          <a:bodyPr/>
          <a:lstStyle/>
          <a:p>
            <a:r>
              <a:rPr lang="nl-NL" dirty="0"/>
              <a:t>The Digital System</a:t>
            </a:r>
          </a:p>
        </p:txBody>
      </p:sp>
      <p:sp>
        <p:nvSpPr>
          <p:cNvPr id="7" name="Ondertitel 6">
            <a:extLst>
              <a:ext uri="{FF2B5EF4-FFF2-40B4-BE49-F238E27FC236}">
                <a16:creationId xmlns:a16="http://schemas.microsoft.com/office/drawing/2014/main" id="{C8C99500-F492-AC4F-8F66-0A297C9C6A67}"/>
              </a:ext>
            </a:extLst>
          </p:cNvPr>
          <p:cNvSpPr>
            <a:spLocks noGrp="1"/>
          </p:cNvSpPr>
          <p:nvPr>
            <p:ph type="subTitle" idx="1"/>
          </p:nvPr>
        </p:nvSpPr>
        <p:spPr/>
        <p:txBody>
          <a:bodyPr/>
          <a:lstStyle/>
          <a:p>
            <a:pPr marL="0" indent="0">
              <a:buNone/>
            </a:pPr>
            <a:r>
              <a:rPr lang="nl-NL" dirty="0"/>
              <a:t>High level </a:t>
            </a:r>
            <a:r>
              <a:rPr lang="nl-NL" dirty="0" err="1"/>
              <a:t>overview</a:t>
            </a:r>
            <a:r>
              <a:rPr lang="nl-NL" dirty="0"/>
              <a:t> of </a:t>
            </a:r>
            <a:r>
              <a:rPr lang="nl-NL" dirty="0" err="1"/>
              <a:t>the</a:t>
            </a:r>
            <a:r>
              <a:rPr lang="nl-NL" dirty="0"/>
              <a:t> smart digital solution</a:t>
            </a:r>
          </a:p>
        </p:txBody>
      </p:sp>
      <p:sp>
        <p:nvSpPr>
          <p:cNvPr id="8" name="Tijdelijke aanduiding voor afbeelding 7">
            <a:extLst>
              <a:ext uri="{FF2B5EF4-FFF2-40B4-BE49-F238E27FC236}">
                <a16:creationId xmlns:a16="http://schemas.microsoft.com/office/drawing/2014/main" id="{84221BC9-AB97-B44D-B346-C9E05BEFDA60}"/>
              </a:ext>
            </a:extLst>
          </p:cNvPr>
          <p:cNvSpPr>
            <a:spLocks noGrp="1"/>
          </p:cNvSpPr>
          <p:nvPr>
            <p:ph type="pic" sz="quarter" idx="10"/>
          </p:nvPr>
        </p:nvSpPr>
        <p:spPr/>
      </p:sp>
    </p:spTree>
    <p:extLst>
      <p:ext uri="{BB962C8B-B14F-4D97-AF65-F5344CB8AC3E}">
        <p14:creationId xmlns:p14="http://schemas.microsoft.com/office/powerpoint/2010/main" val="250862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11">
            <a:extLst>
              <a:ext uri="{FF2B5EF4-FFF2-40B4-BE49-F238E27FC236}">
                <a16:creationId xmlns:a16="http://schemas.microsoft.com/office/drawing/2014/main" id="{1D078941-9ABA-064B-B8C2-2767B44868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299" y="1701885"/>
            <a:ext cx="6814598" cy="4733984"/>
          </a:xfrm>
        </p:spPr>
      </p:pic>
      <p:sp>
        <p:nvSpPr>
          <p:cNvPr id="2" name="Titel 1">
            <a:extLst>
              <a:ext uri="{FF2B5EF4-FFF2-40B4-BE49-F238E27FC236}">
                <a16:creationId xmlns:a16="http://schemas.microsoft.com/office/drawing/2014/main" id="{C1C80138-332D-3745-A670-9C896C973E74}"/>
              </a:ext>
            </a:extLst>
          </p:cNvPr>
          <p:cNvSpPr>
            <a:spLocks noGrp="1"/>
          </p:cNvSpPr>
          <p:nvPr>
            <p:ph type="title"/>
          </p:nvPr>
        </p:nvSpPr>
        <p:spPr>
          <a:xfrm>
            <a:off x="450850" y="1169390"/>
            <a:ext cx="8693150" cy="663123"/>
          </a:xfrm>
        </p:spPr>
        <p:txBody>
          <a:bodyPr>
            <a:normAutofit fontScale="90000"/>
          </a:bodyPr>
          <a:lstStyle/>
          <a:p>
            <a:r>
              <a:rPr lang="nl-NL" dirty="0" err="1"/>
              <a:t>Overview</a:t>
            </a:r>
            <a:r>
              <a:rPr lang="nl-NL" dirty="0"/>
              <a:t> of </a:t>
            </a:r>
            <a:r>
              <a:rPr lang="nl-NL" dirty="0" err="1"/>
              <a:t>the</a:t>
            </a:r>
            <a:r>
              <a:rPr lang="nl-NL" dirty="0"/>
              <a:t> smart digital solution</a:t>
            </a:r>
            <a:br>
              <a:rPr lang="nl-NL" dirty="0"/>
            </a:br>
            <a:endParaRPr lang="nl-NL" dirty="0"/>
          </a:p>
        </p:txBody>
      </p:sp>
      <p:sp>
        <p:nvSpPr>
          <p:cNvPr id="4" name="Tijdelijke aanduiding voor voettekst 3">
            <a:extLst>
              <a:ext uri="{FF2B5EF4-FFF2-40B4-BE49-F238E27FC236}">
                <a16:creationId xmlns:a16="http://schemas.microsoft.com/office/drawing/2014/main" id="{AE9B3599-F8DA-AC41-8A24-BCE15DC57B59}"/>
              </a:ext>
            </a:extLst>
          </p:cNvPr>
          <p:cNvSpPr>
            <a:spLocks noGrp="1"/>
          </p:cNvSpPr>
          <p:nvPr>
            <p:ph type="ftr" sz="quarter" idx="10"/>
          </p:nvPr>
        </p:nvSpPr>
        <p:spPr/>
        <p:txBody>
          <a:bodyPr/>
          <a:lstStyle/>
          <a:p>
            <a:pPr>
              <a:defRPr/>
            </a:pPr>
            <a:endParaRPr lang="nl-NL" dirty="0"/>
          </a:p>
        </p:txBody>
      </p:sp>
      <p:sp>
        <p:nvSpPr>
          <p:cNvPr id="5" name="Tijdelijke aanduiding voor datum 4">
            <a:extLst>
              <a:ext uri="{FF2B5EF4-FFF2-40B4-BE49-F238E27FC236}">
                <a16:creationId xmlns:a16="http://schemas.microsoft.com/office/drawing/2014/main" id="{08D79C16-AD70-E54C-AAF3-B850D33F04BA}"/>
              </a:ext>
            </a:extLst>
          </p:cNvPr>
          <p:cNvSpPr>
            <a:spLocks noGrp="1"/>
          </p:cNvSpPr>
          <p:nvPr>
            <p:ph type="dt" sz="half" idx="11"/>
          </p:nvPr>
        </p:nvSpPr>
        <p:spPr/>
        <p:txBody>
          <a:bodyPr/>
          <a:lstStyle/>
          <a:p>
            <a:pPr>
              <a:defRPr/>
            </a:pPr>
            <a:endParaRPr lang="nl-NL"/>
          </a:p>
        </p:txBody>
      </p:sp>
      <p:sp>
        <p:nvSpPr>
          <p:cNvPr id="17" name="Rechthoek 16">
            <a:extLst>
              <a:ext uri="{FF2B5EF4-FFF2-40B4-BE49-F238E27FC236}">
                <a16:creationId xmlns:a16="http://schemas.microsoft.com/office/drawing/2014/main" id="{31265AE6-E318-C442-8340-0245F5085A22}"/>
              </a:ext>
            </a:extLst>
          </p:cNvPr>
          <p:cNvSpPr/>
          <p:nvPr/>
        </p:nvSpPr>
        <p:spPr>
          <a:xfrm>
            <a:off x="3169902" y="1875471"/>
            <a:ext cx="1296049" cy="627931"/>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Rule engine </a:t>
            </a:r>
            <a:r>
              <a:rPr lang="nl-NL" sz="1200" dirty="0" err="1"/>
              <a:t>and</a:t>
            </a:r>
            <a:r>
              <a:rPr lang="nl-NL" sz="1200" dirty="0"/>
              <a:t> </a:t>
            </a:r>
            <a:r>
              <a:rPr lang="nl-NL" sz="1200" dirty="0" err="1"/>
              <a:t>rule</a:t>
            </a:r>
            <a:r>
              <a:rPr lang="nl-NL" sz="1200" dirty="0"/>
              <a:t> repository</a:t>
            </a:r>
          </a:p>
        </p:txBody>
      </p:sp>
      <p:sp>
        <p:nvSpPr>
          <p:cNvPr id="19" name="Rechthoek 18">
            <a:extLst>
              <a:ext uri="{FF2B5EF4-FFF2-40B4-BE49-F238E27FC236}">
                <a16:creationId xmlns:a16="http://schemas.microsoft.com/office/drawing/2014/main" id="{96B2D024-F015-F94A-AFDF-F03E07ABA745}"/>
              </a:ext>
            </a:extLst>
          </p:cNvPr>
          <p:cNvSpPr/>
          <p:nvPr/>
        </p:nvSpPr>
        <p:spPr>
          <a:xfrm>
            <a:off x="2152642" y="4917649"/>
            <a:ext cx="2575367" cy="627930"/>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a:t>
            </a:r>
            <a:r>
              <a:rPr lang="nl-NL" sz="1200" dirty="0" err="1"/>
              <a:t>legal</a:t>
            </a:r>
            <a:r>
              <a:rPr lang="nl-NL" sz="1200" dirty="0"/>
              <a:t> </a:t>
            </a:r>
            <a:r>
              <a:rPr lang="nl-NL" sz="1200" dirty="0" err="1"/>
              <a:t>documents</a:t>
            </a:r>
            <a:r>
              <a:rPr lang="nl-NL" sz="1200" dirty="0"/>
              <a:t> </a:t>
            </a:r>
            <a:r>
              <a:rPr lang="nl-NL" sz="1200" dirty="0" err="1"/>
              <a:t>and</a:t>
            </a:r>
            <a:r>
              <a:rPr lang="nl-NL" sz="1200" dirty="0"/>
              <a:t> </a:t>
            </a:r>
            <a:r>
              <a:rPr lang="nl-NL" sz="1200" dirty="0" err="1"/>
              <a:t>objects</a:t>
            </a:r>
            <a:r>
              <a:rPr lang="nl-NL" sz="1200" dirty="0"/>
              <a:t> based on standard</a:t>
            </a:r>
          </a:p>
        </p:txBody>
      </p:sp>
      <p:sp>
        <p:nvSpPr>
          <p:cNvPr id="20" name="Rechthoek 19">
            <a:extLst>
              <a:ext uri="{FF2B5EF4-FFF2-40B4-BE49-F238E27FC236}">
                <a16:creationId xmlns:a16="http://schemas.microsoft.com/office/drawing/2014/main" id="{46843DA0-4A70-1A43-974D-CCB04BA0012B}"/>
              </a:ext>
            </a:extLst>
          </p:cNvPr>
          <p:cNvSpPr/>
          <p:nvPr/>
        </p:nvSpPr>
        <p:spPr>
          <a:xfrm>
            <a:off x="4500840" y="1875471"/>
            <a:ext cx="1350163" cy="628045"/>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decision rules based on standard</a:t>
            </a:r>
          </a:p>
        </p:txBody>
      </p:sp>
      <p:sp>
        <p:nvSpPr>
          <p:cNvPr id="21" name="Rechthoek 20">
            <a:extLst>
              <a:ext uri="{FF2B5EF4-FFF2-40B4-BE49-F238E27FC236}">
                <a16:creationId xmlns:a16="http://schemas.microsoft.com/office/drawing/2014/main" id="{66230A52-B106-D341-B5E1-010453C48DC5}"/>
              </a:ext>
            </a:extLst>
          </p:cNvPr>
          <p:cNvSpPr/>
          <p:nvPr/>
        </p:nvSpPr>
        <p:spPr>
          <a:xfrm>
            <a:off x="5031896" y="3092308"/>
            <a:ext cx="477653" cy="1106564"/>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err="1"/>
              <a:t>Cen-tral</a:t>
            </a:r>
            <a:r>
              <a:rPr lang="nl-NL" sz="1200" dirty="0"/>
              <a:t> hub</a:t>
            </a:r>
          </a:p>
        </p:txBody>
      </p:sp>
      <p:sp>
        <p:nvSpPr>
          <p:cNvPr id="27" name="Rechthoek 26">
            <a:extLst>
              <a:ext uri="{FF2B5EF4-FFF2-40B4-BE49-F238E27FC236}">
                <a16:creationId xmlns:a16="http://schemas.microsoft.com/office/drawing/2014/main" id="{A6C29550-5D9E-7048-92B0-8C3F938AFFF5}"/>
              </a:ext>
            </a:extLst>
          </p:cNvPr>
          <p:cNvSpPr/>
          <p:nvPr/>
        </p:nvSpPr>
        <p:spPr>
          <a:xfrm>
            <a:off x="3139592" y="3502932"/>
            <a:ext cx="1739430" cy="270415"/>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Central </a:t>
            </a:r>
            <a:r>
              <a:rPr lang="nl-NL" sz="1200" dirty="0" err="1"/>
              <a:t>catalogue</a:t>
            </a:r>
            <a:endParaRPr lang="nl-NL" sz="1200" dirty="0"/>
          </a:p>
        </p:txBody>
      </p:sp>
      <p:sp>
        <p:nvSpPr>
          <p:cNvPr id="28" name="Rechthoek 27">
            <a:extLst>
              <a:ext uri="{FF2B5EF4-FFF2-40B4-BE49-F238E27FC236}">
                <a16:creationId xmlns:a16="http://schemas.microsoft.com/office/drawing/2014/main" id="{3DC9DB47-72EC-8040-9B7F-9A9236CEF311}"/>
              </a:ext>
            </a:extLst>
          </p:cNvPr>
          <p:cNvSpPr/>
          <p:nvPr/>
        </p:nvSpPr>
        <p:spPr>
          <a:xfrm>
            <a:off x="3153572" y="2546360"/>
            <a:ext cx="2074874" cy="341060"/>
          </a:xfrm>
          <a:prstGeom prst="rect">
            <a:avLst/>
          </a:prstGeom>
          <a:pattFill prst="pct70">
            <a:fgClr>
              <a:schemeClr val="accent3">
                <a:lumMod val="75000"/>
              </a:schemeClr>
            </a:fgClr>
            <a:bgClr>
              <a:schemeClr val="bg1"/>
            </a:bgClr>
          </a:patt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Interface </a:t>
            </a:r>
            <a:r>
              <a:rPr lang="nl-NL" sz="1200" dirty="0" err="1"/>
              <a:t>for</a:t>
            </a:r>
            <a:r>
              <a:rPr lang="nl-NL" sz="1200" dirty="0"/>
              <a:t> </a:t>
            </a:r>
            <a:r>
              <a:rPr lang="nl-NL" sz="1200" dirty="0" err="1"/>
              <a:t>applications</a:t>
            </a:r>
            <a:r>
              <a:rPr lang="nl-NL" sz="1200" dirty="0"/>
              <a:t> based on standard</a:t>
            </a:r>
          </a:p>
        </p:txBody>
      </p:sp>
      <p:sp>
        <p:nvSpPr>
          <p:cNvPr id="29" name="Blik 28">
            <a:extLst>
              <a:ext uri="{FF2B5EF4-FFF2-40B4-BE49-F238E27FC236}">
                <a16:creationId xmlns:a16="http://schemas.microsoft.com/office/drawing/2014/main" id="{041EAC13-2529-9A4F-A6E8-80C98FE1A293}"/>
              </a:ext>
            </a:extLst>
          </p:cNvPr>
          <p:cNvSpPr/>
          <p:nvPr/>
        </p:nvSpPr>
        <p:spPr>
          <a:xfrm>
            <a:off x="3164226" y="3848880"/>
            <a:ext cx="1690162" cy="413799"/>
          </a:xfrm>
          <a:prstGeom prst="can">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Central repository</a:t>
            </a:r>
          </a:p>
        </p:txBody>
      </p:sp>
      <p:grpSp>
        <p:nvGrpSpPr>
          <p:cNvPr id="44" name="Groep 43">
            <a:extLst>
              <a:ext uri="{FF2B5EF4-FFF2-40B4-BE49-F238E27FC236}">
                <a16:creationId xmlns:a16="http://schemas.microsoft.com/office/drawing/2014/main" id="{D58733A2-B67D-FB4E-9A29-6BCFEFABD1BA}"/>
              </a:ext>
            </a:extLst>
          </p:cNvPr>
          <p:cNvGrpSpPr/>
          <p:nvPr/>
        </p:nvGrpSpPr>
        <p:grpSpPr>
          <a:xfrm>
            <a:off x="5130458" y="4718343"/>
            <a:ext cx="1142830" cy="941895"/>
            <a:chOff x="5859819" y="5203364"/>
            <a:chExt cx="1142830" cy="941895"/>
          </a:xfrm>
        </p:grpSpPr>
        <p:sp>
          <p:nvSpPr>
            <p:cNvPr id="31" name="8-puntige ster 30">
              <a:extLst>
                <a:ext uri="{FF2B5EF4-FFF2-40B4-BE49-F238E27FC236}">
                  <a16:creationId xmlns:a16="http://schemas.microsoft.com/office/drawing/2014/main" id="{FD863CCD-D9DF-A649-BA44-520AEBED686A}"/>
                </a:ext>
              </a:extLst>
            </p:cNvPr>
            <p:cNvSpPr/>
            <p:nvPr/>
          </p:nvSpPr>
          <p:spPr>
            <a:xfrm>
              <a:off x="6348963" y="5517329"/>
              <a:ext cx="653686" cy="627930"/>
            </a:xfrm>
            <a:prstGeom prst="star8">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SOA</a:t>
              </a:r>
            </a:p>
          </p:txBody>
        </p:sp>
        <p:sp>
          <p:nvSpPr>
            <p:cNvPr id="33" name="8-puntige ster 32">
              <a:extLst>
                <a:ext uri="{FF2B5EF4-FFF2-40B4-BE49-F238E27FC236}">
                  <a16:creationId xmlns:a16="http://schemas.microsoft.com/office/drawing/2014/main" id="{FB5AD1BE-4790-2540-8AC9-5E4756F9A919}"/>
                </a:ext>
              </a:extLst>
            </p:cNvPr>
            <p:cNvSpPr/>
            <p:nvPr/>
          </p:nvSpPr>
          <p:spPr>
            <a:xfrm>
              <a:off x="5859819" y="5203364"/>
              <a:ext cx="653686" cy="627930"/>
            </a:xfrm>
            <a:prstGeom prst="star8">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SOA</a:t>
              </a:r>
            </a:p>
          </p:txBody>
        </p:sp>
      </p:grpSp>
      <p:grpSp>
        <p:nvGrpSpPr>
          <p:cNvPr id="47" name="Groep 46">
            <a:extLst>
              <a:ext uri="{FF2B5EF4-FFF2-40B4-BE49-F238E27FC236}">
                <a16:creationId xmlns:a16="http://schemas.microsoft.com/office/drawing/2014/main" id="{924A6E98-0AD2-E548-B818-FDF9A2BB3D24}"/>
              </a:ext>
            </a:extLst>
          </p:cNvPr>
          <p:cNvGrpSpPr/>
          <p:nvPr/>
        </p:nvGrpSpPr>
        <p:grpSpPr>
          <a:xfrm>
            <a:off x="99395" y="1926859"/>
            <a:ext cx="2936903" cy="994055"/>
            <a:chOff x="99395" y="1926859"/>
            <a:chExt cx="2936903" cy="994055"/>
          </a:xfrm>
        </p:grpSpPr>
        <p:sp>
          <p:nvSpPr>
            <p:cNvPr id="14" name="Rechthoek 13">
              <a:extLst>
                <a:ext uri="{FF2B5EF4-FFF2-40B4-BE49-F238E27FC236}">
                  <a16:creationId xmlns:a16="http://schemas.microsoft.com/office/drawing/2014/main" id="{0A57A0AD-F653-B445-AFC3-7FCE55382D7D}"/>
                </a:ext>
              </a:extLst>
            </p:cNvPr>
            <p:cNvSpPr/>
            <p:nvPr/>
          </p:nvSpPr>
          <p:spPr>
            <a:xfrm>
              <a:off x="1296868" y="2091222"/>
              <a:ext cx="1739430" cy="709112"/>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Permit check </a:t>
              </a:r>
            </a:p>
            <a:p>
              <a:pPr algn="ctr"/>
              <a:r>
                <a:rPr lang="nl-NL" sz="1200" dirty="0"/>
                <a:t>Permit </a:t>
              </a:r>
              <a:r>
                <a:rPr lang="nl-NL" sz="1200" dirty="0" err="1"/>
                <a:t>application</a:t>
              </a:r>
              <a:endParaRPr lang="nl-NL" sz="1200" dirty="0"/>
            </a:p>
          </p:txBody>
        </p:sp>
        <p:pic>
          <p:nvPicPr>
            <p:cNvPr id="35" name="Afbeelding 34">
              <a:extLst>
                <a:ext uri="{FF2B5EF4-FFF2-40B4-BE49-F238E27FC236}">
                  <a16:creationId xmlns:a16="http://schemas.microsoft.com/office/drawing/2014/main" id="{65D7516B-FB9C-0548-AF1E-5BBE17698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5" y="1926859"/>
              <a:ext cx="1162584" cy="994055"/>
            </a:xfrm>
            <a:prstGeom prst="rect">
              <a:avLst/>
            </a:prstGeom>
            <a:effectLst>
              <a:outerShdw blurRad="50800" dist="38100" dir="2700000" algn="tl" rotWithShape="0">
                <a:prstClr val="black">
                  <a:alpha val="40000"/>
                </a:prstClr>
              </a:outerShdw>
            </a:effectLst>
          </p:spPr>
        </p:pic>
      </p:grpSp>
      <p:grpSp>
        <p:nvGrpSpPr>
          <p:cNvPr id="48" name="Groep 47">
            <a:extLst>
              <a:ext uri="{FF2B5EF4-FFF2-40B4-BE49-F238E27FC236}">
                <a16:creationId xmlns:a16="http://schemas.microsoft.com/office/drawing/2014/main" id="{F36C2866-5EE9-9E4A-9FCC-E90C52413D83}"/>
              </a:ext>
            </a:extLst>
          </p:cNvPr>
          <p:cNvGrpSpPr/>
          <p:nvPr/>
        </p:nvGrpSpPr>
        <p:grpSpPr>
          <a:xfrm>
            <a:off x="98393" y="3372544"/>
            <a:ext cx="2912673" cy="1381888"/>
            <a:chOff x="98393" y="3372544"/>
            <a:chExt cx="2912673" cy="1381888"/>
          </a:xfrm>
        </p:grpSpPr>
        <p:sp>
          <p:nvSpPr>
            <p:cNvPr id="15" name="Rechthoek 14">
              <a:extLst>
                <a:ext uri="{FF2B5EF4-FFF2-40B4-BE49-F238E27FC236}">
                  <a16:creationId xmlns:a16="http://schemas.microsoft.com/office/drawing/2014/main" id="{C493864C-6B14-5D46-A320-7CE4A3AB5DE6}"/>
                </a:ext>
              </a:extLst>
            </p:cNvPr>
            <p:cNvSpPr/>
            <p:nvPr/>
          </p:nvSpPr>
          <p:spPr>
            <a:xfrm>
              <a:off x="1271636" y="3372544"/>
              <a:ext cx="1739430" cy="709112"/>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Legal document viewer</a:t>
              </a:r>
            </a:p>
          </p:txBody>
        </p:sp>
        <p:pic>
          <p:nvPicPr>
            <p:cNvPr id="37" name="Afbeelding 36" descr="Afbeelding met kaart&#10;&#10;Automatisch gegenereerde beschrijving">
              <a:extLst>
                <a:ext uri="{FF2B5EF4-FFF2-40B4-BE49-F238E27FC236}">
                  <a16:creationId xmlns:a16="http://schemas.microsoft.com/office/drawing/2014/main" id="{40CC2E80-4D0C-9048-AAF1-0B0C172F6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93" y="3878114"/>
              <a:ext cx="1509811" cy="876318"/>
            </a:xfrm>
            <a:prstGeom prst="rect">
              <a:avLst/>
            </a:prstGeom>
            <a:effectLst>
              <a:outerShdw blurRad="50800" dist="38100" dir="2700000" algn="tl" rotWithShape="0">
                <a:prstClr val="black">
                  <a:alpha val="40000"/>
                </a:prstClr>
              </a:outerShdw>
            </a:effectLst>
          </p:spPr>
        </p:pic>
      </p:grpSp>
      <p:grpSp>
        <p:nvGrpSpPr>
          <p:cNvPr id="51" name="Groep 50">
            <a:extLst>
              <a:ext uri="{FF2B5EF4-FFF2-40B4-BE49-F238E27FC236}">
                <a16:creationId xmlns:a16="http://schemas.microsoft.com/office/drawing/2014/main" id="{B9AB9D40-8795-164A-A31A-78C472FD2DAF}"/>
              </a:ext>
            </a:extLst>
          </p:cNvPr>
          <p:cNvGrpSpPr/>
          <p:nvPr/>
        </p:nvGrpSpPr>
        <p:grpSpPr>
          <a:xfrm>
            <a:off x="6027352" y="3026615"/>
            <a:ext cx="2578959" cy="866912"/>
            <a:chOff x="6027352" y="3026615"/>
            <a:chExt cx="2578959" cy="866912"/>
          </a:xfrm>
        </p:grpSpPr>
        <p:sp>
          <p:nvSpPr>
            <p:cNvPr id="24" name="Rechthoek 23">
              <a:extLst>
                <a:ext uri="{FF2B5EF4-FFF2-40B4-BE49-F238E27FC236}">
                  <a16:creationId xmlns:a16="http://schemas.microsoft.com/office/drawing/2014/main" id="{48CA669B-07D0-DC43-923B-4595F1C6A54C}"/>
                </a:ext>
              </a:extLst>
            </p:cNvPr>
            <p:cNvSpPr/>
            <p:nvPr/>
          </p:nvSpPr>
          <p:spPr>
            <a:xfrm>
              <a:off x="6027352" y="3317077"/>
              <a:ext cx="1406324" cy="328513"/>
            </a:xfrm>
            <a:prstGeom prst="rect">
              <a:avLst/>
            </a:prstGeom>
            <a:solidFill>
              <a:schemeClr val="accent3">
                <a:lumMod val="7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Open system</a:t>
              </a:r>
            </a:p>
          </p:txBody>
        </p:sp>
        <p:pic>
          <p:nvPicPr>
            <p:cNvPr id="39" name="Afbeelding 38" descr="Afbeelding met tekst&#10;&#10;Automatisch gegenereerde beschrijving">
              <a:extLst>
                <a:ext uri="{FF2B5EF4-FFF2-40B4-BE49-F238E27FC236}">
                  <a16:creationId xmlns:a16="http://schemas.microsoft.com/office/drawing/2014/main" id="{505F7AD7-8631-294C-ADA0-69C56247C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4436" y="3026615"/>
              <a:ext cx="1201875" cy="866912"/>
            </a:xfrm>
            <a:prstGeom prst="rect">
              <a:avLst/>
            </a:prstGeom>
            <a:effectLst>
              <a:outerShdw blurRad="50800" dist="38100" dir="2700000" algn="tl" rotWithShape="0">
                <a:prstClr val="black">
                  <a:alpha val="40000"/>
                </a:prstClr>
              </a:outerShdw>
            </a:effectLst>
          </p:spPr>
        </p:pic>
      </p:grpSp>
      <p:grpSp>
        <p:nvGrpSpPr>
          <p:cNvPr id="52" name="Groep 51">
            <a:extLst>
              <a:ext uri="{FF2B5EF4-FFF2-40B4-BE49-F238E27FC236}">
                <a16:creationId xmlns:a16="http://schemas.microsoft.com/office/drawing/2014/main" id="{39BAE183-E1A5-A74E-B9A2-AE3982D72A4B}"/>
              </a:ext>
            </a:extLst>
          </p:cNvPr>
          <p:cNvGrpSpPr/>
          <p:nvPr/>
        </p:nvGrpSpPr>
        <p:grpSpPr>
          <a:xfrm>
            <a:off x="6027352" y="3683046"/>
            <a:ext cx="2498546" cy="1253557"/>
            <a:chOff x="6027352" y="3683046"/>
            <a:chExt cx="2498546" cy="1253557"/>
          </a:xfrm>
        </p:grpSpPr>
        <p:sp>
          <p:nvSpPr>
            <p:cNvPr id="25" name="Rechthoek 24">
              <a:extLst>
                <a:ext uri="{FF2B5EF4-FFF2-40B4-BE49-F238E27FC236}">
                  <a16:creationId xmlns:a16="http://schemas.microsoft.com/office/drawing/2014/main" id="{48A01180-5939-074A-9BB9-28CDCF9F32EC}"/>
                </a:ext>
              </a:extLst>
            </p:cNvPr>
            <p:cNvSpPr/>
            <p:nvPr/>
          </p:nvSpPr>
          <p:spPr>
            <a:xfrm>
              <a:off x="6027352" y="3683046"/>
              <a:ext cx="1406324" cy="1253557"/>
            </a:xfrm>
            <a:prstGeom prst="rect">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E-</a:t>
              </a:r>
              <a:r>
                <a:rPr lang="nl-NL" sz="1200" dirty="0" err="1"/>
                <a:t>Government</a:t>
              </a:r>
              <a:r>
                <a:rPr lang="nl-NL" sz="1200" dirty="0"/>
                <a:t> building </a:t>
              </a:r>
              <a:r>
                <a:rPr lang="nl-NL" sz="1200" dirty="0" err="1"/>
                <a:t>blocks</a:t>
              </a:r>
              <a:r>
                <a:rPr lang="nl-NL" sz="1200" dirty="0"/>
                <a:t> </a:t>
              </a:r>
            </a:p>
          </p:txBody>
        </p:sp>
        <p:pic>
          <p:nvPicPr>
            <p:cNvPr id="42" name="Afbeelding 41">
              <a:extLst>
                <a:ext uri="{FF2B5EF4-FFF2-40B4-BE49-F238E27FC236}">
                  <a16:creationId xmlns:a16="http://schemas.microsoft.com/office/drawing/2014/main" id="{BB10C37A-2071-F748-97C6-CFAA78A08960}"/>
                </a:ext>
              </a:extLst>
            </p:cNvPr>
            <p:cNvPicPr/>
            <p:nvPr/>
          </p:nvPicPr>
          <p:blipFill>
            <a:blip r:embed="rId7"/>
            <a:stretch>
              <a:fillRect/>
            </a:stretch>
          </p:blipFill>
          <p:spPr>
            <a:xfrm>
              <a:off x="7377060" y="4138627"/>
              <a:ext cx="1148838" cy="723819"/>
            </a:xfrm>
            <a:prstGeom prst="rect">
              <a:avLst/>
            </a:prstGeom>
            <a:effectLst>
              <a:outerShdw blurRad="50800" dist="38100" dir="2700000" algn="tl" rotWithShape="0">
                <a:prstClr val="black">
                  <a:alpha val="40000"/>
                </a:prstClr>
              </a:outerShdw>
            </a:effectLst>
          </p:spPr>
        </p:pic>
      </p:grpSp>
      <p:grpSp>
        <p:nvGrpSpPr>
          <p:cNvPr id="50" name="Groep 49">
            <a:extLst>
              <a:ext uri="{FF2B5EF4-FFF2-40B4-BE49-F238E27FC236}">
                <a16:creationId xmlns:a16="http://schemas.microsoft.com/office/drawing/2014/main" id="{0FCD057B-DAC6-C345-9F79-782B2B9A8AB9}"/>
              </a:ext>
            </a:extLst>
          </p:cNvPr>
          <p:cNvGrpSpPr/>
          <p:nvPr/>
        </p:nvGrpSpPr>
        <p:grpSpPr>
          <a:xfrm>
            <a:off x="6027352" y="1675453"/>
            <a:ext cx="2869640" cy="1082326"/>
            <a:chOff x="6027352" y="1675453"/>
            <a:chExt cx="2869640" cy="1082326"/>
          </a:xfrm>
        </p:grpSpPr>
        <p:sp>
          <p:nvSpPr>
            <p:cNvPr id="22" name="Rechthoek 21">
              <a:extLst>
                <a:ext uri="{FF2B5EF4-FFF2-40B4-BE49-F238E27FC236}">
                  <a16:creationId xmlns:a16="http://schemas.microsoft.com/office/drawing/2014/main" id="{96D64C7B-6D3B-004B-8A7C-24430BAD2526}"/>
                </a:ext>
              </a:extLst>
            </p:cNvPr>
            <p:cNvSpPr/>
            <p:nvPr/>
          </p:nvSpPr>
          <p:spPr>
            <a:xfrm>
              <a:off x="6027352" y="1884752"/>
              <a:ext cx="1406324" cy="609368"/>
            </a:xfrm>
            <a:prstGeom prst="rect">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err="1"/>
                <a:t>Local</a:t>
              </a:r>
              <a:r>
                <a:rPr lang="nl-NL" sz="1200" dirty="0"/>
                <a:t> systems </a:t>
              </a:r>
            </a:p>
          </p:txBody>
        </p:sp>
        <p:pic>
          <p:nvPicPr>
            <p:cNvPr id="41" name="Afbeelding 40">
              <a:extLst>
                <a:ext uri="{FF2B5EF4-FFF2-40B4-BE49-F238E27FC236}">
                  <a16:creationId xmlns:a16="http://schemas.microsoft.com/office/drawing/2014/main" id="{867FBDBC-B379-0A4F-B946-86BCD6AE6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7060" y="1675453"/>
              <a:ext cx="1298534" cy="591368"/>
            </a:xfrm>
            <a:prstGeom prst="rect">
              <a:avLst/>
            </a:prstGeom>
            <a:effectLst>
              <a:outerShdw blurRad="50800" dist="38100" dir="2700000" algn="tl" rotWithShape="0">
                <a:prstClr val="black">
                  <a:alpha val="40000"/>
                </a:prstClr>
              </a:outerShdw>
            </a:effectLst>
          </p:spPr>
        </p:pic>
        <p:pic>
          <p:nvPicPr>
            <p:cNvPr id="43" name="Afbeelding 42">
              <a:extLst>
                <a:ext uri="{FF2B5EF4-FFF2-40B4-BE49-F238E27FC236}">
                  <a16:creationId xmlns:a16="http://schemas.microsoft.com/office/drawing/2014/main" id="{4BAA8A52-5D05-944C-863D-3780A4F17EE6}"/>
                </a:ext>
              </a:extLst>
            </p:cNvPr>
            <p:cNvPicPr>
              <a:picLocks noChangeAspect="1"/>
            </p:cNvPicPr>
            <p:nvPr/>
          </p:nvPicPr>
          <p:blipFill rotWithShape="1">
            <a:blip r:embed="rId9"/>
            <a:srcRect l="32561" t="17509" r="33589" b="47691"/>
            <a:stretch/>
          </p:blipFill>
          <p:spPr>
            <a:xfrm>
              <a:off x="7801501" y="2124263"/>
              <a:ext cx="1095491" cy="633516"/>
            </a:xfrm>
            <a:prstGeom prst="rect">
              <a:avLst/>
            </a:prstGeom>
            <a:effectLst>
              <a:outerShdw blurRad="50800" dist="38100" dir="2700000" algn="tl" rotWithShape="0">
                <a:prstClr val="black">
                  <a:alpha val="40000"/>
                </a:prstClr>
              </a:outerShdw>
            </a:effectLst>
          </p:spPr>
        </p:pic>
      </p:grpSp>
      <p:grpSp>
        <p:nvGrpSpPr>
          <p:cNvPr id="49" name="Groep 48">
            <a:extLst>
              <a:ext uri="{FF2B5EF4-FFF2-40B4-BE49-F238E27FC236}">
                <a16:creationId xmlns:a16="http://schemas.microsoft.com/office/drawing/2014/main" id="{169FB3FA-2204-C547-A9CD-674BA84047CC}"/>
              </a:ext>
            </a:extLst>
          </p:cNvPr>
          <p:cNvGrpSpPr/>
          <p:nvPr/>
        </p:nvGrpSpPr>
        <p:grpSpPr>
          <a:xfrm>
            <a:off x="98393" y="5416702"/>
            <a:ext cx="4618325" cy="1019167"/>
            <a:chOff x="98393" y="5416702"/>
            <a:chExt cx="4618325" cy="1019167"/>
          </a:xfrm>
        </p:grpSpPr>
        <p:sp>
          <p:nvSpPr>
            <p:cNvPr id="13" name="Rechthoek 12">
              <a:extLst>
                <a:ext uri="{FF2B5EF4-FFF2-40B4-BE49-F238E27FC236}">
                  <a16:creationId xmlns:a16="http://schemas.microsoft.com/office/drawing/2014/main" id="{EEC81BA4-DC7B-4345-AF59-07823811B1E3}"/>
                </a:ext>
              </a:extLst>
            </p:cNvPr>
            <p:cNvSpPr/>
            <p:nvPr/>
          </p:nvSpPr>
          <p:spPr>
            <a:xfrm>
              <a:off x="2141351" y="5761295"/>
              <a:ext cx="2575367" cy="627930"/>
            </a:xfrm>
            <a:prstGeom prst="rect">
              <a:avLst/>
            </a:prstGeom>
            <a:solidFill>
              <a:srgbClr val="0070C0">
                <a:alpha val="6887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Official </a:t>
              </a:r>
              <a:r>
                <a:rPr lang="nl-NL" sz="1200" dirty="0" err="1"/>
                <a:t>publications</a:t>
              </a:r>
              <a:r>
                <a:rPr lang="nl-NL" sz="1200" dirty="0"/>
                <a:t> </a:t>
              </a:r>
              <a:r>
                <a:rPr lang="nl-NL" sz="1200" dirty="0" err="1"/>
                <a:t>and</a:t>
              </a:r>
              <a:r>
                <a:rPr lang="nl-NL" sz="1200" dirty="0"/>
                <a:t> </a:t>
              </a:r>
              <a:r>
                <a:rPr lang="nl-NL" sz="1200" dirty="0" err="1"/>
                <a:t>notifications</a:t>
              </a:r>
              <a:endParaRPr lang="nl-NL" sz="1200" dirty="0"/>
            </a:p>
          </p:txBody>
        </p:sp>
        <p:pic>
          <p:nvPicPr>
            <p:cNvPr id="46" name="Afbeelding 45" descr="Afbeelding met tekst&#10;&#10;Automatisch gegenereerde beschrijving">
              <a:extLst>
                <a:ext uri="{FF2B5EF4-FFF2-40B4-BE49-F238E27FC236}">
                  <a16:creationId xmlns:a16="http://schemas.microsoft.com/office/drawing/2014/main" id="{52A859ED-97F8-A84A-A5F2-3A0F90F381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93" y="5416702"/>
              <a:ext cx="1483186" cy="1019167"/>
            </a:xfrm>
            <a:prstGeom prst="rect">
              <a:avLst/>
            </a:prstGeom>
            <a:effectLst>
              <a:outerShdw blurRad="50800" dist="38100" dir="2700000" algn="tl" rotWithShape="0">
                <a:prstClr val="black">
                  <a:alpha val="40000"/>
                </a:prstClr>
              </a:outerShdw>
            </a:effectLst>
          </p:spPr>
        </p:pic>
      </p:grpSp>
      <p:sp>
        <p:nvSpPr>
          <p:cNvPr id="36" name="Blik 35">
            <a:extLst>
              <a:ext uri="{FF2B5EF4-FFF2-40B4-BE49-F238E27FC236}">
                <a16:creationId xmlns:a16="http://schemas.microsoft.com/office/drawing/2014/main" id="{D65E9C8E-6650-C34B-80F9-0DCBE49D1525}"/>
              </a:ext>
            </a:extLst>
          </p:cNvPr>
          <p:cNvSpPr/>
          <p:nvPr/>
        </p:nvSpPr>
        <p:spPr>
          <a:xfrm>
            <a:off x="6027352" y="2662293"/>
            <a:ext cx="1406324" cy="508060"/>
          </a:xfrm>
          <a:prstGeom prst="can">
            <a:avLst/>
          </a:prstGeom>
          <a:solidFill>
            <a:schemeClr val="bg1">
              <a:lumMod val="65000"/>
              <a:alpha val="6887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Official </a:t>
            </a:r>
            <a:r>
              <a:rPr lang="nl-NL" sz="1200" dirty="0" err="1"/>
              <a:t>registrations</a:t>
            </a:r>
            <a:endParaRPr lang="nl-NL" sz="1200" dirty="0"/>
          </a:p>
        </p:txBody>
      </p:sp>
    </p:spTree>
    <p:extLst>
      <p:ext uri="{BB962C8B-B14F-4D97-AF65-F5344CB8AC3E}">
        <p14:creationId xmlns:p14="http://schemas.microsoft.com/office/powerpoint/2010/main" val="6086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7" grpId="0" animBg="1"/>
      <p:bldP spid="28" grpId="0" animBg="1"/>
      <p:bldP spid="29" grpId="0" animBg="1"/>
      <p:bldP spid="36" grpId="0" animBg="1"/>
    </p:bld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884e19b-67f8-43c0-a42e-022881338946">0006-421631728-310</_dlc_DocId>
    <_dlc_DocIdUrl xmlns="e884e19b-67f8-43c0-a42e-022881338946">
      <Url>https://www.samenwerkruimten.nl/teamsites/piow/ivo/_layouts/15/DocIdRedir.aspx?ID=0006-421631728-310</Url>
      <Description>0006-421631728-310</Description>
    </_dlc_DocIdUrl>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13BBD85D45A275488D9ED288FB7F2647" ma:contentTypeVersion="0" ma:contentTypeDescription="Een nieuw document maken." ma:contentTypeScope="" ma:versionID="15995f13800973b8e410b21474ff01e7">
  <xsd:schema xmlns:xsd="http://www.w3.org/2001/XMLSchema" xmlns:xs="http://www.w3.org/2001/XMLSchema" xmlns:p="http://schemas.microsoft.com/office/2006/metadata/properties" xmlns:ns2="e884e19b-67f8-43c0-a42e-022881338946" targetNamespace="http://schemas.microsoft.com/office/2006/metadata/properties" ma:root="true" ma:fieldsID="0b0665418a5dab5e52015370ed3aacb3" ns2:_="">
    <xsd:import namespace="e884e19b-67f8-43c0-a42e-02288133894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4e19b-67f8-43c0-a42e-022881338946"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E91B84-187C-405F-9139-F491F052FE38}">
  <ds:schemaRefs>
    <ds:schemaRef ds:uri="http://schemas.microsoft.com/office/2006/metadata/customXsn"/>
  </ds:schemaRefs>
</ds:datastoreItem>
</file>

<file path=customXml/itemProps2.xml><?xml version="1.0" encoding="utf-8"?>
<ds:datastoreItem xmlns:ds="http://schemas.openxmlformats.org/officeDocument/2006/customXml" ds:itemID="{7BFBB59A-6B07-4EBB-8B74-94D8C4899DC5}">
  <ds:schemaRefs>
    <ds:schemaRef ds:uri="http://schemas.microsoft.com/sharepoint/events"/>
  </ds:schemaRefs>
</ds:datastoreItem>
</file>

<file path=customXml/itemProps3.xml><?xml version="1.0" encoding="utf-8"?>
<ds:datastoreItem xmlns:ds="http://schemas.openxmlformats.org/officeDocument/2006/customXml" ds:itemID="{969216D5-393C-4A8D-B393-C08D7305167D}">
  <ds:schemaRefs>
    <ds:schemaRef ds:uri="http://schemas.microsoft.com/sharepoint/v3/contenttype/forms"/>
  </ds:schemaRefs>
</ds:datastoreItem>
</file>

<file path=customXml/itemProps4.xml><?xml version="1.0" encoding="utf-8"?>
<ds:datastoreItem xmlns:ds="http://schemas.openxmlformats.org/officeDocument/2006/customXml" ds:itemID="{2FF9D5E6-FD36-40FB-9638-50AB53EC5A13}">
  <ds:schemaRef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e884e19b-67f8-43c0-a42e-022881338946"/>
    <ds:schemaRef ds:uri="http://www.w3.org/XML/1998/namespace"/>
  </ds:schemaRefs>
</ds:datastoreItem>
</file>

<file path=customXml/itemProps5.xml><?xml version="1.0" encoding="utf-8"?>
<ds:datastoreItem xmlns:ds="http://schemas.openxmlformats.org/officeDocument/2006/customXml" ds:itemID="{09C99397-D87B-4746-8786-C4970C3F7E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84e19b-67f8-43c0-a42e-022881338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6488</TotalTime>
  <Words>1813</Words>
  <Application>Microsoft Macintosh PowerPoint</Application>
  <PresentationFormat>Diavoorstelling (4:3)</PresentationFormat>
  <Paragraphs>322</Paragraphs>
  <Slides>35</Slides>
  <Notes>26</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Arial</vt:lpstr>
      <vt:lpstr>Calibri</vt:lpstr>
      <vt:lpstr>Times</vt:lpstr>
      <vt:lpstr>Verdana</vt:lpstr>
      <vt:lpstr>Wingdings</vt:lpstr>
      <vt:lpstr>Aangepast ontwerp</vt:lpstr>
      <vt:lpstr>The (new) Digital System for the environmental planning law in The Netherlands </vt:lpstr>
      <vt:lpstr>Introduction</vt:lpstr>
      <vt:lpstr>Programme</vt:lpstr>
      <vt:lpstr>Omgevingswet</vt:lpstr>
      <vt:lpstr>A new environmental planning law </vt:lpstr>
      <vt:lpstr>A new environmental planning law </vt:lpstr>
      <vt:lpstr>A new digital system</vt:lpstr>
      <vt:lpstr>The Digital System</vt:lpstr>
      <vt:lpstr>Overview of the smart digital solution </vt:lpstr>
      <vt:lpstr>Demonstration: permit check</vt:lpstr>
      <vt:lpstr>Demonstration: permit check</vt:lpstr>
      <vt:lpstr>Standardization</vt:lpstr>
      <vt:lpstr>Overview of the smart digital solution </vt:lpstr>
      <vt:lpstr>PowerPoint-presentatie</vt:lpstr>
      <vt:lpstr>Standardization</vt:lpstr>
      <vt:lpstr>STOP</vt:lpstr>
      <vt:lpstr>What is a machine readable document?</vt:lpstr>
      <vt:lpstr>Information model (IM-OW)</vt:lpstr>
      <vt:lpstr>Examples</vt:lpstr>
      <vt:lpstr>Standardization</vt:lpstr>
      <vt:lpstr>STTR</vt:lpstr>
      <vt:lpstr>Stacking rules</vt:lpstr>
      <vt:lpstr>Standaard Toepasbare Regels (STTR)</vt:lpstr>
      <vt:lpstr>Why DMN as the core of STTR?</vt:lpstr>
      <vt:lpstr>Using the standards</vt:lpstr>
      <vt:lpstr>PowerPoint-presentatie</vt:lpstr>
      <vt:lpstr>PowerPoint-presentatie</vt:lpstr>
      <vt:lpstr>Demonstration</vt:lpstr>
      <vt:lpstr>PowerPoint-presentatie</vt:lpstr>
      <vt:lpstr>PowerPoint-presentatie</vt:lpstr>
      <vt:lpstr>Future developments</vt:lpstr>
      <vt:lpstr>Standardization</vt:lpstr>
      <vt:lpstr>PowerPoint-presentatie</vt:lpstr>
      <vt:lpstr>Application submitted</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marleen van den houten</dc:creator>
  <cp:lastModifiedBy>Vincent van Dijk</cp:lastModifiedBy>
  <cp:revision>111</cp:revision>
  <cp:lastPrinted>2021-05-25T14:12:53Z</cp:lastPrinted>
  <dcterms:created xsi:type="dcterms:W3CDTF">2019-03-18T13:24:00Z</dcterms:created>
  <dcterms:modified xsi:type="dcterms:W3CDTF">2021-06-08T09:57:17Z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0x01010013BBD85D45A275488D9ED288FB7F2647</vt:lpwstr>
  </property>
  <property fmtid="{D5CDD505-2E9C-101B-9397-08002B2CF9AE}" pid="3" name="_dlc_DocIdItemGuid">
    <vt:lpwstr>43908f66-0226-4a8f-af05-7002e50cdcfb</vt:lpwstr>
  </property>
</Properties>
</file>