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4" r:id="rId2"/>
    <p:sldMasterId id="2147483738" r:id="rId3"/>
  </p:sldMasterIdLst>
  <p:notesMasterIdLst>
    <p:notesMasterId r:id="rId23"/>
  </p:notesMasterIdLst>
  <p:handoutMasterIdLst>
    <p:handoutMasterId r:id="rId24"/>
  </p:handoutMasterIdLst>
  <p:sldIdLst>
    <p:sldId id="289" r:id="rId4"/>
    <p:sldId id="303" r:id="rId5"/>
    <p:sldId id="2146846966" r:id="rId6"/>
    <p:sldId id="300" r:id="rId7"/>
    <p:sldId id="301" r:id="rId8"/>
    <p:sldId id="2146846975" r:id="rId9"/>
    <p:sldId id="2146846976" r:id="rId10"/>
    <p:sldId id="305" r:id="rId11"/>
    <p:sldId id="2146846977" r:id="rId12"/>
    <p:sldId id="302" r:id="rId13"/>
    <p:sldId id="309" r:id="rId14"/>
    <p:sldId id="314" r:id="rId15"/>
    <p:sldId id="307" r:id="rId16"/>
    <p:sldId id="2146846968" r:id="rId17"/>
    <p:sldId id="2146846967" r:id="rId18"/>
    <p:sldId id="308" r:id="rId19"/>
    <p:sldId id="2146846970" r:id="rId20"/>
    <p:sldId id="2146846972" r:id="rId21"/>
    <p:sldId id="2146846974" r:id="rId22"/>
  </p:sldIdLst>
  <p:sldSz cx="16254413" cy="9144000"/>
  <p:notesSz cx="6858000" cy="9144000"/>
  <p:defaultTextStyle>
    <a:defPPr>
      <a:defRPr lang="nb-NO"/>
    </a:defPPr>
    <a:lvl1pPr marL="0" algn="l" defTabSz="1149949" rtl="0" eaLnBrk="1" latinLnBrk="0" hangingPunct="1">
      <a:defRPr sz="2264" kern="1200">
        <a:solidFill>
          <a:schemeClr val="tx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B3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4AE25-E002-43C1-A9A5-95FE29BE5B03}" v="14" dt="2022-09-14T07:59:48.834"/>
    <p1510:client id="{8D8EADE7-725C-443A-B36B-3C1862CAA746}" v="1084" dt="2022-09-14T13:12:44.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2" autoAdjust="0"/>
    <p:restoredTop sz="86463" autoAdjust="0"/>
  </p:normalViewPr>
  <p:slideViewPr>
    <p:cSldViewPr snapToGrid="0">
      <p:cViewPr varScale="1">
        <p:scale>
          <a:sx n="61" d="100"/>
          <a:sy n="61" d="100"/>
        </p:scale>
        <p:origin x="108" y="396"/>
      </p:cViewPr>
      <p:guideLst/>
    </p:cSldViewPr>
  </p:slideViewPr>
  <p:outlineViewPr>
    <p:cViewPr>
      <p:scale>
        <a:sx n="33" d="100"/>
        <a:sy n="33" d="100"/>
      </p:scale>
      <p:origin x="0" y="-10576"/>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C97D9F32-F20C-4DB6-9AA8-FF5CEA8D1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159CB09C-20D6-4E98-B90F-BDF87D963B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5AD78B-924F-4294-8809-135CCCE6CC67}" type="datetimeFigureOut">
              <a:rPr lang="nb-NO" smtClean="0"/>
              <a:t>14.09.2022</a:t>
            </a:fld>
            <a:endParaRPr lang="nb-NO"/>
          </a:p>
        </p:txBody>
      </p:sp>
      <p:sp>
        <p:nvSpPr>
          <p:cNvPr id="4" name="Plassholder for bunntekst 3">
            <a:extLst>
              <a:ext uri="{FF2B5EF4-FFF2-40B4-BE49-F238E27FC236}">
                <a16:creationId xmlns:a16="http://schemas.microsoft.com/office/drawing/2014/main" id="{06CB1BA3-312D-4209-8EA0-1B3A050A5B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41C6328D-6A92-426F-9F1D-E51EC222C2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4377C6-E647-4E98-8F65-2DC6962E8EDF}" type="slidenum">
              <a:rPr lang="nb-NO" smtClean="0"/>
              <a:t>‹#›</a:t>
            </a:fld>
            <a:endParaRPr lang="nb-NO"/>
          </a:p>
        </p:txBody>
      </p:sp>
    </p:spTree>
    <p:extLst>
      <p:ext uri="{BB962C8B-B14F-4D97-AF65-F5344CB8AC3E}">
        <p14:creationId xmlns:p14="http://schemas.microsoft.com/office/powerpoint/2010/main" val="2775475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A35FE-DE53-40D2-813C-A15BC9F60F07}" type="datetimeFigureOut">
              <a:rPr lang="nb-NO" smtClean="0"/>
              <a:t>14.09.2022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27EF4-6802-4E2F-8212-BA9416A804BF}" type="slidenum">
              <a:rPr lang="nb-NO" smtClean="0"/>
              <a:t>‹#›</a:t>
            </a:fld>
            <a:endParaRPr lang="nb-NO"/>
          </a:p>
        </p:txBody>
      </p:sp>
    </p:spTree>
    <p:extLst>
      <p:ext uri="{BB962C8B-B14F-4D97-AF65-F5344CB8AC3E}">
        <p14:creationId xmlns:p14="http://schemas.microsoft.com/office/powerpoint/2010/main" val="320328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1</a:t>
            </a:fld>
            <a:endParaRPr lang="nb-NO"/>
          </a:p>
        </p:txBody>
      </p:sp>
    </p:spTree>
    <p:extLst>
      <p:ext uri="{BB962C8B-B14F-4D97-AF65-F5344CB8AC3E}">
        <p14:creationId xmlns:p14="http://schemas.microsoft.com/office/powerpoint/2010/main" val="1185949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10</a:t>
            </a:fld>
            <a:endParaRPr lang="nb-NO"/>
          </a:p>
        </p:txBody>
      </p:sp>
    </p:spTree>
    <p:extLst>
      <p:ext uri="{BB962C8B-B14F-4D97-AF65-F5344CB8AC3E}">
        <p14:creationId xmlns:p14="http://schemas.microsoft.com/office/powerpoint/2010/main" val="597632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12</a:t>
            </a:fld>
            <a:endParaRPr lang="nb-NO"/>
          </a:p>
        </p:txBody>
      </p:sp>
    </p:spTree>
    <p:extLst>
      <p:ext uri="{BB962C8B-B14F-4D97-AF65-F5344CB8AC3E}">
        <p14:creationId xmlns:p14="http://schemas.microsoft.com/office/powerpoint/2010/main" val="3857023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13</a:t>
            </a:fld>
            <a:endParaRPr lang="nb-NO"/>
          </a:p>
        </p:txBody>
      </p:sp>
    </p:spTree>
    <p:extLst>
      <p:ext uri="{BB962C8B-B14F-4D97-AF65-F5344CB8AC3E}">
        <p14:creationId xmlns:p14="http://schemas.microsoft.com/office/powerpoint/2010/main" val="1193791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14</a:t>
            </a:fld>
            <a:endParaRPr lang="nb-NO"/>
          </a:p>
        </p:txBody>
      </p:sp>
    </p:spTree>
    <p:extLst>
      <p:ext uri="{BB962C8B-B14F-4D97-AF65-F5344CB8AC3E}">
        <p14:creationId xmlns:p14="http://schemas.microsoft.com/office/powerpoint/2010/main" val="1750495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Og produkt kommer og går med moter, organisatoriske forhold, </a:t>
            </a:r>
            <a:r>
              <a:rPr lang="nb-NO" dirty="0" err="1"/>
              <a:t>osv</a:t>
            </a:r>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15</a:t>
            </a:fld>
            <a:endParaRPr lang="nb-NO"/>
          </a:p>
        </p:txBody>
      </p:sp>
    </p:spTree>
    <p:extLst>
      <p:ext uri="{BB962C8B-B14F-4D97-AF65-F5344CB8AC3E}">
        <p14:creationId xmlns:p14="http://schemas.microsoft.com/office/powerpoint/2010/main" val="1865259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XML, JSON, bilder, PDF, …</a:t>
            </a:r>
          </a:p>
        </p:txBody>
      </p:sp>
      <p:sp>
        <p:nvSpPr>
          <p:cNvPr id="4" name="Plassholder for lysbildenummer 3"/>
          <p:cNvSpPr>
            <a:spLocks noGrp="1"/>
          </p:cNvSpPr>
          <p:nvPr>
            <p:ph type="sldNum" sz="quarter" idx="5"/>
          </p:nvPr>
        </p:nvSpPr>
        <p:spPr/>
        <p:txBody>
          <a:bodyPr/>
          <a:lstStyle/>
          <a:p>
            <a:fld id="{D1327EF4-6802-4E2F-8212-BA9416A804BF}" type="slidenum">
              <a:rPr lang="nb-NO" smtClean="0"/>
              <a:t>16</a:t>
            </a:fld>
            <a:endParaRPr lang="nb-NO"/>
          </a:p>
        </p:txBody>
      </p:sp>
    </p:spTree>
    <p:extLst>
      <p:ext uri="{BB962C8B-B14F-4D97-AF65-F5344CB8AC3E}">
        <p14:creationId xmlns:p14="http://schemas.microsoft.com/office/powerpoint/2010/main" val="3045521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17</a:t>
            </a:fld>
            <a:endParaRPr lang="nb-NO"/>
          </a:p>
        </p:txBody>
      </p:sp>
    </p:spTree>
    <p:extLst>
      <p:ext uri="{BB962C8B-B14F-4D97-AF65-F5344CB8AC3E}">
        <p14:creationId xmlns:p14="http://schemas.microsoft.com/office/powerpoint/2010/main" val="388182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18</a:t>
            </a:fld>
            <a:endParaRPr lang="nb-NO"/>
          </a:p>
        </p:txBody>
      </p:sp>
    </p:spTree>
    <p:extLst>
      <p:ext uri="{BB962C8B-B14F-4D97-AF65-F5344CB8AC3E}">
        <p14:creationId xmlns:p14="http://schemas.microsoft.com/office/powerpoint/2010/main" val="4188349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19</a:t>
            </a:fld>
            <a:endParaRPr lang="nb-NO"/>
          </a:p>
        </p:txBody>
      </p:sp>
    </p:spTree>
    <p:extLst>
      <p:ext uri="{BB962C8B-B14F-4D97-AF65-F5344CB8AC3E}">
        <p14:creationId xmlns:p14="http://schemas.microsoft.com/office/powerpoint/2010/main" val="411263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2</a:t>
            </a:fld>
            <a:endParaRPr lang="nb-NO"/>
          </a:p>
        </p:txBody>
      </p:sp>
    </p:spTree>
    <p:extLst>
      <p:ext uri="{BB962C8B-B14F-4D97-AF65-F5344CB8AC3E}">
        <p14:creationId xmlns:p14="http://schemas.microsoft.com/office/powerpoint/2010/main" val="4146669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dirty="0"/>
              <a:t>Vi har hatt camp </a:t>
            </a:r>
            <a:r>
              <a:rPr lang="nb-NO" dirty="0" err="1"/>
              <a:t>sidan</a:t>
            </a:r>
            <a:r>
              <a:rPr lang="nb-NO" dirty="0"/>
              <a:t> 2009 – Har </a:t>
            </a:r>
            <a:r>
              <a:rPr lang="nb-NO" dirty="0" err="1"/>
              <a:t>vore</a:t>
            </a:r>
            <a:r>
              <a:rPr lang="nb-NO" dirty="0"/>
              <a:t> viktig både for rekruttering og for </a:t>
            </a:r>
            <a:r>
              <a:rPr lang="nb-NO" dirty="0" err="1"/>
              <a:t>omdøme</a:t>
            </a:r>
            <a:r>
              <a:rPr lang="nb-NO" dirty="0"/>
              <a:t>. </a:t>
            </a:r>
            <a:endParaRPr lang="en-US" dirty="0"/>
          </a:p>
          <a:p>
            <a:pPr marR="0" lvl="1" indent="-171450" algn="l" defTabSz="914400">
              <a:lnSpc>
                <a:spcPct val="100000"/>
              </a:lnSpc>
              <a:spcBef>
                <a:spcPts val="0"/>
              </a:spcBef>
              <a:spcAft>
                <a:spcPts val="0"/>
              </a:spcAft>
              <a:buClrTx/>
              <a:buSzTx/>
              <a:buFont typeface="Arial"/>
              <a:buChar char="•"/>
              <a:tabLst/>
              <a:defRPr/>
            </a:pPr>
            <a:r>
              <a:rPr lang="nb-NO" dirty="0"/>
              <a:t>Av dei over 100 </a:t>
            </a:r>
            <a:r>
              <a:rPr lang="nb-NO" dirty="0" err="1"/>
              <a:t>personane</a:t>
            </a:r>
            <a:r>
              <a:rPr lang="nb-NO" dirty="0"/>
              <a:t> som har </a:t>
            </a:r>
            <a:r>
              <a:rPr lang="nb-NO" dirty="0" err="1"/>
              <a:t>delteke</a:t>
            </a:r>
            <a:r>
              <a:rPr lang="nb-NO" dirty="0"/>
              <a:t> så har </a:t>
            </a:r>
            <a:r>
              <a:rPr lang="nb-NO" dirty="0" err="1"/>
              <a:t>ca</a:t>
            </a:r>
            <a:r>
              <a:rPr lang="nb-NO" dirty="0"/>
              <a:t> 10% blitt ansette i Digdir i ettertid</a:t>
            </a:r>
            <a:endParaRPr lang="nb-NO" dirty="0">
              <a:cs typeface="Calibri" panose="020F0502020204030204"/>
            </a:endParaRPr>
          </a:p>
          <a:p>
            <a:pPr lvl="1" indent="-171450">
              <a:buFont typeface="Arial"/>
              <a:buChar char="•"/>
            </a:pPr>
            <a:r>
              <a:rPr lang="nb-NO" dirty="0">
                <a:cs typeface="Calibri" panose="020F0502020204030204"/>
              </a:rPr>
              <a:t>Noen har blitt tilsatt i andre lokale virksomheter</a:t>
            </a:r>
          </a:p>
          <a:p>
            <a:endParaRPr lang="nb-NO" dirty="0"/>
          </a:p>
          <a:p>
            <a:r>
              <a:rPr lang="nb-NO" dirty="0"/>
              <a:t>Fokus på </a:t>
            </a:r>
          </a:p>
          <a:p>
            <a:pPr marL="171450" indent="-171450">
              <a:buFont typeface="Arial"/>
              <a:buChar char="•"/>
            </a:pPr>
            <a:r>
              <a:rPr lang="nb-NO" dirty="0" err="1"/>
              <a:t>Oppgåver</a:t>
            </a:r>
            <a:r>
              <a:rPr lang="nb-NO" dirty="0"/>
              <a:t> der Digdir har behov for å utforske teknologi/funksjonalitet/</a:t>
            </a:r>
            <a:r>
              <a:rPr lang="nb-NO" dirty="0" err="1"/>
              <a:t>PoC</a:t>
            </a:r>
            <a:br>
              <a:rPr lang="nb-NO" dirty="0">
                <a:cs typeface="+mn-lt"/>
              </a:rPr>
            </a:br>
            <a:r>
              <a:rPr lang="nb-NO" dirty="0"/>
              <a:t>Vinn – vinn for begge </a:t>
            </a:r>
            <a:r>
              <a:rPr lang="nb-NO" dirty="0" err="1"/>
              <a:t>partar</a:t>
            </a:r>
            <a:r>
              <a:rPr lang="nb-NO" dirty="0"/>
              <a:t> – </a:t>
            </a:r>
            <a:r>
              <a:rPr lang="nb-NO" dirty="0" err="1"/>
              <a:t>spennande</a:t>
            </a:r>
            <a:r>
              <a:rPr lang="nb-NO" dirty="0"/>
              <a:t> </a:t>
            </a:r>
            <a:r>
              <a:rPr lang="nb-NO" dirty="0" err="1"/>
              <a:t>oppgåver</a:t>
            </a:r>
            <a:r>
              <a:rPr lang="nb-NO" dirty="0"/>
              <a:t> for </a:t>
            </a:r>
            <a:r>
              <a:rPr lang="nb-NO" dirty="0" err="1"/>
              <a:t>studentane</a:t>
            </a:r>
            <a:r>
              <a:rPr lang="nb-NO" dirty="0"/>
              <a:t> og nye </a:t>
            </a:r>
            <a:r>
              <a:rPr lang="nb-NO" dirty="0" err="1"/>
              <a:t>auger</a:t>
            </a:r>
            <a:r>
              <a:rPr lang="nb-NO" dirty="0"/>
              <a:t>/kapasitet/teknologikunnskap uten "arv" til å utforske for Digdir</a:t>
            </a:r>
            <a:endParaRPr lang="nb-NO" dirty="0">
              <a:cs typeface="Calibri"/>
            </a:endParaRPr>
          </a:p>
          <a:p>
            <a:pPr marL="171450" indent="-171450">
              <a:buFont typeface="Arial"/>
              <a:buChar char="•"/>
            </a:pPr>
            <a:r>
              <a:rPr lang="nb-NO" dirty="0"/>
              <a:t>Vise fram kva regionen har å by på</a:t>
            </a:r>
          </a:p>
          <a:p>
            <a:pPr lvl="1" indent="-171450">
              <a:buFont typeface="Arial"/>
              <a:buChar char="•"/>
            </a:pPr>
            <a:r>
              <a:rPr lang="nb-NO" dirty="0" err="1"/>
              <a:t>Arbeidsmarknad</a:t>
            </a:r>
            <a:r>
              <a:rPr lang="nb-NO" dirty="0"/>
              <a:t> (andre offentlige og private </a:t>
            </a:r>
            <a:r>
              <a:rPr lang="nb-NO" dirty="0" err="1"/>
              <a:t>teknologiverksemder</a:t>
            </a:r>
            <a:r>
              <a:rPr lang="nb-NO" dirty="0"/>
              <a:t>) </a:t>
            </a:r>
          </a:p>
          <a:p>
            <a:pPr lvl="1" indent="-171450">
              <a:buFont typeface="Arial"/>
              <a:buChar char="•"/>
            </a:pPr>
            <a:r>
              <a:rPr lang="nb-NO" dirty="0">
                <a:cs typeface="Calibri"/>
              </a:rPr>
              <a:t>Samfunn med korte avstander og </a:t>
            </a:r>
            <a:r>
              <a:rPr lang="nb-NO" dirty="0" err="1">
                <a:cs typeface="Calibri"/>
              </a:rPr>
              <a:t>bl.a</a:t>
            </a:r>
            <a:r>
              <a:rPr lang="nb-NO" dirty="0">
                <a:cs typeface="Calibri"/>
              </a:rPr>
              <a:t> barnehage/skole med høy kvalitet</a:t>
            </a:r>
          </a:p>
          <a:p>
            <a:pPr lvl="1" indent="-171450">
              <a:buFont typeface="Arial"/>
              <a:buChar char="•"/>
            </a:pPr>
            <a:r>
              <a:rPr lang="nb-NO" dirty="0" err="1">
                <a:cs typeface="Calibri"/>
              </a:rPr>
              <a:t>Fritidsmoglegheiter</a:t>
            </a:r>
            <a:r>
              <a:rPr lang="nb-NO" dirty="0"/>
              <a:t> (fjord, fjell, </a:t>
            </a:r>
            <a:r>
              <a:rPr lang="nb-NO" dirty="0" err="1"/>
              <a:t>m.m</a:t>
            </a:r>
            <a:r>
              <a:rPr lang="nb-NO" dirty="0"/>
              <a:t>) som er lett tilgjengelige og kan brukes i en hektisk hverdag</a:t>
            </a:r>
            <a:endParaRPr lang="nb-NO" dirty="0">
              <a:cs typeface="Calibri"/>
            </a:endParaRPr>
          </a:p>
          <a:p>
            <a:pPr marL="171450" indent="-171450">
              <a:buFont typeface="Arial"/>
              <a:buChar char="•"/>
            </a:pPr>
            <a:r>
              <a:rPr lang="nb-NO" dirty="0">
                <a:cs typeface="Calibri"/>
              </a:rPr>
              <a:t>Være synlige i utdanningsinstitusjonene og promotere Digdir som arbeidsgiver; Vi har behov innen de fleste fagområder. Synliggjøre teknologiområder vi anser som viktige i fremtiden.</a:t>
            </a:r>
          </a:p>
          <a:p>
            <a:pPr marL="171450" indent="-171450">
              <a:buFont typeface="Arial"/>
              <a:buChar char="•"/>
            </a:pPr>
            <a:r>
              <a:rPr lang="nb-NO" dirty="0">
                <a:cs typeface="Calibri"/>
              </a:rPr>
              <a:t>Forstå hva utdanningsinstitusjonene fokuserer på </a:t>
            </a:r>
          </a:p>
          <a:p>
            <a:endParaRPr lang="nb-NO" dirty="0">
              <a:cs typeface="Calibri"/>
            </a:endParaRPr>
          </a:p>
          <a:p>
            <a:r>
              <a:rPr lang="nb-NO" b="0" dirty="0">
                <a:cs typeface="Calibri"/>
              </a:rPr>
              <a:t>Kjører også </a:t>
            </a:r>
            <a:r>
              <a:rPr lang="nb-NO" b="0" dirty="0" err="1">
                <a:cs typeface="Calibri"/>
              </a:rPr>
              <a:t>DigdirCamp</a:t>
            </a:r>
            <a:r>
              <a:rPr lang="nb-NO" b="0" dirty="0">
                <a:cs typeface="Calibri"/>
              </a:rPr>
              <a:t> Brønnøysund i samarbeid med </a:t>
            </a:r>
            <a:r>
              <a:rPr lang="nb-NO" b="0" dirty="0" err="1">
                <a:cs typeface="Calibri"/>
              </a:rPr>
              <a:t>Brreg</a:t>
            </a:r>
            <a:r>
              <a:rPr lang="nb-NO" b="0" dirty="0">
                <a:cs typeface="Calibri"/>
              </a:rPr>
              <a:t>.</a:t>
            </a:r>
          </a:p>
        </p:txBody>
      </p:sp>
      <p:sp>
        <p:nvSpPr>
          <p:cNvPr id="4" name="Plassholder for lysbildenummer 3"/>
          <p:cNvSpPr>
            <a:spLocks noGrp="1"/>
          </p:cNvSpPr>
          <p:nvPr>
            <p:ph type="sldNum" sz="quarter" idx="5"/>
          </p:nvPr>
        </p:nvSpPr>
        <p:spPr/>
        <p:txBody>
          <a:bodyPr/>
          <a:lstStyle/>
          <a:p>
            <a:fld id="{29E52AEC-6122-4606-80E2-194D65BC4B88}" type="slidenum">
              <a:rPr lang="nb-NO" smtClean="0"/>
              <a:t>3</a:t>
            </a:fld>
            <a:endParaRPr lang="nb-NO"/>
          </a:p>
        </p:txBody>
      </p:sp>
    </p:spTree>
    <p:extLst>
      <p:ext uri="{BB962C8B-B14F-4D97-AF65-F5344CB8AC3E}">
        <p14:creationId xmlns:p14="http://schemas.microsoft.com/office/powerpoint/2010/main" val="79633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4</a:t>
            </a:fld>
            <a:endParaRPr lang="nb-NO"/>
          </a:p>
        </p:txBody>
      </p:sp>
    </p:spTree>
    <p:extLst>
      <p:ext uri="{BB962C8B-B14F-4D97-AF65-F5344CB8AC3E}">
        <p14:creationId xmlns:p14="http://schemas.microsoft.com/office/powerpoint/2010/main" val="161222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5</a:t>
            </a:fld>
            <a:endParaRPr lang="nb-NO"/>
          </a:p>
        </p:txBody>
      </p:sp>
    </p:spTree>
    <p:extLst>
      <p:ext uri="{BB962C8B-B14F-4D97-AF65-F5344CB8AC3E}">
        <p14:creationId xmlns:p14="http://schemas.microsoft.com/office/powerpoint/2010/main" val="463036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6</a:t>
            </a:fld>
            <a:endParaRPr lang="nb-NO"/>
          </a:p>
        </p:txBody>
      </p:sp>
    </p:spTree>
    <p:extLst>
      <p:ext uri="{BB962C8B-B14F-4D97-AF65-F5344CB8AC3E}">
        <p14:creationId xmlns:p14="http://schemas.microsoft.com/office/powerpoint/2010/main" val="1859684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7</a:t>
            </a:fld>
            <a:endParaRPr lang="nb-NO"/>
          </a:p>
        </p:txBody>
      </p:sp>
    </p:spTree>
    <p:extLst>
      <p:ext uri="{BB962C8B-B14F-4D97-AF65-F5344CB8AC3E}">
        <p14:creationId xmlns:p14="http://schemas.microsoft.com/office/powerpoint/2010/main" val="328848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dirty="0"/>
              <a:t>CEF </a:t>
            </a:r>
            <a:r>
              <a:rPr lang="nb-NO" dirty="0" err="1"/>
              <a:t>eDelivery</a:t>
            </a:r>
            <a:r>
              <a:rPr lang="nb-NO" dirty="0"/>
              <a:t> i bruk i mange konkrete arkitekturer i tillegg til Peppol</a:t>
            </a:r>
          </a:p>
          <a:p>
            <a:pPr lvl="1"/>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8</a:t>
            </a:fld>
            <a:endParaRPr lang="nb-NO"/>
          </a:p>
        </p:txBody>
      </p:sp>
    </p:spTree>
    <p:extLst>
      <p:ext uri="{BB962C8B-B14F-4D97-AF65-F5344CB8AC3E}">
        <p14:creationId xmlns:p14="http://schemas.microsoft.com/office/powerpoint/2010/main" val="181970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327EF4-6802-4E2F-8212-BA9416A804BF}" type="slidenum">
              <a:rPr lang="nb-NO" smtClean="0"/>
              <a:t>9</a:t>
            </a:fld>
            <a:endParaRPr lang="nb-NO"/>
          </a:p>
        </p:txBody>
      </p:sp>
    </p:spTree>
    <p:extLst>
      <p:ext uri="{BB962C8B-B14F-4D97-AF65-F5344CB8AC3E}">
        <p14:creationId xmlns:p14="http://schemas.microsoft.com/office/powerpoint/2010/main" val="260322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pn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1.pn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1.png"/><Relationship Id="rId4"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6.mp4"/><Relationship Id="rId1" Type="http://schemas.microsoft.com/office/2007/relationships/media" Target="../media/media6.mp4"/><Relationship Id="rId5" Type="http://schemas.openxmlformats.org/officeDocument/2006/relationships/image" Target="../media/image1.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7.mp4"/><Relationship Id="rId1" Type="http://schemas.microsoft.com/office/2007/relationships/media" Target="../media/media7.mp4"/><Relationship Id="rId5" Type="http://schemas.openxmlformats.org/officeDocument/2006/relationships/image" Target="../media/image1.png"/><Relationship Id="rId4" Type="http://schemas.openxmlformats.org/officeDocument/2006/relationships/image" Target="../media/image21.pn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8.mp4"/><Relationship Id="rId1" Type="http://schemas.microsoft.com/office/2007/relationships/media" Target="../media/media8.mp4"/><Relationship Id="rId5" Type="http://schemas.openxmlformats.org/officeDocument/2006/relationships/image" Target="../media/image1.png"/><Relationship Id="rId4"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9.mp4"/><Relationship Id="rId1" Type="http://schemas.microsoft.com/office/2007/relationships/media" Target="../media/media9.mp4"/><Relationship Id="rId5" Type="http://schemas.openxmlformats.org/officeDocument/2006/relationships/image" Target="../media/image1.png"/><Relationship Id="rId4" Type="http://schemas.openxmlformats.org/officeDocument/2006/relationships/image" Target="../media/image23.pn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0.mp4"/><Relationship Id="rId1" Type="http://schemas.microsoft.com/office/2007/relationships/media" Target="../media/media10.mp4"/><Relationship Id="rId5" Type="http://schemas.openxmlformats.org/officeDocument/2006/relationships/image" Target="../media/image1.png"/><Relationship Id="rId4"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1.mp4"/><Relationship Id="rId1" Type="http://schemas.microsoft.com/office/2007/relationships/media" Target="../media/media11.mp4"/><Relationship Id="rId5" Type="http://schemas.openxmlformats.org/officeDocument/2006/relationships/image" Target="../media/image1.png"/><Relationship Id="rId4"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1.png"/><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1.png"/><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media/media6.mp4"/><Relationship Id="rId1" Type="http://schemas.microsoft.com/office/2007/relationships/media" Target="../media/media6.mp4"/><Relationship Id="rId5" Type="http://schemas.openxmlformats.org/officeDocument/2006/relationships/image" Target="../media/image1.png"/><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media/media7.mp4"/><Relationship Id="rId1" Type="http://schemas.microsoft.com/office/2007/relationships/media" Target="../media/media7.mp4"/><Relationship Id="rId5" Type="http://schemas.openxmlformats.org/officeDocument/2006/relationships/image" Target="../media/image1.png"/><Relationship Id="rId4"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media/media8.mp4"/><Relationship Id="rId1" Type="http://schemas.microsoft.com/office/2007/relationships/media" Target="../media/media8.mp4"/><Relationship Id="rId5" Type="http://schemas.openxmlformats.org/officeDocument/2006/relationships/image" Target="../media/image1.png"/><Relationship Id="rId4"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media/media9.mp4"/><Relationship Id="rId1" Type="http://schemas.microsoft.com/office/2007/relationships/media" Target="../media/media9.mp4"/><Relationship Id="rId5" Type="http://schemas.openxmlformats.org/officeDocument/2006/relationships/image" Target="../media/image1.png"/><Relationship Id="rId4" Type="http://schemas.openxmlformats.org/officeDocument/2006/relationships/image" Target="../media/image23.pn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media/media10.mp4"/><Relationship Id="rId1" Type="http://schemas.microsoft.com/office/2007/relationships/media" Target="../media/media10.mp4"/><Relationship Id="rId5" Type="http://schemas.openxmlformats.org/officeDocument/2006/relationships/image" Target="../media/image1.png"/><Relationship Id="rId4" Type="http://schemas.openxmlformats.org/officeDocument/2006/relationships/image" Target="../media/image24.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media/media11.mp4"/><Relationship Id="rId1" Type="http://schemas.microsoft.com/office/2007/relationships/media" Target="../media/media11.mp4"/><Relationship Id="rId5" Type="http://schemas.openxmlformats.org/officeDocument/2006/relationships/image" Target="../media/image1.png"/><Relationship Id="rId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ort Animert Introslide #1">
    <p:bg>
      <p:bgPr>
        <a:solidFill>
          <a:schemeClr val="lt1"/>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A1D86F2-7076-44AB-A7BD-6AFC9F4E54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pic>
        <p:nvPicPr>
          <p:cNvPr id="3" name="Digdir_Intro_kort_versjon_20201014">
            <a:hlinkClick r:id="" action="ppaction://media"/>
            <a:extLst>
              <a:ext uri="{FF2B5EF4-FFF2-40B4-BE49-F238E27FC236}">
                <a16:creationId xmlns:a16="http://schemas.microsoft.com/office/drawing/2014/main" id="{149D7789-BEBF-4E04-B79D-9078B9E2F8B9}"/>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5"/>
          <a:stretch>
            <a:fillRect/>
          </a:stretch>
        </p:blipFill>
        <p:spPr>
          <a:xfrm>
            <a:off x="-1587" y="0"/>
            <a:ext cx="16256000" cy="9144000"/>
          </a:xfrm>
          <a:prstGeom prst="rect">
            <a:avLst/>
          </a:prstGeom>
        </p:spPr>
      </p:pic>
    </p:spTree>
    <p:extLst>
      <p:ext uri="{BB962C8B-B14F-4D97-AF65-F5344CB8AC3E}">
        <p14:creationId xmlns:p14="http://schemas.microsoft.com/office/powerpoint/2010/main" val="2955385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gdir Introslide #8">
    <p:bg>
      <p:bgPr>
        <a:solidFill>
          <a:schemeClr val="lt1"/>
        </a:solidFill>
        <a:effectLst/>
      </p:bgPr>
    </p:bg>
    <p:spTree>
      <p:nvGrpSpPr>
        <p:cNvPr id="1" name=""/>
        <p:cNvGrpSpPr/>
        <p:nvPr/>
      </p:nvGrpSpPr>
      <p:grpSpPr>
        <a:xfrm>
          <a:off x="0" y="0"/>
          <a:ext cx="0" cy="0"/>
          <a:chOff x="0" y="0"/>
          <a:chExt cx="0" cy="0"/>
        </a:xfrm>
      </p:grpSpPr>
      <p:pic>
        <p:nvPicPr>
          <p:cNvPr id="6" name="Bilde 5" descr="Et bilde som inneholder tegning&#10;&#10;Automatisk generert beskrivelse">
            <a:extLst>
              <a:ext uri="{FF2B5EF4-FFF2-40B4-BE49-F238E27FC236}">
                <a16:creationId xmlns:a16="http://schemas.microsoft.com/office/drawing/2014/main" id="{869FEB36-2120-4C4B-A06E-09E862D5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976DF188-501B-4BE2-A848-80262AE5D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14376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gdir Introslide #9">
    <p:bg>
      <p:bgPr>
        <a:solidFill>
          <a:schemeClr val="lt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AF6A1F0-48BA-4FA0-94B4-925E77FCC2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976DF188-501B-4BE2-A848-80262AE5D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312112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4" name="Plassholder for tittel 1">
            <a:extLst>
              <a:ext uri="{FF2B5EF4-FFF2-40B4-BE49-F238E27FC236}">
                <a16:creationId xmlns:a16="http://schemas.microsoft.com/office/drawing/2014/main" id="{F2028190-9615-4857-9215-8E91FE761645}"/>
              </a:ext>
            </a:extLst>
          </p:cNvPr>
          <p:cNvSpPr>
            <a:spLocks noGrp="1"/>
          </p:cNvSpPr>
          <p:nvPr>
            <p:ph type="title"/>
          </p:nvPr>
        </p:nvSpPr>
        <p:spPr>
          <a:xfrm>
            <a:off x="2364232" y="1480956"/>
            <a:ext cx="12295197" cy="692497"/>
          </a:xfrm>
          <a:prstGeom prst="rect">
            <a:avLst/>
          </a:prstGeom>
        </p:spPr>
        <p:txBody>
          <a:bodyPr vert="horz" lIns="0" tIns="0" rIns="0" bIns="0" rtlCol="0" anchor="b" anchorCtr="0">
            <a:noAutofit/>
          </a:bodyPr>
          <a:lstStyle/>
          <a:p>
            <a:r>
              <a:rPr lang="nb-NO"/>
              <a:t>Klikk for å redigere tittelstil</a:t>
            </a:r>
          </a:p>
        </p:txBody>
      </p:sp>
      <p:sp>
        <p:nvSpPr>
          <p:cNvPr id="5" name="Plassholder for tekst 2">
            <a:extLst>
              <a:ext uri="{FF2B5EF4-FFF2-40B4-BE49-F238E27FC236}">
                <a16:creationId xmlns:a16="http://schemas.microsoft.com/office/drawing/2014/main" id="{626F4051-322D-4761-B918-75CA0F940DA8}"/>
              </a:ext>
            </a:extLst>
          </p:cNvPr>
          <p:cNvSpPr>
            <a:spLocks noGrp="1"/>
          </p:cNvSpPr>
          <p:nvPr>
            <p:ph idx="1"/>
          </p:nvPr>
        </p:nvSpPr>
        <p:spPr>
          <a:xfrm>
            <a:off x="2364232" y="2453731"/>
            <a:ext cx="12295197" cy="576485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12558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2364231" y="2510971"/>
            <a:ext cx="5977406" cy="5776686"/>
          </a:xfrm>
          <a:prstGeom prst="rect">
            <a:avLst/>
          </a:prstGeo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8682023" y="2510971"/>
            <a:ext cx="5977406" cy="5776686"/>
          </a:xfrm>
          <a:prstGeom prst="rect">
            <a:avLst/>
          </a:prstGeo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ittel 1">
            <a:extLst>
              <a:ext uri="{FF2B5EF4-FFF2-40B4-BE49-F238E27FC236}">
                <a16:creationId xmlns:a16="http://schemas.microsoft.com/office/drawing/2014/main" id="{97C25ED5-A7B7-439C-8D7F-2262BCA976B3}"/>
              </a:ext>
            </a:extLst>
          </p:cNvPr>
          <p:cNvSpPr>
            <a:spLocks noGrp="1"/>
          </p:cNvSpPr>
          <p:nvPr>
            <p:ph type="title"/>
          </p:nvPr>
        </p:nvSpPr>
        <p:spPr>
          <a:xfrm>
            <a:off x="2364232" y="1480956"/>
            <a:ext cx="12295197" cy="692497"/>
          </a:xfrm>
          <a:prstGeom prst="rect">
            <a:avLst/>
          </a:prstGeom>
        </p:spPr>
        <p:txBody>
          <a:bodyPr vert="horz" lIns="0" tIns="0" rIns="0" bIns="0" rtlCol="0" anchor="b" anchorCtr="0">
            <a:noAutofit/>
          </a:bodyPr>
          <a:lstStyle/>
          <a:p>
            <a:r>
              <a:rPr lang="nb-NO"/>
              <a:t>Klikk for å redigere tittelstil</a:t>
            </a:r>
          </a:p>
        </p:txBody>
      </p:sp>
    </p:spTree>
    <p:extLst>
      <p:ext uri="{BB962C8B-B14F-4D97-AF65-F5344CB8AC3E}">
        <p14:creationId xmlns:p14="http://schemas.microsoft.com/office/powerpoint/2010/main" val="3213274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0"/>
            <a:ext cx="16256033" cy="9145143"/>
          </a:xfrm>
          <a:prstGeom prst="rect">
            <a:avLst/>
          </a:prstGeom>
        </p:spPr>
        <p:txBody>
          <a:bodyPr lIns="0" tIns="2880000" rIns="0" bIns="0" anchor="t" anchorCtr="1"/>
          <a:lstStyle>
            <a:lvl1pPr marL="0" indent="0" algn="ctr">
              <a:buNone/>
              <a:defRPr sz="3000"/>
            </a:lvl1pPr>
          </a:lstStyle>
          <a:p>
            <a:r>
              <a:rPr lang="nb-NO"/>
              <a:t>Klikk ikonet for å legge til et bilde</a:t>
            </a:r>
          </a:p>
        </p:txBody>
      </p:sp>
    </p:spTree>
    <p:extLst>
      <p:ext uri="{BB962C8B-B14F-4D97-AF65-F5344CB8AC3E}">
        <p14:creationId xmlns:p14="http://schemas.microsoft.com/office/powerpoint/2010/main" val="3274672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 /m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16256033" cy="4572572"/>
          </a:xfrm>
          <a:prstGeom prst="rect">
            <a:avLst/>
          </a:prstGeom>
        </p:spPr>
        <p:txBody>
          <a:bodyPr lIns="0" tIns="2880000" rIns="0" bIns="0" anchor="t" anchorCtr="1"/>
          <a:lstStyle>
            <a:lvl1pPr marL="0" indent="0" algn="ctr">
              <a:buNone/>
              <a:defRPr sz="3000"/>
            </a:lvl1pPr>
          </a:lstStyle>
          <a:p>
            <a:r>
              <a:rPr lang="nb-NO"/>
              <a:t>Klikk ikonet for å legge til et bilde</a:t>
            </a:r>
          </a:p>
        </p:txBody>
      </p:sp>
      <p:sp>
        <p:nvSpPr>
          <p:cNvPr id="10" name="Plassholder for tekst 6">
            <a:extLst>
              <a:ext uri="{FF2B5EF4-FFF2-40B4-BE49-F238E27FC236}">
                <a16:creationId xmlns:a16="http://schemas.microsoft.com/office/drawing/2014/main" id="{660222DE-83EE-4E47-896F-8C78F30A2D45}"/>
              </a:ext>
            </a:extLst>
          </p:cNvPr>
          <p:cNvSpPr>
            <a:spLocks noGrp="1"/>
          </p:cNvSpPr>
          <p:nvPr>
            <p:ph type="body" sz="quarter" idx="13"/>
          </p:nvPr>
        </p:nvSpPr>
        <p:spPr>
          <a:xfrm>
            <a:off x="2364232" y="5309936"/>
            <a:ext cx="12295196" cy="2971097"/>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98856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ort bilde med teks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502D847-EF0A-40D6-98D4-363AD03B4F25}"/>
              </a:ext>
            </a:extLst>
          </p:cNvPr>
          <p:cNvSpPr/>
          <p:nvPr userDrawn="1"/>
        </p:nvSpPr>
        <p:spPr>
          <a:xfrm>
            <a:off x="1944914" y="101600"/>
            <a:ext cx="13628915" cy="10740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8124597" y="0"/>
            <a:ext cx="8129816" cy="9145143"/>
          </a:xfrm>
          <a:prstGeom prst="rect">
            <a:avLst/>
          </a:prstGeom>
        </p:spPr>
        <p:txBody>
          <a:bodyPr lIns="0" tIns="720000" rIns="0" bIns="0" anchor="t" anchorCtr="1"/>
          <a:lstStyle>
            <a:lvl1pPr marL="0" indent="0" algn="ctr">
              <a:buNone/>
              <a:defRPr sz="3000"/>
            </a:lvl1pPr>
          </a:lstStyle>
          <a:p>
            <a:r>
              <a:rPr lang="nb-NO"/>
              <a:t>Klikk ikonet for å legge til et bilde</a:t>
            </a:r>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911589" y="566057"/>
            <a:ext cx="6480810" cy="8049032"/>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64467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 tekstbokser og 2x bild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334645B-223F-4526-8D89-BC20DD382EAF}"/>
              </a:ext>
            </a:extLst>
          </p:cNvPr>
          <p:cNvSpPr/>
          <p:nvPr userDrawn="1"/>
        </p:nvSpPr>
        <p:spPr>
          <a:xfrm>
            <a:off x="1306286" y="130629"/>
            <a:ext cx="14557828" cy="1915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4572572"/>
            <a:ext cx="8129816" cy="4571428"/>
          </a:xfrm>
          <a:prstGeom prst="rect">
            <a:avLst/>
          </a:prstGeom>
        </p:spPr>
        <p:txBody>
          <a:bodyPr lIns="0" tIns="720000" rIns="0" bIns="0" anchor="t" anchorCtr="1"/>
          <a:lstStyle>
            <a:lvl1pPr marL="0" indent="0" algn="ctr">
              <a:buNone/>
              <a:defRPr sz="3000"/>
            </a:lvl1pPr>
          </a:lstStyle>
          <a:p>
            <a:r>
              <a:rPr lang="nb-NO"/>
              <a:t>Klikk ikonet for å legge til et bilde</a:t>
            </a:r>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080135" y="338378"/>
            <a:ext cx="5760720" cy="2520315"/>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8129816" y="0"/>
            <a:ext cx="8124596" cy="4572572"/>
          </a:xfrm>
          <a:prstGeom prst="rect">
            <a:avLst/>
          </a:prstGeom>
        </p:spPr>
        <p:txBody>
          <a:bodyPr lIns="0" tIns="720000" rIns="0" bIns="0" anchor="t" anchorCtr="1"/>
          <a:lstStyle>
            <a:lvl1pPr marL="0" indent="0" algn="ctr">
              <a:buNone/>
              <a:defRPr sz="3000"/>
            </a:lvl1pPr>
          </a:lstStyle>
          <a:p>
            <a:r>
              <a:rPr lang="nb-NO"/>
              <a:t>Klikk ikonet for å legge til et bilde</a:t>
            </a:r>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9181147" y="4856071"/>
            <a:ext cx="5760720" cy="2520315"/>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50609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ataside">
    <p:spTree>
      <p:nvGrpSpPr>
        <p:cNvPr id="1" name=""/>
        <p:cNvGrpSpPr/>
        <p:nvPr/>
      </p:nvGrpSpPr>
      <p:grpSpPr>
        <a:xfrm>
          <a:off x="0" y="0"/>
          <a:ext cx="0" cy="0"/>
          <a:chOff x="0" y="0"/>
          <a:chExt cx="0" cy="0"/>
        </a:xfrm>
      </p:grpSpPr>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2365830" y="900110"/>
            <a:ext cx="11771736" cy="7532689"/>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02718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630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ang Animert Introslide #1">
    <p:bg>
      <p:bgPr>
        <a:solidFill>
          <a:schemeClr val="lt1"/>
        </a:solidFill>
        <a:effectLst/>
      </p:bgPr>
    </p:bg>
    <p:spTree>
      <p:nvGrpSpPr>
        <p:cNvPr id="1" name=""/>
        <p:cNvGrpSpPr/>
        <p:nvPr/>
      </p:nvGrpSpPr>
      <p:grpSpPr>
        <a:xfrm>
          <a:off x="0" y="0"/>
          <a:ext cx="0" cy="0"/>
          <a:chOff x="0" y="0"/>
          <a:chExt cx="0" cy="0"/>
        </a:xfrm>
      </p:grpSpPr>
      <p:pic>
        <p:nvPicPr>
          <p:cNvPr id="3" name="Digdir_Intro_01_20201014">
            <a:hlinkClick r:id="" action="ppaction://media"/>
            <a:extLst>
              <a:ext uri="{FF2B5EF4-FFF2-40B4-BE49-F238E27FC236}">
                <a16:creationId xmlns:a16="http://schemas.microsoft.com/office/drawing/2014/main" id="{3A2F5C53-3D67-48E6-8586-4DB169ED894C}"/>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spTree>
    <p:extLst>
      <p:ext uri="{BB962C8B-B14F-4D97-AF65-F5344CB8AC3E}">
        <p14:creationId xmlns:p14="http://schemas.microsoft.com/office/powerpoint/2010/main" val="1712300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ause #1">
    <p:spTree>
      <p:nvGrpSpPr>
        <p:cNvPr id="1" name=""/>
        <p:cNvGrpSpPr/>
        <p:nvPr/>
      </p:nvGrpSpPr>
      <p:grpSpPr>
        <a:xfrm>
          <a:off x="0" y="0"/>
          <a:ext cx="0" cy="0"/>
          <a:chOff x="0" y="0"/>
          <a:chExt cx="0" cy="0"/>
        </a:xfrm>
      </p:grpSpPr>
      <p:pic>
        <p:nvPicPr>
          <p:cNvPr id="3" name="Bilde 2" descr="Et bilde som inneholder tegning&#10;&#10;Automatisk generert beskrivelse">
            <a:extLst>
              <a:ext uri="{FF2B5EF4-FFF2-40B4-BE49-F238E27FC236}">
                <a16:creationId xmlns:a16="http://schemas.microsoft.com/office/drawing/2014/main" id="{B32B5ECC-2D7D-48D0-B8D9-C63BF3D353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7"/>
            <a:ext cx="16254413" cy="9141965"/>
          </a:xfrm>
          <a:prstGeom prst="rect">
            <a:avLst/>
          </a:prstGeom>
        </p:spPr>
      </p:pic>
      <p:sp>
        <p:nvSpPr>
          <p:cNvPr id="6" name="Tittel 1"/>
          <p:cNvSpPr>
            <a:spLocks noGrp="1"/>
          </p:cNvSpPr>
          <p:nvPr>
            <p:ph type="title"/>
          </p:nvPr>
        </p:nvSpPr>
        <p:spPr>
          <a:xfrm>
            <a:off x="2365963" y="3681198"/>
            <a:ext cx="6120080" cy="1419611"/>
          </a:xfrm>
          <a:prstGeom prst="rect">
            <a:avLst/>
          </a:prstGeom>
        </p:spPr>
        <p:txBody>
          <a:bodyPr/>
          <a:lstStyle>
            <a:lvl1pPr>
              <a:defRPr>
                <a:solidFill>
                  <a:schemeClr val="bg1"/>
                </a:solidFill>
              </a:defRPr>
            </a:lvl1pPr>
          </a:lstStyle>
          <a:p>
            <a:r>
              <a:rPr lang="nb-NO"/>
              <a:t>Klikk for å redigere tittelstil</a:t>
            </a:r>
          </a:p>
        </p:txBody>
      </p:sp>
      <p:pic>
        <p:nvPicPr>
          <p:cNvPr id="11" name="Bilde 10" descr="Et bilde som inneholder tegning&#10;&#10;Automatisk generert beskrivelse">
            <a:extLst>
              <a:ext uri="{FF2B5EF4-FFF2-40B4-BE49-F238E27FC236}">
                <a16:creationId xmlns:a16="http://schemas.microsoft.com/office/drawing/2014/main" id="{1623D34C-1926-4810-91BE-D6B95CA93B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5963" y="600106"/>
            <a:ext cx="439149" cy="440948"/>
          </a:xfrm>
          <a:prstGeom prst="rect">
            <a:avLst/>
          </a:prstGeom>
        </p:spPr>
      </p:pic>
      <p:sp>
        <p:nvSpPr>
          <p:cNvPr id="17" name="TextBox 6">
            <a:extLst>
              <a:ext uri="{FF2B5EF4-FFF2-40B4-BE49-F238E27FC236}">
                <a16:creationId xmlns:a16="http://schemas.microsoft.com/office/drawing/2014/main" id="{AEEAA6E5-76EB-4149-A5FA-6F5AED27612D}"/>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258411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D1E0FE9-5097-4A7A-849E-80C6670E41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7"/>
            <a:ext cx="16254413" cy="9141965"/>
          </a:xfrm>
          <a:prstGeom prst="rect">
            <a:avLst/>
          </a:prstGeom>
        </p:spPr>
      </p:pic>
      <p:pic>
        <p:nvPicPr>
          <p:cNvPr id="4" name="Bilde 3" descr="Et bilde som inneholder tegning&#10;&#10;Automatisk generert beskrivelse">
            <a:extLst>
              <a:ext uri="{FF2B5EF4-FFF2-40B4-BE49-F238E27FC236}">
                <a16:creationId xmlns:a16="http://schemas.microsoft.com/office/drawing/2014/main" id="{55ABA1C8-70E5-466F-8965-C04932D886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206" y="4295660"/>
            <a:ext cx="1489437" cy="1495540"/>
          </a:xfrm>
          <a:prstGeom prst="rect">
            <a:avLst/>
          </a:prstGeom>
        </p:spPr>
      </p:pic>
      <p:sp>
        <p:nvSpPr>
          <p:cNvPr id="5" name="TekstSylinder 4">
            <a:extLst>
              <a:ext uri="{FF2B5EF4-FFF2-40B4-BE49-F238E27FC236}">
                <a16:creationId xmlns:a16="http://schemas.microsoft.com/office/drawing/2014/main" id="{A278092D-6D2E-4BF9-9025-D1CB6046007B}"/>
              </a:ext>
            </a:extLst>
          </p:cNvPr>
          <p:cNvSpPr txBox="1"/>
          <p:nvPr userDrawn="1"/>
        </p:nvSpPr>
        <p:spPr>
          <a:xfrm>
            <a:off x="8054543" y="7302500"/>
            <a:ext cx="3048000" cy="1166153"/>
          </a:xfrm>
          <a:prstGeom prst="rect">
            <a:avLst/>
          </a:prstGeom>
          <a:noFill/>
        </p:spPr>
        <p:txBody>
          <a:bodyPr wrap="square" rtlCol="0">
            <a:spAutoFit/>
          </a:bodyPr>
          <a:lstStyle/>
          <a:p>
            <a:pPr>
              <a:lnSpc>
                <a:spcPct val="150000"/>
              </a:lnSpc>
              <a:spcBef>
                <a:spcPts val="0"/>
              </a:spcBef>
            </a:pPr>
            <a:r>
              <a:rPr lang="nb-NO" sz="1200" b="1">
                <a:solidFill>
                  <a:schemeClr val="bg1"/>
                </a:solidFill>
              </a:rPr>
              <a:t>Digitaliseringsdirektoratet</a:t>
            </a:r>
          </a:p>
          <a:p>
            <a:pPr>
              <a:lnSpc>
                <a:spcPct val="150000"/>
              </a:lnSpc>
              <a:spcBef>
                <a:spcPts val="0"/>
              </a:spcBef>
            </a:pPr>
            <a:r>
              <a:rPr lang="nb-NO" sz="1200" b="0">
                <a:solidFill>
                  <a:schemeClr val="bg1"/>
                </a:solidFill>
              </a:rPr>
              <a:t>postmottak@digdir.no</a:t>
            </a:r>
          </a:p>
          <a:p>
            <a:pPr>
              <a:lnSpc>
                <a:spcPct val="150000"/>
              </a:lnSpc>
              <a:spcBef>
                <a:spcPts val="0"/>
              </a:spcBef>
            </a:pPr>
            <a:r>
              <a:rPr lang="nb-NO" sz="1200" b="0">
                <a:solidFill>
                  <a:schemeClr val="bg1"/>
                </a:solidFill>
              </a:rPr>
              <a:t>22 45 10 00</a:t>
            </a:r>
          </a:p>
          <a:p>
            <a:pPr>
              <a:lnSpc>
                <a:spcPct val="150000"/>
              </a:lnSpc>
              <a:spcBef>
                <a:spcPts val="0"/>
              </a:spcBef>
            </a:pPr>
            <a:r>
              <a:rPr lang="nb-NO" sz="1200" b="0">
                <a:solidFill>
                  <a:schemeClr val="bg1"/>
                </a:solidFill>
              </a:rPr>
              <a:t>Postboks 1382 Vika, 0114 Oslo</a:t>
            </a:r>
          </a:p>
        </p:txBody>
      </p:sp>
      <p:sp>
        <p:nvSpPr>
          <p:cNvPr id="12" name="TekstSylinder 11">
            <a:extLst>
              <a:ext uri="{FF2B5EF4-FFF2-40B4-BE49-F238E27FC236}">
                <a16:creationId xmlns:a16="http://schemas.microsoft.com/office/drawing/2014/main" id="{63D8E4ED-29EB-4D5B-8A83-7BF70D2626F8}"/>
              </a:ext>
            </a:extLst>
          </p:cNvPr>
          <p:cNvSpPr txBox="1"/>
          <p:nvPr userDrawn="1"/>
        </p:nvSpPr>
        <p:spPr>
          <a:xfrm>
            <a:off x="11102543" y="7302500"/>
            <a:ext cx="3048000" cy="1166153"/>
          </a:xfrm>
          <a:prstGeom prst="rect">
            <a:avLst/>
          </a:prstGeom>
          <a:noFill/>
        </p:spPr>
        <p:txBody>
          <a:bodyPr wrap="square" rtlCol="0">
            <a:spAutoFit/>
          </a:bodyPr>
          <a:lstStyle/>
          <a:p>
            <a:pPr>
              <a:lnSpc>
                <a:spcPct val="150000"/>
              </a:lnSpc>
              <a:spcBef>
                <a:spcPts val="0"/>
              </a:spcBef>
            </a:pPr>
            <a:r>
              <a:rPr lang="nb-NO" sz="1200" b="1">
                <a:solidFill>
                  <a:schemeClr val="bg1"/>
                </a:solidFill>
              </a:rPr>
              <a:t>Besøksadresser:</a:t>
            </a:r>
          </a:p>
          <a:p>
            <a:pPr>
              <a:lnSpc>
                <a:spcPct val="150000"/>
              </a:lnSpc>
              <a:spcBef>
                <a:spcPts val="0"/>
              </a:spcBef>
            </a:pPr>
            <a:r>
              <a:rPr lang="nb-NO" sz="1200" b="0">
                <a:solidFill>
                  <a:schemeClr val="bg1"/>
                </a:solidFill>
              </a:rPr>
              <a:t>Havnegata 48, 8900 Brønnøysund</a:t>
            </a:r>
          </a:p>
          <a:p>
            <a:pPr>
              <a:lnSpc>
                <a:spcPct val="150000"/>
              </a:lnSpc>
              <a:spcBef>
                <a:spcPts val="0"/>
              </a:spcBef>
            </a:pPr>
            <a:r>
              <a:rPr lang="nb-NO" sz="1200" b="0">
                <a:solidFill>
                  <a:schemeClr val="bg1"/>
                </a:solidFill>
              </a:rPr>
              <a:t>Skrivarvegen 2, 6863 Leikanger</a:t>
            </a:r>
          </a:p>
          <a:p>
            <a:pPr>
              <a:lnSpc>
                <a:spcPct val="150000"/>
              </a:lnSpc>
              <a:spcBef>
                <a:spcPts val="0"/>
              </a:spcBef>
            </a:pPr>
            <a:r>
              <a:rPr lang="nb-NO" sz="1200" b="0">
                <a:solidFill>
                  <a:schemeClr val="bg1"/>
                </a:solidFill>
              </a:rPr>
              <a:t>Lørenfaret 1C, 0580 Oslo</a:t>
            </a:r>
          </a:p>
        </p:txBody>
      </p:sp>
    </p:spTree>
    <p:extLst>
      <p:ext uri="{BB962C8B-B14F-4D97-AF65-F5344CB8AC3E}">
        <p14:creationId xmlns:p14="http://schemas.microsoft.com/office/powerpoint/2010/main" val="1012632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1">
    <p:bg>
      <p:bgPr>
        <a:solidFill>
          <a:schemeClr val="lt1"/>
        </a:solidFill>
        <a:effectLst/>
      </p:bgPr>
    </p:bg>
    <p:spTree>
      <p:nvGrpSpPr>
        <p:cNvPr id="1" name=""/>
        <p:cNvGrpSpPr/>
        <p:nvPr/>
      </p:nvGrpSpPr>
      <p:grpSpPr>
        <a:xfrm>
          <a:off x="0" y="0"/>
          <a:ext cx="0" cy="0"/>
          <a:chOff x="0" y="0"/>
          <a:chExt cx="0" cy="0"/>
        </a:xfrm>
      </p:grpSpPr>
      <p:pic>
        <p:nvPicPr>
          <p:cNvPr id="6" name="Digdir_Transition_01">
            <a:hlinkClick r:id="" action="ppaction://media"/>
            <a:extLst>
              <a:ext uri="{FF2B5EF4-FFF2-40B4-BE49-F238E27FC236}">
                <a16:creationId xmlns:a16="http://schemas.microsoft.com/office/drawing/2014/main" id="{9D8054C2-404C-4902-A00B-CDC216929480}"/>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4413" cy="9143107"/>
          </a:xfrm>
          <a:prstGeom prst="rect">
            <a:avLst/>
          </a:prstGeom>
        </p:spPr>
      </p:pic>
      <p:sp>
        <p:nvSpPr>
          <p:cNvPr id="7" name="TextBox 6">
            <a:extLst>
              <a:ext uri="{FF2B5EF4-FFF2-40B4-BE49-F238E27FC236}">
                <a16:creationId xmlns:a16="http://schemas.microsoft.com/office/drawing/2014/main" id="{93EE83E9-6DFF-4774-8E86-C6CDF9F6755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142403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2">
    <p:bg>
      <p:bgPr>
        <a:solidFill>
          <a:schemeClr val="lt1"/>
        </a:solidFill>
        <a:effectLst/>
      </p:bgPr>
    </p:bg>
    <p:spTree>
      <p:nvGrpSpPr>
        <p:cNvPr id="1" name=""/>
        <p:cNvGrpSpPr/>
        <p:nvPr/>
      </p:nvGrpSpPr>
      <p:grpSpPr>
        <a:xfrm>
          <a:off x="0" y="0"/>
          <a:ext cx="0" cy="0"/>
          <a:chOff x="0" y="0"/>
          <a:chExt cx="0" cy="0"/>
        </a:xfrm>
      </p:grpSpPr>
      <p:pic>
        <p:nvPicPr>
          <p:cNvPr id="5" name="Digdir_Transition_02">
            <a:hlinkClick r:id="" action="ppaction://media"/>
            <a:extLst>
              <a:ext uri="{FF2B5EF4-FFF2-40B4-BE49-F238E27FC236}">
                <a16:creationId xmlns:a16="http://schemas.microsoft.com/office/drawing/2014/main" id="{BAEB2C08-6275-4E05-A719-5423DA108A63}"/>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sp>
        <p:nvSpPr>
          <p:cNvPr id="7" name="TextBox 6">
            <a:extLst>
              <a:ext uri="{FF2B5EF4-FFF2-40B4-BE49-F238E27FC236}">
                <a16:creationId xmlns:a16="http://schemas.microsoft.com/office/drawing/2014/main" id="{93EE83E9-6DFF-4774-8E86-C6CDF9F6755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1156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3">
    <p:bg>
      <p:bgPr>
        <a:solidFill>
          <a:schemeClr val="lt1"/>
        </a:solidFill>
        <a:effectLst/>
      </p:bgPr>
    </p:bg>
    <p:spTree>
      <p:nvGrpSpPr>
        <p:cNvPr id="1" name=""/>
        <p:cNvGrpSpPr/>
        <p:nvPr/>
      </p:nvGrpSpPr>
      <p:grpSpPr>
        <a:xfrm>
          <a:off x="0" y="0"/>
          <a:ext cx="0" cy="0"/>
          <a:chOff x="0" y="0"/>
          <a:chExt cx="0" cy="0"/>
        </a:xfrm>
      </p:grpSpPr>
      <p:pic>
        <p:nvPicPr>
          <p:cNvPr id="6" name="Digdir_Transition_03">
            <a:hlinkClick r:id="" action="ppaction://media"/>
            <a:extLst>
              <a:ext uri="{FF2B5EF4-FFF2-40B4-BE49-F238E27FC236}">
                <a16:creationId xmlns:a16="http://schemas.microsoft.com/office/drawing/2014/main" id="{16636BD1-6D01-43C8-9703-319789A8E9C2}"/>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sp>
        <p:nvSpPr>
          <p:cNvPr id="7" name="TextBox 6">
            <a:extLst>
              <a:ext uri="{FF2B5EF4-FFF2-40B4-BE49-F238E27FC236}">
                <a16:creationId xmlns:a16="http://schemas.microsoft.com/office/drawing/2014/main" id="{93EE83E9-6DFF-4774-8E86-C6CDF9F6755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58194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4">
    <p:bg>
      <p:bgPr>
        <a:solidFill>
          <a:schemeClr val="lt1"/>
        </a:solidFill>
        <a:effectLst/>
      </p:bgPr>
    </p:bg>
    <p:spTree>
      <p:nvGrpSpPr>
        <p:cNvPr id="1" name=""/>
        <p:cNvGrpSpPr/>
        <p:nvPr/>
      </p:nvGrpSpPr>
      <p:grpSpPr>
        <a:xfrm>
          <a:off x="0" y="0"/>
          <a:ext cx="0" cy="0"/>
          <a:chOff x="0" y="0"/>
          <a:chExt cx="0" cy="0"/>
        </a:xfrm>
      </p:grpSpPr>
      <p:pic>
        <p:nvPicPr>
          <p:cNvPr id="5" name="Digdir_Transition_04">
            <a:hlinkClick r:id="" action="ppaction://media"/>
            <a:extLst>
              <a:ext uri="{FF2B5EF4-FFF2-40B4-BE49-F238E27FC236}">
                <a16:creationId xmlns:a16="http://schemas.microsoft.com/office/drawing/2014/main" id="{01948658-E107-4673-853B-7E4EC79DD008}"/>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sp>
        <p:nvSpPr>
          <p:cNvPr id="7" name="TextBox 6">
            <a:extLst>
              <a:ext uri="{FF2B5EF4-FFF2-40B4-BE49-F238E27FC236}">
                <a16:creationId xmlns:a16="http://schemas.microsoft.com/office/drawing/2014/main" id="{93EE83E9-6DFF-4774-8E86-C6CDF9F6755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336187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5">
    <p:bg>
      <p:bgPr>
        <a:solidFill>
          <a:schemeClr val="lt1"/>
        </a:solidFill>
        <a:effectLst/>
      </p:bgPr>
    </p:bg>
    <p:spTree>
      <p:nvGrpSpPr>
        <p:cNvPr id="1" name=""/>
        <p:cNvGrpSpPr/>
        <p:nvPr/>
      </p:nvGrpSpPr>
      <p:grpSpPr>
        <a:xfrm>
          <a:off x="0" y="0"/>
          <a:ext cx="0" cy="0"/>
          <a:chOff x="0" y="0"/>
          <a:chExt cx="0" cy="0"/>
        </a:xfrm>
      </p:grpSpPr>
      <p:pic>
        <p:nvPicPr>
          <p:cNvPr id="6" name="Digdir_Transition_05">
            <a:hlinkClick r:id="" action="ppaction://media"/>
            <a:extLst>
              <a:ext uri="{FF2B5EF4-FFF2-40B4-BE49-F238E27FC236}">
                <a16:creationId xmlns:a16="http://schemas.microsoft.com/office/drawing/2014/main" id="{9CAB091A-4D4F-4D56-AD2B-62225BB722F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sp>
        <p:nvSpPr>
          <p:cNvPr id="7" name="TextBox 6">
            <a:extLst>
              <a:ext uri="{FF2B5EF4-FFF2-40B4-BE49-F238E27FC236}">
                <a16:creationId xmlns:a16="http://schemas.microsoft.com/office/drawing/2014/main" id="{93EE83E9-6DFF-4774-8E86-C6CDF9F6755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214550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6">
    <p:bg>
      <p:bgPr>
        <a:solidFill>
          <a:schemeClr val="lt1"/>
        </a:solidFill>
        <a:effectLst/>
      </p:bgPr>
    </p:bg>
    <p:spTree>
      <p:nvGrpSpPr>
        <p:cNvPr id="1" name=""/>
        <p:cNvGrpSpPr/>
        <p:nvPr/>
      </p:nvGrpSpPr>
      <p:grpSpPr>
        <a:xfrm>
          <a:off x="0" y="0"/>
          <a:ext cx="0" cy="0"/>
          <a:chOff x="0" y="0"/>
          <a:chExt cx="0" cy="0"/>
        </a:xfrm>
      </p:grpSpPr>
      <p:pic>
        <p:nvPicPr>
          <p:cNvPr id="5" name="Digdir_Transition_06">
            <a:hlinkClick r:id="" action="ppaction://media"/>
            <a:extLst>
              <a:ext uri="{FF2B5EF4-FFF2-40B4-BE49-F238E27FC236}">
                <a16:creationId xmlns:a16="http://schemas.microsoft.com/office/drawing/2014/main" id="{BA551B63-9795-46AD-AD4F-E5D9D654D573}"/>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sp>
        <p:nvSpPr>
          <p:cNvPr id="7" name="TextBox 6">
            <a:extLst>
              <a:ext uri="{FF2B5EF4-FFF2-40B4-BE49-F238E27FC236}">
                <a16:creationId xmlns:a16="http://schemas.microsoft.com/office/drawing/2014/main" id="{93EE83E9-6DFF-4774-8E86-C6CDF9F6755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216228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7">
    <p:bg>
      <p:bgPr>
        <a:solidFill>
          <a:schemeClr val="lt1"/>
        </a:solidFill>
        <a:effectLst/>
      </p:bgPr>
    </p:bg>
    <p:spTree>
      <p:nvGrpSpPr>
        <p:cNvPr id="1" name=""/>
        <p:cNvGrpSpPr/>
        <p:nvPr/>
      </p:nvGrpSpPr>
      <p:grpSpPr>
        <a:xfrm>
          <a:off x="0" y="0"/>
          <a:ext cx="0" cy="0"/>
          <a:chOff x="0" y="0"/>
          <a:chExt cx="0" cy="0"/>
        </a:xfrm>
      </p:grpSpPr>
      <p:pic>
        <p:nvPicPr>
          <p:cNvPr id="6" name="Digdir_Transition_07">
            <a:hlinkClick r:id="" action="ppaction://media"/>
            <a:extLst>
              <a:ext uri="{FF2B5EF4-FFF2-40B4-BE49-F238E27FC236}">
                <a16:creationId xmlns:a16="http://schemas.microsoft.com/office/drawing/2014/main" id="{02FF6D17-3B7F-41FF-A026-44065259C7C4}"/>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sp>
        <p:nvSpPr>
          <p:cNvPr id="7" name="TextBox 6">
            <a:extLst>
              <a:ext uri="{FF2B5EF4-FFF2-40B4-BE49-F238E27FC236}">
                <a16:creationId xmlns:a16="http://schemas.microsoft.com/office/drawing/2014/main" id="{93EE83E9-6DFF-4774-8E86-C6CDF9F6755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358099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8">
    <p:bg>
      <p:bgPr>
        <a:solidFill>
          <a:schemeClr val="lt1"/>
        </a:solidFill>
        <a:effectLst/>
      </p:bgPr>
    </p:bg>
    <p:spTree>
      <p:nvGrpSpPr>
        <p:cNvPr id="1" name=""/>
        <p:cNvGrpSpPr/>
        <p:nvPr/>
      </p:nvGrpSpPr>
      <p:grpSpPr>
        <a:xfrm>
          <a:off x="0" y="0"/>
          <a:ext cx="0" cy="0"/>
          <a:chOff x="0" y="0"/>
          <a:chExt cx="0" cy="0"/>
        </a:xfrm>
      </p:grpSpPr>
      <p:pic>
        <p:nvPicPr>
          <p:cNvPr id="5" name="Digdir_Transition_08">
            <a:hlinkClick r:id="" action="ppaction://media"/>
            <a:extLst>
              <a:ext uri="{FF2B5EF4-FFF2-40B4-BE49-F238E27FC236}">
                <a16:creationId xmlns:a16="http://schemas.microsoft.com/office/drawing/2014/main" id="{B7C49D2E-8481-48C5-982E-FBA05A32864D}"/>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
        <p:nvSpPr>
          <p:cNvPr id="9" name="TextBox 6">
            <a:extLst>
              <a:ext uri="{FF2B5EF4-FFF2-40B4-BE49-F238E27FC236}">
                <a16:creationId xmlns:a16="http://schemas.microsoft.com/office/drawing/2014/main" id="{81B9EAEB-567D-46AB-BDCF-F0F067B4F97C}"/>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148068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gdir Introslide #1">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B2A23DC1-5111-42B6-BB17-35AC458FDD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9" name="Tittel 1">
            <a:extLst>
              <a:ext uri="{FF2B5EF4-FFF2-40B4-BE49-F238E27FC236}">
                <a16:creationId xmlns:a16="http://schemas.microsoft.com/office/drawing/2014/main" id="{65404134-5F34-4B94-A9B6-316CBDACD458}"/>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bg1"/>
                </a:solidFill>
              </a:defRPr>
            </a:lvl1pPr>
          </a:lstStyle>
          <a:p>
            <a:r>
              <a:rPr lang="nb-NO"/>
              <a:t>Klikk for å redigere tittelstil</a:t>
            </a:r>
          </a:p>
        </p:txBody>
      </p:sp>
      <p:pic>
        <p:nvPicPr>
          <p:cNvPr id="17" name="Bilde 16">
            <a:extLst>
              <a:ext uri="{FF2B5EF4-FFF2-40B4-BE49-F238E27FC236}">
                <a16:creationId xmlns:a16="http://schemas.microsoft.com/office/drawing/2014/main" id="{511E4814-F717-4C61-A710-7E70E4ACD4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
        <p:nvSpPr>
          <p:cNvPr id="21" name="TextBox 6">
            <a:extLst>
              <a:ext uri="{FF2B5EF4-FFF2-40B4-BE49-F238E27FC236}">
                <a16:creationId xmlns:a16="http://schemas.microsoft.com/office/drawing/2014/main" id="{1F4A38C3-D8E7-404C-9494-8A3CD442BE93}"/>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1348848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9">
    <p:bg>
      <p:bgPr>
        <a:solidFill>
          <a:schemeClr val="lt1"/>
        </a:solidFill>
        <a:effectLst/>
      </p:bgPr>
    </p:bg>
    <p:spTree>
      <p:nvGrpSpPr>
        <p:cNvPr id="1" name=""/>
        <p:cNvGrpSpPr/>
        <p:nvPr/>
      </p:nvGrpSpPr>
      <p:grpSpPr>
        <a:xfrm>
          <a:off x="0" y="0"/>
          <a:ext cx="0" cy="0"/>
          <a:chOff x="0" y="0"/>
          <a:chExt cx="0" cy="0"/>
        </a:xfrm>
      </p:grpSpPr>
      <p:pic>
        <p:nvPicPr>
          <p:cNvPr id="6" name="Digdir_Transition_09">
            <a:hlinkClick r:id="" action="ppaction://media"/>
            <a:extLst>
              <a:ext uri="{FF2B5EF4-FFF2-40B4-BE49-F238E27FC236}">
                <a16:creationId xmlns:a16="http://schemas.microsoft.com/office/drawing/2014/main" id="{8E5F1F34-6F1E-47AE-832E-FE861F723E23}"/>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1" y="-1"/>
            <a:ext cx="16254413" cy="9143107"/>
          </a:xfrm>
          <a:prstGeom prst="rect">
            <a:avLst/>
          </a:prstGeom>
        </p:spPr>
      </p:pic>
      <p:sp>
        <p:nvSpPr>
          <p:cNvPr id="9" name="TextBox 6">
            <a:extLst>
              <a:ext uri="{FF2B5EF4-FFF2-40B4-BE49-F238E27FC236}">
                <a16:creationId xmlns:a16="http://schemas.microsoft.com/office/drawing/2014/main" id="{0442EF8D-8DD1-4D21-8B66-6BDC9E811030}"/>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405290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1">
    <p:bg>
      <p:bgPr>
        <a:solidFill>
          <a:schemeClr val="lt1"/>
        </a:solidFill>
        <a:effectLst/>
      </p:bgPr>
    </p:bg>
    <p:spTree>
      <p:nvGrpSpPr>
        <p:cNvPr id="1" name=""/>
        <p:cNvGrpSpPr/>
        <p:nvPr/>
      </p:nvGrpSpPr>
      <p:grpSpPr>
        <a:xfrm>
          <a:off x="0" y="0"/>
          <a:ext cx="0" cy="0"/>
          <a:chOff x="0" y="0"/>
          <a:chExt cx="0" cy="0"/>
        </a:xfrm>
      </p:grpSpPr>
      <p:pic>
        <p:nvPicPr>
          <p:cNvPr id="6" name="Digdir_Transition_01">
            <a:hlinkClick r:id="" action="ppaction://media"/>
            <a:extLst>
              <a:ext uri="{FF2B5EF4-FFF2-40B4-BE49-F238E27FC236}">
                <a16:creationId xmlns:a16="http://schemas.microsoft.com/office/drawing/2014/main" id="{9D8054C2-404C-4902-A00B-CDC216929480}"/>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4413" cy="9143107"/>
          </a:xfrm>
          <a:prstGeom prst="rect">
            <a:avLst/>
          </a:prstGeom>
        </p:spPr>
      </p:pic>
      <p:sp>
        <p:nvSpPr>
          <p:cNvPr id="7" name="TextBox 6">
            <a:extLst>
              <a:ext uri="{FF2B5EF4-FFF2-40B4-BE49-F238E27FC236}">
                <a16:creationId xmlns:a16="http://schemas.microsoft.com/office/drawing/2014/main" id="{93EE83E9-6DFF-4774-8E86-C6CDF9F6755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304924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0" mute="1">
                <p:cTn id="12" fill="hold" display="0">
                  <p:stCondLst>
                    <p:cond delay="indefinite"/>
                  </p:stCondLst>
                </p:cTn>
                <p:tgtEl>
                  <p:spTgt spid="6"/>
                </p:tgtEl>
              </p:cMediaNode>
            </p:video>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2">
    <p:bg>
      <p:bgPr>
        <a:solidFill>
          <a:schemeClr val="lt1"/>
        </a:solidFill>
        <a:effectLst/>
      </p:bgPr>
    </p:bg>
    <p:spTree>
      <p:nvGrpSpPr>
        <p:cNvPr id="1" name=""/>
        <p:cNvGrpSpPr/>
        <p:nvPr/>
      </p:nvGrpSpPr>
      <p:grpSpPr>
        <a:xfrm>
          <a:off x="0" y="0"/>
          <a:ext cx="0" cy="0"/>
          <a:chOff x="0" y="0"/>
          <a:chExt cx="0" cy="0"/>
        </a:xfrm>
      </p:grpSpPr>
      <p:pic>
        <p:nvPicPr>
          <p:cNvPr id="5" name="Digdir_Transition_02">
            <a:hlinkClick r:id="" action="ppaction://media"/>
            <a:extLst>
              <a:ext uri="{FF2B5EF4-FFF2-40B4-BE49-F238E27FC236}">
                <a16:creationId xmlns:a16="http://schemas.microsoft.com/office/drawing/2014/main" id="{BAEB2C08-6275-4E05-A719-5423DA108A63}"/>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sp>
        <p:nvSpPr>
          <p:cNvPr id="7" name="TextBox 6">
            <a:extLst>
              <a:ext uri="{FF2B5EF4-FFF2-40B4-BE49-F238E27FC236}">
                <a16:creationId xmlns:a16="http://schemas.microsoft.com/office/drawing/2014/main" id="{93EE83E9-6DFF-4774-8E86-C6CDF9F6755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22189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mute="1">
                <p:cTn id="12" fill="hold" display="0">
                  <p:stCondLst>
                    <p:cond delay="indefinite"/>
                  </p:stCondLst>
                </p:cTn>
                <p:tgtEl>
                  <p:spTgt spid="5"/>
                </p:tgtEl>
              </p:cMediaNode>
            </p:video>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3">
    <p:bg>
      <p:bgPr>
        <a:solidFill>
          <a:schemeClr val="lt1"/>
        </a:solidFill>
        <a:effectLst/>
      </p:bgPr>
    </p:bg>
    <p:spTree>
      <p:nvGrpSpPr>
        <p:cNvPr id="1" name=""/>
        <p:cNvGrpSpPr/>
        <p:nvPr/>
      </p:nvGrpSpPr>
      <p:grpSpPr>
        <a:xfrm>
          <a:off x="0" y="0"/>
          <a:ext cx="0" cy="0"/>
          <a:chOff x="0" y="0"/>
          <a:chExt cx="0" cy="0"/>
        </a:xfrm>
      </p:grpSpPr>
      <p:pic>
        <p:nvPicPr>
          <p:cNvPr id="6" name="Digdir_Transition_03">
            <a:hlinkClick r:id="" action="ppaction://media"/>
            <a:extLst>
              <a:ext uri="{FF2B5EF4-FFF2-40B4-BE49-F238E27FC236}">
                <a16:creationId xmlns:a16="http://schemas.microsoft.com/office/drawing/2014/main" id="{16636BD1-6D01-43C8-9703-319789A8E9C2}"/>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sp>
        <p:nvSpPr>
          <p:cNvPr id="7" name="TextBox 6">
            <a:extLst>
              <a:ext uri="{FF2B5EF4-FFF2-40B4-BE49-F238E27FC236}">
                <a16:creationId xmlns:a16="http://schemas.microsoft.com/office/drawing/2014/main" id="{93EE83E9-6DFF-4774-8E86-C6CDF9F6755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33793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mute="1">
                <p:cTn id="12" fill="hold" display="0">
                  <p:stCondLst>
                    <p:cond delay="indefinite"/>
                  </p:stCondLst>
                </p:cTn>
                <p:tgtEl>
                  <p:spTgt spid="6"/>
                </p:tgtEl>
              </p:cMediaNode>
            </p:video>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4">
    <p:bg>
      <p:bgPr>
        <a:solidFill>
          <a:schemeClr val="lt1"/>
        </a:solidFill>
        <a:effectLst/>
      </p:bgPr>
    </p:bg>
    <p:spTree>
      <p:nvGrpSpPr>
        <p:cNvPr id="1" name=""/>
        <p:cNvGrpSpPr/>
        <p:nvPr/>
      </p:nvGrpSpPr>
      <p:grpSpPr>
        <a:xfrm>
          <a:off x="0" y="0"/>
          <a:ext cx="0" cy="0"/>
          <a:chOff x="0" y="0"/>
          <a:chExt cx="0" cy="0"/>
        </a:xfrm>
      </p:grpSpPr>
      <p:pic>
        <p:nvPicPr>
          <p:cNvPr id="5" name="Digdir_Transition_04">
            <a:hlinkClick r:id="" action="ppaction://media"/>
            <a:extLst>
              <a:ext uri="{FF2B5EF4-FFF2-40B4-BE49-F238E27FC236}">
                <a16:creationId xmlns:a16="http://schemas.microsoft.com/office/drawing/2014/main" id="{01948658-E107-4673-853B-7E4EC79DD008}"/>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sp>
        <p:nvSpPr>
          <p:cNvPr id="7" name="TextBox 6">
            <a:extLst>
              <a:ext uri="{FF2B5EF4-FFF2-40B4-BE49-F238E27FC236}">
                <a16:creationId xmlns:a16="http://schemas.microsoft.com/office/drawing/2014/main" id="{93EE83E9-6DFF-4774-8E86-C6CDF9F6755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82799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mute="1">
                <p:cTn id="12" fill="hold" display="0">
                  <p:stCondLst>
                    <p:cond delay="indefinite"/>
                  </p:stCondLst>
                </p:cTn>
                <p:tgtEl>
                  <p:spTgt spid="5"/>
                </p:tgtEl>
              </p:cMediaNode>
            </p:video>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5">
    <p:bg>
      <p:bgPr>
        <a:solidFill>
          <a:schemeClr val="lt1"/>
        </a:solidFill>
        <a:effectLst/>
      </p:bgPr>
    </p:bg>
    <p:spTree>
      <p:nvGrpSpPr>
        <p:cNvPr id="1" name=""/>
        <p:cNvGrpSpPr/>
        <p:nvPr/>
      </p:nvGrpSpPr>
      <p:grpSpPr>
        <a:xfrm>
          <a:off x="0" y="0"/>
          <a:ext cx="0" cy="0"/>
          <a:chOff x="0" y="0"/>
          <a:chExt cx="0" cy="0"/>
        </a:xfrm>
      </p:grpSpPr>
      <p:pic>
        <p:nvPicPr>
          <p:cNvPr id="6" name="Digdir_Transition_05">
            <a:hlinkClick r:id="" action="ppaction://media"/>
            <a:extLst>
              <a:ext uri="{FF2B5EF4-FFF2-40B4-BE49-F238E27FC236}">
                <a16:creationId xmlns:a16="http://schemas.microsoft.com/office/drawing/2014/main" id="{9CAB091A-4D4F-4D56-AD2B-62225BB722F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sp>
        <p:nvSpPr>
          <p:cNvPr id="7" name="TextBox 6">
            <a:extLst>
              <a:ext uri="{FF2B5EF4-FFF2-40B4-BE49-F238E27FC236}">
                <a16:creationId xmlns:a16="http://schemas.microsoft.com/office/drawing/2014/main" id="{93EE83E9-6DFF-4774-8E86-C6CDF9F6755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105406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mute="1">
                <p:cTn id="12" fill="hold" display="0">
                  <p:stCondLst>
                    <p:cond delay="indefinite"/>
                  </p:stCondLst>
                </p:cTn>
                <p:tgtEl>
                  <p:spTgt spid="6"/>
                </p:tgtEl>
              </p:cMediaNode>
            </p:video>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6">
    <p:bg>
      <p:bgPr>
        <a:solidFill>
          <a:schemeClr val="lt1"/>
        </a:solidFill>
        <a:effectLst/>
      </p:bgPr>
    </p:bg>
    <p:spTree>
      <p:nvGrpSpPr>
        <p:cNvPr id="1" name=""/>
        <p:cNvGrpSpPr/>
        <p:nvPr/>
      </p:nvGrpSpPr>
      <p:grpSpPr>
        <a:xfrm>
          <a:off x="0" y="0"/>
          <a:ext cx="0" cy="0"/>
          <a:chOff x="0" y="0"/>
          <a:chExt cx="0" cy="0"/>
        </a:xfrm>
      </p:grpSpPr>
      <p:pic>
        <p:nvPicPr>
          <p:cNvPr id="5" name="Digdir_Transition_06">
            <a:hlinkClick r:id="" action="ppaction://media"/>
            <a:extLst>
              <a:ext uri="{FF2B5EF4-FFF2-40B4-BE49-F238E27FC236}">
                <a16:creationId xmlns:a16="http://schemas.microsoft.com/office/drawing/2014/main" id="{BA551B63-9795-46AD-AD4F-E5D9D654D573}"/>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sp>
        <p:nvSpPr>
          <p:cNvPr id="7" name="TextBox 6">
            <a:extLst>
              <a:ext uri="{FF2B5EF4-FFF2-40B4-BE49-F238E27FC236}">
                <a16:creationId xmlns:a16="http://schemas.microsoft.com/office/drawing/2014/main" id="{93EE83E9-6DFF-4774-8E86-C6CDF9F6755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225461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mute="1">
                <p:cTn id="12" fill="hold" display="0">
                  <p:stCondLst>
                    <p:cond delay="indefinite"/>
                  </p:stCondLst>
                </p:cTn>
                <p:tgtEl>
                  <p:spTgt spid="5"/>
                </p:tgtEl>
              </p:cMediaNode>
            </p:video>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7">
    <p:bg>
      <p:bgPr>
        <a:solidFill>
          <a:schemeClr val="lt1"/>
        </a:solidFill>
        <a:effectLst/>
      </p:bgPr>
    </p:bg>
    <p:spTree>
      <p:nvGrpSpPr>
        <p:cNvPr id="1" name=""/>
        <p:cNvGrpSpPr/>
        <p:nvPr/>
      </p:nvGrpSpPr>
      <p:grpSpPr>
        <a:xfrm>
          <a:off x="0" y="0"/>
          <a:ext cx="0" cy="0"/>
          <a:chOff x="0" y="0"/>
          <a:chExt cx="0" cy="0"/>
        </a:xfrm>
      </p:grpSpPr>
      <p:pic>
        <p:nvPicPr>
          <p:cNvPr id="6" name="Digdir_Transition_07">
            <a:hlinkClick r:id="" action="ppaction://media"/>
            <a:extLst>
              <a:ext uri="{FF2B5EF4-FFF2-40B4-BE49-F238E27FC236}">
                <a16:creationId xmlns:a16="http://schemas.microsoft.com/office/drawing/2014/main" id="{02FF6D17-3B7F-41FF-A026-44065259C7C4}"/>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sp>
        <p:nvSpPr>
          <p:cNvPr id="7" name="TextBox 6">
            <a:extLst>
              <a:ext uri="{FF2B5EF4-FFF2-40B4-BE49-F238E27FC236}">
                <a16:creationId xmlns:a16="http://schemas.microsoft.com/office/drawing/2014/main" id="{93EE83E9-6DFF-4774-8E86-C6CDF9F6755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370052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mute="1">
                <p:cTn id="12" fill="hold" display="0">
                  <p:stCondLst>
                    <p:cond delay="indefinite"/>
                  </p:stCondLst>
                </p:cTn>
                <p:tgtEl>
                  <p:spTgt spid="6"/>
                </p:tgtEl>
              </p:cMediaNode>
            </p:video>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8">
    <p:bg>
      <p:bgPr>
        <a:solidFill>
          <a:schemeClr val="lt1"/>
        </a:solidFill>
        <a:effectLst/>
      </p:bgPr>
    </p:bg>
    <p:spTree>
      <p:nvGrpSpPr>
        <p:cNvPr id="1" name=""/>
        <p:cNvGrpSpPr/>
        <p:nvPr/>
      </p:nvGrpSpPr>
      <p:grpSpPr>
        <a:xfrm>
          <a:off x="0" y="0"/>
          <a:ext cx="0" cy="0"/>
          <a:chOff x="0" y="0"/>
          <a:chExt cx="0" cy="0"/>
        </a:xfrm>
      </p:grpSpPr>
      <p:pic>
        <p:nvPicPr>
          <p:cNvPr id="5" name="Digdir_Transition_08">
            <a:hlinkClick r:id="" action="ppaction://media"/>
            <a:extLst>
              <a:ext uri="{FF2B5EF4-FFF2-40B4-BE49-F238E27FC236}">
                <a16:creationId xmlns:a16="http://schemas.microsoft.com/office/drawing/2014/main" id="{B7C49D2E-8481-48C5-982E-FBA05A32864D}"/>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
        <p:nvSpPr>
          <p:cNvPr id="9" name="TextBox 6">
            <a:extLst>
              <a:ext uri="{FF2B5EF4-FFF2-40B4-BE49-F238E27FC236}">
                <a16:creationId xmlns:a16="http://schemas.microsoft.com/office/drawing/2014/main" id="{81B9EAEB-567D-46AB-BDCF-F0F067B4F97C}"/>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243423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mute="1">
                <p:cTn id="12" fill="hold" display="0">
                  <p:stCondLst>
                    <p:cond delay="indefinite"/>
                  </p:stCondLst>
                </p:cTn>
                <p:tgtEl>
                  <p:spTgt spid="5"/>
                </p:tgtEl>
              </p:cMediaNode>
            </p:video>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ntro til introside Overgang #9">
    <p:bg>
      <p:bgPr>
        <a:solidFill>
          <a:schemeClr val="lt1"/>
        </a:solidFill>
        <a:effectLst/>
      </p:bgPr>
    </p:bg>
    <p:spTree>
      <p:nvGrpSpPr>
        <p:cNvPr id="1" name=""/>
        <p:cNvGrpSpPr/>
        <p:nvPr/>
      </p:nvGrpSpPr>
      <p:grpSpPr>
        <a:xfrm>
          <a:off x="0" y="0"/>
          <a:ext cx="0" cy="0"/>
          <a:chOff x="0" y="0"/>
          <a:chExt cx="0" cy="0"/>
        </a:xfrm>
      </p:grpSpPr>
      <p:pic>
        <p:nvPicPr>
          <p:cNvPr id="6" name="Digdir_Transition_09">
            <a:hlinkClick r:id="" action="ppaction://media"/>
            <a:extLst>
              <a:ext uri="{FF2B5EF4-FFF2-40B4-BE49-F238E27FC236}">
                <a16:creationId xmlns:a16="http://schemas.microsoft.com/office/drawing/2014/main" id="{8E5F1F34-6F1E-47AE-832E-FE861F723E23}"/>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1" y="893"/>
            <a:ext cx="16254413" cy="9143107"/>
          </a:xfrm>
          <a:prstGeom prst="rect">
            <a:avLst/>
          </a:prstGeom>
        </p:spPr>
      </p:pic>
      <p:sp>
        <p:nvSpPr>
          <p:cNvPr id="9" name="TextBox 6">
            <a:extLst>
              <a:ext uri="{FF2B5EF4-FFF2-40B4-BE49-F238E27FC236}">
                <a16:creationId xmlns:a16="http://schemas.microsoft.com/office/drawing/2014/main" id="{0442EF8D-8DD1-4D21-8B66-6BDC9E811030}"/>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10" name="Bilde 9">
            <a:extLst>
              <a:ext uri="{FF2B5EF4-FFF2-40B4-BE49-F238E27FC236}">
                <a16:creationId xmlns:a16="http://schemas.microsoft.com/office/drawing/2014/main" id="{78C14C9F-E16A-4E44-8CD7-68C5AA389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233019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mute="1">
                <p:cTn id="12" fill="hold" display="0">
                  <p:stCondLst>
                    <p:cond delay="indefinite"/>
                  </p:stCondLst>
                </p:cTn>
                <p:tgtEl>
                  <p:spTgt spid="6"/>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gdir Introslide #2">
    <p:bg>
      <p:bgPr>
        <a:solidFill>
          <a:schemeClr val="lt1"/>
        </a:solidFill>
        <a:effectLst/>
      </p:bgPr>
    </p:bg>
    <p:spTree>
      <p:nvGrpSpPr>
        <p:cNvPr id="1" name=""/>
        <p:cNvGrpSpPr/>
        <p:nvPr/>
      </p:nvGrpSpPr>
      <p:grpSpPr>
        <a:xfrm>
          <a:off x="0" y="0"/>
          <a:ext cx="0" cy="0"/>
          <a:chOff x="0" y="0"/>
          <a:chExt cx="0" cy="0"/>
        </a:xfrm>
      </p:grpSpPr>
      <p:pic>
        <p:nvPicPr>
          <p:cNvPr id="9" name="Bilde 8" descr="Et bilde som inneholder tegning&#10;&#10;Automatisk generert beskrivelse">
            <a:extLst>
              <a:ext uri="{FF2B5EF4-FFF2-40B4-BE49-F238E27FC236}">
                <a16:creationId xmlns:a16="http://schemas.microsoft.com/office/drawing/2014/main" id="{52AAE27E-7FBA-4ECE-92AB-3A3C39E632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tx2"/>
                </a:solidFill>
              </a:defRPr>
            </a:lvl1pPr>
          </a:lstStyle>
          <a:p>
            <a:r>
              <a:rPr lang="nb-NO"/>
              <a:t>Klikk for å redigere tittelstil</a:t>
            </a:r>
          </a:p>
        </p:txBody>
      </p:sp>
      <p:pic>
        <p:nvPicPr>
          <p:cNvPr id="8" name="Bilde 7">
            <a:extLst>
              <a:ext uri="{FF2B5EF4-FFF2-40B4-BE49-F238E27FC236}">
                <a16:creationId xmlns:a16="http://schemas.microsoft.com/office/drawing/2014/main" id="{E5FE4CE4-134D-4788-A6F4-BC91B10574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
        <p:nvSpPr>
          <p:cNvPr id="13" name="TextBox 6">
            <a:extLst>
              <a:ext uri="{FF2B5EF4-FFF2-40B4-BE49-F238E27FC236}">
                <a16:creationId xmlns:a16="http://schemas.microsoft.com/office/drawing/2014/main" id="{57D81D62-A055-4B15-80BD-929468DE16B6}"/>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3552377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gdir Introslide #3">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7932DB0C-BAFA-498B-B552-68CBCFE5C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281E3279-D715-4827-9A13-05F2C36B5E51}"/>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57F43DFE-C8AB-4A89-875F-908F84F621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3231900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gdir Introslide #4">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F68E54C7-4E92-4D7E-AE3A-BBBEE9879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accent1"/>
                </a:solidFill>
              </a:defRPr>
            </a:lvl1pPr>
          </a:lstStyle>
          <a:p>
            <a:r>
              <a:rPr lang="nb-NO"/>
              <a:t>Klikk for å redigere tittelstil</a:t>
            </a:r>
          </a:p>
        </p:txBody>
      </p:sp>
      <p:sp>
        <p:nvSpPr>
          <p:cNvPr id="7" name="TextBox 6">
            <a:extLst>
              <a:ext uri="{FF2B5EF4-FFF2-40B4-BE49-F238E27FC236}">
                <a16:creationId xmlns:a16="http://schemas.microsoft.com/office/drawing/2014/main" id="{F2BBDBD0-71F1-4AEB-9367-24166E6A24AD}"/>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BCAC403A-A759-4525-ACE7-2FACC03B96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587516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gdir Introslide #5">
    <p:bg>
      <p:bgPr>
        <a:solidFill>
          <a:schemeClr val="lt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698C1FA3-9361-4B71-8FB6-9F9D34E83C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976DF188-501B-4BE2-A848-80262AE5D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3684745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gdir Introslide #6">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C1421C68-4400-4B62-A3FC-DFDD0D1A83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accent1"/>
                </a:solidFill>
              </a:defRPr>
            </a:lvl1pPr>
          </a:lstStyle>
          <a:p>
            <a:r>
              <a:rPr lang="nb-NO"/>
              <a:t>Klikk for å redigere tittelstil</a:t>
            </a:r>
          </a:p>
        </p:txBody>
      </p:sp>
      <p:sp>
        <p:nvSpPr>
          <p:cNvPr id="6" name="TextBox 6">
            <a:extLst>
              <a:ext uri="{FF2B5EF4-FFF2-40B4-BE49-F238E27FC236}">
                <a16:creationId xmlns:a16="http://schemas.microsoft.com/office/drawing/2014/main" id="{4BDA1AFF-68C0-4650-8E52-6263233596B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7" name="Bilde 6">
            <a:extLst>
              <a:ext uri="{FF2B5EF4-FFF2-40B4-BE49-F238E27FC236}">
                <a16:creationId xmlns:a16="http://schemas.microsoft.com/office/drawing/2014/main" id="{F730FB02-9270-497B-BF5B-66B5BB7B62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3536553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gdir Introslide #7">
    <p:bg>
      <p:bgPr>
        <a:solidFill>
          <a:schemeClr val="lt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7D83A18E-4B0C-454E-81E7-91F1C4D484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976DF188-501B-4BE2-A848-80262AE5D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3462103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png"/><Relationship Id="rId5" Type="http://schemas.openxmlformats.org/officeDocument/2006/relationships/slideLayout" Target="../slideLayouts/slideLayout26.xml"/><Relationship Id="rId10"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png"/><Relationship Id="rId5" Type="http://schemas.openxmlformats.org/officeDocument/2006/relationships/slideLayout" Target="../slideLayouts/slideLayout35.xml"/><Relationship Id="rId10"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364232" y="1480956"/>
            <a:ext cx="12295197" cy="692497"/>
          </a:xfrm>
          <a:prstGeom prst="rect">
            <a:avLst/>
          </a:prstGeom>
        </p:spPr>
        <p:txBody>
          <a:bodyPr vert="horz" lIns="0" tIns="0" rIns="0" bIns="0" rtlCol="0" anchor="b" anchorCtr="0">
            <a:noAutofit/>
          </a:bodyPr>
          <a:lstStyle/>
          <a:p>
            <a:r>
              <a:rPr lang="nb-NO"/>
              <a:t>Klikk for å redigere tittelstil</a:t>
            </a:r>
          </a:p>
        </p:txBody>
      </p:sp>
      <p:sp>
        <p:nvSpPr>
          <p:cNvPr id="3" name="Plassholder for tekst 2"/>
          <p:cNvSpPr>
            <a:spLocks noGrp="1"/>
          </p:cNvSpPr>
          <p:nvPr>
            <p:ph type="body" idx="1"/>
          </p:nvPr>
        </p:nvSpPr>
        <p:spPr>
          <a:xfrm>
            <a:off x="2364232" y="2453731"/>
            <a:ext cx="12295197" cy="576485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181061CB-D839-4951-9933-63329988FFBC}"/>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
        <p:nvSpPr>
          <p:cNvPr id="8" name="TextBox 6">
            <a:extLst>
              <a:ext uri="{FF2B5EF4-FFF2-40B4-BE49-F238E27FC236}">
                <a16:creationId xmlns:a16="http://schemas.microsoft.com/office/drawing/2014/main" id="{7DA5B237-216F-496A-9C1D-773EFC9118DD}"/>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716" r:id="rId1"/>
    <p:sldLayoutId id="2147483707" r:id="rId2"/>
    <p:sldLayoutId id="2147483717" r:id="rId3"/>
    <p:sldLayoutId id="2147483713" r:id="rId4"/>
    <p:sldLayoutId id="2147483721" r:id="rId5"/>
    <p:sldLayoutId id="2147483720" r:id="rId6"/>
    <p:sldLayoutId id="2147483719" r:id="rId7"/>
    <p:sldLayoutId id="2147483718" r:id="rId8"/>
    <p:sldLayoutId id="2147483735" r:id="rId9"/>
    <p:sldLayoutId id="2147483736" r:id="rId10"/>
    <p:sldLayoutId id="2147483737" r:id="rId11"/>
    <p:sldLayoutId id="2147483650" r:id="rId12"/>
    <p:sldLayoutId id="2147483652" r:id="rId13"/>
    <p:sldLayoutId id="2147483657" r:id="rId14"/>
    <p:sldLayoutId id="2147483656" r:id="rId15"/>
    <p:sldLayoutId id="2147483669" r:id="rId16"/>
    <p:sldLayoutId id="2147483658" r:id="rId17"/>
    <p:sldLayoutId id="2147483659" r:id="rId18"/>
    <p:sldLayoutId id="2147483722" r:id="rId19"/>
    <p:sldLayoutId id="2147483651" r:id="rId20"/>
    <p:sldLayoutId id="2147483671" r:id="rId2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1219085" rtl="0" eaLnBrk="1" latinLnBrk="0" hangingPunct="1">
        <a:lnSpc>
          <a:spcPct val="90000"/>
        </a:lnSpc>
        <a:spcBef>
          <a:spcPct val="0"/>
        </a:spcBef>
        <a:buNone/>
        <a:defRPr sz="4800" kern="1200">
          <a:solidFill>
            <a:schemeClr val="dk2"/>
          </a:solidFill>
          <a:latin typeface="+mj-lt"/>
          <a:ea typeface="+mj-ea"/>
          <a:cs typeface="+mj-cs"/>
        </a:defRPr>
      </a:lvl1pPr>
    </p:titleStyle>
    <p:bodyStyle>
      <a:lvl1pPr marL="540000" indent="-540000" algn="l" defTabSz="1219085" rtl="0" eaLnBrk="1" latinLnBrk="0" hangingPunct="1">
        <a:lnSpc>
          <a:spcPct val="100000"/>
        </a:lnSpc>
        <a:spcBef>
          <a:spcPts val="2500"/>
        </a:spcBef>
        <a:buClr>
          <a:schemeClr val="accent3"/>
        </a:buClr>
        <a:buFont typeface="Arial" panose="020B0604020202020204" pitchFamily="34" charset="0"/>
        <a:buChar char="•"/>
        <a:defRPr sz="3600" kern="1200">
          <a:solidFill>
            <a:schemeClr val="tx2"/>
          </a:solidFill>
          <a:latin typeface="+mn-lt"/>
          <a:ea typeface="+mn-ea"/>
          <a:cs typeface="+mn-cs"/>
        </a:defRPr>
      </a:lvl1pPr>
      <a:lvl2pPr marL="1111500" indent="-571500" algn="l" defTabSz="1219085" rtl="0" eaLnBrk="1" latinLnBrk="0" hangingPunct="1">
        <a:lnSpc>
          <a:spcPct val="90000"/>
        </a:lnSpc>
        <a:spcBef>
          <a:spcPts val="1500"/>
        </a:spcBef>
        <a:buClr>
          <a:schemeClr val="accent3"/>
        </a:buClr>
        <a:buSzPct val="100000"/>
        <a:buFont typeface="Arial" panose="020B0604020202020204" pitchFamily="34" charset="0"/>
        <a:buChar char="•"/>
        <a:defRPr sz="3200" kern="1200">
          <a:solidFill>
            <a:schemeClr val="tx2"/>
          </a:solidFill>
          <a:latin typeface="+mn-lt"/>
          <a:ea typeface="+mn-ea"/>
          <a:cs typeface="+mn-cs"/>
        </a:defRPr>
      </a:lvl2pPr>
      <a:lvl3pPr marL="1471500" indent="-571500" algn="l" defTabSz="1219085" rtl="0" eaLnBrk="1" latinLnBrk="0" hangingPunct="1">
        <a:lnSpc>
          <a:spcPct val="90000"/>
        </a:lnSpc>
        <a:spcBef>
          <a:spcPts val="1500"/>
        </a:spcBef>
        <a:buClr>
          <a:schemeClr val="accent3"/>
        </a:buClr>
        <a:buSzPct val="100000"/>
        <a:buFont typeface="Arial" panose="020B0604020202020204" pitchFamily="34" charset="0"/>
        <a:buChar char="•"/>
        <a:defRPr sz="2800" kern="1200">
          <a:solidFill>
            <a:schemeClr val="tx2"/>
          </a:solidFill>
          <a:latin typeface="+mn-lt"/>
          <a:ea typeface="+mn-ea"/>
          <a:cs typeface="+mn-cs"/>
        </a:defRPr>
      </a:lvl3pPr>
      <a:lvl4pPr marL="1717200" indent="-457200" algn="l" defTabSz="1219085" rtl="0" eaLnBrk="1" latinLnBrk="0" hangingPunct="1">
        <a:lnSpc>
          <a:spcPct val="90000"/>
        </a:lnSpc>
        <a:spcBef>
          <a:spcPts val="1500"/>
        </a:spcBef>
        <a:buClr>
          <a:schemeClr val="accent3"/>
        </a:buClr>
        <a:buSzPct val="100000"/>
        <a:buFont typeface="Arial" panose="020B0604020202020204" pitchFamily="34" charset="0"/>
        <a:buChar char="•"/>
        <a:defRPr sz="2400" kern="1200">
          <a:solidFill>
            <a:schemeClr val="tx2"/>
          </a:solidFill>
          <a:latin typeface="+mn-lt"/>
          <a:ea typeface="+mn-ea"/>
          <a:cs typeface="+mn-cs"/>
        </a:defRPr>
      </a:lvl4pPr>
      <a:lvl5pPr marL="2077200" indent="-457200" algn="l" defTabSz="1219085" rtl="0" eaLnBrk="1" latinLnBrk="0" hangingPunct="1">
        <a:lnSpc>
          <a:spcPct val="90000"/>
        </a:lnSpc>
        <a:spcBef>
          <a:spcPts val="1500"/>
        </a:spcBef>
        <a:buClr>
          <a:schemeClr val="accent3"/>
        </a:buClr>
        <a:buSzPct val="100000"/>
        <a:buFont typeface="Arial" panose="020B0604020202020204" pitchFamily="34" charset="0"/>
        <a:buChar char="•"/>
        <a:defRPr sz="2000" kern="1200">
          <a:solidFill>
            <a:schemeClr val="tx2"/>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Box 6">
            <a:extLst>
              <a:ext uri="{FF2B5EF4-FFF2-40B4-BE49-F238E27FC236}">
                <a16:creationId xmlns:a16="http://schemas.microsoft.com/office/drawing/2014/main" id="{86B62DA1-65D5-497C-AF34-21B9EF27415A}"/>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sp>
        <p:nvSpPr>
          <p:cNvPr id="2" name="Plassholder for tittel 1"/>
          <p:cNvSpPr>
            <a:spLocks noGrp="1"/>
          </p:cNvSpPr>
          <p:nvPr>
            <p:ph type="title"/>
          </p:nvPr>
        </p:nvSpPr>
        <p:spPr>
          <a:xfrm>
            <a:off x="2364232" y="1480956"/>
            <a:ext cx="12295197" cy="692497"/>
          </a:xfrm>
          <a:prstGeom prst="rect">
            <a:avLst/>
          </a:prstGeom>
        </p:spPr>
        <p:txBody>
          <a:bodyPr vert="horz" lIns="0" tIns="0" rIns="0" bIns="0" rtlCol="0" anchor="b" anchorCtr="0">
            <a:noAutofit/>
          </a:bodyPr>
          <a:lstStyle/>
          <a:p>
            <a:r>
              <a:rPr lang="nb-NO"/>
              <a:t>Klikk for å redigere tittelstil</a:t>
            </a:r>
          </a:p>
        </p:txBody>
      </p:sp>
      <p:sp>
        <p:nvSpPr>
          <p:cNvPr id="3" name="Plassholder for tekst 2"/>
          <p:cNvSpPr>
            <a:spLocks noGrp="1"/>
          </p:cNvSpPr>
          <p:nvPr>
            <p:ph type="body" idx="1"/>
          </p:nvPr>
        </p:nvSpPr>
        <p:spPr>
          <a:xfrm>
            <a:off x="2364232" y="2453731"/>
            <a:ext cx="12295197" cy="576485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181061CB-D839-4951-9933-63329988FFB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59100134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Lst>
  <p:txStyles>
    <p:titleStyle>
      <a:lvl1pPr algn="l" defTabSz="1219085" rtl="0" eaLnBrk="1" latinLnBrk="0" hangingPunct="1">
        <a:lnSpc>
          <a:spcPct val="90000"/>
        </a:lnSpc>
        <a:spcBef>
          <a:spcPct val="0"/>
        </a:spcBef>
        <a:buNone/>
        <a:defRPr sz="4800" kern="1200">
          <a:solidFill>
            <a:schemeClr val="dk2"/>
          </a:solidFill>
          <a:latin typeface="+mj-lt"/>
          <a:ea typeface="+mj-ea"/>
          <a:cs typeface="+mj-cs"/>
        </a:defRPr>
      </a:lvl1pPr>
    </p:titleStyle>
    <p:bodyStyle>
      <a:lvl1pPr marL="540000" indent="-540000" algn="l" defTabSz="1219085" rtl="0" eaLnBrk="1" latinLnBrk="0" hangingPunct="1">
        <a:lnSpc>
          <a:spcPct val="100000"/>
        </a:lnSpc>
        <a:spcBef>
          <a:spcPts val="2500"/>
        </a:spcBef>
        <a:buClr>
          <a:schemeClr val="accent3"/>
        </a:buClr>
        <a:buFont typeface="Arial" panose="020B0604020202020204" pitchFamily="34" charset="0"/>
        <a:buChar char="•"/>
        <a:defRPr sz="3600" kern="1200">
          <a:solidFill>
            <a:schemeClr val="tx2"/>
          </a:solidFill>
          <a:latin typeface="+mn-lt"/>
          <a:ea typeface="+mn-ea"/>
          <a:cs typeface="+mn-cs"/>
        </a:defRPr>
      </a:lvl1pPr>
      <a:lvl2pPr marL="1111500" indent="-571500" algn="l" defTabSz="1219085" rtl="0" eaLnBrk="1" latinLnBrk="0" hangingPunct="1">
        <a:lnSpc>
          <a:spcPct val="90000"/>
        </a:lnSpc>
        <a:spcBef>
          <a:spcPts val="1500"/>
        </a:spcBef>
        <a:buClr>
          <a:schemeClr val="accent3"/>
        </a:buClr>
        <a:buSzPct val="100000"/>
        <a:buFont typeface="Arial" panose="020B0604020202020204" pitchFamily="34" charset="0"/>
        <a:buChar char="•"/>
        <a:defRPr sz="3200" kern="1200">
          <a:solidFill>
            <a:schemeClr val="tx2"/>
          </a:solidFill>
          <a:latin typeface="+mn-lt"/>
          <a:ea typeface="+mn-ea"/>
          <a:cs typeface="+mn-cs"/>
        </a:defRPr>
      </a:lvl2pPr>
      <a:lvl3pPr marL="1471500" indent="-571500" algn="l" defTabSz="1219085" rtl="0" eaLnBrk="1" latinLnBrk="0" hangingPunct="1">
        <a:lnSpc>
          <a:spcPct val="90000"/>
        </a:lnSpc>
        <a:spcBef>
          <a:spcPts val="1500"/>
        </a:spcBef>
        <a:buClr>
          <a:schemeClr val="accent3"/>
        </a:buClr>
        <a:buSzPct val="100000"/>
        <a:buFont typeface="Arial" panose="020B0604020202020204" pitchFamily="34" charset="0"/>
        <a:buChar char="•"/>
        <a:defRPr sz="2800" kern="1200">
          <a:solidFill>
            <a:schemeClr val="tx2"/>
          </a:solidFill>
          <a:latin typeface="+mn-lt"/>
          <a:ea typeface="+mn-ea"/>
          <a:cs typeface="+mn-cs"/>
        </a:defRPr>
      </a:lvl3pPr>
      <a:lvl4pPr marL="1717200" indent="-457200" algn="l" defTabSz="1219085" rtl="0" eaLnBrk="1" latinLnBrk="0" hangingPunct="1">
        <a:lnSpc>
          <a:spcPct val="90000"/>
        </a:lnSpc>
        <a:spcBef>
          <a:spcPts val="1500"/>
        </a:spcBef>
        <a:buClr>
          <a:schemeClr val="accent3"/>
        </a:buClr>
        <a:buSzPct val="100000"/>
        <a:buFont typeface="Arial" panose="020B0604020202020204" pitchFamily="34" charset="0"/>
        <a:buChar char="•"/>
        <a:defRPr sz="2400" kern="1200">
          <a:solidFill>
            <a:schemeClr val="tx2"/>
          </a:solidFill>
          <a:latin typeface="+mn-lt"/>
          <a:ea typeface="+mn-ea"/>
          <a:cs typeface="+mn-cs"/>
        </a:defRPr>
      </a:lvl4pPr>
      <a:lvl5pPr marL="2077200" indent="-457200" algn="l" defTabSz="1219085" rtl="0" eaLnBrk="1" latinLnBrk="0" hangingPunct="1">
        <a:lnSpc>
          <a:spcPct val="90000"/>
        </a:lnSpc>
        <a:spcBef>
          <a:spcPts val="1500"/>
        </a:spcBef>
        <a:buClr>
          <a:schemeClr val="accent3"/>
        </a:buClr>
        <a:buSzPct val="100000"/>
        <a:buFont typeface="Arial" panose="020B0604020202020204" pitchFamily="34" charset="0"/>
        <a:buChar char="•"/>
        <a:defRPr sz="2000" kern="1200">
          <a:solidFill>
            <a:schemeClr val="tx2"/>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Box 6">
            <a:extLst>
              <a:ext uri="{FF2B5EF4-FFF2-40B4-BE49-F238E27FC236}">
                <a16:creationId xmlns:a16="http://schemas.microsoft.com/office/drawing/2014/main" id="{86B62DA1-65D5-497C-AF34-21B9EF27415A}"/>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sp>
        <p:nvSpPr>
          <p:cNvPr id="2" name="Plassholder for tittel 1"/>
          <p:cNvSpPr>
            <a:spLocks noGrp="1"/>
          </p:cNvSpPr>
          <p:nvPr>
            <p:ph type="title"/>
          </p:nvPr>
        </p:nvSpPr>
        <p:spPr>
          <a:xfrm>
            <a:off x="2364232" y="1480956"/>
            <a:ext cx="12295197" cy="692497"/>
          </a:xfrm>
          <a:prstGeom prst="rect">
            <a:avLst/>
          </a:prstGeom>
        </p:spPr>
        <p:txBody>
          <a:bodyPr vert="horz" lIns="0" tIns="0" rIns="0" bIns="0" rtlCol="0" anchor="b" anchorCtr="0">
            <a:noAutofit/>
          </a:bodyPr>
          <a:lstStyle/>
          <a:p>
            <a:r>
              <a:rPr lang="nb-NO"/>
              <a:t>Klikk for å redigere tittelstil</a:t>
            </a:r>
          </a:p>
        </p:txBody>
      </p:sp>
      <p:sp>
        <p:nvSpPr>
          <p:cNvPr id="3" name="Plassholder for tekst 2"/>
          <p:cNvSpPr>
            <a:spLocks noGrp="1"/>
          </p:cNvSpPr>
          <p:nvPr>
            <p:ph type="body" idx="1"/>
          </p:nvPr>
        </p:nvSpPr>
        <p:spPr>
          <a:xfrm>
            <a:off x="2364232" y="2453731"/>
            <a:ext cx="12295197" cy="576485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181061CB-D839-4951-9933-63329988FFB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Tree>
    <p:extLst>
      <p:ext uri="{BB962C8B-B14F-4D97-AF65-F5344CB8AC3E}">
        <p14:creationId xmlns:p14="http://schemas.microsoft.com/office/powerpoint/2010/main" val="421451416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Lst>
  <p:txStyles>
    <p:titleStyle>
      <a:lvl1pPr algn="l" defTabSz="1219085" rtl="0" eaLnBrk="1" latinLnBrk="0" hangingPunct="1">
        <a:lnSpc>
          <a:spcPct val="90000"/>
        </a:lnSpc>
        <a:spcBef>
          <a:spcPct val="0"/>
        </a:spcBef>
        <a:buNone/>
        <a:defRPr sz="4800" kern="1200">
          <a:solidFill>
            <a:schemeClr val="dk2"/>
          </a:solidFill>
          <a:latin typeface="+mj-lt"/>
          <a:ea typeface="+mj-ea"/>
          <a:cs typeface="+mj-cs"/>
        </a:defRPr>
      </a:lvl1pPr>
    </p:titleStyle>
    <p:bodyStyle>
      <a:lvl1pPr marL="540000" indent="-540000" algn="l" defTabSz="1219085" rtl="0" eaLnBrk="1" latinLnBrk="0" hangingPunct="1">
        <a:lnSpc>
          <a:spcPct val="100000"/>
        </a:lnSpc>
        <a:spcBef>
          <a:spcPts val="2500"/>
        </a:spcBef>
        <a:buClr>
          <a:schemeClr val="accent3"/>
        </a:buClr>
        <a:buFont typeface="Arial" panose="020B0604020202020204" pitchFamily="34" charset="0"/>
        <a:buChar char="•"/>
        <a:defRPr sz="3600" kern="1200">
          <a:solidFill>
            <a:schemeClr val="tx2"/>
          </a:solidFill>
          <a:latin typeface="+mn-lt"/>
          <a:ea typeface="+mn-ea"/>
          <a:cs typeface="+mn-cs"/>
        </a:defRPr>
      </a:lvl1pPr>
      <a:lvl2pPr marL="1111500" indent="-571500" algn="l" defTabSz="1219085" rtl="0" eaLnBrk="1" latinLnBrk="0" hangingPunct="1">
        <a:lnSpc>
          <a:spcPct val="90000"/>
        </a:lnSpc>
        <a:spcBef>
          <a:spcPts val="1500"/>
        </a:spcBef>
        <a:buClr>
          <a:schemeClr val="accent3"/>
        </a:buClr>
        <a:buSzPct val="100000"/>
        <a:buFont typeface="Arial" panose="020B0604020202020204" pitchFamily="34" charset="0"/>
        <a:buChar char="•"/>
        <a:defRPr sz="3200" kern="1200">
          <a:solidFill>
            <a:schemeClr val="tx2"/>
          </a:solidFill>
          <a:latin typeface="+mn-lt"/>
          <a:ea typeface="+mn-ea"/>
          <a:cs typeface="+mn-cs"/>
        </a:defRPr>
      </a:lvl2pPr>
      <a:lvl3pPr marL="1471500" indent="-571500" algn="l" defTabSz="1219085" rtl="0" eaLnBrk="1" latinLnBrk="0" hangingPunct="1">
        <a:lnSpc>
          <a:spcPct val="90000"/>
        </a:lnSpc>
        <a:spcBef>
          <a:spcPts val="1500"/>
        </a:spcBef>
        <a:buClr>
          <a:schemeClr val="accent3"/>
        </a:buClr>
        <a:buSzPct val="100000"/>
        <a:buFont typeface="Arial" panose="020B0604020202020204" pitchFamily="34" charset="0"/>
        <a:buChar char="•"/>
        <a:defRPr sz="2800" kern="1200">
          <a:solidFill>
            <a:schemeClr val="tx2"/>
          </a:solidFill>
          <a:latin typeface="+mn-lt"/>
          <a:ea typeface="+mn-ea"/>
          <a:cs typeface="+mn-cs"/>
        </a:defRPr>
      </a:lvl3pPr>
      <a:lvl4pPr marL="1717200" indent="-457200" algn="l" defTabSz="1219085" rtl="0" eaLnBrk="1" latinLnBrk="0" hangingPunct="1">
        <a:lnSpc>
          <a:spcPct val="90000"/>
        </a:lnSpc>
        <a:spcBef>
          <a:spcPts val="1500"/>
        </a:spcBef>
        <a:buClr>
          <a:schemeClr val="accent3"/>
        </a:buClr>
        <a:buSzPct val="100000"/>
        <a:buFont typeface="Arial" panose="020B0604020202020204" pitchFamily="34" charset="0"/>
        <a:buChar char="•"/>
        <a:defRPr sz="2400" kern="1200">
          <a:solidFill>
            <a:schemeClr val="tx2"/>
          </a:solidFill>
          <a:latin typeface="+mn-lt"/>
          <a:ea typeface="+mn-ea"/>
          <a:cs typeface="+mn-cs"/>
        </a:defRPr>
      </a:lvl4pPr>
      <a:lvl5pPr marL="2077200" indent="-457200" algn="l" defTabSz="1219085" rtl="0" eaLnBrk="1" latinLnBrk="0" hangingPunct="1">
        <a:lnSpc>
          <a:spcPct val="90000"/>
        </a:lnSpc>
        <a:spcBef>
          <a:spcPts val="1500"/>
        </a:spcBef>
        <a:buClr>
          <a:schemeClr val="accent3"/>
        </a:buClr>
        <a:buSzPct val="100000"/>
        <a:buFont typeface="Arial" panose="020B0604020202020204" pitchFamily="34" charset="0"/>
        <a:buChar char="•"/>
        <a:defRPr sz="2000" kern="1200">
          <a:solidFill>
            <a:schemeClr val="tx2"/>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B0EED99-ED85-4FDD-8893-10590A83A365}"/>
              </a:ext>
            </a:extLst>
          </p:cNvPr>
          <p:cNvSpPr>
            <a:spLocks noGrp="1"/>
          </p:cNvSpPr>
          <p:nvPr>
            <p:ph type="ctrTitle"/>
          </p:nvPr>
        </p:nvSpPr>
        <p:spPr/>
        <p:txBody>
          <a:bodyPr>
            <a:normAutofit fontScale="90000"/>
          </a:bodyPr>
          <a:lstStyle/>
          <a:p>
            <a:r>
              <a:rPr lang="nb-NO" dirty="0"/>
              <a:t>Digdir-camp 2022: Prøve ut </a:t>
            </a:r>
            <a:r>
              <a:rPr lang="nb-NO" dirty="0" err="1"/>
              <a:t>eGovernment</a:t>
            </a:r>
            <a:r>
              <a:rPr lang="nb-NO" dirty="0"/>
              <a:t> på </a:t>
            </a:r>
            <a:r>
              <a:rPr lang="nb-NO" dirty="0" err="1"/>
              <a:t>Peppol</a:t>
            </a:r>
            <a:endParaRPr lang="nb-NO" dirty="0"/>
          </a:p>
        </p:txBody>
      </p:sp>
    </p:spTree>
    <p:extLst>
      <p:ext uri="{BB962C8B-B14F-4D97-AF65-F5344CB8AC3E}">
        <p14:creationId xmlns:p14="http://schemas.microsoft.com/office/powerpoint/2010/main" val="1149080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BEAF78-8DE0-11FF-DFE2-17231B3E0369}"/>
              </a:ext>
            </a:extLst>
          </p:cNvPr>
          <p:cNvSpPr>
            <a:spLocks noGrp="1"/>
          </p:cNvSpPr>
          <p:nvPr>
            <p:ph type="title"/>
          </p:nvPr>
        </p:nvSpPr>
        <p:spPr/>
        <p:txBody>
          <a:bodyPr/>
          <a:lstStyle/>
          <a:p>
            <a:r>
              <a:rPr lang="en-US" err="1"/>
              <a:t>Hvorfor</a:t>
            </a:r>
            <a:r>
              <a:rPr lang="en-US"/>
              <a:t> </a:t>
            </a:r>
            <a:r>
              <a:rPr lang="en-US" err="1"/>
              <a:t>prøve</a:t>
            </a:r>
            <a:r>
              <a:rPr lang="en-US"/>
              <a:t> </a:t>
            </a:r>
            <a:r>
              <a:rPr lang="en-US" err="1"/>
              <a:t>ut</a:t>
            </a:r>
            <a:r>
              <a:rPr lang="en-US"/>
              <a:t> Peppol?</a:t>
            </a:r>
          </a:p>
        </p:txBody>
      </p:sp>
      <p:sp>
        <p:nvSpPr>
          <p:cNvPr id="3" name="Plassholder for innhold 5">
            <a:extLst>
              <a:ext uri="{FF2B5EF4-FFF2-40B4-BE49-F238E27FC236}">
                <a16:creationId xmlns:a16="http://schemas.microsoft.com/office/drawing/2014/main" id="{6B1F8BEF-7F76-717B-7F74-15949AC37507}"/>
              </a:ext>
            </a:extLst>
          </p:cNvPr>
          <p:cNvSpPr txBox="1">
            <a:spLocks/>
          </p:cNvSpPr>
          <p:nvPr/>
        </p:nvSpPr>
        <p:spPr>
          <a:xfrm>
            <a:off x="2516632" y="2606131"/>
            <a:ext cx="12295197" cy="5764851"/>
          </a:xfrm>
          <a:prstGeom prst="rect">
            <a:avLst/>
          </a:prstGeom>
        </p:spPr>
        <p:txBody>
          <a:bodyPr vert="horz" lIns="0" tIns="0" rIns="0" bIns="0" rtlCol="0">
            <a:normAutofit fontScale="55000" lnSpcReduction="20000"/>
          </a:bodyPr>
          <a:lstStyle>
            <a:lvl1pPr marL="540000" indent="-540000" algn="l" defTabSz="1219085" rtl="0" eaLnBrk="1" latinLnBrk="0" hangingPunct="1">
              <a:lnSpc>
                <a:spcPct val="100000"/>
              </a:lnSpc>
              <a:spcBef>
                <a:spcPts val="2500"/>
              </a:spcBef>
              <a:buClr>
                <a:schemeClr val="accent3"/>
              </a:buClr>
              <a:buFont typeface="Arial" panose="020B0604020202020204" pitchFamily="34" charset="0"/>
              <a:buChar char="•"/>
              <a:defRPr sz="3600" kern="1200">
                <a:solidFill>
                  <a:schemeClr val="tx2"/>
                </a:solidFill>
                <a:latin typeface="+mn-lt"/>
                <a:ea typeface="+mn-ea"/>
                <a:cs typeface="+mn-cs"/>
              </a:defRPr>
            </a:lvl1pPr>
            <a:lvl2pPr marL="1111500" indent="-571500" algn="l" defTabSz="1219085" rtl="0" eaLnBrk="1" latinLnBrk="0" hangingPunct="1">
              <a:lnSpc>
                <a:spcPct val="90000"/>
              </a:lnSpc>
              <a:spcBef>
                <a:spcPts val="1500"/>
              </a:spcBef>
              <a:buClr>
                <a:schemeClr val="accent3"/>
              </a:buClr>
              <a:buSzPct val="100000"/>
              <a:buFont typeface="Arial" panose="020B0604020202020204" pitchFamily="34" charset="0"/>
              <a:buChar char="•"/>
              <a:defRPr sz="3200" kern="1200">
                <a:solidFill>
                  <a:schemeClr val="tx2"/>
                </a:solidFill>
                <a:latin typeface="+mn-lt"/>
                <a:ea typeface="+mn-ea"/>
                <a:cs typeface="+mn-cs"/>
              </a:defRPr>
            </a:lvl2pPr>
            <a:lvl3pPr marL="1471500" indent="-571500" algn="l" defTabSz="1219085" rtl="0" eaLnBrk="1" latinLnBrk="0" hangingPunct="1">
              <a:lnSpc>
                <a:spcPct val="90000"/>
              </a:lnSpc>
              <a:spcBef>
                <a:spcPts val="1500"/>
              </a:spcBef>
              <a:buClr>
                <a:schemeClr val="accent3"/>
              </a:buClr>
              <a:buSzPct val="100000"/>
              <a:buFont typeface="Arial" panose="020B0604020202020204" pitchFamily="34" charset="0"/>
              <a:buChar char="•"/>
              <a:defRPr sz="2800" kern="1200">
                <a:solidFill>
                  <a:schemeClr val="tx2"/>
                </a:solidFill>
                <a:latin typeface="+mn-lt"/>
                <a:ea typeface="+mn-ea"/>
                <a:cs typeface="+mn-cs"/>
              </a:defRPr>
            </a:lvl3pPr>
            <a:lvl4pPr marL="1717200" indent="-457200" algn="l" defTabSz="1219085" rtl="0" eaLnBrk="1" latinLnBrk="0" hangingPunct="1">
              <a:lnSpc>
                <a:spcPct val="90000"/>
              </a:lnSpc>
              <a:spcBef>
                <a:spcPts val="1500"/>
              </a:spcBef>
              <a:buClr>
                <a:schemeClr val="accent3"/>
              </a:buClr>
              <a:buSzPct val="100000"/>
              <a:buFont typeface="Arial" panose="020B0604020202020204" pitchFamily="34" charset="0"/>
              <a:buChar char="•"/>
              <a:defRPr sz="2400" kern="1200">
                <a:solidFill>
                  <a:schemeClr val="tx2"/>
                </a:solidFill>
                <a:latin typeface="+mn-lt"/>
                <a:ea typeface="+mn-ea"/>
                <a:cs typeface="+mn-cs"/>
              </a:defRPr>
            </a:lvl4pPr>
            <a:lvl5pPr marL="2077200" indent="-457200" algn="l" defTabSz="1219085" rtl="0" eaLnBrk="1" latinLnBrk="0" hangingPunct="1">
              <a:lnSpc>
                <a:spcPct val="90000"/>
              </a:lnSpc>
              <a:spcBef>
                <a:spcPts val="1500"/>
              </a:spcBef>
              <a:buClr>
                <a:schemeClr val="accent3"/>
              </a:buClr>
              <a:buSzPct val="100000"/>
              <a:buFont typeface="Arial" panose="020B0604020202020204" pitchFamily="34" charset="0"/>
              <a:buChar char="•"/>
              <a:defRPr sz="2000" kern="1200">
                <a:solidFill>
                  <a:schemeClr val="tx2"/>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endParaRPr lang="nb-NO" sz="1100" dirty="0">
              <a:latin typeface="Calibri" panose="020F0502020204030204" pitchFamily="34" charset="0"/>
              <a:ea typeface="Calibri" panose="020F0502020204030204" pitchFamily="34" charset="0"/>
            </a:endParaRPr>
          </a:p>
          <a:p>
            <a:r>
              <a:rPr lang="nb-NO" dirty="0"/>
              <a:t>Noen attraktive egenskaper</a:t>
            </a:r>
          </a:p>
          <a:p>
            <a:pPr lvl="1"/>
            <a:r>
              <a:rPr lang="nb-NO" dirty="0"/>
              <a:t>Fleksibilitet</a:t>
            </a:r>
          </a:p>
          <a:p>
            <a:pPr lvl="1"/>
            <a:r>
              <a:rPr lang="nb-NO" dirty="0"/>
              <a:t>Legger til rette for endring i dokumenttyper og infrastruktur over tid</a:t>
            </a:r>
          </a:p>
          <a:p>
            <a:pPr lvl="1"/>
            <a:r>
              <a:rPr lang="nb-NO" dirty="0"/>
              <a:t>Skalering</a:t>
            </a:r>
          </a:p>
          <a:p>
            <a:r>
              <a:rPr lang="nb-NO" dirty="0" err="1"/>
              <a:t>Digdirs</a:t>
            </a:r>
            <a:r>
              <a:rPr lang="nb-NO" dirty="0"/>
              <a:t> referansearkitekturer for datautveksling</a:t>
            </a:r>
          </a:p>
          <a:p>
            <a:pPr lvl="1"/>
            <a:r>
              <a:rPr lang="nb-NO" dirty="0"/>
              <a:t>Datadeling</a:t>
            </a:r>
          </a:p>
          <a:p>
            <a:pPr lvl="1"/>
            <a:r>
              <a:rPr lang="nb-NO" dirty="0"/>
              <a:t>Datautveksling</a:t>
            </a:r>
          </a:p>
          <a:p>
            <a:pPr lvl="2"/>
            <a:r>
              <a:rPr lang="nb-NO" dirty="0">
                <a:highlight>
                  <a:srgbClr val="FFFF00"/>
                </a:highlight>
              </a:rPr>
              <a:t>Meldingsforsendelse (</a:t>
            </a:r>
            <a:r>
              <a:rPr lang="nb-NO" dirty="0" err="1">
                <a:highlight>
                  <a:srgbClr val="FFFF00"/>
                </a:highlight>
              </a:rPr>
              <a:t>eMelding</a:t>
            </a:r>
            <a:r>
              <a:rPr lang="nb-NO" dirty="0">
                <a:highlight>
                  <a:srgbClr val="FFFF00"/>
                </a:highlight>
              </a:rPr>
              <a:t>) beskriver en «</a:t>
            </a:r>
            <a:r>
              <a:rPr lang="nb-NO" dirty="0" err="1">
                <a:highlight>
                  <a:srgbClr val="FFFF00"/>
                </a:highlight>
              </a:rPr>
              <a:t>løsningsnær</a:t>
            </a:r>
            <a:r>
              <a:rPr lang="nb-NO" dirty="0">
                <a:highlight>
                  <a:srgbClr val="FFFF00"/>
                </a:highlight>
              </a:rPr>
              <a:t> arkitektur» med bruk av </a:t>
            </a:r>
            <a:r>
              <a:rPr lang="nb-NO" dirty="0" err="1">
                <a:highlight>
                  <a:srgbClr val="FFFF00"/>
                </a:highlight>
              </a:rPr>
              <a:t>Peppol</a:t>
            </a:r>
            <a:endParaRPr lang="nb-NO" dirty="0">
              <a:highlight>
                <a:srgbClr val="FFFF00"/>
              </a:highlight>
            </a:endParaRPr>
          </a:p>
          <a:p>
            <a:pPr lvl="2"/>
            <a:r>
              <a:rPr lang="nb-NO" dirty="0"/>
              <a:t>Forespørsel og svar (</a:t>
            </a:r>
            <a:r>
              <a:rPr lang="nb-NO" dirty="0" err="1"/>
              <a:t>eOppslag</a:t>
            </a:r>
            <a:r>
              <a:rPr lang="nb-NO" dirty="0"/>
              <a:t>)</a:t>
            </a:r>
          </a:p>
          <a:p>
            <a:pPr lvl="2"/>
            <a:r>
              <a:rPr lang="nb-NO" dirty="0"/>
              <a:t>Publisering og konsumering (</a:t>
            </a:r>
            <a:r>
              <a:rPr lang="nb-NO" dirty="0" err="1"/>
              <a:t>eNotifikasjon</a:t>
            </a:r>
            <a:r>
              <a:rPr lang="nb-NO" dirty="0"/>
              <a:t>)</a:t>
            </a:r>
          </a:p>
          <a:p>
            <a:r>
              <a:rPr lang="nb-NO" dirty="0" err="1"/>
              <a:t>eFormidling</a:t>
            </a:r>
            <a:r>
              <a:rPr lang="nb-NO" dirty="0"/>
              <a:t>, FIKS, Norsk Helsenett og flere</a:t>
            </a:r>
          </a:p>
          <a:p>
            <a:pPr lvl="1"/>
            <a:r>
              <a:rPr lang="nb-NO" dirty="0"/>
              <a:t>Fint innenfor sektorene, men krevende på tvers (ja, </a:t>
            </a:r>
            <a:r>
              <a:rPr lang="nb-NO" dirty="0" err="1"/>
              <a:t>eFormidling</a:t>
            </a:r>
            <a:r>
              <a:rPr lang="nb-NO" dirty="0"/>
              <a:t> er et forsøk, men)</a:t>
            </a:r>
          </a:p>
          <a:p>
            <a:r>
              <a:rPr lang="nb-NO" dirty="0"/>
              <a:t>Suksess med </a:t>
            </a:r>
            <a:r>
              <a:rPr lang="nb-NO" dirty="0" err="1"/>
              <a:t>eHandelsfaktura</a:t>
            </a:r>
            <a:r>
              <a:rPr lang="nb-NO" dirty="0"/>
              <a:t> (EHF)</a:t>
            </a:r>
          </a:p>
        </p:txBody>
      </p:sp>
      <p:sp>
        <p:nvSpPr>
          <p:cNvPr id="5" name="Sky 4">
            <a:extLst>
              <a:ext uri="{FF2B5EF4-FFF2-40B4-BE49-F238E27FC236}">
                <a16:creationId xmlns:a16="http://schemas.microsoft.com/office/drawing/2014/main" id="{ADDA9C03-F924-BB37-E04A-BE58DF50058D}"/>
              </a:ext>
            </a:extLst>
          </p:cNvPr>
          <p:cNvSpPr/>
          <p:nvPr/>
        </p:nvSpPr>
        <p:spPr>
          <a:xfrm>
            <a:off x="9679578" y="4372713"/>
            <a:ext cx="6470333" cy="15453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a:t>Kan det i enkelte tilfeller være nyttig å bruke meldingsforsendelser med Peppol som en del av en løsningsarkitektur for andre mønster enn </a:t>
            </a:r>
            <a:r>
              <a:rPr lang="nb-NO" sz="1600" err="1"/>
              <a:t>eMelding</a:t>
            </a:r>
            <a:r>
              <a:rPr lang="nb-NO" sz="1600"/>
              <a:t>?</a:t>
            </a:r>
          </a:p>
        </p:txBody>
      </p:sp>
      <p:sp>
        <p:nvSpPr>
          <p:cNvPr id="21" name="Sky 20">
            <a:extLst>
              <a:ext uri="{FF2B5EF4-FFF2-40B4-BE49-F238E27FC236}">
                <a16:creationId xmlns:a16="http://schemas.microsoft.com/office/drawing/2014/main" id="{0FCCCF79-CB7A-6814-813D-C40B8121E656}"/>
              </a:ext>
            </a:extLst>
          </p:cNvPr>
          <p:cNvSpPr/>
          <p:nvPr/>
        </p:nvSpPr>
        <p:spPr>
          <a:xfrm>
            <a:off x="10588761" y="2493761"/>
            <a:ext cx="5321799" cy="12814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a:t>Kan det være nyttig å ta i bruk Peppol for flere meldingsforsendelser?</a:t>
            </a:r>
          </a:p>
        </p:txBody>
      </p:sp>
      <p:sp>
        <p:nvSpPr>
          <p:cNvPr id="23" name="Sky 22">
            <a:extLst>
              <a:ext uri="{FF2B5EF4-FFF2-40B4-BE49-F238E27FC236}">
                <a16:creationId xmlns:a16="http://schemas.microsoft.com/office/drawing/2014/main" id="{8051965E-256E-D4FE-3B00-925F135573C1}"/>
              </a:ext>
            </a:extLst>
          </p:cNvPr>
          <p:cNvSpPr/>
          <p:nvPr/>
        </p:nvSpPr>
        <p:spPr>
          <a:xfrm>
            <a:off x="10902144" y="6198331"/>
            <a:ext cx="5321799" cy="12814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a:t>Kan Peppol fungere som et bindeledd mellom sektorene?</a:t>
            </a:r>
          </a:p>
        </p:txBody>
      </p:sp>
      <p:sp>
        <p:nvSpPr>
          <p:cNvPr id="25" name="Sky 24">
            <a:extLst>
              <a:ext uri="{FF2B5EF4-FFF2-40B4-BE49-F238E27FC236}">
                <a16:creationId xmlns:a16="http://schemas.microsoft.com/office/drawing/2014/main" id="{8A9E5433-0DAB-FD7F-F8B1-A008B30F42F3}"/>
              </a:ext>
            </a:extLst>
          </p:cNvPr>
          <p:cNvSpPr/>
          <p:nvPr/>
        </p:nvSpPr>
        <p:spPr>
          <a:xfrm>
            <a:off x="11330881" y="8084629"/>
            <a:ext cx="4813799" cy="78245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a:t>Kan vi lære av og gjenta dette?</a:t>
            </a:r>
          </a:p>
        </p:txBody>
      </p:sp>
    </p:spTree>
    <p:extLst>
      <p:ext uri="{BB962C8B-B14F-4D97-AF65-F5344CB8AC3E}">
        <p14:creationId xmlns:p14="http://schemas.microsoft.com/office/powerpoint/2010/main" val="226306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3"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5DB59B15-2A89-51E1-EC85-D24F9FF2F114}"/>
              </a:ext>
            </a:extLst>
          </p:cNvPr>
          <p:cNvSpPr>
            <a:spLocks noGrp="1"/>
          </p:cNvSpPr>
          <p:nvPr>
            <p:ph type="title"/>
          </p:nvPr>
        </p:nvSpPr>
        <p:spPr>
          <a:xfrm>
            <a:off x="2364232" y="-692497"/>
            <a:ext cx="12295197" cy="692497"/>
          </a:xfrm>
        </p:spPr>
        <p:txBody>
          <a:bodyPr vert="horz" lIns="0" tIns="0" rIns="0" bIns="0" rtlCol="0" anchor="b" anchorCtr="0">
            <a:noAutofit/>
          </a:bodyPr>
          <a:lstStyle/>
          <a:p>
            <a:r>
              <a:rPr lang="nb-NO" dirty="0"/>
              <a:t>ELMA</a:t>
            </a:r>
          </a:p>
        </p:txBody>
      </p:sp>
      <p:pic>
        <p:nvPicPr>
          <p:cNvPr id="8" name="Bilde 7" descr="Utklipp av artikkel på nettside. Tittel: Rekordhøy bruk av ELMA. Ingress: ELMA muliggjør digital samhandling mellom 222222 virksomheter. Det er gode nyheter for digitalisering! Av Camilla Vold. Dato: 26.01.2022. Brødtekst: ELMA er et elektronisk adresserregister som gjør det mulig for avsender å se hvilke av deres kunder/samarbeidspartnere som kan motta digitale forsendelser, både i offentlig og privat sektor. Mottaker registrerer hvilke dokumenter de støtter, og avsender kan med dette starte en digital prosess uten å varsle eller etablere et prosjekt.  Standardisering av prosess og format gir store gevinster og er kostnadsreduserende for offentlig og privat sektor. De siste to årene har antallet virksomheter vokst med nesten 44 prosent, og i 2021 ble det sendt over 172 millioner EHF-meldinger ved hjelp av ELMA. La oss derfor adoptere EHF-suksessen for flere av forvaltningsdokumentene våre. De er klare til å bli både digitalisert og standardisert! Med ELMA blir det raskere og enklere for avsender å nå flere mottakere digitalt.">
            <a:extLst>
              <a:ext uri="{FF2B5EF4-FFF2-40B4-BE49-F238E27FC236}">
                <a16:creationId xmlns:a16="http://schemas.microsoft.com/office/drawing/2014/main" id="{551283F2-AE83-8238-DAD4-939EB1BF7451}"/>
              </a:ext>
            </a:extLst>
          </p:cNvPr>
          <p:cNvPicPr>
            <a:picLocks noChangeAspect="1"/>
          </p:cNvPicPr>
          <p:nvPr/>
        </p:nvPicPr>
        <p:blipFill>
          <a:blip r:embed="rId2"/>
          <a:stretch>
            <a:fillRect/>
          </a:stretch>
        </p:blipFill>
        <p:spPr>
          <a:xfrm>
            <a:off x="3362740" y="1411088"/>
            <a:ext cx="10298179" cy="7582176"/>
          </a:xfrm>
          <a:prstGeom prst="rect">
            <a:avLst/>
          </a:prstGeom>
        </p:spPr>
      </p:pic>
      <p:cxnSp>
        <p:nvCxnSpPr>
          <p:cNvPr id="11" name="Rett pilkobling 10" descr="Linje som peker mellom tittelen i artikkelen &quot;Rekordhøy bruk av ELMA&quot; til sky 8.">
            <a:extLst>
              <a:ext uri="{FF2B5EF4-FFF2-40B4-BE49-F238E27FC236}">
                <a16:creationId xmlns:a16="http://schemas.microsoft.com/office/drawing/2014/main" id="{8109FC90-22A1-3ECE-E648-15CBCC896D91}"/>
              </a:ext>
            </a:extLst>
          </p:cNvPr>
          <p:cNvCxnSpPr>
            <a:cxnSpLocks/>
          </p:cNvCxnSpPr>
          <p:nvPr/>
        </p:nvCxnSpPr>
        <p:spPr>
          <a:xfrm flipH="1">
            <a:off x="8334103" y="1123406"/>
            <a:ext cx="940526" cy="18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Sky 8">
            <a:extLst>
              <a:ext uri="{FF2B5EF4-FFF2-40B4-BE49-F238E27FC236}">
                <a16:creationId xmlns:a16="http://schemas.microsoft.com/office/drawing/2014/main" id="{4987D692-194B-6EED-32CC-7F15E67620BE}"/>
              </a:ext>
            </a:extLst>
          </p:cNvPr>
          <p:cNvSpPr/>
          <p:nvPr/>
        </p:nvSpPr>
        <p:spPr>
          <a:xfrm>
            <a:off x="9042399" y="70531"/>
            <a:ext cx="4399282" cy="182358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Norsk offentlig adresse- og </a:t>
            </a:r>
            <a:r>
              <a:rPr lang="nb-NO" dirty="0" err="1"/>
              <a:t>kapabiltetstjeneste</a:t>
            </a:r>
            <a:r>
              <a:rPr lang="nb-NO" dirty="0"/>
              <a:t> i </a:t>
            </a:r>
            <a:r>
              <a:rPr lang="nb-NO" dirty="0" err="1"/>
              <a:t>Peppol</a:t>
            </a:r>
            <a:endParaRPr lang="nb-NO" dirty="0"/>
          </a:p>
        </p:txBody>
      </p:sp>
    </p:spTree>
    <p:extLst>
      <p:ext uri="{BB962C8B-B14F-4D97-AF65-F5344CB8AC3E}">
        <p14:creationId xmlns:p14="http://schemas.microsoft.com/office/powerpoint/2010/main" val="3950542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F0273C-378D-83B9-C113-46A76928BFAE}"/>
              </a:ext>
            </a:extLst>
          </p:cNvPr>
          <p:cNvSpPr>
            <a:spLocks noGrp="1"/>
          </p:cNvSpPr>
          <p:nvPr>
            <p:ph type="title"/>
          </p:nvPr>
        </p:nvSpPr>
        <p:spPr/>
        <p:txBody>
          <a:bodyPr/>
          <a:lstStyle/>
          <a:p>
            <a:r>
              <a:rPr lang="nb-NO"/>
              <a:t>Mål</a:t>
            </a:r>
          </a:p>
        </p:txBody>
      </p:sp>
      <p:sp>
        <p:nvSpPr>
          <p:cNvPr id="3" name="Plassholder for innhold 2">
            <a:extLst>
              <a:ext uri="{FF2B5EF4-FFF2-40B4-BE49-F238E27FC236}">
                <a16:creationId xmlns:a16="http://schemas.microsoft.com/office/drawing/2014/main" id="{BB52B707-4350-37B0-C6F2-9224079C94B7}"/>
              </a:ext>
            </a:extLst>
          </p:cNvPr>
          <p:cNvSpPr>
            <a:spLocks noGrp="1"/>
          </p:cNvSpPr>
          <p:nvPr>
            <p:ph idx="1"/>
          </p:nvPr>
        </p:nvSpPr>
        <p:spPr/>
        <p:txBody>
          <a:bodyPr>
            <a:normAutofit fontScale="92500" lnSpcReduction="10000"/>
          </a:bodyPr>
          <a:lstStyle/>
          <a:p>
            <a:r>
              <a:rPr lang="nn-NO"/>
              <a:t>Bygge praktisk erfaring med bruk av Peppol til meldingsutveksling i ulike samanhengar</a:t>
            </a:r>
          </a:p>
          <a:p>
            <a:r>
              <a:rPr lang="nn-NO"/>
              <a:t>Lage fungerande eksempel på konkrete brukstilfelle (</a:t>
            </a:r>
            <a:r>
              <a:rPr lang="nn-NO" err="1"/>
              <a:t>proof</a:t>
            </a:r>
            <a:r>
              <a:rPr lang="nn-NO"/>
              <a:t> </a:t>
            </a:r>
            <a:r>
              <a:rPr lang="nn-NO" err="1"/>
              <a:t>of</a:t>
            </a:r>
            <a:r>
              <a:rPr lang="nn-NO"/>
              <a:t> </a:t>
            </a:r>
            <a:r>
              <a:rPr lang="nn-NO" err="1"/>
              <a:t>concept</a:t>
            </a:r>
            <a:r>
              <a:rPr lang="nn-NO"/>
              <a:t>, POC) </a:t>
            </a:r>
          </a:p>
          <a:p>
            <a:r>
              <a:rPr lang="nn-NO"/>
              <a:t>Auke kunnskap om </a:t>
            </a:r>
            <a:r>
              <a:rPr lang="nn-NO" dirty="0"/>
              <a:t>Peppol</a:t>
            </a:r>
            <a:r>
              <a:rPr lang="nn-NO"/>
              <a:t> innafor Digdir</a:t>
            </a:r>
          </a:p>
          <a:p>
            <a:r>
              <a:rPr lang="nn-NO"/>
              <a:t>Resultatet skal brukast vidare</a:t>
            </a:r>
          </a:p>
          <a:p>
            <a:pPr lvl="1"/>
            <a:r>
              <a:rPr lang="nn-NO"/>
              <a:t>som del av pågåande strategiarbeid for </a:t>
            </a:r>
            <a:r>
              <a:rPr lang="nn-NO" err="1"/>
              <a:t>Digdirs</a:t>
            </a:r>
            <a:r>
              <a:rPr lang="nn-NO"/>
              <a:t> løysingar for meldingsutveksling</a:t>
            </a:r>
          </a:p>
          <a:p>
            <a:pPr lvl="1"/>
            <a:r>
              <a:rPr lang="nn-NO"/>
              <a:t>som utgangspunkt for eventuelt vidare arbeid med dei konkrete brukstilfella</a:t>
            </a:r>
          </a:p>
          <a:p>
            <a:endParaRPr lang="nb-NO"/>
          </a:p>
        </p:txBody>
      </p:sp>
    </p:spTree>
    <p:extLst>
      <p:ext uri="{BB962C8B-B14F-4D97-AF65-F5344CB8AC3E}">
        <p14:creationId xmlns:p14="http://schemas.microsoft.com/office/powerpoint/2010/main" val="198745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AFACC6-798B-60B9-45D0-EBAB997F40FD}"/>
              </a:ext>
            </a:extLst>
          </p:cNvPr>
          <p:cNvSpPr>
            <a:spLocks noGrp="1"/>
          </p:cNvSpPr>
          <p:nvPr>
            <p:ph type="title"/>
          </p:nvPr>
        </p:nvSpPr>
        <p:spPr/>
        <p:txBody>
          <a:bodyPr/>
          <a:lstStyle/>
          <a:p>
            <a:r>
              <a:rPr lang="nb-NO" dirty="0" err="1"/>
              <a:t>Leveransar</a:t>
            </a:r>
            <a:endParaRPr lang="nb-NO"/>
          </a:p>
        </p:txBody>
      </p:sp>
      <p:sp>
        <p:nvSpPr>
          <p:cNvPr id="3" name="Plassholder for innhold 2">
            <a:extLst>
              <a:ext uri="{FF2B5EF4-FFF2-40B4-BE49-F238E27FC236}">
                <a16:creationId xmlns:a16="http://schemas.microsoft.com/office/drawing/2014/main" id="{B753C0E5-813B-92BA-5B6D-C42081FD5639}"/>
              </a:ext>
            </a:extLst>
          </p:cNvPr>
          <p:cNvSpPr>
            <a:spLocks noGrp="1"/>
          </p:cNvSpPr>
          <p:nvPr>
            <p:ph idx="1"/>
          </p:nvPr>
        </p:nvSpPr>
        <p:spPr/>
        <p:txBody>
          <a:bodyPr>
            <a:normAutofit fontScale="92500" lnSpcReduction="20000"/>
          </a:bodyPr>
          <a:lstStyle/>
          <a:p>
            <a:r>
              <a:rPr lang="nb-NO" dirty="0" err="1"/>
              <a:t>Fungerande</a:t>
            </a:r>
            <a:r>
              <a:rPr lang="nb-NO" dirty="0"/>
              <a:t> eksempel på konkrete brukstilfelle</a:t>
            </a:r>
          </a:p>
          <a:p>
            <a:pPr lvl="1"/>
            <a:r>
              <a:rPr lang="nn-NO" dirty="0"/>
              <a:t>Publisering av innhald til </a:t>
            </a:r>
            <a:r>
              <a:rPr lang="nn-NO" dirty="0" err="1"/>
              <a:t>eInnsyn</a:t>
            </a:r>
            <a:endParaRPr lang="nn-NO" dirty="0"/>
          </a:p>
          <a:p>
            <a:pPr lvl="1"/>
            <a:r>
              <a:rPr lang="nb-NO" dirty="0"/>
              <a:t>Meldingsutveksling mellom </a:t>
            </a:r>
            <a:r>
              <a:rPr lang="nb-NO" dirty="0" err="1"/>
              <a:t>offentlege</a:t>
            </a:r>
            <a:r>
              <a:rPr lang="nb-NO" dirty="0"/>
              <a:t> </a:t>
            </a:r>
            <a:r>
              <a:rPr lang="nb-NO" dirty="0" err="1"/>
              <a:t>verksemder</a:t>
            </a:r>
            <a:endParaRPr lang="nb-NO" dirty="0"/>
          </a:p>
          <a:p>
            <a:pPr lvl="1"/>
            <a:r>
              <a:rPr lang="nb-NO" dirty="0"/>
              <a:t>(Oppslag i </a:t>
            </a:r>
            <a:r>
              <a:rPr lang="nb-NO" dirty="0" err="1"/>
              <a:t>eInnsyn</a:t>
            </a:r>
            <a:r>
              <a:rPr lang="nb-NO" dirty="0"/>
              <a:t>)</a:t>
            </a:r>
          </a:p>
          <a:p>
            <a:pPr lvl="1"/>
            <a:r>
              <a:rPr lang="nb-NO" dirty="0"/>
              <a:t>(Abonnement på </a:t>
            </a:r>
            <a:r>
              <a:rPr lang="nb-NO" dirty="0" err="1"/>
              <a:t>endringar</a:t>
            </a:r>
            <a:r>
              <a:rPr lang="nb-NO" dirty="0"/>
              <a:t> i </a:t>
            </a:r>
            <a:r>
              <a:rPr lang="nb-NO" dirty="0" err="1"/>
              <a:t>eInnsyn</a:t>
            </a:r>
            <a:r>
              <a:rPr lang="nb-NO" dirty="0"/>
              <a:t>)</a:t>
            </a:r>
          </a:p>
          <a:p>
            <a:pPr lvl="1"/>
            <a:r>
              <a:rPr lang="nb-NO" dirty="0"/>
              <a:t>(Be om elektronisk signatur av avtale)</a:t>
            </a:r>
          </a:p>
          <a:p>
            <a:r>
              <a:rPr lang="nb-NO" dirty="0" err="1"/>
              <a:t>Presentasjonar</a:t>
            </a:r>
            <a:endParaRPr lang="nb-NO" dirty="0"/>
          </a:p>
          <a:p>
            <a:r>
              <a:rPr lang="nb-NO" dirty="0"/>
              <a:t>Rapport</a:t>
            </a:r>
          </a:p>
          <a:p>
            <a:pPr lvl="1"/>
            <a:r>
              <a:rPr lang="nb-NO" dirty="0" err="1"/>
              <a:t>Erfaringar</a:t>
            </a:r>
            <a:r>
              <a:rPr lang="nb-NO" dirty="0"/>
              <a:t>, </a:t>
            </a:r>
            <a:r>
              <a:rPr lang="nb-NO" dirty="0" err="1"/>
              <a:t>refleksjonar</a:t>
            </a:r>
            <a:r>
              <a:rPr lang="nb-NO" dirty="0"/>
              <a:t>, </a:t>
            </a:r>
            <a:r>
              <a:rPr lang="nb-NO" dirty="0" err="1"/>
              <a:t>vurderingar</a:t>
            </a:r>
            <a:endParaRPr lang="nb-NO" dirty="0"/>
          </a:p>
          <a:p>
            <a:pPr lvl="1"/>
            <a:r>
              <a:rPr lang="nb-NO" dirty="0" err="1"/>
              <a:t>Tilrådingar</a:t>
            </a:r>
            <a:r>
              <a:rPr lang="nb-NO" dirty="0"/>
              <a:t> til </a:t>
            </a:r>
            <a:r>
              <a:rPr lang="nb-NO" dirty="0" err="1"/>
              <a:t>Digdirs</a:t>
            </a:r>
            <a:r>
              <a:rPr lang="nb-NO" dirty="0"/>
              <a:t> </a:t>
            </a:r>
            <a:r>
              <a:rPr lang="nb-NO" dirty="0" err="1"/>
              <a:t>vidare</a:t>
            </a:r>
            <a:r>
              <a:rPr lang="nb-NO" dirty="0"/>
              <a:t> arbeid</a:t>
            </a:r>
          </a:p>
        </p:txBody>
      </p:sp>
    </p:spTree>
    <p:extLst>
      <p:ext uri="{BB962C8B-B14F-4D97-AF65-F5344CB8AC3E}">
        <p14:creationId xmlns:p14="http://schemas.microsoft.com/office/powerpoint/2010/main" val="2253001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AFACC6-798B-60B9-45D0-EBAB997F40FD}"/>
              </a:ext>
            </a:extLst>
          </p:cNvPr>
          <p:cNvSpPr>
            <a:spLocks noGrp="1"/>
          </p:cNvSpPr>
          <p:nvPr>
            <p:ph type="title"/>
          </p:nvPr>
        </p:nvSpPr>
        <p:spPr/>
        <p:txBody>
          <a:bodyPr/>
          <a:lstStyle/>
          <a:p>
            <a:r>
              <a:rPr lang="nb-NO" dirty="0"/>
              <a:t>Læring (1)</a:t>
            </a:r>
          </a:p>
        </p:txBody>
      </p:sp>
      <p:sp>
        <p:nvSpPr>
          <p:cNvPr id="3" name="Plassholder for innhold 2">
            <a:extLst>
              <a:ext uri="{FF2B5EF4-FFF2-40B4-BE49-F238E27FC236}">
                <a16:creationId xmlns:a16="http://schemas.microsoft.com/office/drawing/2014/main" id="{B753C0E5-813B-92BA-5B6D-C42081FD5639}"/>
              </a:ext>
            </a:extLst>
          </p:cNvPr>
          <p:cNvSpPr>
            <a:spLocks noGrp="1"/>
          </p:cNvSpPr>
          <p:nvPr>
            <p:ph idx="1"/>
          </p:nvPr>
        </p:nvSpPr>
        <p:spPr/>
        <p:txBody>
          <a:bodyPr>
            <a:normAutofit fontScale="85000" lnSpcReduction="10000"/>
          </a:bodyPr>
          <a:lstStyle/>
          <a:p>
            <a:r>
              <a:rPr lang="nb-NO" dirty="0"/>
              <a:t>Kompleksitet, men overkommelig</a:t>
            </a:r>
          </a:p>
          <a:p>
            <a:pPr lvl="1"/>
            <a:r>
              <a:rPr lang="nb-NO" dirty="0"/>
              <a:t>Arkitektur som utvikler seg over tid</a:t>
            </a:r>
          </a:p>
          <a:p>
            <a:pPr lvl="2"/>
            <a:r>
              <a:rPr lang="nb-NO" dirty="0"/>
              <a:t>Aktører i ulike </a:t>
            </a:r>
            <a:r>
              <a:rPr lang="nb-NO" dirty="0" err="1"/>
              <a:t>rollar</a:t>
            </a:r>
            <a:r>
              <a:rPr lang="nb-NO" dirty="0"/>
              <a:t> kan komme og gå</a:t>
            </a:r>
          </a:p>
          <a:p>
            <a:pPr lvl="2"/>
            <a:r>
              <a:rPr lang="nb-NO" dirty="0"/>
              <a:t>Arkitektur som legger opp til utvikling over tid både for transport og innhold</a:t>
            </a:r>
          </a:p>
          <a:p>
            <a:pPr lvl="3"/>
            <a:r>
              <a:rPr lang="nb-NO" dirty="0" err="1"/>
              <a:t>Gjer</a:t>
            </a:r>
            <a:r>
              <a:rPr lang="nb-NO" dirty="0"/>
              <a:t> endring mulig uten </a:t>
            </a:r>
            <a:r>
              <a:rPr lang="nb-NO" dirty="0" err="1"/>
              <a:t>disrupsjon</a:t>
            </a:r>
            <a:r>
              <a:rPr lang="nb-NO" dirty="0"/>
              <a:t>, men medfører også kompleksitet</a:t>
            </a:r>
          </a:p>
          <a:p>
            <a:pPr lvl="3"/>
            <a:r>
              <a:rPr lang="nb-NO" dirty="0"/>
              <a:t>Transportinfrastrukturen i Peppol er under migrering fra </a:t>
            </a:r>
            <a:r>
              <a:rPr lang="nb-NO" dirty="0" err="1"/>
              <a:t>eDelivery</a:t>
            </a:r>
            <a:r>
              <a:rPr lang="nb-NO" dirty="0"/>
              <a:t> AS2 til AS4</a:t>
            </a:r>
          </a:p>
          <a:p>
            <a:pPr lvl="3"/>
            <a:r>
              <a:rPr lang="nb-NO" dirty="0" err="1"/>
              <a:t>Eit</a:t>
            </a:r>
            <a:r>
              <a:rPr lang="nb-NO" dirty="0"/>
              <a:t> </a:t>
            </a:r>
            <a:r>
              <a:rPr lang="nb-NO" dirty="0" err="1"/>
              <a:t>utval</a:t>
            </a:r>
            <a:r>
              <a:rPr lang="nb-NO" dirty="0"/>
              <a:t> av </a:t>
            </a:r>
            <a:r>
              <a:rPr lang="nb-NO" dirty="0" err="1"/>
              <a:t>dokumenttypane</a:t>
            </a:r>
            <a:r>
              <a:rPr lang="nb-NO" dirty="0"/>
              <a:t> i Peppol er til </a:t>
            </a:r>
            <a:r>
              <a:rPr lang="nb-NO" dirty="0" err="1"/>
              <a:t>ein</a:t>
            </a:r>
            <a:r>
              <a:rPr lang="nb-NO" dirty="0"/>
              <a:t> kvar tid under migrering</a:t>
            </a:r>
          </a:p>
          <a:p>
            <a:pPr lvl="1"/>
            <a:r>
              <a:rPr lang="nb-NO" dirty="0"/>
              <a:t>Tillitsmodell, krypto, PKI</a:t>
            </a:r>
          </a:p>
          <a:p>
            <a:pPr lvl="1"/>
            <a:r>
              <a:rPr lang="nb-NO" dirty="0"/>
              <a:t>Organisatorisk: Peppol, </a:t>
            </a:r>
            <a:r>
              <a:rPr lang="nb-NO" dirty="0" err="1"/>
              <a:t>Oxalis</a:t>
            </a:r>
            <a:r>
              <a:rPr lang="nb-NO" dirty="0"/>
              <a:t>, CEF/DEP </a:t>
            </a:r>
            <a:r>
              <a:rPr lang="nb-NO" dirty="0" err="1"/>
              <a:t>eDelivery</a:t>
            </a:r>
            <a:r>
              <a:rPr lang="nb-NO" dirty="0"/>
              <a:t>, </a:t>
            </a:r>
            <a:r>
              <a:rPr lang="nb-NO" dirty="0" err="1"/>
              <a:t>osv</a:t>
            </a:r>
            <a:r>
              <a:rPr lang="nb-NO" dirty="0"/>
              <a:t>…</a:t>
            </a:r>
          </a:p>
          <a:p>
            <a:pPr lvl="1"/>
            <a:r>
              <a:rPr lang="nb-NO" dirty="0"/>
              <a:t>Tar tid å sette seg inn i og forstå skikkelig</a:t>
            </a:r>
          </a:p>
          <a:p>
            <a:pPr lvl="1"/>
            <a:r>
              <a:rPr lang="nb-NO" dirty="0"/>
              <a:t>Men </a:t>
            </a:r>
            <a:r>
              <a:rPr lang="nb-NO" dirty="0" err="1"/>
              <a:t>ikkje</a:t>
            </a:r>
            <a:r>
              <a:rPr lang="nb-NO" dirty="0"/>
              <a:t> verre enn at </a:t>
            </a:r>
            <a:r>
              <a:rPr lang="nb-NO" dirty="0" err="1"/>
              <a:t>eit</a:t>
            </a:r>
            <a:r>
              <a:rPr lang="nb-NO" dirty="0"/>
              <a:t> ferskt team med </a:t>
            </a:r>
            <a:r>
              <a:rPr lang="nb-NO" dirty="0" err="1"/>
              <a:t>studentar</a:t>
            </a:r>
            <a:r>
              <a:rPr lang="nb-NO" dirty="0"/>
              <a:t> på 1., 2. og 3. året beherska dette ila. </a:t>
            </a:r>
            <a:r>
              <a:rPr lang="nb-NO" dirty="0" err="1"/>
              <a:t>ein</a:t>
            </a:r>
            <a:r>
              <a:rPr lang="nb-NO" dirty="0"/>
              <a:t> </a:t>
            </a:r>
            <a:r>
              <a:rPr lang="nb-NO" dirty="0" err="1"/>
              <a:t>sommar</a:t>
            </a:r>
            <a:endParaRPr lang="nb-NO" dirty="0"/>
          </a:p>
        </p:txBody>
      </p:sp>
    </p:spTree>
    <p:extLst>
      <p:ext uri="{BB962C8B-B14F-4D97-AF65-F5344CB8AC3E}">
        <p14:creationId xmlns:p14="http://schemas.microsoft.com/office/powerpoint/2010/main" val="970466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AFACC6-798B-60B9-45D0-EBAB997F40FD}"/>
              </a:ext>
            </a:extLst>
          </p:cNvPr>
          <p:cNvSpPr>
            <a:spLocks noGrp="1"/>
          </p:cNvSpPr>
          <p:nvPr>
            <p:ph type="title"/>
          </p:nvPr>
        </p:nvSpPr>
        <p:spPr/>
        <p:txBody>
          <a:bodyPr/>
          <a:lstStyle/>
          <a:p>
            <a:r>
              <a:rPr lang="nb-NO" dirty="0"/>
              <a:t>Læring (2)</a:t>
            </a:r>
          </a:p>
        </p:txBody>
      </p:sp>
      <p:sp>
        <p:nvSpPr>
          <p:cNvPr id="3" name="Plassholder for innhold 2">
            <a:extLst>
              <a:ext uri="{FF2B5EF4-FFF2-40B4-BE49-F238E27FC236}">
                <a16:creationId xmlns:a16="http://schemas.microsoft.com/office/drawing/2014/main" id="{B753C0E5-813B-92BA-5B6D-C42081FD5639}"/>
              </a:ext>
            </a:extLst>
          </p:cNvPr>
          <p:cNvSpPr>
            <a:spLocks noGrp="1"/>
          </p:cNvSpPr>
          <p:nvPr>
            <p:ph idx="1"/>
          </p:nvPr>
        </p:nvSpPr>
        <p:spPr/>
        <p:txBody>
          <a:bodyPr>
            <a:normAutofit lnSpcReduction="10000"/>
          </a:bodyPr>
          <a:lstStyle/>
          <a:p>
            <a:r>
              <a:rPr lang="nb-NO" dirty="0"/>
              <a:t>Hoppa rett på </a:t>
            </a:r>
            <a:r>
              <a:rPr lang="nb-NO" dirty="0" err="1"/>
              <a:t>Difi</a:t>
            </a:r>
            <a:r>
              <a:rPr lang="nb-NO" dirty="0"/>
              <a:t>-utvikla programvare for kommunikasjon over Peppol (</a:t>
            </a:r>
            <a:r>
              <a:rPr lang="nb-NO" dirty="0" err="1"/>
              <a:t>Oxalis</a:t>
            </a:r>
            <a:r>
              <a:rPr lang="nb-NO" dirty="0"/>
              <a:t>), etter vårt råd</a:t>
            </a:r>
          </a:p>
          <a:p>
            <a:pPr lvl="1"/>
            <a:r>
              <a:rPr lang="nb-NO" dirty="0"/>
              <a:t>Var </a:t>
            </a:r>
            <a:r>
              <a:rPr lang="nb-NO" dirty="0" err="1"/>
              <a:t>krevjande</a:t>
            </a:r>
            <a:r>
              <a:rPr lang="nb-NO" dirty="0"/>
              <a:t> å ta i bruk – svak dokumentasjon, kronglete konfigurasjon, </a:t>
            </a:r>
            <a:r>
              <a:rPr lang="nb-NO" dirty="0" err="1"/>
              <a:t>osv</a:t>
            </a:r>
            <a:endParaRPr lang="nb-NO" dirty="0"/>
          </a:p>
          <a:p>
            <a:pPr lvl="1"/>
            <a:r>
              <a:rPr lang="nb-NO" dirty="0"/>
              <a:t>Det finnes gode alternativ, f.eks. EUs referanseimplementasjon av CEF </a:t>
            </a:r>
            <a:r>
              <a:rPr lang="nb-NO" dirty="0" err="1"/>
              <a:t>eDelivery</a:t>
            </a:r>
            <a:r>
              <a:rPr lang="nb-NO" dirty="0"/>
              <a:t> (</a:t>
            </a:r>
            <a:r>
              <a:rPr lang="nb-NO" dirty="0" err="1"/>
              <a:t>Domibus</a:t>
            </a:r>
            <a:r>
              <a:rPr lang="nb-NO" dirty="0"/>
              <a:t>)</a:t>
            </a:r>
          </a:p>
          <a:p>
            <a:pPr lvl="1"/>
            <a:r>
              <a:rPr lang="nb-NO" dirty="0" err="1"/>
              <a:t>Ein</a:t>
            </a:r>
            <a:r>
              <a:rPr lang="nb-NO" dirty="0"/>
              <a:t> «standard-først» arkitektur med aktivt økosystem har fordeler</a:t>
            </a:r>
          </a:p>
          <a:p>
            <a:pPr lvl="2"/>
            <a:r>
              <a:rPr lang="nb-NO" dirty="0" err="1"/>
              <a:t>Valgmuligheit</a:t>
            </a:r>
            <a:endParaRPr lang="nb-NO" dirty="0"/>
          </a:p>
          <a:p>
            <a:pPr lvl="2"/>
            <a:r>
              <a:rPr lang="nb-NO" dirty="0"/>
              <a:t>Levetid – arkitekturen overlever når produktet dør (og produkt kommer og går)</a:t>
            </a:r>
          </a:p>
        </p:txBody>
      </p:sp>
    </p:spTree>
    <p:extLst>
      <p:ext uri="{BB962C8B-B14F-4D97-AF65-F5344CB8AC3E}">
        <p14:creationId xmlns:p14="http://schemas.microsoft.com/office/powerpoint/2010/main" val="3921325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AFACC6-798B-60B9-45D0-EBAB997F40FD}"/>
              </a:ext>
            </a:extLst>
          </p:cNvPr>
          <p:cNvSpPr>
            <a:spLocks noGrp="1"/>
          </p:cNvSpPr>
          <p:nvPr>
            <p:ph type="title"/>
          </p:nvPr>
        </p:nvSpPr>
        <p:spPr/>
        <p:txBody>
          <a:bodyPr/>
          <a:lstStyle/>
          <a:p>
            <a:r>
              <a:rPr lang="nb-NO"/>
              <a:t>Læring</a:t>
            </a:r>
            <a:r>
              <a:rPr lang="nb-NO" dirty="0"/>
              <a:t> (3)</a:t>
            </a:r>
            <a:endParaRPr lang="nb-NO"/>
          </a:p>
        </p:txBody>
      </p:sp>
      <p:sp>
        <p:nvSpPr>
          <p:cNvPr id="3" name="Plassholder for innhold 2">
            <a:extLst>
              <a:ext uri="{FF2B5EF4-FFF2-40B4-BE49-F238E27FC236}">
                <a16:creationId xmlns:a16="http://schemas.microsoft.com/office/drawing/2014/main" id="{B753C0E5-813B-92BA-5B6D-C42081FD5639}"/>
              </a:ext>
            </a:extLst>
          </p:cNvPr>
          <p:cNvSpPr>
            <a:spLocks noGrp="1"/>
          </p:cNvSpPr>
          <p:nvPr>
            <p:ph idx="1"/>
          </p:nvPr>
        </p:nvSpPr>
        <p:spPr/>
        <p:txBody>
          <a:bodyPr>
            <a:normAutofit fontScale="70000" lnSpcReduction="20000"/>
          </a:bodyPr>
          <a:lstStyle/>
          <a:p>
            <a:r>
              <a:rPr lang="nb-NO" dirty="0" err="1"/>
              <a:t>Studentane</a:t>
            </a:r>
            <a:r>
              <a:rPr lang="nb-NO" dirty="0"/>
              <a:t> </a:t>
            </a:r>
            <a:r>
              <a:rPr lang="nb-NO" dirty="0" err="1"/>
              <a:t>fann</a:t>
            </a:r>
            <a:r>
              <a:rPr lang="nb-NO" dirty="0"/>
              <a:t> ingen </a:t>
            </a:r>
            <a:r>
              <a:rPr lang="nb-NO" dirty="0" err="1"/>
              <a:t>begrensningar</a:t>
            </a:r>
            <a:r>
              <a:rPr lang="nb-NO" dirty="0"/>
              <a:t> i kva som kan sendes</a:t>
            </a:r>
          </a:p>
          <a:p>
            <a:pPr lvl="1"/>
            <a:r>
              <a:rPr lang="nb-NO" dirty="0"/>
              <a:t>Arbeidet er å definere kva</a:t>
            </a:r>
          </a:p>
          <a:p>
            <a:r>
              <a:rPr lang="nb-NO" dirty="0"/>
              <a:t>En konvolutt (SBDH) som brukes i Peppol kan dekke de felles behovene studentene har sett «på tvers» av case</a:t>
            </a:r>
          </a:p>
          <a:p>
            <a:r>
              <a:rPr lang="nb-NO" dirty="0"/>
              <a:t>Peppol vil kunne fungere for </a:t>
            </a:r>
            <a:r>
              <a:rPr lang="nb-NO" dirty="0" err="1"/>
              <a:t>eInnsyn</a:t>
            </a:r>
            <a:r>
              <a:rPr lang="nb-NO" dirty="0"/>
              <a:t> og en har gjennom arbeidet </a:t>
            </a:r>
            <a:r>
              <a:rPr lang="nb-NO" dirty="0" err="1"/>
              <a:t>ikkje</a:t>
            </a:r>
            <a:r>
              <a:rPr lang="nb-NO" dirty="0"/>
              <a:t> sett </a:t>
            </a:r>
            <a:r>
              <a:rPr lang="nb-NO" dirty="0" err="1"/>
              <a:t>utfordringar</a:t>
            </a:r>
            <a:r>
              <a:rPr lang="nb-NO" dirty="0"/>
              <a:t> med dette</a:t>
            </a:r>
          </a:p>
          <a:p>
            <a:r>
              <a:rPr lang="nb-NO" dirty="0"/>
              <a:t>Peppol vil kunne fungere mellom offentlige </a:t>
            </a:r>
            <a:r>
              <a:rPr lang="nb-NO" dirty="0" err="1"/>
              <a:t>verksemder</a:t>
            </a:r>
            <a:r>
              <a:rPr lang="nb-NO" dirty="0"/>
              <a:t> og en har gjennom arbeidet </a:t>
            </a:r>
            <a:r>
              <a:rPr lang="nb-NO" dirty="0" err="1"/>
              <a:t>ikkje</a:t>
            </a:r>
            <a:r>
              <a:rPr lang="nb-NO" dirty="0"/>
              <a:t> sett </a:t>
            </a:r>
            <a:r>
              <a:rPr lang="nb-NO" dirty="0" err="1"/>
              <a:t>utfordringar</a:t>
            </a:r>
            <a:r>
              <a:rPr lang="nb-NO" dirty="0"/>
              <a:t> med dette</a:t>
            </a:r>
          </a:p>
          <a:p>
            <a:r>
              <a:rPr lang="nb-NO" dirty="0" err="1"/>
              <a:t>Studentane</a:t>
            </a:r>
            <a:r>
              <a:rPr lang="nb-NO" dirty="0"/>
              <a:t> deler </a:t>
            </a:r>
            <a:r>
              <a:rPr lang="nb-NO" dirty="0" err="1"/>
              <a:t>ein</a:t>
            </a:r>
            <a:r>
              <a:rPr lang="nb-NO" dirty="0"/>
              <a:t> del </a:t>
            </a:r>
            <a:r>
              <a:rPr lang="nb-NO" dirty="0" err="1"/>
              <a:t>vurderingar</a:t>
            </a:r>
            <a:r>
              <a:rPr lang="nb-NO" dirty="0"/>
              <a:t> og anbefaler å sjå </a:t>
            </a:r>
            <a:r>
              <a:rPr lang="nb-NO" dirty="0" err="1"/>
              <a:t>nærmare</a:t>
            </a:r>
            <a:r>
              <a:rPr lang="nb-NO" dirty="0"/>
              <a:t> på </a:t>
            </a:r>
            <a:r>
              <a:rPr lang="nb-NO" dirty="0" err="1"/>
              <a:t>desse</a:t>
            </a:r>
            <a:r>
              <a:rPr lang="nb-NO" dirty="0"/>
              <a:t> i eventuelt </a:t>
            </a:r>
            <a:r>
              <a:rPr lang="nb-NO" dirty="0" err="1"/>
              <a:t>vidare</a:t>
            </a:r>
            <a:r>
              <a:rPr lang="nb-NO" dirty="0"/>
              <a:t> arbeid</a:t>
            </a:r>
          </a:p>
          <a:p>
            <a:pPr lvl="1"/>
            <a:r>
              <a:rPr lang="nb-NO" dirty="0" err="1"/>
              <a:t>Krevjande</a:t>
            </a:r>
            <a:r>
              <a:rPr lang="nb-NO" dirty="0"/>
              <a:t> for </a:t>
            </a:r>
            <a:r>
              <a:rPr lang="nb-NO" dirty="0" err="1"/>
              <a:t>studentane</a:t>
            </a:r>
            <a:r>
              <a:rPr lang="nb-NO" dirty="0"/>
              <a:t> å vurdere dei konkrete brukstilfella i </a:t>
            </a:r>
            <a:r>
              <a:rPr lang="nb-NO" dirty="0" err="1"/>
              <a:t>djubd</a:t>
            </a:r>
            <a:endParaRPr lang="nb-NO" dirty="0"/>
          </a:p>
          <a:p>
            <a:pPr lvl="2"/>
            <a:r>
              <a:rPr lang="nb-NO" dirty="0"/>
              <a:t>opp mot dagens </a:t>
            </a:r>
            <a:r>
              <a:rPr lang="nb-NO" dirty="0" err="1"/>
              <a:t>løysingar</a:t>
            </a:r>
            <a:r>
              <a:rPr lang="nb-NO" dirty="0"/>
              <a:t> og andre alternativ</a:t>
            </a:r>
          </a:p>
          <a:p>
            <a:pPr lvl="2"/>
            <a:r>
              <a:rPr lang="nb-NO" dirty="0"/>
              <a:t>opp mot kvalitative behov som sikkerhet, kapasitet, </a:t>
            </a:r>
            <a:r>
              <a:rPr lang="nb-NO" dirty="0" err="1"/>
              <a:t>osv</a:t>
            </a:r>
            <a:endParaRPr lang="nb-NO" dirty="0"/>
          </a:p>
          <a:p>
            <a:endParaRPr lang="nb-NO" dirty="0"/>
          </a:p>
          <a:p>
            <a:endParaRPr lang="nb-NO" dirty="0"/>
          </a:p>
        </p:txBody>
      </p:sp>
    </p:spTree>
    <p:extLst>
      <p:ext uri="{BB962C8B-B14F-4D97-AF65-F5344CB8AC3E}">
        <p14:creationId xmlns:p14="http://schemas.microsoft.com/office/powerpoint/2010/main" val="1827404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AFACC6-798B-60B9-45D0-EBAB997F40FD}"/>
              </a:ext>
            </a:extLst>
          </p:cNvPr>
          <p:cNvSpPr>
            <a:spLocks noGrp="1"/>
          </p:cNvSpPr>
          <p:nvPr>
            <p:ph type="title"/>
          </p:nvPr>
        </p:nvSpPr>
        <p:spPr/>
        <p:txBody>
          <a:bodyPr/>
          <a:lstStyle/>
          <a:p>
            <a:r>
              <a:rPr lang="nb-NO" dirty="0" err="1"/>
              <a:t>Tilrådingar</a:t>
            </a:r>
            <a:r>
              <a:rPr lang="nb-NO" dirty="0"/>
              <a:t> </a:t>
            </a:r>
            <a:r>
              <a:rPr lang="nb-NO" dirty="0" err="1"/>
              <a:t>frå</a:t>
            </a:r>
            <a:r>
              <a:rPr lang="nb-NO" dirty="0"/>
              <a:t> </a:t>
            </a:r>
            <a:r>
              <a:rPr lang="nb-NO" dirty="0" err="1"/>
              <a:t>studentane</a:t>
            </a:r>
            <a:endParaRPr lang="nb-NO" dirty="0"/>
          </a:p>
        </p:txBody>
      </p:sp>
      <p:sp>
        <p:nvSpPr>
          <p:cNvPr id="3" name="Plassholder for innhold 2">
            <a:extLst>
              <a:ext uri="{FF2B5EF4-FFF2-40B4-BE49-F238E27FC236}">
                <a16:creationId xmlns:a16="http://schemas.microsoft.com/office/drawing/2014/main" id="{B753C0E5-813B-92BA-5B6D-C42081FD5639}"/>
              </a:ext>
            </a:extLst>
          </p:cNvPr>
          <p:cNvSpPr>
            <a:spLocks noGrp="1"/>
          </p:cNvSpPr>
          <p:nvPr>
            <p:ph idx="1"/>
          </p:nvPr>
        </p:nvSpPr>
        <p:spPr/>
        <p:txBody>
          <a:bodyPr>
            <a:normAutofit fontScale="85000" lnSpcReduction="20000"/>
          </a:bodyPr>
          <a:lstStyle/>
          <a:p>
            <a:pPr marL="742950" indent="-742950">
              <a:buFont typeface="+mj-lt"/>
              <a:buAutoNum type="arabicPeriod"/>
            </a:pPr>
            <a:r>
              <a:rPr lang="nn-NO" dirty="0"/>
              <a:t>SBD må vere XML. Dykk treng enten å gjere om til XML eller å </a:t>
            </a:r>
            <a:r>
              <a:rPr lang="nn-NO" dirty="0" err="1"/>
              <a:t>enkode</a:t>
            </a:r>
            <a:r>
              <a:rPr lang="nn-NO" dirty="0"/>
              <a:t> og dekode. Dette sidan </a:t>
            </a:r>
            <a:r>
              <a:rPr lang="nn-NO" dirty="0" err="1"/>
              <a:t>payloaden</a:t>
            </a:r>
            <a:r>
              <a:rPr lang="nn-NO" dirty="0"/>
              <a:t> ofte vil bruke JSON-LD [for </a:t>
            </a:r>
            <a:r>
              <a:rPr lang="nn-NO" dirty="0" err="1"/>
              <a:t>eInnsyn</a:t>
            </a:r>
            <a:r>
              <a:rPr lang="nn-NO" dirty="0"/>
              <a:t>]. </a:t>
            </a:r>
            <a:endParaRPr lang="nb-NO" dirty="0"/>
          </a:p>
          <a:p>
            <a:pPr marL="742950" indent="-742950">
              <a:buFont typeface="+mj-lt"/>
              <a:buAutoNum type="arabicPeriod"/>
            </a:pPr>
            <a:r>
              <a:rPr lang="nn-NO" dirty="0"/>
              <a:t>Ikkje slå opp i ELMA [direkte]</a:t>
            </a:r>
          </a:p>
          <a:p>
            <a:pPr marL="742950" indent="-742950">
              <a:buFont typeface="+mj-lt"/>
              <a:buAutoNum type="arabicPeriod"/>
            </a:pPr>
            <a:r>
              <a:rPr lang="nn-NO" dirty="0"/>
              <a:t>Det er mogleg å sjå føre seg alternativ til </a:t>
            </a:r>
            <a:r>
              <a:rPr lang="nn-NO" dirty="0" err="1"/>
              <a:t>Oxalis</a:t>
            </a:r>
            <a:r>
              <a:rPr lang="nn-NO" dirty="0"/>
              <a:t>.</a:t>
            </a:r>
          </a:p>
          <a:p>
            <a:pPr marL="742950" indent="-742950">
              <a:buFont typeface="+mj-lt"/>
              <a:buAutoNum type="arabicPeriod"/>
            </a:pPr>
            <a:r>
              <a:rPr lang="nb-NO" dirty="0"/>
              <a:t>Vi foreslår </a:t>
            </a:r>
            <a:r>
              <a:rPr lang="nb-NO" dirty="0" err="1"/>
              <a:t>utbetring</a:t>
            </a:r>
            <a:r>
              <a:rPr lang="nb-NO" dirty="0"/>
              <a:t> av dokumentasjon kring aksesspunkt. Dette er knytt opp mot eiga erfaring med oppsett av </a:t>
            </a:r>
            <a:r>
              <a:rPr lang="nb-NO" dirty="0" err="1"/>
              <a:t>Oxalis</a:t>
            </a:r>
            <a:endParaRPr lang="nb-NO" dirty="0"/>
          </a:p>
          <a:p>
            <a:pPr marL="742950" indent="-742950">
              <a:buFont typeface="+mj-lt"/>
              <a:buAutoNum type="arabicPeriod"/>
            </a:pPr>
            <a:r>
              <a:rPr lang="nb-NO" dirty="0"/>
              <a:t>Forenkle tilgang til testmiljø. Dette er fordi det for oss var </a:t>
            </a:r>
            <a:r>
              <a:rPr lang="nb-NO" dirty="0" err="1"/>
              <a:t>vanskeleg</a:t>
            </a:r>
            <a:r>
              <a:rPr lang="nb-NO" dirty="0"/>
              <a:t> å få testendepunkt som framleis er i drift</a:t>
            </a:r>
          </a:p>
          <a:p>
            <a:pPr marL="742950" indent="-742950">
              <a:buFont typeface="+mj-lt"/>
              <a:buAutoNum type="arabicPeriod"/>
            </a:pPr>
            <a:r>
              <a:rPr lang="nn-NO" dirty="0"/>
              <a:t>Det kan være ei moglegheit å bruke spesialiserte felt i SBD-en til eigendefinert bruk</a:t>
            </a:r>
            <a:endParaRPr lang="nb-NO" dirty="0"/>
          </a:p>
          <a:p>
            <a:endParaRPr lang="nb-NO" dirty="0"/>
          </a:p>
        </p:txBody>
      </p:sp>
    </p:spTree>
    <p:extLst>
      <p:ext uri="{BB962C8B-B14F-4D97-AF65-F5344CB8AC3E}">
        <p14:creationId xmlns:p14="http://schemas.microsoft.com/office/powerpoint/2010/main" val="4184978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AFACC6-798B-60B9-45D0-EBAB997F40FD}"/>
              </a:ext>
            </a:extLst>
          </p:cNvPr>
          <p:cNvSpPr>
            <a:spLocks noGrp="1"/>
          </p:cNvSpPr>
          <p:nvPr>
            <p:ph type="title"/>
          </p:nvPr>
        </p:nvSpPr>
        <p:spPr/>
        <p:txBody>
          <a:bodyPr/>
          <a:lstStyle/>
          <a:p>
            <a:r>
              <a:rPr lang="nb-NO" dirty="0"/>
              <a:t>Oppsummering fra </a:t>
            </a:r>
            <a:r>
              <a:rPr lang="nb-NO" dirty="0" err="1"/>
              <a:t>studentane</a:t>
            </a:r>
            <a:endParaRPr lang="nb-NO" dirty="0"/>
          </a:p>
        </p:txBody>
      </p:sp>
      <p:sp>
        <p:nvSpPr>
          <p:cNvPr id="3" name="Plassholder for innhold 2">
            <a:extLst>
              <a:ext uri="{FF2B5EF4-FFF2-40B4-BE49-F238E27FC236}">
                <a16:creationId xmlns:a16="http://schemas.microsoft.com/office/drawing/2014/main" id="{B753C0E5-813B-92BA-5B6D-C42081FD5639}"/>
              </a:ext>
            </a:extLst>
          </p:cNvPr>
          <p:cNvSpPr>
            <a:spLocks noGrp="1"/>
          </p:cNvSpPr>
          <p:nvPr>
            <p:ph idx="1"/>
          </p:nvPr>
        </p:nvSpPr>
        <p:spPr/>
        <p:txBody>
          <a:bodyPr>
            <a:normAutofit/>
          </a:bodyPr>
          <a:lstStyle/>
          <a:p>
            <a:r>
              <a:rPr lang="nb-NO" dirty="0"/>
              <a:t>Konklusjonen vår basert på </a:t>
            </a:r>
            <a:r>
              <a:rPr lang="nb-NO" dirty="0" err="1"/>
              <a:t>erfaringane</a:t>
            </a:r>
            <a:r>
              <a:rPr lang="nb-NO" dirty="0"/>
              <a:t> vi har gjort oss denne </a:t>
            </a:r>
            <a:r>
              <a:rPr lang="nb-NO" dirty="0" err="1"/>
              <a:t>sommaren</a:t>
            </a:r>
            <a:r>
              <a:rPr lang="nb-NO" dirty="0"/>
              <a:t> er at Peppol har stort potensiale for å </a:t>
            </a:r>
            <a:r>
              <a:rPr lang="nb-NO" dirty="0" err="1"/>
              <a:t>nyttast</a:t>
            </a:r>
            <a:r>
              <a:rPr lang="nb-NO" dirty="0"/>
              <a:t> i </a:t>
            </a:r>
            <a:r>
              <a:rPr lang="nb-NO" dirty="0" err="1"/>
              <a:t>fleire</a:t>
            </a:r>
            <a:r>
              <a:rPr lang="nb-NO" dirty="0"/>
              <a:t> </a:t>
            </a:r>
            <a:r>
              <a:rPr lang="nb-NO" dirty="0" err="1"/>
              <a:t>eGovernment</a:t>
            </a:r>
            <a:r>
              <a:rPr lang="nb-NO" dirty="0"/>
              <a:t> </a:t>
            </a:r>
            <a:r>
              <a:rPr lang="nb-NO" dirty="0" err="1"/>
              <a:t>oppgåver</a:t>
            </a:r>
            <a:r>
              <a:rPr lang="nb-NO" dirty="0"/>
              <a:t> enn det blir i dag, </a:t>
            </a:r>
            <a:r>
              <a:rPr lang="nb-NO" dirty="0" err="1"/>
              <a:t>mykje</a:t>
            </a:r>
            <a:r>
              <a:rPr lang="nb-NO" dirty="0"/>
              <a:t> fordi det </a:t>
            </a:r>
            <a:r>
              <a:rPr lang="nb-NO" dirty="0" err="1"/>
              <a:t>allereie</a:t>
            </a:r>
            <a:r>
              <a:rPr lang="nb-NO" dirty="0"/>
              <a:t> blir brukt til </a:t>
            </a:r>
            <a:r>
              <a:rPr lang="nb-NO" dirty="0" err="1"/>
              <a:t>desse</a:t>
            </a:r>
            <a:r>
              <a:rPr lang="nb-NO" dirty="0"/>
              <a:t> type </a:t>
            </a:r>
            <a:r>
              <a:rPr lang="nb-NO" dirty="0" err="1"/>
              <a:t>oppgåver</a:t>
            </a:r>
            <a:r>
              <a:rPr lang="nb-NO" dirty="0"/>
              <a:t> i andre land.</a:t>
            </a:r>
          </a:p>
          <a:p>
            <a:r>
              <a:rPr lang="nb-NO" dirty="0"/>
              <a:t>For at Digdir derimot skal komme dit </a:t>
            </a:r>
            <a:r>
              <a:rPr lang="nb-NO" dirty="0" err="1"/>
              <a:t>rådar</a:t>
            </a:r>
            <a:r>
              <a:rPr lang="nb-NO" dirty="0"/>
              <a:t> vi til </a:t>
            </a:r>
            <a:r>
              <a:rPr lang="nb-NO" dirty="0" err="1"/>
              <a:t>utbetring</a:t>
            </a:r>
            <a:r>
              <a:rPr lang="nb-NO" dirty="0"/>
              <a:t> av dokumentasjonen kring aksesspunkt, og forenkla tilgang til testmiljø då det er </a:t>
            </a:r>
            <a:r>
              <a:rPr lang="nb-NO" dirty="0" err="1"/>
              <a:t>vanskeleg</a:t>
            </a:r>
            <a:r>
              <a:rPr lang="nb-NO" dirty="0"/>
              <a:t> å få testendepunkt som framleis er i drift.</a:t>
            </a:r>
          </a:p>
        </p:txBody>
      </p:sp>
    </p:spTree>
    <p:extLst>
      <p:ext uri="{BB962C8B-B14F-4D97-AF65-F5344CB8AC3E}">
        <p14:creationId xmlns:p14="http://schemas.microsoft.com/office/powerpoint/2010/main" val="2731377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2704B-C0DB-EE49-2D8B-BD8A28680DCA}"/>
              </a:ext>
            </a:extLst>
          </p:cNvPr>
          <p:cNvSpPr>
            <a:spLocks noGrp="1"/>
          </p:cNvSpPr>
          <p:nvPr>
            <p:ph type="title"/>
          </p:nvPr>
        </p:nvSpPr>
        <p:spPr>
          <a:xfrm>
            <a:off x="2364232" y="-692497"/>
            <a:ext cx="12295197" cy="692497"/>
          </a:xfrm>
        </p:spPr>
        <p:txBody>
          <a:bodyPr vert="horz" lIns="0" tIns="0" rIns="0" bIns="0" rtlCol="0" anchor="b" anchorCtr="0">
            <a:noAutofit/>
          </a:bodyPr>
          <a:lstStyle/>
          <a:p>
            <a:r>
              <a:rPr lang="nb-NO" dirty="0"/>
              <a:t>Omtale av Digdir-camp fra lokalavisene</a:t>
            </a:r>
          </a:p>
        </p:txBody>
      </p:sp>
      <p:pic>
        <p:nvPicPr>
          <p:cNvPr id="4100" name="Picture 4" descr="Digdircamparane 2022">
            <a:extLst>
              <a:ext uri="{FF2B5EF4-FFF2-40B4-BE49-F238E27FC236}">
                <a16:creationId xmlns:a16="http://schemas.microsoft.com/office/drawing/2014/main" id="{E1E4BBE9-5C4D-C3E5-0F76-77761D184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34" y="171450"/>
            <a:ext cx="6238875" cy="4029075"/>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7" descr="Liste over studentene som deltok i Digdir-camp 2022 og hvilket studiested de tilhører: Tuva Kvalsøren (UiB), Joachim Hagheim (USN), Lise Chen (UiO), Hjalti Hjaltasjon (NTNU), Espen Kalvatn (UiB), Hrafnhildur Sverrisdottir (UiB), Henriette Eltvik (NTNU).">
            <a:extLst>
              <a:ext uri="{FF2B5EF4-FFF2-40B4-BE49-F238E27FC236}">
                <a16:creationId xmlns:a16="http://schemas.microsoft.com/office/drawing/2014/main" id="{7AA9CD0E-2843-D3EC-1D34-97E01E5AFD4C}"/>
              </a:ext>
            </a:extLst>
          </p:cNvPr>
          <p:cNvPicPr>
            <a:picLocks noChangeAspect="1"/>
          </p:cNvPicPr>
          <p:nvPr/>
        </p:nvPicPr>
        <p:blipFill>
          <a:blip r:embed="rId4"/>
          <a:stretch>
            <a:fillRect/>
          </a:stretch>
        </p:blipFill>
        <p:spPr>
          <a:xfrm>
            <a:off x="6451027" y="852287"/>
            <a:ext cx="3036173" cy="2351020"/>
          </a:xfrm>
          <a:prstGeom prst="rect">
            <a:avLst/>
          </a:prstGeom>
        </p:spPr>
      </p:pic>
      <p:pic>
        <p:nvPicPr>
          <p:cNvPr id="4102" name="Picture 6" descr="Portrettfoto av student Tuva i gangen på Digdir.">
            <a:extLst>
              <a:ext uri="{FF2B5EF4-FFF2-40B4-BE49-F238E27FC236}">
                <a16:creationId xmlns:a16="http://schemas.microsoft.com/office/drawing/2014/main" id="{8A4EAFD3-342E-CBB6-2127-D33914909A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189" y="4746361"/>
            <a:ext cx="3908612" cy="405182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ilde av kommunal- og distriktsminister Sigbjørn Gjelsvik som står til høyre i bildet med armene i kors og ser på en person som slår engasjert ut med armene til venstre i bildet. ">
            <a:extLst>
              <a:ext uri="{FF2B5EF4-FFF2-40B4-BE49-F238E27FC236}">
                <a16:creationId xmlns:a16="http://schemas.microsoft.com/office/drawing/2014/main" id="{77B02504-858E-DEE2-928A-A60CD0B73E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9391" y="4572000"/>
            <a:ext cx="6607277" cy="44005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ildeklipp av nyheit i Porten med portrettbilde av studenten i saka.">
            <a:extLst>
              <a:ext uri="{FF2B5EF4-FFF2-40B4-BE49-F238E27FC236}">
                <a16:creationId xmlns:a16="http://schemas.microsoft.com/office/drawing/2014/main" id="{5FA27DC8-1876-B48F-33B2-CAA4F8C0CC10}"/>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9907184" y="171450"/>
            <a:ext cx="6238095" cy="520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698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BEAF78-8DE0-11FF-DFE2-17231B3E0369}"/>
              </a:ext>
            </a:extLst>
          </p:cNvPr>
          <p:cNvSpPr>
            <a:spLocks noGrp="1"/>
          </p:cNvSpPr>
          <p:nvPr>
            <p:ph type="title"/>
          </p:nvPr>
        </p:nvSpPr>
        <p:spPr/>
        <p:txBody>
          <a:bodyPr anchor="t"/>
          <a:lstStyle/>
          <a:p>
            <a:r>
              <a:rPr lang="nb-NO" dirty="0"/>
              <a:t>Digdir-camp 2022: Prøve ut </a:t>
            </a:r>
            <a:r>
              <a:rPr lang="nb-NO" dirty="0" err="1"/>
              <a:t>eGovernment</a:t>
            </a:r>
            <a:r>
              <a:rPr lang="nb-NO" dirty="0"/>
              <a:t> på </a:t>
            </a:r>
            <a:r>
              <a:rPr lang="nb-NO" dirty="0" err="1"/>
              <a:t>Peppol</a:t>
            </a:r>
            <a:endParaRPr lang="nb-NO" dirty="0"/>
          </a:p>
        </p:txBody>
      </p:sp>
      <p:sp>
        <p:nvSpPr>
          <p:cNvPr id="6" name="Plassholder for innhold 5">
            <a:extLst>
              <a:ext uri="{FF2B5EF4-FFF2-40B4-BE49-F238E27FC236}">
                <a16:creationId xmlns:a16="http://schemas.microsoft.com/office/drawing/2014/main" id="{B4E7F0AD-C2C8-4A1D-A45E-6540BF30C7EF}"/>
              </a:ext>
            </a:extLst>
          </p:cNvPr>
          <p:cNvSpPr>
            <a:spLocks noGrp="1"/>
          </p:cNvSpPr>
          <p:nvPr>
            <p:ph idx="1"/>
          </p:nvPr>
        </p:nvSpPr>
        <p:spPr/>
        <p:txBody>
          <a:bodyPr>
            <a:normAutofit/>
          </a:bodyPr>
          <a:lstStyle/>
          <a:p>
            <a:pPr marL="0" indent="0">
              <a:buNone/>
            </a:pPr>
            <a:endParaRPr lang="nb-NO" sz="1100" dirty="0">
              <a:effectLst/>
              <a:latin typeface="Calibri" panose="020F0502020204030204" pitchFamily="34" charset="0"/>
              <a:ea typeface="Calibri" panose="020F0502020204030204" pitchFamily="34" charset="0"/>
            </a:endParaRPr>
          </a:p>
          <a:p>
            <a:r>
              <a:rPr lang="nb-NO" dirty="0"/>
              <a:t>Til årets Digdir-camp på Leikanger </a:t>
            </a:r>
            <a:r>
              <a:rPr lang="nb-NO" dirty="0" err="1"/>
              <a:t>fekk</a:t>
            </a:r>
            <a:r>
              <a:rPr lang="nb-NO" dirty="0"/>
              <a:t> 7 </a:t>
            </a:r>
            <a:r>
              <a:rPr lang="nb-NO" dirty="0" err="1"/>
              <a:t>studentar</a:t>
            </a:r>
            <a:r>
              <a:rPr lang="nb-NO" dirty="0"/>
              <a:t> i oppdrag å prøve ut bruk av Peppol for ulike brukstilfeller</a:t>
            </a:r>
          </a:p>
          <a:p>
            <a:r>
              <a:rPr lang="nb-NO" dirty="0"/>
              <a:t>Skal fortelle om</a:t>
            </a:r>
          </a:p>
          <a:p>
            <a:pPr lvl="1"/>
            <a:r>
              <a:rPr lang="nb-NO" dirty="0"/>
              <a:t>bakgrunnen for oppdraget</a:t>
            </a:r>
          </a:p>
          <a:p>
            <a:pPr lvl="1"/>
            <a:r>
              <a:rPr lang="nb-NO" dirty="0"/>
              <a:t>hva studentene leverte</a:t>
            </a:r>
          </a:p>
          <a:p>
            <a:pPr lvl="1"/>
            <a:r>
              <a:rPr lang="nb-NO" dirty="0"/>
              <a:t>hvilke læring vi kan ta med oss</a:t>
            </a:r>
          </a:p>
          <a:p>
            <a:endParaRPr lang="nb-NO" dirty="0"/>
          </a:p>
        </p:txBody>
      </p:sp>
    </p:spTree>
    <p:extLst>
      <p:ext uri="{BB962C8B-B14F-4D97-AF65-F5344CB8AC3E}">
        <p14:creationId xmlns:p14="http://schemas.microsoft.com/office/powerpoint/2010/main" val="53205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5C9ABB-8AE6-ADB1-2107-28BF8B4468B3}"/>
              </a:ext>
            </a:extLst>
          </p:cNvPr>
          <p:cNvSpPr>
            <a:spLocks noGrp="1"/>
          </p:cNvSpPr>
          <p:nvPr>
            <p:ph type="title"/>
          </p:nvPr>
        </p:nvSpPr>
        <p:spPr>
          <a:xfrm>
            <a:off x="2364232" y="1480956"/>
            <a:ext cx="12295197" cy="692497"/>
          </a:xfrm>
        </p:spPr>
        <p:txBody>
          <a:bodyPr anchor="b">
            <a:normAutofit/>
          </a:bodyPr>
          <a:lstStyle/>
          <a:p>
            <a:r>
              <a:rPr lang="nb-NO" dirty="0"/>
              <a:t>Digdir-camp</a:t>
            </a:r>
          </a:p>
        </p:txBody>
      </p:sp>
      <p:sp>
        <p:nvSpPr>
          <p:cNvPr id="9" name="Content Placeholder 1">
            <a:extLst>
              <a:ext uri="{FF2B5EF4-FFF2-40B4-BE49-F238E27FC236}">
                <a16:creationId xmlns:a16="http://schemas.microsoft.com/office/drawing/2014/main" id="{5E14EB8C-0BD0-24D0-AD6C-5F3A096BAD29}"/>
              </a:ext>
            </a:extLst>
          </p:cNvPr>
          <p:cNvSpPr>
            <a:spLocks noGrp="1"/>
          </p:cNvSpPr>
          <p:nvPr>
            <p:ph sz="half" idx="1"/>
          </p:nvPr>
        </p:nvSpPr>
        <p:spPr>
          <a:xfrm>
            <a:off x="2364231" y="2510971"/>
            <a:ext cx="5977406" cy="5776686"/>
          </a:xfrm>
        </p:spPr>
        <p:txBody>
          <a:bodyPr vert="horz" lIns="0" tIns="0" rIns="0" bIns="0" rtlCol="0" anchor="t">
            <a:normAutofit lnSpcReduction="10000"/>
          </a:bodyPr>
          <a:lstStyle/>
          <a:p>
            <a:pPr marL="539750" indent="-539750"/>
            <a:r>
              <a:rPr lang="en-US" dirty="0" err="1"/>
              <a:t>Inviterer</a:t>
            </a:r>
            <a:r>
              <a:rPr lang="en-US" dirty="0"/>
              <a:t> IT-</a:t>
            </a:r>
            <a:r>
              <a:rPr lang="en-US" dirty="0" err="1"/>
              <a:t>studentar</a:t>
            </a:r>
            <a:r>
              <a:rPr lang="en-US" dirty="0"/>
              <a:t> for å </a:t>
            </a:r>
            <a:r>
              <a:rPr lang="en-US" dirty="0" err="1"/>
              <a:t>jobbe</a:t>
            </a:r>
            <a:r>
              <a:rPr lang="en-US" dirty="0"/>
              <a:t> saman med </a:t>
            </a:r>
            <a:r>
              <a:rPr lang="en-US" dirty="0" err="1"/>
              <a:t>oss</a:t>
            </a:r>
            <a:endParaRPr lang="en-US" dirty="0">
              <a:cs typeface="Arial" panose="020B0604020202020204"/>
            </a:endParaRPr>
          </a:p>
          <a:p>
            <a:pPr marL="539750" indent="-539750"/>
            <a:r>
              <a:rPr lang="en-US" dirty="0" err="1"/>
              <a:t>Oppgåver</a:t>
            </a:r>
            <a:r>
              <a:rPr lang="en-US" dirty="0"/>
              <a:t> </a:t>
            </a:r>
            <a:r>
              <a:rPr lang="en-US" dirty="0" err="1"/>
              <a:t>som</a:t>
            </a:r>
            <a:r>
              <a:rPr lang="en-US" dirty="0"/>
              <a:t> er </a:t>
            </a:r>
            <a:r>
              <a:rPr lang="en-US" dirty="0" err="1"/>
              <a:t>utforskande</a:t>
            </a:r>
            <a:r>
              <a:rPr lang="en-US" dirty="0"/>
              <a:t> </a:t>
            </a:r>
            <a:r>
              <a:rPr lang="en-US" dirty="0" err="1"/>
              <a:t>og</a:t>
            </a:r>
            <a:r>
              <a:rPr lang="en-US" dirty="0"/>
              <a:t> </a:t>
            </a:r>
            <a:r>
              <a:rPr lang="en-US" dirty="0" err="1"/>
              <a:t>relevante</a:t>
            </a:r>
            <a:r>
              <a:rPr lang="en-US" dirty="0"/>
              <a:t> for Digdir sine </a:t>
            </a:r>
            <a:r>
              <a:rPr lang="en-US" dirty="0" err="1"/>
              <a:t>leveransar</a:t>
            </a:r>
            <a:endParaRPr lang="en-US" dirty="0">
              <a:cs typeface="Arial" panose="020B0604020202020204"/>
            </a:endParaRPr>
          </a:p>
          <a:p>
            <a:pPr marL="539750" indent="-539750"/>
            <a:r>
              <a:rPr lang="en-US" dirty="0" err="1"/>
              <a:t>Studentane</a:t>
            </a:r>
            <a:r>
              <a:rPr lang="en-US" dirty="0"/>
              <a:t> </a:t>
            </a:r>
            <a:r>
              <a:rPr lang="en-US" dirty="0" err="1"/>
              <a:t>gir</a:t>
            </a:r>
            <a:r>
              <a:rPr lang="en-US" dirty="0"/>
              <a:t> god input </a:t>
            </a:r>
            <a:r>
              <a:rPr lang="en-US" dirty="0" err="1"/>
              <a:t>til</a:t>
            </a:r>
            <a:r>
              <a:rPr lang="en-US" dirty="0"/>
              <a:t> </a:t>
            </a:r>
            <a:r>
              <a:rPr lang="en-US" dirty="0" err="1"/>
              <a:t>innovasjon</a:t>
            </a:r>
            <a:r>
              <a:rPr lang="en-US" dirty="0"/>
              <a:t> </a:t>
            </a:r>
            <a:r>
              <a:rPr lang="en-US" dirty="0" err="1"/>
              <a:t>og</a:t>
            </a:r>
            <a:r>
              <a:rPr lang="en-US" dirty="0"/>
              <a:t> </a:t>
            </a:r>
            <a:r>
              <a:rPr lang="en-US" dirty="0" err="1"/>
              <a:t>nytenking</a:t>
            </a:r>
            <a:endParaRPr lang="en-US" dirty="0">
              <a:cs typeface="Arial" panose="020B0604020202020204"/>
            </a:endParaRPr>
          </a:p>
          <a:p>
            <a:pPr marL="539750" indent="-539750"/>
            <a:r>
              <a:rPr lang="en-US" dirty="0" err="1"/>
              <a:t>Viktig</a:t>
            </a:r>
            <a:r>
              <a:rPr lang="en-US" dirty="0"/>
              <a:t> for </a:t>
            </a:r>
            <a:r>
              <a:rPr lang="en-US" dirty="0" err="1"/>
              <a:t>omdøme</a:t>
            </a:r>
            <a:r>
              <a:rPr lang="en-US" dirty="0"/>
              <a:t> </a:t>
            </a:r>
            <a:r>
              <a:rPr lang="en-US" dirty="0" err="1"/>
              <a:t>og</a:t>
            </a:r>
            <a:r>
              <a:rPr lang="en-US" dirty="0"/>
              <a:t> </a:t>
            </a:r>
            <a:r>
              <a:rPr lang="en-US" dirty="0" err="1"/>
              <a:t>rekruttering</a:t>
            </a:r>
            <a:endParaRPr lang="en-US" dirty="0">
              <a:cs typeface="Arial" panose="020B0604020202020204"/>
            </a:endParaRPr>
          </a:p>
        </p:txBody>
      </p:sp>
      <p:pic>
        <p:nvPicPr>
          <p:cNvPr id="6" name="Picture 2" descr="Digdircamparane 2022">
            <a:extLst>
              <a:ext uri="{FF2B5EF4-FFF2-40B4-BE49-F238E27FC236}">
                <a16:creationId xmlns:a16="http://schemas.microsoft.com/office/drawing/2014/main" id="{D455A9B3-F24E-A24D-DE34-4A0FA47ED6D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682038" y="3469924"/>
            <a:ext cx="5976937" cy="385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223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3354EA-B8ED-29F4-2A64-8C7E0264913E}"/>
              </a:ext>
            </a:extLst>
          </p:cNvPr>
          <p:cNvSpPr>
            <a:spLocks noGrp="1"/>
          </p:cNvSpPr>
          <p:nvPr>
            <p:ph type="title"/>
          </p:nvPr>
        </p:nvSpPr>
        <p:spPr/>
        <p:txBody>
          <a:bodyPr/>
          <a:lstStyle/>
          <a:p>
            <a:r>
              <a:rPr lang="nb-NO"/>
              <a:t>Prøve ut </a:t>
            </a:r>
            <a:r>
              <a:rPr lang="nb-NO" err="1"/>
              <a:t>eGovernment</a:t>
            </a:r>
            <a:r>
              <a:rPr lang="nb-NO"/>
              <a:t> på Peppol</a:t>
            </a:r>
          </a:p>
        </p:txBody>
      </p:sp>
      <p:sp>
        <p:nvSpPr>
          <p:cNvPr id="3" name="Plassholder for innhold 2">
            <a:extLst>
              <a:ext uri="{FF2B5EF4-FFF2-40B4-BE49-F238E27FC236}">
                <a16:creationId xmlns:a16="http://schemas.microsoft.com/office/drawing/2014/main" id="{D3A762A6-EADE-9815-48DD-C2E3F9D37F19}"/>
              </a:ext>
            </a:extLst>
          </p:cNvPr>
          <p:cNvSpPr>
            <a:spLocks noGrp="1"/>
          </p:cNvSpPr>
          <p:nvPr>
            <p:ph idx="1"/>
          </p:nvPr>
        </p:nvSpPr>
        <p:spPr/>
        <p:txBody>
          <a:bodyPr>
            <a:normAutofit fontScale="85000" lnSpcReduction="10000"/>
          </a:bodyPr>
          <a:lstStyle/>
          <a:p>
            <a:r>
              <a:rPr lang="nb-NO" dirty="0"/>
              <a:t>To nye ord :D</a:t>
            </a:r>
          </a:p>
          <a:p>
            <a:pPr lvl="1"/>
            <a:r>
              <a:rPr lang="nb-NO" dirty="0" err="1"/>
              <a:t>eGovernment</a:t>
            </a:r>
            <a:r>
              <a:rPr lang="nb-NO" dirty="0"/>
              <a:t> = effektive digitale </a:t>
            </a:r>
            <a:r>
              <a:rPr lang="nb-NO" dirty="0" err="1"/>
              <a:t>offentlege</a:t>
            </a:r>
            <a:r>
              <a:rPr lang="nb-NO" dirty="0"/>
              <a:t> </a:t>
            </a:r>
            <a:r>
              <a:rPr lang="nb-NO" dirty="0" err="1"/>
              <a:t>tenester</a:t>
            </a:r>
            <a:endParaRPr lang="nb-NO" dirty="0"/>
          </a:p>
          <a:p>
            <a:pPr lvl="1"/>
            <a:r>
              <a:rPr lang="nb-NO" dirty="0"/>
              <a:t>Peppol = ei internasjonal løysing for meldingsutveksling</a:t>
            </a:r>
          </a:p>
          <a:p>
            <a:r>
              <a:rPr lang="nb-NO" dirty="0"/>
              <a:t>Digdir jobbar med å etablere </a:t>
            </a:r>
            <a:r>
              <a:rPr lang="nb-NO" dirty="0" err="1"/>
              <a:t>eGovernment</a:t>
            </a:r>
            <a:r>
              <a:rPr lang="nb-NO" dirty="0"/>
              <a:t> på Peppol og </a:t>
            </a:r>
            <a:r>
              <a:rPr lang="nb-NO" dirty="0" err="1"/>
              <a:t>ønskjer</a:t>
            </a:r>
            <a:r>
              <a:rPr lang="nb-NO" dirty="0"/>
              <a:t> å bygge praktisk erfaring og kompetanse</a:t>
            </a:r>
          </a:p>
          <a:p>
            <a:r>
              <a:rPr lang="nb-NO" dirty="0" err="1"/>
              <a:t>Oppgåva</a:t>
            </a:r>
            <a:r>
              <a:rPr lang="nb-NO" dirty="0"/>
              <a:t> består i å prøve ut og vurdere Peppol for nye brukstilfelle</a:t>
            </a:r>
          </a:p>
          <a:p>
            <a:r>
              <a:rPr lang="nb-NO" dirty="0" err="1"/>
              <a:t>Oppgåvas</a:t>
            </a:r>
            <a:r>
              <a:rPr lang="nb-NO" dirty="0"/>
              <a:t> </a:t>
            </a:r>
            <a:r>
              <a:rPr lang="nb-NO" dirty="0" err="1"/>
              <a:t>leveransar</a:t>
            </a:r>
            <a:r>
              <a:rPr lang="nb-NO" dirty="0"/>
              <a:t> inkluderer</a:t>
            </a:r>
          </a:p>
          <a:p>
            <a:pPr lvl="1"/>
            <a:r>
              <a:rPr lang="nb-NO" dirty="0"/>
              <a:t>Kjeldekode og eksempel – </a:t>
            </a:r>
            <a:r>
              <a:rPr lang="nb-NO" dirty="0" err="1"/>
              <a:t>proof</a:t>
            </a:r>
            <a:r>
              <a:rPr lang="nb-NO" dirty="0"/>
              <a:t> </a:t>
            </a:r>
            <a:r>
              <a:rPr lang="nb-NO" dirty="0" err="1"/>
              <a:t>of</a:t>
            </a:r>
            <a:r>
              <a:rPr lang="nb-NO" dirty="0"/>
              <a:t> </a:t>
            </a:r>
            <a:r>
              <a:rPr lang="nb-NO" dirty="0" err="1"/>
              <a:t>concept</a:t>
            </a:r>
            <a:r>
              <a:rPr lang="nb-NO" dirty="0"/>
              <a:t> (POC)</a:t>
            </a:r>
          </a:p>
          <a:p>
            <a:pPr lvl="1"/>
            <a:r>
              <a:rPr lang="nb-NO" dirty="0" err="1"/>
              <a:t>Presentasjonar</a:t>
            </a:r>
            <a:endParaRPr lang="nb-NO" dirty="0"/>
          </a:p>
          <a:p>
            <a:pPr lvl="1"/>
            <a:r>
              <a:rPr lang="nb-NO" dirty="0"/>
              <a:t>Rapport</a:t>
            </a:r>
          </a:p>
          <a:p>
            <a:endParaRPr lang="nb-NO" dirty="0"/>
          </a:p>
        </p:txBody>
      </p:sp>
      <p:cxnSp>
        <p:nvCxnSpPr>
          <p:cNvPr id="4" name="Rett linje 3">
            <a:extLst>
              <a:ext uri="{FF2B5EF4-FFF2-40B4-BE49-F238E27FC236}">
                <a16:creationId xmlns:a16="http://schemas.microsoft.com/office/drawing/2014/main" id="{05A6238C-35A2-438F-7206-E45D5B36175F}"/>
              </a:ext>
              <a:ext uri="{C183D7F6-B498-43B3-948B-1728B52AA6E4}">
                <adec:decorative xmlns:adec="http://schemas.microsoft.com/office/drawing/2017/decorative" val="1"/>
              </a:ext>
            </a:extLst>
          </p:cNvPr>
          <p:cNvCxnSpPr/>
          <p:nvPr/>
        </p:nvCxnSpPr>
        <p:spPr>
          <a:xfrm>
            <a:off x="5535586" y="1279361"/>
            <a:ext cx="3757613" cy="973303"/>
          </a:xfrm>
          <a:prstGeom prst="line">
            <a:avLst/>
          </a:prstGeom>
        </p:spPr>
        <p:style>
          <a:lnRef idx="1">
            <a:schemeClr val="dk1"/>
          </a:lnRef>
          <a:fillRef idx="0">
            <a:schemeClr val="dk1"/>
          </a:fillRef>
          <a:effectRef idx="0">
            <a:schemeClr val="dk1"/>
          </a:effectRef>
          <a:fontRef idx="minor">
            <a:schemeClr val="tx1"/>
          </a:fontRef>
        </p:style>
      </p:cxnSp>
      <p:cxnSp>
        <p:nvCxnSpPr>
          <p:cNvPr id="5" name="Rett linje 4" descr="Kryss over eGovernment. Over tittel står &quot;Digital Government&quot;, som skal erstatte &quot;eGovernment&quot; i tittelen. Tittelen leses da slik: &quot;Prøve ut Digital Government på Peppol&quot;.">
            <a:extLst>
              <a:ext uri="{FF2B5EF4-FFF2-40B4-BE49-F238E27FC236}">
                <a16:creationId xmlns:a16="http://schemas.microsoft.com/office/drawing/2014/main" id="{F1F642B4-6327-8DCA-8D0B-A9003F3BBB79}"/>
              </a:ext>
            </a:extLst>
          </p:cNvPr>
          <p:cNvCxnSpPr>
            <a:cxnSpLocks/>
          </p:cNvCxnSpPr>
          <p:nvPr/>
        </p:nvCxnSpPr>
        <p:spPr>
          <a:xfrm flipV="1">
            <a:off x="5535586" y="1279361"/>
            <a:ext cx="3571875" cy="973303"/>
          </a:xfrm>
          <a:prstGeom prst="line">
            <a:avLst/>
          </a:prstGeom>
        </p:spPr>
        <p:style>
          <a:lnRef idx="1">
            <a:schemeClr val="dk1"/>
          </a:lnRef>
          <a:fillRef idx="0">
            <a:schemeClr val="dk1"/>
          </a:fillRef>
          <a:effectRef idx="0">
            <a:schemeClr val="dk1"/>
          </a:effectRef>
          <a:fontRef idx="minor">
            <a:schemeClr val="tx1"/>
          </a:fontRef>
        </p:style>
      </p:cxnSp>
      <p:sp>
        <p:nvSpPr>
          <p:cNvPr id="6" name="TekstSylinder 5">
            <a:extLst>
              <a:ext uri="{FF2B5EF4-FFF2-40B4-BE49-F238E27FC236}">
                <a16:creationId xmlns:a16="http://schemas.microsoft.com/office/drawing/2014/main" id="{BCB906B1-1EE0-7C16-3D64-BB8A2F3434A8}"/>
              </a:ext>
            </a:extLst>
          </p:cNvPr>
          <p:cNvSpPr txBox="1"/>
          <p:nvPr/>
        </p:nvSpPr>
        <p:spPr>
          <a:xfrm>
            <a:off x="4463826" y="571475"/>
            <a:ext cx="4576894" cy="707886"/>
          </a:xfrm>
          <a:prstGeom prst="rect">
            <a:avLst/>
          </a:prstGeom>
          <a:noFill/>
        </p:spPr>
        <p:txBody>
          <a:bodyPr wrap="none" rtlCol="0">
            <a:spAutoFit/>
          </a:bodyPr>
          <a:lstStyle/>
          <a:p>
            <a:r>
              <a:rPr lang="nb-NO" sz="4000" dirty="0"/>
              <a:t>Digital </a:t>
            </a:r>
            <a:r>
              <a:rPr lang="nb-NO" sz="4000" dirty="0" err="1"/>
              <a:t>Government</a:t>
            </a:r>
            <a:endParaRPr lang="nb-NO" sz="4000" dirty="0"/>
          </a:p>
        </p:txBody>
      </p:sp>
    </p:spTree>
    <p:extLst>
      <p:ext uri="{BB962C8B-B14F-4D97-AF65-F5344CB8AC3E}">
        <p14:creationId xmlns:p14="http://schemas.microsoft.com/office/powerpoint/2010/main" val="514323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0815B7-7404-6AFD-F3B3-06F06C774C1D}"/>
              </a:ext>
            </a:extLst>
          </p:cNvPr>
          <p:cNvSpPr>
            <a:spLocks noGrp="1"/>
          </p:cNvSpPr>
          <p:nvPr>
            <p:ph type="title"/>
          </p:nvPr>
        </p:nvSpPr>
        <p:spPr/>
        <p:txBody>
          <a:bodyPr/>
          <a:lstStyle/>
          <a:p>
            <a:r>
              <a:rPr lang="nb-NO" dirty="0"/>
              <a:t>Én digital offentlig sektor</a:t>
            </a:r>
          </a:p>
        </p:txBody>
      </p:sp>
      <p:sp>
        <p:nvSpPr>
          <p:cNvPr id="3" name="Plassholder for innhold 2">
            <a:extLst>
              <a:ext uri="{FF2B5EF4-FFF2-40B4-BE49-F238E27FC236}">
                <a16:creationId xmlns:a16="http://schemas.microsoft.com/office/drawing/2014/main" id="{D3E85EA2-63EC-7F01-C5E2-E5ADC00B4027}"/>
              </a:ext>
            </a:extLst>
          </p:cNvPr>
          <p:cNvSpPr>
            <a:spLocks noGrp="1"/>
          </p:cNvSpPr>
          <p:nvPr>
            <p:ph idx="1"/>
          </p:nvPr>
        </p:nvSpPr>
        <p:spPr/>
        <p:txBody>
          <a:bodyPr/>
          <a:lstStyle/>
          <a:p>
            <a:r>
              <a:rPr lang="nb-NO" err="1"/>
              <a:t>Offentleg</a:t>
            </a:r>
            <a:r>
              <a:rPr lang="nb-NO"/>
              <a:t> sektor har som mål å «få brukerne til å oppleve én digital offentlig sektor»</a:t>
            </a:r>
          </a:p>
          <a:p>
            <a:r>
              <a:rPr lang="nb-NO" err="1"/>
              <a:t>Sjølv</a:t>
            </a:r>
            <a:r>
              <a:rPr lang="nb-NO"/>
              <a:t> om </a:t>
            </a:r>
            <a:r>
              <a:rPr lang="nb-NO" err="1"/>
              <a:t>oppgåveløysinga</a:t>
            </a:r>
            <a:r>
              <a:rPr lang="nb-NO"/>
              <a:t> i </a:t>
            </a:r>
            <a:r>
              <a:rPr lang="nb-NO" err="1"/>
              <a:t>offentleg</a:t>
            </a:r>
            <a:r>
              <a:rPr lang="nb-NO"/>
              <a:t> </a:t>
            </a:r>
            <a:r>
              <a:rPr lang="nb-NO" err="1"/>
              <a:t>tenesteyting</a:t>
            </a:r>
            <a:r>
              <a:rPr lang="nb-NO"/>
              <a:t> ofte er delt mellom </a:t>
            </a:r>
            <a:r>
              <a:rPr lang="nb-NO" err="1"/>
              <a:t>fleire</a:t>
            </a:r>
            <a:r>
              <a:rPr lang="nb-NO"/>
              <a:t> offentlige </a:t>
            </a:r>
            <a:r>
              <a:rPr lang="nb-NO" err="1"/>
              <a:t>verksemder</a:t>
            </a:r>
            <a:r>
              <a:rPr lang="nb-NO"/>
              <a:t> skal ingen «være kasteball mellom ulike offentlige aktører… Vi skal tilby sammenhengende tjenester»</a:t>
            </a:r>
          </a:p>
        </p:txBody>
      </p:sp>
    </p:spTree>
    <p:extLst>
      <p:ext uri="{BB962C8B-B14F-4D97-AF65-F5344CB8AC3E}">
        <p14:creationId xmlns:p14="http://schemas.microsoft.com/office/powerpoint/2010/main" val="1093599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0815B7-7404-6AFD-F3B3-06F06C774C1D}"/>
              </a:ext>
            </a:extLst>
          </p:cNvPr>
          <p:cNvSpPr>
            <a:spLocks noGrp="1"/>
          </p:cNvSpPr>
          <p:nvPr>
            <p:ph type="title"/>
          </p:nvPr>
        </p:nvSpPr>
        <p:spPr/>
        <p:txBody>
          <a:bodyPr/>
          <a:lstStyle/>
          <a:p>
            <a:r>
              <a:rPr lang="nb-NO" err="1"/>
              <a:t>Sammenhengande</a:t>
            </a:r>
            <a:r>
              <a:rPr lang="nb-NO"/>
              <a:t> </a:t>
            </a:r>
            <a:r>
              <a:rPr lang="nb-NO" err="1"/>
              <a:t>tenester</a:t>
            </a:r>
            <a:endParaRPr lang="nb-NO"/>
          </a:p>
        </p:txBody>
      </p:sp>
      <p:sp>
        <p:nvSpPr>
          <p:cNvPr id="3" name="Plassholder for innhold 2">
            <a:extLst>
              <a:ext uri="{FF2B5EF4-FFF2-40B4-BE49-F238E27FC236}">
                <a16:creationId xmlns:a16="http://schemas.microsoft.com/office/drawing/2014/main" id="{D3E85EA2-63EC-7F01-C5E2-E5ADC00B4027}"/>
              </a:ext>
            </a:extLst>
          </p:cNvPr>
          <p:cNvSpPr>
            <a:spLocks noGrp="1"/>
          </p:cNvSpPr>
          <p:nvPr>
            <p:ph idx="1"/>
          </p:nvPr>
        </p:nvSpPr>
        <p:spPr/>
        <p:txBody>
          <a:bodyPr>
            <a:normAutofit fontScale="92500" lnSpcReduction="20000"/>
          </a:bodyPr>
          <a:lstStyle/>
          <a:p>
            <a:r>
              <a:rPr lang="nn-NO" dirty="0"/>
              <a:t>Samanhengande tenester krev at dei involverte verksemdene samarbeider på tvers</a:t>
            </a:r>
          </a:p>
          <a:p>
            <a:r>
              <a:rPr lang="nn-NO" dirty="0"/>
              <a:t>Samarbeid kan skje ved at verksemdene deler nødvendig informasjon gjennom tilgang til eit felles system eller ved at verksemdenes system utvekslar nødvendig informasjon med kvarandre</a:t>
            </a:r>
          </a:p>
          <a:p>
            <a:r>
              <a:rPr lang="nn-NO" dirty="0"/>
              <a:t>I praksis vil ofte meldingsutveksling mellom verksemdenes system være ei god løysing</a:t>
            </a:r>
          </a:p>
          <a:p>
            <a:pPr lvl="1"/>
            <a:r>
              <a:rPr lang="nn-NO" dirty="0"/>
              <a:t>systema er tilpassa den enkelte verksemds oppgåveløysing</a:t>
            </a:r>
          </a:p>
          <a:p>
            <a:pPr lvl="1"/>
            <a:r>
              <a:rPr lang="nn-NO" dirty="0"/>
              <a:t>tilgangsstyring på tvers av verksemder er utfordrande</a:t>
            </a:r>
          </a:p>
          <a:p>
            <a:pPr lvl="1"/>
            <a:r>
              <a:rPr lang="nn-NO" dirty="0"/>
              <a:t>regelverket kan være utfordrande</a:t>
            </a:r>
            <a:endParaRPr lang="nb-NO" dirty="0"/>
          </a:p>
        </p:txBody>
      </p:sp>
    </p:spTree>
    <p:extLst>
      <p:ext uri="{BB962C8B-B14F-4D97-AF65-F5344CB8AC3E}">
        <p14:creationId xmlns:p14="http://schemas.microsoft.com/office/powerpoint/2010/main" val="318132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0815B7-7404-6AFD-F3B3-06F06C774C1D}"/>
              </a:ext>
            </a:extLst>
          </p:cNvPr>
          <p:cNvSpPr>
            <a:spLocks noGrp="1"/>
          </p:cNvSpPr>
          <p:nvPr>
            <p:ph type="title"/>
          </p:nvPr>
        </p:nvSpPr>
        <p:spPr/>
        <p:txBody>
          <a:bodyPr/>
          <a:lstStyle/>
          <a:p>
            <a:r>
              <a:rPr lang="nb-NO"/>
              <a:t>Meldingsutveksling</a:t>
            </a:r>
          </a:p>
        </p:txBody>
      </p:sp>
      <p:sp>
        <p:nvSpPr>
          <p:cNvPr id="3" name="Plassholder for innhold 2">
            <a:extLst>
              <a:ext uri="{FF2B5EF4-FFF2-40B4-BE49-F238E27FC236}">
                <a16:creationId xmlns:a16="http://schemas.microsoft.com/office/drawing/2014/main" id="{D3E85EA2-63EC-7F01-C5E2-E5ADC00B4027}"/>
              </a:ext>
            </a:extLst>
          </p:cNvPr>
          <p:cNvSpPr>
            <a:spLocks noGrp="1"/>
          </p:cNvSpPr>
          <p:nvPr>
            <p:ph idx="1"/>
          </p:nvPr>
        </p:nvSpPr>
        <p:spPr/>
        <p:txBody>
          <a:bodyPr>
            <a:normAutofit fontScale="77500" lnSpcReduction="20000"/>
          </a:bodyPr>
          <a:lstStyle/>
          <a:p>
            <a:r>
              <a:rPr lang="nn-NO" dirty="0"/>
              <a:t>Offentleg sektor har etablert fleire løysingar for meldingsutveksling mellom verksemdenes system og mellom verksemd og innbyggar</a:t>
            </a:r>
          </a:p>
          <a:p>
            <a:r>
              <a:rPr lang="nn-NO" dirty="0"/>
              <a:t>Ein del av desse løysingane vert tilbydd av Digitaliseringsdirektoratet</a:t>
            </a:r>
          </a:p>
          <a:p>
            <a:pPr lvl="1"/>
            <a:r>
              <a:rPr lang="nn-NO" dirty="0"/>
              <a:t>Altinn Digital Post</a:t>
            </a:r>
          </a:p>
          <a:p>
            <a:pPr lvl="1"/>
            <a:r>
              <a:rPr lang="nn-NO" dirty="0"/>
              <a:t>Altinn Formidling</a:t>
            </a:r>
          </a:p>
          <a:p>
            <a:pPr lvl="1"/>
            <a:r>
              <a:rPr lang="nn-NO" dirty="0"/>
              <a:t>Digital Post til </a:t>
            </a:r>
            <a:r>
              <a:rPr lang="nn-NO" dirty="0" err="1"/>
              <a:t>Innbyggere</a:t>
            </a:r>
            <a:endParaRPr lang="nn-NO" dirty="0"/>
          </a:p>
          <a:p>
            <a:pPr lvl="1"/>
            <a:r>
              <a:rPr lang="nn-NO" dirty="0" err="1"/>
              <a:t>eFormidling</a:t>
            </a:r>
            <a:endParaRPr lang="nn-NO" dirty="0"/>
          </a:p>
          <a:p>
            <a:pPr lvl="1"/>
            <a:r>
              <a:rPr lang="nn-NO" dirty="0"/>
              <a:t>(ELMA)</a:t>
            </a:r>
          </a:p>
          <a:p>
            <a:pPr lvl="1"/>
            <a:r>
              <a:rPr lang="nn-NO" dirty="0"/>
              <a:t>(Kontakt- og reservasjonsregisteret)</a:t>
            </a:r>
          </a:p>
          <a:p>
            <a:r>
              <a:rPr lang="nn-NO" dirty="0"/>
              <a:t>Andre løysingar for meldingsutveksling blir tilbydd av andre aktørar, slik som KS </a:t>
            </a:r>
            <a:r>
              <a:rPr lang="nn-NO" dirty="0" err="1"/>
              <a:t>SvarUt</a:t>
            </a:r>
            <a:r>
              <a:rPr lang="nn-NO" dirty="0"/>
              <a:t>, </a:t>
            </a:r>
            <a:r>
              <a:rPr lang="nn-NO" dirty="0" err="1"/>
              <a:t>Helsenorge</a:t>
            </a:r>
            <a:r>
              <a:rPr lang="nn-NO" dirty="0"/>
              <a:t> og Peppol</a:t>
            </a:r>
          </a:p>
        </p:txBody>
      </p:sp>
    </p:spTree>
    <p:extLst>
      <p:ext uri="{BB962C8B-B14F-4D97-AF65-F5344CB8AC3E}">
        <p14:creationId xmlns:p14="http://schemas.microsoft.com/office/powerpoint/2010/main" val="4057930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BEAF78-8DE0-11FF-DFE2-17231B3E0369}"/>
              </a:ext>
            </a:extLst>
          </p:cNvPr>
          <p:cNvSpPr>
            <a:spLocks noGrp="1"/>
          </p:cNvSpPr>
          <p:nvPr>
            <p:ph type="title"/>
          </p:nvPr>
        </p:nvSpPr>
        <p:spPr/>
        <p:txBody>
          <a:bodyPr/>
          <a:lstStyle/>
          <a:p>
            <a:r>
              <a:rPr lang="nb-NO"/>
              <a:t>Peppol</a:t>
            </a:r>
          </a:p>
        </p:txBody>
      </p:sp>
      <p:sp>
        <p:nvSpPr>
          <p:cNvPr id="6" name="Plassholder for innhold 5">
            <a:extLst>
              <a:ext uri="{FF2B5EF4-FFF2-40B4-BE49-F238E27FC236}">
                <a16:creationId xmlns:a16="http://schemas.microsoft.com/office/drawing/2014/main" id="{B4E7F0AD-C2C8-4A1D-A45E-6540BF30C7EF}"/>
              </a:ext>
            </a:extLst>
          </p:cNvPr>
          <p:cNvSpPr>
            <a:spLocks noGrp="1"/>
          </p:cNvSpPr>
          <p:nvPr>
            <p:ph idx="1"/>
          </p:nvPr>
        </p:nvSpPr>
        <p:spPr/>
        <p:txBody>
          <a:bodyPr>
            <a:normAutofit fontScale="77500" lnSpcReduction="20000"/>
          </a:bodyPr>
          <a:lstStyle/>
          <a:p>
            <a:pPr marL="0" indent="0">
              <a:buNone/>
            </a:pPr>
            <a:endParaRPr lang="nb-NO" sz="1100" dirty="0">
              <a:effectLst/>
              <a:latin typeface="Calibri" panose="020F0502020204030204" pitchFamily="34" charset="0"/>
              <a:ea typeface="Calibri" panose="020F0502020204030204" pitchFamily="34" charset="0"/>
            </a:endParaRPr>
          </a:p>
          <a:p>
            <a:r>
              <a:rPr lang="nb-NO" dirty="0"/>
              <a:t>Non-</a:t>
            </a:r>
            <a:r>
              <a:rPr lang="nb-NO" dirty="0" err="1"/>
              <a:t>profit</a:t>
            </a:r>
            <a:r>
              <a:rPr lang="nb-NO" dirty="0"/>
              <a:t> organisasjon (</a:t>
            </a:r>
            <a:r>
              <a:rPr lang="nb-NO" dirty="0" err="1"/>
              <a:t>OpenPeppol</a:t>
            </a:r>
            <a:r>
              <a:rPr lang="nb-NO" dirty="0"/>
              <a:t>) etablert etter et endt EU-prosjekt</a:t>
            </a:r>
          </a:p>
          <a:p>
            <a:r>
              <a:rPr lang="nb-NO" dirty="0"/>
              <a:t>Katalog med standardiserte dokumenttyper og tilhørende forretningsregler</a:t>
            </a:r>
          </a:p>
          <a:p>
            <a:pPr lvl="1"/>
            <a:r>
              <a:rPr lang="nb-NO" dirty="0" err="1"/>
              <a:t>eHandelfaktura</a:t>
            </a:r>
            <a:r>
              <a:rPr lang="nb-NO" dirty="0"/>
              <a:t> (EHF) </a:t>
            </a:r>
            <a:r>
              <a:rPr lang="nb-NO" dirty="0" err="1"/>
              <a:t>osv</a:t>
            </a:r>
            <a:r>
              <a:rPr lang="nb-NO" dirty="0"/>
              <a:t> for </a:t>
            </a:r>
            <a:r>
              <a:rPr lang="nb-NO" dirty="0" err="1"/>
              <a:t>eHandels</a:t>
            </a:r>
            <a:r>
              <a:rPr lang="nb-NO" dirty="0"/>
              <a:t>-domenet</a:t>
            </a:r>
          </a:p>
          <a:p>
            <a:pPr lvl="1"/>
            <a:r>
              <a:rPr lang="nb-NO" dirty="0"/>
              <a:t>Andre domener også</a:t>
            </a:r>
          </a:p>
          <a:p>
            <a:r>
              <a:rPr lang="nb-NO" dirty="0"/>
              <a:t>Teknisk infrastruktur for meldingsutveksling</a:t>
            </a:r>
          </a:p>
          <a:p>
            <a:pPr lvl="1"/>
            <a:r>
              <a:rPr lang="nb-NO" dirty="0"/>
              <a:t>Implementasjon av CEF/DEP </a:t>
            </a:r>
            <a:r>
              <a:rPr lang="nb-NO" dirty="0" err="1"/>
              <a:t>eDelivery</a:t>
            </a:r>
            <a:r>
              <a:rPr lang="nb-NO" dirty="0"/>
              <a:t> - EUs byggekloss for meldingsforsendelse</a:t>
            </a:r>
          </a:p>
          <a:p>
            <a:r>
              <a:rPr lang="nb-NO" dirty="0"/>
              <a:t>Avtaleverk</a:t>
            </a:r>
          </a:p>
          <a:p>
            <a:r>
              <a:rPr lang="nb-NO" dirty="0"/>
              <a:t>Forvaltningsregime for dokumenttyper, teknisk infrastruktur og avtaleverk</a:t>
            </a:r>
          </a:p>
        </p:txBody>
      </p:sp>
    </p:spTree>
    <p:extLst>
      <p:ext uri="{BB962C8B-B14F-4D97-AF65-F5344CB8AC3E}">
        <p14:creationId xmlns:p14="http://schemas.microsoft.com/office/powerpoint/2010/main" val="3132274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9537E0-032A-03DA-D959-14E8081DADF3}"/>
              </a:ext>
            </a:extLst>
          </p:cNvPr>
          <p:cNvSpPr>
            <a:spLocks noGrp="1"/>
          </p:cNvSpPr>
          <p:nvPr>
            <p:ph type="title"/>
          </p:nvPr>
        </p:nvSpPr>
        <p:spPr/>
        <p:txBody>
          <a:bodyPr/>
          <a:lstStyle/>
          <a:p>
            <a:r>
              <a:rPr lang="nb-NO" dirty="0" err="1"/>
              <a:t>Peppol</a:t>
            </a:r>
            <a:r>
              <a:rPr lang="nb-NO" dirty="0"/>
              <a:t>-nettverket</a:t>
            </a:r>
          </a:p>
        </p:txBody>
      </p:sp>
      <p:pic>
        <p:nvPicPr>
          <p:cNvPr id="4" name="Picture 2" descr="Peppol-nettverket består av hundrevis av Peppol-sertifiserte tjenesteleverandører rundt om i verden, samt en desentralisert adresseringstjeneste. Tjenesteleverandørene kommuniserer ihht. Peppols spesifikasjoner for transport og dokumenttyper. En avsender inngår en avtale med ønsket tjenesteleverandør. Avsender sender meldinger til avsenderes tjenesteleverandør på den måten tjenesteleverandøren tilbyr – vanligvis gjennom et grafisk brukergrensesnitt eller et API. Avsenderens tjenesteleverandør slår opp mottakerens tjenesteleverandør med hjelp av adresseringstjenesten og sender meldinger dit. Til slutt tilgjengeliggjør mottakers tjenesteleverandør meldinger for mottaker – vanligvis gjennom et grafisk brukergrensesnitt eller et API. ">
            <a:extLst>
              <a:ext uri="{FF2B5EF4-FFF2-40B4-BE49-F238E27FC236}">
                <a16:creationId xmlns:a16="http://schemas.microsoft.com/office/drawing/2014/main" id="{8DF00548-F67B-96A6-F205-75F52F00918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95691" y="2735103"/>
            <a:ext cx="7231380" cy="5288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188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Digdir PPTmal">
  <a:themeElements>
    <a:clrScheme name="Digdir">
      <a:dk1>
        <a:srgbClr val="1E2B3C"/>
      </a:dk1>
      <a:lt1>
        <a:sysClr val="window" lastClr="FFFFFF"/>
      </a:lt1>
      <a:dk2>
        <a:srgbClr val="1E2B3C"/>
      </a:dk2>
      <a:lt2>
        <a:srgbClr val="E7E6E6"/>
      </a:lt2>
      <a:accent1>
        <a:srgbClr val="1E2B3C"/>
      </a:accent1>
      <a:accent2>
        <a:srgbClr val="F05F63"/>
      </a:accent2>
      <a:accent3>
        <a:srgbClr val="C2132C"/>
      </a:accent3>
      <a:accent4>
        <a:srgbClr val="E5AA20"/>
      </a:accent4>
      <a:accent5>
        <a:srgbClr val="1EACF5"/>
      </a:accent5>
      <a:accent6>
        <a:srgbClr val="0062B8"/>
      </a:accent6>
      <a:hlink>
        <a:srgbClr val="0563C1"/>
      </a:hlink>
      <a:folHlink>
        <a:srgbClr val="C213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elsk" id="{9590665C-7DCB-4A57-9613-66C5DCECD862}" vid="{44923206-AFD3-4E70-B03D-C6CA90A78EEC}"/>
    </a:ext>
  </a:extLst>
</a:theme>
</file>

<file path=ppt/theme/theme2.xml><?xml version="1.0" encoding="utf-8"?>
<a:theme xmlns:a="http://schemas.openxmlformats.org/drawingml/2006/main" name="Overgang Introslides - Med lyd">
  <a:themeElements>
    <a:clrScheme name="Digdir">
      <a:dk1>
        <a:srgbClr val="1E2B3C"/>
      </a:dk1>
      <a:lt1>
        <a:sysClr val="window" lastClr="FFFFFF"/>
      </a:lt1>
      <a:dk2>
        <a:srgbClr val="1E2B3C"/>
      </a:dk2>
      <a:lt2>
        <a:srgbClr val="E7E6E6"/>
      </a:lt2>
      <a:accent1>
        <a:srgbClr val="1E2B3C"/>
      </a:accent1>
      <a:accent2>
        <a:srgbClr val="F05F63"/>
      </a:accent2>
      <a:accent3>
        <a:srgbClr val="C2132C"/>
      </a:accent3>
      <a:accent4>
        <a:srgbClr val="E5AA20"/>
      </a:accent4>
      <a:accent5>
        <a:srgbClr val="1EACF5"/>
      </a:accent5>
      <a:accent6>
        <a:srgbClr val="0062B8"/>
      </a:accent6>
      <a:hlink>
        <a:srgbClr val="0563C1"/>
      </a:hlink>
      <a:folHlink>
        <a:srgbClr val="C213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elsk" id="{9590665C-7DCB-4A57-9613-66C5DCECD862}" vid="{44923206-AFD3-4E70-B03D-C6CA90A78EEC}"/>
    </a:ext>
  </a:extLst>
</a:theme>
</file>

<file path=ppt/theme/theme3.xml><?xml version="1.0" encoding="utf-8"?>
<a:theme xmlns:a="http://schemas.openxmlformats.org/drawingml/2006/main" name="Overgang Introslides - Uten lyd">
  <a:themeElements>
    <a:clrScheme name="Digdir">
      <a:dk1>
        <a:srgbClr val="1E2B3C"/>
      </a:dk1>
      <a:lt1>
        <a:sysClr val="window" lastClr="FFFFFF"/>
      </a:lt1>
      <a:dk2>
        <a:srgbClr val="1E2B3C"/>
      </a:dk2>
      <a:lt2>
        <a:srgbClr val="E7E6E6"/>
      </a:lt2>
      <a:accent1>
        <a:srgbClr val="1E2B3C"/>
      </a:accent1>
      <a:accent2>
        <a:srgbClr val="F05F63"/>
      </a:accent2>
      <a:accent3>
        <a:srgbClr val="C2132C"/>
      </a:accent3>
      <a:accent4>
        <a:srgbClr val="E5AA20"/>
      </a:accent4>
      <a:accent5>
        <a:srgbClr val="1EACF5"/>
      </a:accent5>
      <a:accent6>
        <a:srgbClr val="0062B8"/>
      </a:accent6>
      <a:hlink>
        <a:srgbClr val="0563C1"/>
      </a:hlink>
      <a:folHlink>
        <a:srgbClr val="C213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elsk" id="{9590665C-7DCB-4A57-9613-66C5DCECD862}" vid="{44923206-AFD3-4E70-B03D-C6CA90A78EEC}"/>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TotalTime>
  <Words>1369</Words>
  <Application>Microsoft Office PowerPoint</Application>
  <PresentationFormat>Egendefinert</PresentationFormat>
  <Paragraphs>169</Paragraphs>
  <Slides>19</Slides>
  <Notes>18</Notes>
  <HiddenSlides>0</HiddenSlides>
  <MMClips>0</MMClips>
  <ScaleCrop>false</ScaleCrop>
  <HeadingPairs>
    <vt:vector size="6" baseType="variant">
      <vt:variant>
        <vt:lpstr>Brukte skrifter</vt:lpstr>
      </vt:variant>
      <vt:variant>
        <vt:i4>2</vt:i4>
      </vt:variant>
      <vt:variant>
        <vt:lpstr>Tema</vt:lpstr>
      </vt:variant>
      <vt:variant>
        <vt:i4>3</vt:i4>
      </vt:variant>
      <vt:variant>
        <vt:lpstr>Lysbildetitler</vt:lpstr>
      </vt:variant>
      <vt:variant>
        <vt:i4>19</vt:i4>
      </vt:variant>
    </vt:vector>
  </HeadingPairs>
  <TitlesOfParts>
    <vt:vector size="24" baseType="lpstr">
      <vt:lpstr>Arial</vt:lpstr>
      <vt:lpstr>Calibri</vt:lpstr>
      <vt:lpstr>Digdir PPTmal</vt:lpstr>
      <vt:lpstr>Overgang Introslides - Med lyd</vt:lpstr>
      <vt:lpstr>Overgang Introslides - Uten lyd</vt:lpstr>
      <vt:lpstr>Digdir-camp 2022: Prøve ut eGovernment på Peppol</vt:lpstr>
      <vt:lpstr>Digdir-camp 2022: Prøve ut eGovernment på Peppol</vt:lpstr>
      <vt:lpstr>Digdir-camp</vt:lpstr>
      <vt:lpstr>Prøve ut eGovernment på Peppol</vt:lpstr>
      <vt:lpstr>Én digital offentlig sektor</vt:lpstr>
      <vt:lpstr>Sammenhengande tenester</vt:lpstr>
      <vt:lpstr>Meldingsutveksling</vt:lpstr>
      <vt:lpstr>Peppol</vt:lpstr>
      <vt:lpstr>Peppol-nettverket</vt:lpstr>
      <vt:lpstr>Hvorfor prøve ut Peppol?</vt:lpstr>
      <vt:lpstr>ELMA</vt:lpstr>
      <vt:lpstr>Mål</vt:lpstr>
      <vt:lpstr>Leveransar</vt:lpstr>
      <vt:lpstr>Læring (1)</vt:lpstr>
      <vt:lpstr>Læring (2)</vt:lpstr>
      <vt:lpstr>Læring (3)</vt:lpstr>
      <vt:lpstr>Tilrådingar frå studentane</vt:lpstr>
      <vt:lpstr>Oppsummering fra studentane</vt:lpstr>
      <vt:lpstr>Omtale av Digdir-camp fra lokalavisene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Evensen, Marcus Alexander</dc:creator>
  <cp:lastModifiedBy>Steien, Kjersti Stenerud</cp:lastModifiedBy>
  <cp:revision>3</cp:revision>
  <dcterms:created xsi:type="dcterms:W3CDTF">2017-11-06T06:44:02Z</dcterms:created>
  <dcterms:modified xsi:type="dcterms:W3CDTF">2022-09-14T13:40:19Z</dcterms:modified>
</cp:coreProperties>
</file>