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84" r:id="rId2"/>
    <p:sldMasterId id="2147483706" r:id="rId3"/>
    <p:sldMasterId id="2147483729" r:id="rId4"/>
    <p:sldMasterId id="2147483739" r:id="rId5"/>
    <p:sldMasterId id="2147483751" r:id="rId6"/>
  </p:sldMasterIdLst>
  <p:notesMasterIdLst>
    <p:notesMasterId r:id="rId60"/>
  </p:notesMasterIdLst>
  <p:sldIdLst>
    <p:sldId id="285" r:id="rId7"/>
    <p:sldId id="2147196370" r:id="rId8"/>
    <p:sldId id="2147196359" r:id="rId9"/>
    <p:sldId id="2147196360" r:id="rId10"/>
    <p:sldId id="2147196361" r:id="rId11"/>
    <p:sldId id="2147196354" r:id="rId12"/>
    <p:sldId id="304" r:id="rId13"/>
    <p:sldId id="2147196179" r:id="rId14"/>
    <p:sldId id="260" r:id="rId15"/>
    <p:sldId id="2147196362" r:id="rId16"/>
    <p:sldId id="2147196173" r:id="rId17"/>
    <p:sldId id="261" r:id="rId18"/>
    <p:sldId id="2147196336" r:id="rId19"/>
    <p:sldId id="2147196358" r:id="rId20"/>
    <p:sldId id="2147196355" r:id="rId21"/>
    <p:sldId id="2147196356" r:id="rId22"/>
    <p:sldId id="258" r:id="rId23"/>
    <p:sldId id="2147196329" r:id="rId24"/>
    <p:sldId id="2147196267" r:id="rId25"/>
    <p:sldId id="2147196367" r:id="rId26"/>
    <p:sldId id="2147196319" r:id="rId27"/>
    <p:sldId id="2147196366" r:id="rId28"/>
    <p:sldId id="2147196365" r:id="rId29"/>
    <p:sldId id="2147196373" r:id="rId30"/>
    <p:sldId id="2147196364" r:id="rId31"/>
    <p:sldId id="257" r:id="rId32"/>
    <p:sldId id="2147196126" r:id="rId33"/>
    <p:sldId id="2147196304" r:id="rId34"/>
    <p:sldId id="2147196368" r:id="rId35"/>
    <p:sldId id="2147196184" r:id="rId36"/>
    <p:sldId id="302" r:id="rId37"/>
    <p:sldId id="259" r:id="rId38"/>
    <p:sldId id="2147196371" r:id="rId39"/>
    <p:sldId id="2147196327" r:id="rId40"/>
    <p:sldId id="2147196320" r:id="rId41"/>
    <p:sldId id="2147196372" r:id="rId42"/>
    <p:sldId id="2147196337" r:id="rId43"/>
    <p:sldId id="2147196323" r:id="rId44"/>
    <p:sldId id="2147196317" r:id="rId45"/>
    <p:sldId id="2147196316" r:id="rId46"/>
    <p:sldId id="2147196312" r:id="rId47"/>
    <p:sldId id="2147196314" r:id="rId48"/>
    <p:sldId id="2147196313" r:id="rId49"/>
    <p:sldId id="2147196318" r:id="rId50"/>
    <p:sldId id="2147196338" r:id="rId51"/>
    <p:sldId id="2147196328" r:id="rId52"/>
    <p:sldId id="2147196301" r:id="rId53"/>
    <p:sldId id="2147196321" r:id="rId54"/>
    <p:sldId id="2147196270" r:id="rId55"/>
    <p:sldId id="2147196274" r:id="rId56"/>
    <p:sldId id="2147196271" r:id="rId57"/>
    <p:sldId id="2147196272" r:id="rId58"/>
    <p:sldId id="2147196273" r:id="rId59"/>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orfatte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F63"/>
    <a:srgbClr val="1E98F5"/>
    <a:srgbClr val="E5AA20"/>
    <a:srgbClr val="FF0000"/>
    <a:srgbClr val="C9142E"/>
    <a:srgbClr val="FF898B"/>
    <a:srgbClr val="F45F63"/>
    <a:srgbClr val="F55F63"/>
    <a:srgbClr val="299BF3"/>
    <a:srgbClr val="F5A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32C20-C0A7-4522-B44E-DA9846C68D71}" v="6" dt="2022-10-19T06:34:56.70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ys stil 3 – uthev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98" autoAdjust="0"/>
  </p:normalViewPr>
  <p:slideViewPr>
    <p:cSldViewPr snapToGrid="0">
      <p:cViewPr varScale="1">
        <p:scale>
          <a:sx n="59" d="100"/>
          <a:sy n="59" d="100"/>
        </p:scale>
        <p:origin x="13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CB8903-422D-4318-AEF3-A49FE7A622EA}" type="datetimeFigureOut">
              <a:rPr lang="nb-NO" smtClean="0"/>
              <a:t>19.10.2022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6F9ED1-62F6-40B6-A8A2-656DB81C8AB9}" type="slidenum">
              <a:rPr lang="nb-NO" smtClean="0"/>
              <a:t>‹#›</a:t>
            </a:fld>
            <a:endParaRPr lang="nb-NO"/>
          </a:p>
        </p:txBody>
      </p:sp>
    </p:spTree>
    <p:extLst>
      <p:ext uri="{BB962C8B-B14F-4D97-AF65-F5344CB8AC3E}">
        <p14:creationId xmlns:p14="http://schemas.microsoft.com/office/powerpoint/2010/main" val="24352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3385E1D8-4CDE-4D36-9179-93FF6F942BB3}" type="slidenum">
              <a:rPr lang="nb-NO" smtClean="0"/>
              <a:t>1</a:t>
            </a:fld>
            <a:endParaRPr lang="nb-NO"/>
          </a:p>
        </p:txBody>
      </p:sp>
    </p:spTree>
    <p:extLst>
      <p:ext uri="{BB962C8B-B14F-4D97-AF65-F5344CB8AC3E}">
        <p14:creationId xmlns:p14="http://schemas.microsoft.com/office/powerpoint/2010/main" val="414255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13</a:t>
            </a:fld>
            <a:endParaRPr lang="nb-NO"/>
          </a:p>
        </p:txBody>
      </p:sp>
    </p:spTree>
    <p:extLst>
      <p:ext uri="{BB962C8B-B14F-4D97-AF65-F5344CB8AC3E}">
        <p14:creationId xmlns:p14="http://schemas.microsoft.com/office/powerpoint/2010/main" val="3507058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7005-425A-4981-B8E9-1B570911FAF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19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7005-425A-4981-B8E9-1B570911FAF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10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18</a:t>
            </a:fld>
            <a:endParaRPr lang="nb-NO"/>
          </a:p>
        </p:txBody>
      </p:sp>
    </p:spTree>
    <p:extLst>
      <p:ext uri="{BB962C8B-B14F-4D97-AF65-F5344CB8AC3E}">
        <p14:creationId xmlns:p14="http://schemas.microsoft.com/office/powerpoint/2010/main" val="380583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08326-D814-43B6-8292-F8410BB0D31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834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21</a:t>
            </a:fld>
            <a:endParaRPr lang="nb-NO"/>
          </a:p>
        </p:txBody>
      </p:sp>
    </p:spTree>
    <p:extLst>
      <p:ext uri="{BB962C8B-B14F-4D97-AF65-F5344CB8AC3E}">
        <p14:creationId xmlns:p14="http://schemas.microsoft.com/office/powerpoint/2010/main" val="4244951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22</a:t>
            </a:fld>
            <a:endParaRPr lang="nb-NO"/>
          </a:p>
        </p:txBody>
      </p:sp>
    </p:spTree>
    <p:extLst>
      <p:ext uri="{BB962C8B-B14F-4D97-AF65-F5344CB8AC3E}">
        <p14:creationId xmlns:p14="http://schemas.microsoft.com/office/powerpoint/2010/main" val="3361154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23</a:t>
            </a:fld>
            <a:endParaRPr lang="nb-NO"/>
          </a:p>
        </p:txBody>
      </p:sp>
    </p:spTree>
    <p:extLst>
      <p:ext uri="{BB962C8B-B14F-4D97-AF65-F5344CB8AC3E}">
        <p14:creationId xmlns:p14="http://schemas.microsoft.com/office/powerpoint/2010/main" val="358810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24</a:t>
            </a:fld>
            <a:endParaRPr lang="nb-NO"/>
          </a:p>
        </p:txBody>
      </p:sp>
    </p:spTree>
    <p:extLst>
      <p:ext uri="{BB962C8B-B14F-4D97-AF65-F5344CB8AC3E}">
        <p14:creationId xmlns:p14="http://schemas.microsoft.com/office/powerpoint/2010/main" val="33542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7005-425A-4981-B8E9-1B570911FAF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186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0875D5A7-3C7E-42F9-83E8-2A839AE127A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49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endParaRPr>
          </a:p>
        </p:txBody>
      </p:sp>
      <p:sp>
        <p:nvSpPr>
          <p:cNvPr id="4" name="Plassholder for lysbildenumm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0875D5A7-3C7E-42F9-83E8-2A839AE127A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27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458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en-GB" dirty="0"/>
          </a:p>
        </p:txBody>
      </p:sp>
      <p:sp>
        <p:nvSpPr>
          <p:cNvPr id="4" name="Plassholder for lysbildenumm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0875D5A7-3C7E-42F9-83E8-2A839AE127A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553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F9ED1-62F6-40B6-A8A2-656DB81C8AB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17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31</a:t>
            </a:fld>
            <a:endParaRPr lang="nb-NO"/>
          </a:p>
        </p:txBody>
      </p:sp>
    </p:spTree>
    <p:extLst>
      <p:ext uri="{BB962C8B-B14F-4D97-AF65-F5344CB8AC3E}">
        <p14:creationId xmlns:p14="http://schemas.microsoft.com/office/powerpoint/2010/main" val="3652765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32</a:t>
            </a:fld>
            <a:endParaRPr lang="nb-NO"/>
          </a:p>
        </p:txBody>
      </p:sp>
    </p:spTree>
    <p:extLst>
      <p:ext uri="{BB962C8B-B14F-4D97-AF65-F5344CB8AC3E}">
        <p14:creationId xmlns:p14="http://schemas.microsoft.com/office/powerpoint/2010/main" val="3632426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0875D5A7-3C7E-42F9-83E8-2A839AE127A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445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66E5767-74FD-42C0-8B92-33C4E0455B93}" type="slidenum">
              <a:rPr lang="nb-NO" smtClean="0"/>
              <a:t>34</a:t>
            </a:fld>
            <a:endParaRPr lang="nb-NO"/>
          </a:p>
        </p:txBody>
      </p:sp>
    </p:spTree>
    <p:extLst>
      <p:ext uri="{BB962C8B-B14F-4D97-AF65-F5344CB8AC3E}">
        <p14:creationId xmlns:p14="http://schemas.microsoft.com/office/powerpoint/2010/main" val="142926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6F9ED1-62F6-40B6-A8A2-656DB81C8AB9}" type="slidenum">
              <a:rPr lang="nb-NO" smtClean="0"/>
              <a:t>36</a:t>
            </a:fld>
            <a:endParaRPr lang="nb-NO"/>
          </a:p>
        </p:txBody>
      </p:sp>
    </p:spTree>
    <p:extLst>
      <p:ext uri="{BB962C8B-B14F-4D97-AF65-F5344CB8AC3E}">
        <p14:creationId xmlns:p14="http://schemas.microsoft.com/office/powerpoint/2010/main" val="2708701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08326-D814-43B6-8292-F8410BB0D31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770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7005-425A-4981-B8E9-1B570911FAF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44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pPr marL="0" marR="0" lvl="0" indent="0" algn="r" defTabSz="1149949" rtl="0" eaLnBrk="1" fontAlgn="auto" latinLnBrk="0" hangingPunct="1">
              <a:lnSpc>
                <a:spcPct val="100000"/>
              </a:lnSpc>
              <a:spcBef>
                <a:spcPts val="0"/>
              </a:spcBef>
              <a:spcAft>
                <a:spcPts val="0"/>
              </a:spcAft>
              <a:buClrTx/>
              <a:buSzTx/>
              <a:buFontTx/>
              <a:buNone/>
              <a:tabLst/>
              <a:defRPr/>
            </a:pPr>
            <a:fld id="{0875D5A7-3C7E-42F9-83E8-2A839AE127A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49949"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545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08326-D814-43B6-8292-F8410BB0D31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754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F9ED1-62F6-40B6-A8A2-656DB81C8AB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91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08326-D814-43B6-8292-F8410BB0D31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92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6F9ED1-62F6-40B6-A8A2-656DB81C8AB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1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1A326-A468-4053-9C8D-6CC8830B1DD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06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E5767-74FD-42C0-8B92-33C4E0455B9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9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9B248-5375-45B8-B649-84A194B3070C}"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33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66E5767-74FD-42C0-8B92-33C4E0455B93}" type="slidenum">
              <a:rPr lang="nb-NO" smtClean="0"/>
              <a:t>10</a:t>
            </a:fld>
            <a:endParaRPr lang="nb-NO"/>
          </a:p>
        </p:txBody>
      </p:sp>
    </p:spTree>
    <p:extLst>
      <p:ext uri="{BB962C8B-B14F-4D97-AF65-F5344CB8AC3E}">
        <p14:creationId xmlns:p14="http://schemas.microsoft.com/office/powerpoint/2010/main" val="134341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66E5767-74FD-42C0-8B92-33C4E0455B93}" type="slidenum">
              <a:rPr lang="nb-NO" smtClean="0"/>
              <a:t>11</a:t>
            </a:fld>
            <a:endParaRPr lang="nb-NO"/>
          </a:p>
        </p:txBody>
      </p:sp>
    </p:spTree>
    <p:extLst>
      <p:ext uri="{BB962C8B-B14F-4D97-AF65-F5344CB8AC3E}">
        <p14:creationId xmlns:p14="http://schemas.microsoft.com/office/powerpoint/2010/main" val="1653652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ort Animert Introslide #1">
    <p:bg>
      <p:bgPr>
        <a:solidFill>
          <a:schemeClr val="lt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A1D86F2-7076-44AB-A7BD-6AFC9F4E54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pic>
        <p:nvPicPr>
          <p:cNvPr id="3" name="Digdir_Intro_kort_versjon_20201014">
            <a:hlinkClick r:id="" action="ppaction://media"/>
            <a:extLst>
              <a:ext uri="{FF2B5EF4-FFF2-40B4-BE49-F238E27FC236}">
                <a16:creationId xmlns:a16="http://schemas.microsoft.com/office/drawing/2014/main" id="{149D7789-BEBF-4E04-B79D-9078B9E2F8B9}"/>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1190" y="0"/>
            <a:ext cx="12193190" cy="6858000"/>
          </a:xfrm>
          <a:prstGeom prst="rect">
            <a:avLst/>
          </a:prstGeom>
        </p:spPr>
      </p:pic>
    </p:spTree>
    <p:extLst>
      <p:ext uri="{BB962C8B-B14F-4D97-AF65-F5344CB8AC3E}">
        <p14:creationId xmlns:p14="http://schemas.microsoft.com/office/powerpoint/2010/main" val="2343256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gdir Introslide #8">
    <p:bg>
      <p:bgPr>
        <a:solidFill>
          <a:schemeClr val="lt1"/>
        </a:solidFill>
        <a:effectLst/>
      </p:bgPr>
    </p:bg>
    <p:spTree>
      <p:nvGrpSpPr>
        <p:cNvPr id="1" name=""/>
        <p:cNvGrpSpPr/>
        <p:nvPr/>
      </p:nvGrpSpPr>
      <p:grpSpPr>
        <a:xfrm>
          <a:off x="0" y="0"/>
          <a:ext cx="0" cy="0"/>
          <a:chOff x="0" y="0"/>
          <a:chExt cx="0" cy="0"/>
        </a:xfrm>
      </p:grpSpPr>
      <p:pic>
        <p:nvPicPr>
          <p:cNvPr id="6" name="Bilde 5" descr="Et bilde som inneholder tegning&#10;&#10;Automatisk generert beskrivelse">
            <a:extLst>
              <a:ext uri="{FF2B5EF4-FFF2-40B4-BE49-F238E27FC236}">
                <a16:creationId xmlns:a16="http://schemas.microsoft.com/office/drawing/2014/main" id="{869FEB36-2120-4C4B-A06E-09E862D5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125298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Dataside">
    <p:spTree>
      <p:nvGrpSpPr>
        <p:cNvPr id="1" name=""/>
        <p:cNvGrpSpPr/>
        <p:nvPr/>
      </p:nvGrpSpPr>
      <p:grpSpPr>
        <a:xfrm>
          <a:off x="0" y="0"/>
          <a:ext cx="0" cy="0"/>
          <a:chOff x="0" y="0"/>
          <a:chExt cx="0" cy="0"/>
        </a:xfrm>
      </p:grpSpPr>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802560" y="1018904"/>
            <a:ext cx="10586879" cy="530569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4" name="Bilde 6">
            <a:extLst>
              <a:ext uri="{FF2B5EF4-FFF2-40B4-BE49-F238E27FC236}">
                <a16:creationId xmlns:a16="http://schemas.microsoft.com/office/drawing/2014/main" id="{1B9B4353-5D1B-4BCE-A682-9C5762059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15" y="351966"/>
            <a:ext cx="1549316" cy="524230"/>
          </a:xfrm>
          <a:prstGeom prst="rect">
            <a:avLst/>
          </a:prstGeom>
        </p:spPr>
      </p:pic>
      <p:sp>
        <p:nvSpPr>
          <p:cNvPr id="5" name="TextBox 6">
            <a:extLst>
              <a:ext uri="{FF2B5EF4-FFF2-40B4-BE49-F238E27FC236}">
                <a16:creationId xmlns:a16="http://schemas.microsoft.com/office/drawing/2014/main" id="{BC11229E-93A2-4C35-B4C5-3226B5229B0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313018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177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Pause #1">
    <p:spTree>
      <p:nvGrpSpPr>
        <p:cNvPr id="1" name=""/>
        <p:cNvGrpSpPr/>
        <p:nvPr/>
      </p:nvGrpSpPr>
      <p:grpSpPr>
        <a:xfrm>
          <a:off x="0" y="0"/>
          <a:ext cx="0" cy="0"/>
          <a:chOff x="0" y="0"/>
          <a:chExt cx="0" cy="0"/>
        </a:xfrm>
      </p:grpSpPr>
      <p:pic>
        <p:nvPicPr>
          <p:cNvPr id="3" name="Bilde 2" descr="Et bilde som inneholder tegning&#10;&#10;Automatisk generert beskrivelse">
            <a:extLst>
              <a:ext uri="{FF2B5EF4-FFF2-40B4-BE49-F238E27FC236}">
                <a16:creationId xmlns:a16="http://schemas.microsoft.com/office/drawing/2014/main" id="{B32B5ECC-2D7D-48D0-B8D9-C63BF3D35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4"/>
            <a:ext cx="12192000" cy="6856474"/>
          </a:xfrm>
          <a:prstGeom prst="rect">
            <a:avLst/>
          </a:prstGeom>
        </p:spPr>
      </p:pic>
      <p:sp>
        <p:nvSpPr>
          <p:cNvPr id="6" name="Tittel 1"/>
          <p:cNvSpPr>
            <a:spLocks noGrp="1"/>
          </p:cNvSpPr>
          <p:nvPr>
            <p:ph type="title"/>
          </p:nvPr>
        </p:nvSpPr>
        <p:spPr>
          <a:xfrm>
            <a:off x="1774646" y="2760900"/>
            <a:ext cx="4590508" cy="1064708"/>
          </a:xfrm>
          <a:prstGeom prst="rect">
            <a:avLst/>
          </a:prstGeom>
        </p:spPr>
        <p:txBody>
          <a:bodyPr/>
          <a:lstStyle>
            <a:lvl1pPr>
              <a:defRPr>
                <a:solidFill>
                  <a:schemeClr val="bg1"/>
                </a:solidFill>
              </a:defRPr>
            </a:lvl1pPr>
          </a:lstStyle>
          <a:p>
            <a:r>
              <a:rPr lang="en-US"/>
              <a:t>Click to edit Master title style</a:t>
            </a:r>
            <a:endParaRPr lang="nb-NO"/>
          </a:p>
        </p:txBody>
      </p:sp>
      <p:pic>
        <p:nvPicPr>
          <p:cNvPr id="11" name="Bilde 10" descr="Et bilde som inneholder tegning&#10;&#10;Automatisk generert beskrivelse">
            <a:extLst>
              <a:ext uri="{FF2B5EF4-FFF2-40B4-BE49-F238E27FC236}">
                <a16:creationId xmlns:a16="http://schemas.microsoft.com/office/drawing/2014/main" id="{1623D34C-1926-4810-91BE-D6B95CA93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647" y="450080"/>
            <a:ext cx="329394" cy="330711"/>
          </a:xfrm>
          <a:prstGeom prst="rect">
            <a:avLst/>
          </a:prstGeom>
        </p:spPr>
      </p:pic>
      <p:sp>
        <p:nvSpPr>
          <p:cNvPr id="17" name="TextBox 6">
            <a:extLst>
              <a:ext uri="{FF2B5EF4-FFF2-40B4-BE49-F238E27FC236}">
                <a16:creationId xmlns:a16="http://schemas.microsoft.com/office/drawing/2014/main" id="{AEEAA6E5-76EB-4149-A5FA-6F5AED27612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898834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4"/>
            <a:ext cx="12192000" cy="6856474"/>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221746"/>
            <a:ext cx="1117187" cy="1121655"/>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p:nvSpPr>
        <p:spPr>
          <a:xfrm>
            <a:off x="6041497" y="5476875"/>
            <a:ext cx="2286223" cy="696344"/>
          </a:xfrm>
          <a:prstGeom prst="rect">
            <a:avLst/>
          </a:prstGeom>
          <a:noFill/>
        </p:spPr>
        <p:txBody>
          <a:bodyPr wrap="square" rtlCol="0">
            <a:spAutoFit/>
          </a:bodyPr>
          <a:lstStyle/>
          <a:p>
            <a:pPr>
              <a:lnSpc>
                <a:spcPct val="150000"/>
              </a:lnSpc>
              <a:spcBef>
                <a:spcPts val="0"/>
              </a:spcBef>
            </a:pPr>
            <a:r>
              <a:rPr lang="nb-NO" sz="675" b="1">
                <a:solidFill>
                  <a:schemeClr val="bg1"/>
                </a:solidFill>
              </a:rPr>
              <a:t>Digitaliseringsdirektoratet</a:t>
            </a:r>
          </a:p>
          <a:p>
            <a:pPr>
              <a:lnSpc>
                <a:spcPct val="150000"/>
              </a:lnSpc>
              <a:spcBef>
                <a:spcPts val="0"/>
              </a:spcBef>
            </a:pPr>
            <a:r>
              <a:rPr lang="nb-NO" sz="675" b="0">
                <a:solidFill>
                  <a:schemeClr val="bg1"/>
                </a:solidFill>
              </a:rPr>
              <a:t>postmottak@digdir.no</a:t>
            </a:r>
          </a:p>
          <a:p>
            <a:pPr>
              <a:lnSpc>
                <a:spcPct val="150000"/>
              </a:lnSpc>
              <a:spcBef>
                <a:spcPts val="0"/>
              </a:spcBef>
            </a:pPr>
            <a:r>
              <a:rPr lang="nb-NO" sz="675" b="0">
                <a:solidFill>
                  <a:schemeClr val="bg1"/>
                </a:solidFill>
              </a:rPr>
              <a:t>22 45 10 00</a:t>
            </a:r>
          </a:p>
          <a:p>
            <a:pPr>
              <a:lnSpc>
                <a:spcPct val="150000"/>
              </a:lnSpc>
              <a:spcBef>
                <a:spcPts val="0"/>
              </a:spcBef>
            </a:pPr>
            <a:r>
              <a:rPr lang="nb-NO" sz="675"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p:nvSpPr>
        <p:spPr>
          <a:xfrm>
            <a:off x="8327720" y="5476875"/>
            <a:ext cx="2286223" cy="696344"/>
          </a:xfrm>
          <a:prstGeom prst="rect">
            <a:avLst/>
          </a:prstGeom>
          <a:noFill/>
        </p:spPr>
        <p:txBody>
          <a:bodyPr wrap="square" rtlCol="0">
            <a:spAutoFit/>
          </a:bodyPr>
          <a:lstStyle/>
          <a:p>
            <a:pPr>
              <a:lnSpc>
                <a:spcPct val="150000"/>
              </a:lnSpc>
              <a:spcBef>
                <a:spcPts val="0"/>
              </a:spcBef>
            </a:pPr>
            <a:r>
              <a:rPr lang="nb-NO" sz="675" b="1">
                <a:solidFill>
                  <a:schemeClr val="bg1"/>
                </a:solidFill>
              </a:rPr>
              <a:t>Besøksadresser:</a:t>
            </a:r>
          </a:p>
          <a:p>
            <a:pPr>
              <a:lnSpc>
                <a:spcPct val="150000"/>
              </a:lnSpc>
              <a:spcBef>
                <a:spcPts val="0"/>
              </a:spcBef>
            </a:pPr>
            <a:r>
              <a:rPr lang="nb-NO" sz="675" b="1">
                <a:solidFill>
                  <a:schemeClr val="bg1"/>
                </a:solidFill>
              </a:rPr>
              <a:t>Industriveien 1, 8900 Brønnøysund</a:t>
            </a:r>
          </a:p>
          <a:p>
            <a:pPr>
              <a:lnSpc>
                <a:spcPct val="150000"/>
              </a:lnSpc>
              <a:spcBef>
                <a:spcPts val="0"/>
              </a:spcBef>
            </a:pPr>
            <a:r>
              <a:rPr lang="nb-NO" sz="675" b="1">
                <a:solidFill>
                  <a:schemeClr val="bg1"/>
                </a:solidFill>
              </a:rPr>
              <a:t>Skrivarevegen 2, 6863 Leikanger</a:t>
            </a:r>
          </a:p>
          <a:p>
            <a:pPr>
              <a:lnSpc>
                <a:spcPct val="150000"/>
              </a:lnSpc>
              <a:spcBef>
                <a:spcPts val="0"/>
              </a:spcBef>
            </a:pPr>
            <a:r>
              <a:rPr lang="nb-NO" sz="675" b="1">
                <a:solidFill>
                  <a:schemeClr val="bg1"/>
                </a:solidFill>
              </a:rPr>
              <a:t>Grev Wedels Plass 9, 0151 Oslo</a:t>
            </a:r>
            <a:endParaRPr lang="nb-NO" sz="675" b="0">
              <a:solidFill>
                <a:schemeClr val="bg1"/>
              </a:solidFill>
            </a:endParaRPr>
          </a:p>
        </p:txBody>
      </p:sp>
      <p:sp>
        <p:nvSpPr>
          <p:cNvPr id="14" name="TekstSylinder 13">
            <a:extLst>
              <a:ext uri="{FF2B5EF4-FFF2-40B4-BE49-F238E27FC236}">
                <a16:creationId xmlns:a16="http://schemas.microsoft.com/office/drawing/2014/main" id="{60842A71-D675-4BCF-A694-A088EB0F8293}"/>
              </a:ext>
            </a:extLst>
          </p:cNvPr>
          <p:cNvSpPr txBox="1"/>
          <p:nvPr/>
        </p:nvSpPr>
        <p:spPr>
          <a:xfrm>
            <a:off x="2545482" y="5476875"/>
            <a:ext cx="2286223" cy="228909"/>
          </a:xfrm>
          <a:prstGeom prst="rect">
            <a:avLst/>
          </a:prstGeom>
          <a:noFill/>
        </p:spPr>
        <p:txBody>
          <a:bodyPr wrap="square" rtlCol="0">
            <a:spAutoFit/>
          </a:bodyPr>
          <a:lstStyle/>
          <a:p>
            <a:pPr>
              <a:lnSpc>
                <a:spcPct val="150000"/>
              </a:lnSpc>
              <a:spcBef>
                <a:spcPts val="0"/>
              </a:spcBef>
            </a:pPr>
            <a:r>
              <a:rPr lang="nb-NO" sz="675" b="1">
                <a:solidFill>
                  <a:srgbClr val="1E2B3C"/>
                </a:solidFill>
              </a:rPr>
              <a:t>digdir.no</a:t>
            </a:r>
            <a:endParaRPr lang="nb-NO" sz="675" b="0">
              <a:solidFill>
                <a:srgbClr val="1E2B3C"/>
              </a:solidFill>
            </a:endParaRPr>
          </a:p>
        </p:txBody>
      </p:sp>
    </p:spTree>
    <p:extLst>
      <p:ext uri="{BB962C8B-B14F-4D97-AF65-F5344CB8AC3E}">
        <p14:creationId xmlns:p14="http://schemas.microsoft.com/office/powerpoint/2010/main" val="289016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gdir Introslide #9">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AF6A1F0-48BA-4FA0-94B4-925E77FCC2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1251680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F2028190-9615-4857-9215-8E91FE761645}"/>
              </a:ext>
            </a:extLst>
          </p:cNvPr>
          <p:cNvSpPr>
            <a:spLocks noGrp="1"/>
          </p:cNvSpPr>
          <p:nvPr>
            <p:ph type="title"/>
          </p:nvPr>
        </p:nvSpPr>
        <p:spPr>
          <a:xfrm>
            <a:off x="1773348" y="1110717"/>
            <a:ext cx="9222298" cy="519373"/>
          </a:xfrm>
          <a:prstGeom prst="rect">
            <a:avLst/>
          </a:prstGeom>
        </p:spPr>
        <p:txBody>
          <a:bodyPr vert="horz" lIns="0" tIns="0" rIns="0" bIns="0" rtlCol="0" anchor="b" anchorCtr="0">
            <a:noAutofit/>
          </a:bodyPr>
          <a:lstStyle/>
          <a:p>
            <a:r>
              <a:rPr lang="nb-NO"/>
              <a:t>Klikk for å redigere tittelstil</a:t>
            </a:r>
          </a:p>
        </p:txBody>
      </p:sp>
      <p:sp>
        <p:nvSpPr>
          <p:cNvPr id="5" name="Plassholder for tekst 2">
            <a:extLst>
              <a:ext uri="{FF2B5EF4-FFF2-40B4-BE49-F238E27FC236}">
                <a16:creationId xmlns:a16="http://schemas.microsoft.com/office/drawing/2014/main" id="{626F4051-322D-4761-B918-75CA0F940DA8}"/>
              </a:ext>
            </a:extLst>
          </p:cNvPr>
          <p:cNvSpPr>
            <a:spLocks noGrp="1"/>
          </p:cNvSpPr>
          <p:nvPr>
            <p:ph idx="1"/>
          </p:nvPr>
        </p:nvSpPr>
        <p:spPr>
          <a:xfrm>
            <a:off x="1773348" y="1840299"/>
            <a:ext cx="9222298" cy="43236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7203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773346" y="1883228"/>
            <a:ext cx="4483492" cy="4332515"/>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512153" y="1883228"/>
            <a:ext cx="4483492" cy="4332515"/>
          </a:xfrm>
          <a:prstGeom prst="rect">
            <a:avLst/>
          </a:prstGeo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97C25ED5-A7B7-439C-8D7F-2262BCA976B3}"/>
              </a:ext>
            </a:extLst>
          </p:cNvPr>
          <p:cNvSpPr>
            <a:spLocks noGrp="1"/>
          </p:cNvSpPr>
          <p:nvPr>
            <p:ph type="title"/>
          </p:nvPr>
        </p:nvSpPr>
        <p:spPr>
          <a:xfrm>
            <a:off x="1773348" y="1110717"/>
            <a:ext cx="9222298" cy="519373"/>
          </a:xfrm>
          <a:prstGeom prst="rect">
            <a:avLst/>
          </a:prstGeom>
        </p:spPr>
        <p:txBody>
          <a:bodyPr vert="horz" lIns="0" tIns="0" rIns="0" bIns="0" rtlCol="0" anchor="b" anchorCtr="0">
            <a:noAutofit/>
          </a:bodyPr>
          <a:lstStyle/>
          <a:p>
            <a:r>
              <a:rPr lang="nb-NO"/>
              <a:t>Klikk for å redigere tittelstil</a:t>
            </a:r>
          </a:p>
        </p:txBody>
      </p:sp>
    </p:spTree>
    <p:extLst>
      <p:ext uri="{BB962C8B-B14F-4D97-AF65-F5344CB8AC3E}">
        <p14:creationId xmlns:p14="http://schemas.microsoft.com/office/powerpoint/2010/main" val="358176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1"/>
            <a:ext cx="12193215" cy="6858857"/>
          </a:xfrm>
          <a:prstGeom prst="rect">
            <a:avLst/>
          </a:prstGeom>
        </p:spPr>
        <p:txBody>
          <a:bodyPr lIns="0" tIns="2880000" rIns="0" bIns="0" anchor="t" anchorCtr="1"/>
          <a:lstStyle>
            <a:lvl1pPr marL="0" indent="0" algn="ctr">
              <a:buNone/>
              <a:defRPr sz="2250"/>
            </a:lvl1pPr>
          </a:lstStyle>
          <a:p>
            <a:r>
              <a:rPr lang="nb-NO"/>
              <a:t>Klikk ikonet for å legge til et bilde</a:t>
            </a:r>
          </a:p>
        </p:txBody>
      </p:sp>
    </p:spTree>
    <p:extLst>
      <p:ext uri="{BB962C8B-B14F-4D97-AF65-F5344CB8AC3E}">
        <p14:creationId xmlns:p14="http://schemas.microsoft.com/office/powerpoint/2010/main" val="313306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0"/>
            <a:ext cx="12193215" cy="3429429"/>
          </a:xfrm>
          <a:prstGeom prst="rect">
            <a:avLst/>
          </a:prstGeom>
        </p:spPr>
        <p:txBody>
          <a:bodyPr lIns="0" tIns="2880000" rIns="0" bIns="0" anchor="t" anchorCtr="1"/>
          <a:lstStyle>
            <a:lvl1pPr marL="0" indent="0" algn="ctr">
              <a:buNone/>
              <a:defRPr sz="2250"/>
            </a:lvl1pPr>
          </a:lstStyle>
          <a:p>
            <a:r>
              <a:rPr lang="nb-NO"/>
              <a:t>Klikk ikonet for å legge til et bilde</a:t>
            </a:r>
          </a:p>
        </p:txBody>
      </p:sp>
      <p:sp>
        <p:nvSpPr>
          <p:cNvPr id="10" name="Plassholder for tekst 6">
            <a:extLst>
              <a:ext uri="{FF2B5EF4-FFF2-40B4-BE49-F238E27FC236}">
                <a16:creationId xmlns:a16="http://schemas.microsoft.com/office/drawing/2014/main" id="{660222DE-83EE-4E47-896F-8C78F30A2D45}"/>
              </a:ext>
            </a:extLst>
          </p:cNvPr>
          <p:cNvSpPr>
            <a:spLocks noGrp="1"/>
          </p:cNvSpPr>
          <p:nvPr>
            <p:ph type="body" sz="quarter" idx="13"/>
          </p:nvPr>
        </p:nvSpPr>
        <p:spPr>
          <a:xfrm>
            <a:off x="1773347" y="3982452"/>
            <a:ext cx="9222297" cy="2228323"/>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82546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02D847-EF0A-40D6-98D4-363AD03B4F25}"/>
              </a:ext>
            </a:extLst>
          </p:cNvPr>
          <p:cNvSpPr/>
          <p:nvPr userDrawn="1"/>
        </p:nvSpPr>
        <p:spPr>
          <a:xfrm>
            <a:off x="1458828" y="76200"/>
            <a:ext cx="10222684" cy="8055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6094043" y="1"/>
            <a:ext cx="6097957" cy="6858857"/>
          </a:xfrm>
          <a:prstGeom prst="rect">
            <a:avLst/>
          </a:prstGeom>
        </p:spPr>
        <p:txBody>
          <a:bodyPr lIns="0" tIns="720000" rIns="0" bIns="0" anchor="t" anchorCtr="1"/>
          <a:lstStyle>
            <a:lvl1pPr marL="0" indent="0" algn="ctr">
              <a:buNone/>
              <a:defRPr sz="2250"/>
            </a:lvl1pPr>
          </a:lstStyle>
          <a:p>
            <a:r>
              <a:rPr lang="nb-NO"/>
              <a:t>Klikk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3759" y="424543"/>
            <a:ext cx="4861082" cy="6036774"/>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20996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34645B-223F-4526-8D89-BC20DD382EAF}"/>
              </a:ext>
            </a:extLst>
          </p:cNvPr>
          <p:cNvSpPr/>
          <p:nvPr userDrawn="1"/>
        </p:nvSpPr>
        <p:spPr>
          <a:xfrm>
            <a:off x="979810" y="97972"/>
            <a:ext cx="10919437" cy="1436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3429429"/>
            <a:ext cx="6097957" cy="3428571"/>
          </a:xfrm>
          <a:prstGeom prst="rect">
            <a:avLst/>
          </a:prstGeom>
        </p:spPr>
        <p:txBody>
          <a:bodyPr lIns="0" tIns="720000" rIns="0" bIns="0" anchor="t" anchorCtr="1"/>
          <a:lstStyle>
            <a:lvl1pPr marL="0" indent="0" algn="ctr">
              <a:buNone/>
              <a:defRPr sz="2250"/>
            </a:lvl1pPr>
          </a:lstStyle>
          <a:p>
            <a:r>
              <a:rPr lang="nb-NO"/>
              <a:t>Klikk ikonet for å legge til et bilde</a:t>
            </a:r>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810180" y="253784"/>
            <a:ext cx="4320962" cy="1890236"/>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6097957" y="0"/>
            <a:ext cx="6094042" cy="3429429"/>
          </a:xfrm>
          <a:prstGeom prst="rect">
            <a:avLst/>
          </a:prstGeom>
        </p:spPr>
        <p:txBody>
          <a:bodyPr lIns="0" tIns="720000" rIns="0" bIns="0" anchor="t" anchorCtr="1"/>
          <a:lstStyle>
            <a:lvl1pPr marL="0" indent="0" algn="ctr">
              <a:buNone/>
              <a:defRPr sz="2250"/>
            </a:lvl1pPr>
          </a:lstStyle>
          <a:p>
            <a:r>
              <a:rPr lang="nb-NO"/>
              <a:t>Klikk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86532" y="3642054"/>
            <a:ext cx="4320962" cy="1890236"/>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081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1774546" y="675083"/>
            <a:ext cx="8829664" cy="5649517"/>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65969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ause #1">
    <p:spTree>
      <p:nvGrpSpPr>
        <p:cNvPr id="1" name=""/>
        <p:cNvGrpSpPr/>
        <p:nvPr/>
      </p:nvGrpSpPr>
      <p:grpSpPr>
        <a:xfrm>
          <a:off x="0" y="0"/>
          <a:ext cx="0" cy="0"/>
          <a:chOff x="0" y="0"/>
          <a:chExt cx="0" cy="0"/>
        </a:xfrm>
      </p:grpSpPr>
      <p:pic>
        <p:nvPicPr>
          <p:cNvPr id="3" name="Bilde 2" descr="Et bilde som inneholder tegning&#10;&#10;Automatisk generert beskrivelse">
            <a:extLst>
              <a:ext uri="{FF2B5EF4-FFF2-40B4-BE49-F238E27FC236}">
                <a16:creationId xmlns:a16="http://schemas.microsoft.com/office/drawing/2014/main" id="{B32B5ECC-2D7D-48D0-B8D9-C63BF3D353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
            <a:ext cx="12192000" cy="6856474"/>
          </a:xfrm>
          <a:prstGeom prst="rect">
            <a:avLst/>
          </a:prstGeom>
        </p:spPr>
      </p:pic>
      <p:sp>
        <p:nvSpPr>
          <p:cNvPr id="6" name="Tittel 1"/>
          <p:cNvSpPr>
            <a:spLocks noGrp="1"/>
          </p:cNvSpPr>
          <p:nvPr>
            <p:ph type="title"/>
          </p:nvPr>
        </p:nvSpPr>
        <p:spPr>
          <a:xfrm>
            <a:off x="1774646" y="2760899"/>
            <a:ext cx="4590508" cy="1064708"/>
          </a:xfrm>
          <a:prstGeom prst="rect">
            <a:avLst/>
          </a:prstGeom>
        </p:spPr>
        <p:txBody>
          <a:bodyPr/>
          <a:lstStyle>
            <a:lvl1pPr>
              <a:defRPr>
                <a:solidFill>
                  <a:schemeClr val="bg1"/>
                </a:solidFill>
              </a:defRPr>
            </a:lvl1pPr>
          </a:lstStyle>
          <a:p>
            <a:r>
              <a:rPr lang="nb-NO"/>
              <a:t>Klikk for å redigere tittelstil</a:t>
            </a:r>
          </a:p>
        </p:txBody>
      </p:sp>
      <p:pic>
        <p:nvPicPr>
          <p:cNvPr id="11" name="Bilde 10" descr="Et bilde som inneholder tegning&#10;&#10;Automatisk generert beskrivelse">
            <a:extLst>
              <a:ext uri="{FF2B5EF4-FFF2-40B4-BE49-F238E27FC236}">
                <a16:creationId xmlns:a16="http://schemas.microsoft.com/office/drawing/2014/main" id="{1623D34C-1926-4810-91BE-D6B95CA93B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4646" y="450080"/>
            <a:ext cx="329394" cy="330711"/>
          </a:xfrm>
          <a:prstGeom prst="rect">
            <a:avLst/>
          </a:prstGeom>
        </p:spPr>
      </p:pic>
      <p:sp>
        <p:nvSpPr>
          <p:cNvPr id="17" name="TextBox 6">
            <a:extLst>
              <a:ext uri="{FF2B5EF4-FFF2-40B4-BE49-F238E27FC236}">
                <a16:creationId xmlns:a16="http://schemas.microsoft.com/office/drawing/2014/main" id="{AEEAA6E5-76EB-4149-A5FA-6F5AED27612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362671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ng Animert Introslide #1">
    <p:bg>
      <p:bgPr>
        <a:solidFill>
          <a:schemeClr val="lt1"/>
        </a:solidFill>
        <a:effectLst/>
      </p:bgPr>
    </p:bg>
    <p:spTree>
      <p:nvGrpSpPr>
        <p:cNvPr id="1" name=""/>
        <p:cNvGrpSpPr/>
        <p:nvPr/>
      </p:nvGrpSpPr>
      <p:grpSpPr>
        <a:xfrm>
          <a:off x="0" y="0"/>
          <a:ext cx="0" cy="0"/>
          <a:chOff x="0" y="0"/>
          <a:chExt cx="0" cy="0"/>
        </a:xfrm>
      </p:grpSpPr>
      <p:pic>
        <p:nvPicPr>
          <p:cNvPr id="3" name="Digdir_Intro_01_20201014">
            <a:hlinkClick r:id="" action="ppaction://media"/>
            <a:extLst>
              <a:ext uri="{FF2B5EF4-FFF2-40B4-BE49-F238E27FC236}">
                <a16:creationId xmlns:a16="http://schemas.microsoft.com/office/drawing/2014/main" id="{3A2F5C53-3D67-48E6-8586-4DB169ED894C}"/>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3190" cy="6858000"/>
          </a:xfrm>
          <a:prstGeom prst="rect">
            <a:avLst/>
          </a:prstGeom>
        </p:spPr>
      </p:pic>
    </p:spTree>
    <p:extLst>
      <p:ext uri="{BB962C8B-B14F-4D97-AF65-F5344CB8AC3E}">
        <p14:creationId xmlns:p14="http://schemas.microsoft.com/office/powerpoint/2010/main" val="3178829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
            <a:ext cx="12192000" cy="6856474"/>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3221745"/>
            <a:ext cx="1117187" cy="1121655"/>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userDrawn="1"/>
        </p:nvSpPr>
        <p:spPr>
          <a:xfrm>
            <a:off x="6041497" y="5476875"/>
            <a:ext cx="2286223" cy="897618"/>
          </a:xfrm>
          <a:prstGeom prst="rect">
            <a:avLst/>
          </a:prstGeom>
          <a:noFill/>
        </p:spPr>
        <p:txBody>
          <a:bodyPr wrap="square" rtlCol="0">
            <a:spAutoFit/>
          </a:bodyPr>
          <a:lstStyle/>
          <a:p>
            <a:pPr>
              <a:lnSpc>
                <a:spcPct val="150000"/>
              </a:lnSpc>
              <a:spcBef>
                <a:spcPts val="0"/>
              </a:spcBef>
            </a:pPr>
            <a:r>
              <a:rPr lang="nb-NO" sz="900" b="1">
                <a:solidFill>
                  <a:schemeClr val="bg1"/>
                </a:solidFill>
              </a:rPr>
              <a:t>Digitaliseringsdirektoratet</a:t>
            </a:r>
          </a:p>
          <a:p>
            <a:pPr>
              <a:lnSpc>
                <a:spcPct val="150000"/>
              </a:lnSpc>
              <a:spcBef>
                <a:spcPts val="0"/>
              </a:spcBef>
            </a:pPr>
            <a:r>
              <a:rPr lang="nb-NO" sz="900" b="0">
                <a:solidFill>
                  <a:schemeClr val="bg1"/>
                </a:solidFill>
              </a:rPr>
              <a:t>postmottak@digdir.no</a:t>
            </a:r>
          </a:p>
          <a:p>
            <a:pPr>
              <a:lnSpc>
                <a:spcPct val="150000"/>
              </a:lnSpc>
              <a:spcBef>
                <a:spcPts val="0"/>
              </a:spcBef>
            </a:pPr>
            <a:r>
              <a:rPr lang="nb-NO" sz="900" b="0">
                <a:solidFill>
                  <a:schemeClr val="bg1"/>
                </a:solidFill>
              </a:rPr>
              <a:t>22 45 10 00</a:t>
            </a:r>
          </a:p>
          <a:p>
            <a:pPr>
              <a:lnSpc>
                <a:spcPct val="150000"/>
              </a:lnSpc>
              <a:spcBef>
                <a:spcPts val="0"/>
              </a:spcBef>
            </a:pPr>
            <a:r>
              <a:rPr lang="nb-NO" sz="900"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userDrawn="1"/>
        </p:nvSpPr>
        <p:spPr>
          <a:xfrm>
            <a:off x="8327720" y="5476875"/>
            <a:ext cx="2286223" cy="897618"/>
          </a:xfrm>
          <a:prstGeom prst="rect">
            <a:avLst/>
          </a:prstGeom>
          <a:noFill/>
        </p:spPr>
        <p:txBody>
          <a:bodyPr wrap="square" rtlCol="0">
            <a:spAutoFit/>
          </a:bodyPr>
          <a:lstStyle/>
          <a:p>
            <a:pPr>
              <a:lnSpc>
                <a:spcPct val="150000"/>
              </a:lnSpc>
              <a:spcBef>
                <a:spcPts val="0"/>
              </a:spcBef>
            </a:pPr>
            <a:r>
              <a:rPr lang="nb-NO" sz="900" b="1">
                <a:solidFill>
                  <a:schemeClr val="bg1"/>
                </a:solidFill>
              </a:rPr>
              <a:t>Besøksadresser:</a:t>
            </a:r>
          </a:p>
          <a:p>
            <a:pPr>
              <a:lnSpc>
                <a:spcPct val="150000"/>
              </a:lnSpc>
              <a:spcBef>
                <a:spcPts val="0"/>
              </a:spcBef>
            </a:pPr>
            <a:r>
              <a:rPr lang="nb-NO" sz="900" b="0">
                <a:solidFill>
                  <a:schemeClr val="bg1"/>
                </a:solidFill>
              </a:rPr>
              <a:t>Havnegata 48, 8900 Brønnøysund</a:t>
            </a:r>
          </a:p>
          <a:p>
            <a:pPr>
              <a:lnSpc>
                <a:spcPct val="150000"/>
              </a:lnSpc>
              <a:spcBef>
                <a:spcPts val="0"/>
              </a:spcBef>
            </a:pPr>
            <a:r>
              <a:rPr lang="nb-NO" sz="900" b="0">
                <a:solidFill>
                  <a:schemeClr val="bg1"/>
                </a:solidFill>
              </a:rPr>
              <a:t>Skrivarvegen 2, 6863 Leikanger</a:t>
            </a:r>
          </a:p>
          <a:p>
            <a:pPr>
              <a:lnSpc>
                <a:spcPct val="150000"/>
              </a:lnSpc>
              <a:spcBef>
                <a:spcPts val="0"/>
              </a:spcBef>
            </a:pPr>
            <a:r>
              <a:rPr lang="nb-NO" sz="900" b="0">
                <a:solidFill>
                  <a:schemeClr val="bg1"/>
                </a:solidFill>
              </a:rPr>
              <a:t>Lørenfaret 1C, 0580 Oslo</a:t>
            </a:r>
          </a:p>
        </p:txBody>
      </p:sp>
    </p:spTree>
    <p:extLst>
      <p:ext uri="{BB962C8B-B14F-4D97-AF65-F5344CB8AC3E}">
        <p14:creationId xmlns:p14="http://schemas.microsoft.com/office/powerpoint/2010/main" val="3587473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ort Animert Introslide #1">
    <p:bg>
      <p:bgPr>
        <a:solidFill>
          <a:schemeClr val="lt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A1D86F2-7076-44AB-A7BD-6AFC9F4E5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pic>
        <p:nvPicPr>
          <p:cNvPr id="3" name="Digdir_Intro_kort_versjon_20201014">
            <a:hlinkClick r:id="" action="ppaction://media"/>
            <a:extLst>
              <a:ext uri="{FF2B5EF4-FFF2-40B4-BE49-F238E27FC236}">
                <a16:creationId xmlns:a16="http://schemas.microsoft.com/office/drawing/2014/main" id="{149D7789-BEBF-4E04-B79D-9078B9E2F8B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90" y="0"/>
            <a:ext cx="12193190" cy="6858000"/>
          </a:xfrm>
          <a:prstGeom prst="rect">
            <a:avLst/>
          </a:prstGeom>
        </p:spPr>
      </p:pic>
    </p:spTree>
    <p:extLst>
      <p:ext uri="{BB962C8B-B14F-4D97-AF65-F5344CB8AC3E}">
        <p14:creationId xmlns:p14="http://schemas.microsoft.com/office/powerpoint/2010/main" val="3510866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ng Animert Introslide #1">
    <p:bg>
      <p:bgPr>
        <a:solidFill>
          <a:schemeClr val="lt1"/>
        </a:solidFill>
        <a:effectLst/>
      </p:bgPr>
    </p:bg>
    <p:spTree>
      <p:nvGrpSpPr>
        <p:cNvPr id="1" name=""/>
        <p:cNvGrpSpPr/>
        <p:nvPr/>
      </p:nvGrpSpPr>
      <p:grpSpPr>
        <a:xfrm>
          <a:off x="0" y="0"/>
          <a:ext cx="0" cy="0"/>
          <a:chOff x="0" y="0"/>
          <a:chExt cx="0" cy="0"/>
        </a:xfrm>
      </p:grpSpPr>
      <p:pic>
        <p:nvPicPr>
          <p:cNvPr id="3" name="Digdir_Intro_01_20201014">
            <a:hlinkClick r:id="" action="ppaction://media"/>
            <a:extLst>
              <a:ext uri="{FF2B5EF4-FFF2-40B4-BE49-F238E27FC236}">
                <a16:creationId xmlns:a16="http://schemas.microsoft.com/office/drawing/2014/main" id="{3A2F5C53-3D67-48E6-8586-4DB169ED894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3190" cy="6858000"/>
          </a:xfrm>
          <a:prstGeom prst="rect">
            <a:avLst/>
          </a:prstGeom>
        </p:spPr>
      </p:pic>
    </p:spTree>
    <p:extLst>
      <p:ext uri="{BB962C8B-B14F-4D97-AF65-F5344CB8AC3E}">
        <p14:creationId xmlns:p14="http://schemas.microsoft.com/office/powerpoint/2010/main" val="3010590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gdir 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B2A23DC1-5111-42B6-BB17-35AC458FD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9" name="Tittel 1">
            <a:extLst>
              <a:ext uri="{FF2B5EF4-FFF2-40B4-BE49-F238E27FC236}">
                <a16:creationId xmlns:a16="http://schemas.microsoft.com/office/drawing/2014/main" id="{65404134-5F34-4B94-A9B6-316CBDACD458}"/>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21" name="TextBox 6">
            <a:extLst>
              <a:ext uri="{FF2B5EF4-FFF2-40B4-BE49-F238E27FC236}">
                <a16:creationId xmlns:a16="http://schemas.microsoft.com/office/drawing/2014/main" id="{1F4A38C3-D8E7-404C-9494-8A3CD442BE93}"/>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9FF79737-398F-402C-B43D-CC3B4D295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689398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Digdir Introslide #2">
    <p:bg>
      <p:bgPr>
        <a:solidFill>
          <a:schemeClr val="lt1"/>
        </a:solidFill>
        <a:effectLst/>
      </p:bgPr>
    </p:bg>
    <p:spTree>
      <p:nvGrpSpPr>
        <p:cNvPr id="1" name=""/>
        <p:cNvGrpSpPr/>
        <p:nvPr/>
      </p:nvGrpSpPr>
      <p:grpSpPr>
        <a:xfrm>
          <a:off x="0" y="0"/>
          <a:ext cx="0" cy="0"/>
          <a:chOff x="0" y="0"/>
          <a:chExt cx="0" cy="0"/>
        </a:xfrm>
      </p:grpSpPr>
      <p:pic>
        <p:nvPicPr>
          <p:cNvPr id="9" name="Bilde 8" descr="Et bilde som inneholder tegning&#10;&#10;Automatisk generert beskrivelse">
            <a:extLst>
              <a:ext uri="{FF2B5EF4-FFF2-40B4-BE49-F238E27FC236}">
                <a16:creationId xmlns:a16="http://schemas.microsoft.com/office/drawing/2014/main" id="{52AAE27E-7FBA-4ECE-92AB-3A3C39E63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tx2"/>
                </a:solidFill>
              </a:defRPr>
            </a:lvl1pPr>
          </a:lstStyle>
          <a:p>
            <a:r>
              <a:rPr lang="en-US"/>
              <a:t>Click to edit Master title style</a:t>
            </a:r>
            <a:endParaRPr lang="nb-NO"/>
          </a:p>
        </p:txBody>
      </p:sp>
      <p:sp>
        <p:nvSpPr>
          <p:cNvPr id="13" name="TextBox 6">
            <a:extLst>
              <a:ext uri="{FF2B5EF4-FFF2-40B4-BE49-F238E27FC236}">
                <a16:creationId xmlns:a16="http://schemas.microsoft.com/office/drawing/2014/main" id="{57D81D62-A055-4B15-80BD-929468DE16B6}"/>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7C1F27F4-9BAB-4737-9D61-BE140BB64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2225044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igdir Introslide #3">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7932DB0C-BAFA-498B-B552-68CBCFE5C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281E3279-D715-4827-9A13-05F2C36B5E51}"/>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D40304B4-7494-47D7-BF34-9B696FCFA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3008663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Digdir Introslide #4">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F68E54C7-4E92-4D7E-AE3A-BBBEE987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accent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F2BBDBD0-71F1-4AEB-9367-24166E6A24A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66B7CD85-C5A7-420A-9C64-DB45F6BFB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2071822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gdir Introslide #5">
    <p:bg>
      <p:bgPr>
        <a:solidFill>
          <a:schemeClr val="l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98C1FA3-9361-4B71-8FB6-9F9D34E83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329772AB-FAFB-49F4-A971-BC91E98F6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3079276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gdir Introslide #6">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C1421C68-4400-4B62-A3FC-DFDD0D1A8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accent1"/>
                </a:solidFill>
              </a:defRPr>
            </a:lvl1pPr>
          </a:lstStyle>
          <a:p>
            <a:r>
              <a:rPr lang="en-US"/>
              <a:t>Click to edit Master title style</a:t>
            </a:r>
            <a:endParaRPr lang="nb-NO"/>
          </a:p>
        </p:txBody>
      </p:sp>
      <p:sp>
        <p:nvSpPr>
          <p:cNvPr id="6" name="TextBox 6">
            <a:extLst>
              <a:ext uri="{FF2B5EF4-FFF2-40B4-BE49-F238E27FC236}">
                <a16:creationId xmlns:a16="http://schemas.microsoft.com/office/drawing/2014/main" id="{4BDA1AFF-68C0-4650-8E52-6263233596B5}"/>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8" name="Bilde 6">
            <a:extLst>
              <a:ext uri="{FF2B5EF4-FFF2-40B4-BE49-F238E27FC236}">
                <a16:creationId xmlns:a16="http://schemas.microsoft.com/office/drawing/2014/main" id="{6AFBCE82-E8EF-4BEB-96EB-374F37091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582554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gdir Introslide #7">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D83A18E-4B0C-454E-81E7-91F1C4D48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B30385E6-F6E9-42D3-B980-373913FC9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3093097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gdir 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B2A23DC1-5111-42B6-BB17-35AC458FD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9" name="Tittel 1">
            <a:extLst>
              <a:ext uri="{FF2B5EF4-FFF2-40B4-BE49-F238E27FC236}">
                <a16:creationId xmlns:a16="http://schemas.microsoft.com/office/drawing/2014/main" id="{65404134-5F34-4B94-A9B6-316CBDACD458}"/>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pic>
        <p:nvPicPr>
          <p:cNvPr id="17" name="Bilde 16">
            <a:extLst>
              <a:ext uri="{FF2B5EF4-FFF2-40B4-BE49-F238E27FC236}">
                <a16:creationId xmlns:a16="http://schemas.microsoft.com/office/drawing/2014/main" id="{511E4814-F717-4C61-A710-7E70E4ACD4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21" name="TextBox 6">
            <a:extLst>
              <a:ext uri="{FF2B5EF4-FFF2-40B4-BE49-F238E27FC236}">
                <a16:creationId xmlns:a16="http://schemas.microsoft.com/office/drawing/2014/main" id="{1F4A38C3-D8E7-404C-9494-8A3CD442BE93}"/>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081048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gdir Introslide #8">
    <p:bg>
      <p:bgPr>
        <a:solidFill>
          <a:schemeClr val="lt1"/>
        </a:solidFill>
        <a:effectLst/>
      </p:bgPr>
    </p:bg>
    <p:spTree>
      <p:nvGrpSpPr>
        <p:cNvPr id="1" name=""/>
        <p:cNvGrpSpPr/>
        <p:nvPr/>
      </p:nvGrpSpPr>
      <p:grpSpPr>
        <a:xfrm>
          <a:off x="0" y="0"/>
          <a:ext cx="0" cy="0"/>
          <a:chOff x="0" y="0"/>
          <a:chExt cx="0" cy="0"/>
        </a:xfrm>
      </p:grpSpPr>
      <p:pic>
        <p:nvPicPr>
          <p:cNvPr id="6" name="Bilde 5" descr="Et bilde som inneholder tegning&#10;&#10;Automatisk generert beskrivelse">
            <a:extLst>
              <a:ext uri="{FF2B5EF4-FFF2-40B4-BE49-F238E27FC236}">
                <a16:creationId xmlns:a16="http://schemas.microsoft.com/office/drawing/2014/main" id="{869FEB36-2120-4C4B-A06E-09E862D5E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E1A88B3D-2342-49C4-A88F-20F321BAF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70567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gdir Introslide #9">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AF6A1F0-48BA-4FA0-94B4-925E77FCC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85AFD46E-4D96-40A2-B62B-C7D9D643F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2105985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5" name="Plassholder for tekst 2">
            <a:extLst>
              <a:ext uri="{FF2B5EF4-FFF2-40B4-BE49-F238E27FC236}">
                <a16:creationId xmlns:a16="http://schemas.microsoft.com/office/drawing/2014/main" id="{626F4051-322D-4761-B918-75CA0F940DA8}"/>
              </a:ext>
            </a:extLst>
          </p:cNvPr>
          <p:cNvSpPr>
            <a:spLocks noGrp="1"/>
          </p:cNvSpPr>
          <p:nvPr>
            <p:ph idx="1"/>
          </p:nvPr>
        </p:nvSpPr>
        <p:spPr>
          <a:xfrm>
            <a:off x="802559" y="1863329"/>
            <a:ext cx="10586880" cy="4458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Plassholder for tittel 1">
            <a:extLst>
              <a:ext uri="{FF2B5EF4-FFF2-40B4-BE49-F238E27FC236}">
                <a16:creationId xmlns:a16="http://schemas.microsoft.com/office/drawing/2014/main" id="{758EB8A5-7F81-4483-A711-E1C9F1B9A1FA}"/>
              </a:ext>
            </a:extLst>
          </p:cNvPr>
          <p:cNvSpPr>
            <a:spLocks noGrp="1"/>
          </p:cNvSpPr>
          <p:nvPr>
            <p:ph type="title" hasCustomPrompt="1"/>
          </p:nvPr>
        </p:nvSpPr>
        <p:spPr>
          <a:xfrm>
            <a:off x="802560" y="952201"/>
            <a:ext cx="10586880" cy="519373"/>
          </a:xfrm>
          <a:prstGeom prst="rect">
            <a:avLst/>
          </a:prstGeom>
        </p:spPr>
        <p:txBody>
          <a:bodyPr vert="horz" lIns="0" tIns="0" rIns="0" bIns="0" rtlCol="0" anchor="t" anchorCtr="0">
            <a:noAutofit/>
          </a:bodyPr>
          <a:lstStyle>
            <a:lvl1pPr>
              <a:defRPr sz="2250"/>
            </a:lvl1pPr>
          </a:lstStyle>
          <a:p>
            <a:r>
              <a:rPr lang="nb-NO"/>
              <a:t>Klikk for å redigere tittelstil</a:t>
            </a:r>
          </a:p>
        </p:txBody>
      </p:sp>
    </p:spTree>
    <p:extLst>
      <p:ext uri="{BB962C8B-B14F-4D97-AF65-F5344CB8AC3E}">
        <p14:creationId xmlns:p14="http://schemas.microsoft.com/office/powerpoint/2010/main" val="3988261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802559" y="1704872"/>
            <a:ext cx="5201400" cy="4617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188040" y="1704872"/>
            <a:ext cx="5201400" cy="4617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ittel 1">
            <a:extLst>
              <a:ext uri="{FF2B5EF4-FFF2-40B4-BE49-F238E27FC236}">
                <a16:creationId xmlns:a16="http://schemas.microsoft.com/office/drawing/2014/main" id="{97C25ED5-A7B7-439C-8D7F-2262BCA976B3}"/>
              </a:ext>
            </a:extLst>
          </p:cNvPr>
          <p:cNvSpPr>
            <a:spLocks noGrp="1"/>
          </p:cNvSpPr>
          <p:nvPr>
            <p:ph type="title" hasCustomPrompt="1"/>
          </p:nvPr>
        </p:nvSpPr>
        <p:spPr>
          <a:xfrm>
            <a:off x="802560" y="952201"/>
            <a:ext cx="10586880" cy="519373"/>
          </a:xfrm>
          <a:prstGeom prst="rect">
            <a:avLst/>
          </a:prstGeom>
        </p:spPr>
        <p:txBody>
          <a:bodyPr vert="horz" lIns="0" tIns="0" rIns="0" bIns="0" rtlCol="0" anchor="t" anchorCtr="0">
            <a:noAutofit/>
          </a:bodyPr>
          <a:lstStyle>
            <a:lvl1pPr>
              <a:defRPr sz="2250"/>
            </a:lvl1pPr>
          </a:lstStyle>
          <a:p>
            <a:r>
              <a:rPr lang="nb-NO"/>
              <a:t>Klikk for å redigere tittelstil</a:t>
            </a:r>
          </a:p>
        </p:txBody>
      </p:sp>
    </p:spTree>
    <p:extLst>
      <p:ext uri="{BB962C8B-B14F-4D97-AF65-F5344CB8AC3E}">
        <p14:creationId xmlns:p14="http://schemas.microsoft.com/office/powerpoint/2010/main" val="140240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905">
          <p15:clr>
            <a:srgbClr val="FBAE40"/>
          </p15:clr>
        </p15:guide>
        <p15:guide id="2" pos="899">
          <p15:clr>
            <a:srgbClr val="FBAE40"/>
          </p15:clr>
        </p15:guide>
        <p15:guide id="3" orient="horz" pos="7076">
          <p15:clr>
            <a:srgbClr val="FBAE40"/>
          </p15:clr>
        </p15:guide>
        <p15:guide id="4" pos="127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Helsides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1" y="2"/>
            <a:ext cx="12193215" cy="6858857"/>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3418296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lde /m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1" y="1"/>
            <a:ext cx="12193215" cy="3429429"/>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660222DE-83EE-4E47-896F-8C78F30A2D45}"/>
              </a:ext>
            </a:extLst>
          </p:cNvPr>
          <p:cNvSpPr>
            <a:spLocks noGrp="1"/>
          </p:cNvSpPr>
          <p:nvPr>
            <p:ph type="body" sz="quarter" idx="13"/>
          </p:nvPr>
        </p:nvSpPr>
        <p:spPr>
          <a:xfrm>
            <a:off x="1773347" y="3982453"/>
            <a:ext cx="9222297" cy="2228323"/>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48405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ort bilde med teks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02D847-EF0A-40D6-98D4-363AD03B4F25}"/>
              </a:ext>
            </a:extLst>
          </p:cNvPr>
          <p:cNvSpPr/>
          <p:nvPr/>
        </p:nvSpPr>
        <p:spPr>
          <a:xfrm>
            <a:off x="1458828" y="76201"/>
            <a:ext cx="10222684" cy="8055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6094044" y="2"/>
            <a:ext cx="6097957" cy="6858857"/>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3759" y="424543"/>
            <a:ext cx="4861082" cy="6036774"/>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17964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x tekstbokser og 2x bil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34645B-223F-4526-8D89-BC20DD382EAF}"/>
              </a:ext>
            </a:extLst>
          </p:cNvPr>
          <p:cNvSpPr/>
          <p:nvPr/>
        </p:nvSpPr>
        <p:spPr>
          <a:xfrm>
            <a:off x="979810" y="97973"/>
            <a:ext cx="10919437" cy="1436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3429430"/>
            <a:ext cx="6097957" cy="3428571"/>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810180" y="253785"/>
            <a:ext cx="4320962" cy="1890236"/>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6097957" y="1"/>
            <a:ext cx="6094042" cy="3429429"/>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86532" y="3642055"/>
            <a:ext cx="4320962" cy="1890236"/>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433031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ataside">
    <p:spTree>
      <p:nvGrpSpPr>
        <p:cNvPr id="1" name=""/>
        <p:cNvGrpSpPr/>
        <p:nvPr/>
      </p:nvGrpSpPr>
      <p:grpSpPr>
        <a:xfrm>
          <a:off x="0" y="0"/>
          <a:ext cx="0" cy="0"/>
          <a:chOff x="0" y="0"/>
          <a:chExt cx="0" cy="0"/>
        </a:xfrm>
      </p:grpSpPr>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802560" y="1018904"/>
            <a:ext cx="10586879" cy="5305697"/>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pic>
        <p:nvPicPr>
          <p:cNvPr id="4" name="Bilde 6">
            <a:extLst>
              <a:ext uri="{FF2B5EF4-FFF2-40B4-BE49-F238E27FC236}">
                <a16:creationId xmlns:a16="http://schemas.microsoft.com/office/drawing/2014/main" id="{1B9B4353-5D1B-4BCE-A682-9C5762059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615" y="351966"/>
            <a:ext cx="1549316" cy="524230"/>
          </a:xfrm>
          <a:prstGeom prst="rect">
            <a:avLst/>
          </a:prstGeom>
        </p:spPr>
      </p:pic>
      <p:sp>
        <p:nvSpPr>
          <p:cNvPr id="5" name="TextBox 6">
            <a:extLst>
              <a:ext uri="{FF2B5EF4-FFF2-40B4-BE49-F238E27FC236}">
                <a16:creationId xmlns:a16="http://schemas.microsoft.com/office/drawing/2014/main" id="{BC11229E-93A2-4C35-B4C5-3226B5229B0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4217438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Pause #1">
    <p:spTree>
      <p:nvGrpSpPr>
        <p:cNvPr id="1" name=""/>
        <p:cNvGrpSpPr/>
        <p:nvPr/>
      </p:nvGrpSpPr>
      <p:grpSpPr>
        <a:xfrm>
          <a:off x="0" y="0"/>
          <a:ext cx="0" cy="0"/>
          <a:chOff x="0" y="0"/>
          <a:chExt cx="0" cy="0"/>
        </a:xfrm>
      </p:grpSpPr>
      <p:pic>
        <p:nvPicPr>
          <p:cNvPr id="3" name="Bilde 2" descr="Et bilde som inneholder tegning&#10;&#10;Automatisk generert beskrivelse">
            <a:extLst>
              <a:ext uri="{FF2B5EF4-FFF2-40B4-BE49-F238E27FC236}">
                <a16:creationId xmlns:a16="http://schemas.microsoft.com/office/drawing/2014/main" id="{B32B5ECC-2D7D-48D0-B8D9-C63BF3D35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4"/>
            <a:ext cx="12192000" cy="6856474"/>
          </a:xfrm>
          <a:prstGeom prst="rect">
            <a:avLst/>
          </a:prstGeom>
        </p:spPr>
      </p:pic>
      <p:sp>
        <p:nvSpPr>
          <p:cNvPr id="6" name="Tittel 1"/>
          <p:cNvSpPr>
            <a:spLocks noGrp="1"/>
          </p:cNvSpPr>
          <p:nvPr>
            <p:ph type="title"/>
          </p:nvPr>
        </p:nvSpPr>
        <p:spPr>
          <a:xfrm>
            <a:off x="1774646" y="2760900"/>
            <a:ext cx="4590508" cy="1064708"/>
          </a:xfrm>
          <a:prstGeom prst="rect">
            <a:avLst/>
          </a:prstGeom>
        </p:spPr>
        <p:txBody>
          <a:bodyPr/>
          <a:lstStyle>
            <a:lvl1pPr>
              <a:defRPr>
                <a:solidFill>
                  <a:schemeClr val="bg1"/>
                </a:solidFill>
              </a:defRPr>
            </a:lvl1pPr>
          </a:lstStyle>
          <a:p>
            <a:r>
              <a:rPr lang="en-US"/>
              <a:t>Click to edit Master title style</a:t>
            </a:r>
            <a:endParaRPr lang="nb-NO"/>
          </a:p>
        </p:txBody>
      </p:sp>
      <p:pic>
        <p:nvPicPr>
          <p:cNvPr id="11" name="Bilde 10" descr="Et bilde som inneholder tegning&#10;&#10;Automatisk generert beskrivelse">
            <a:extLst>
              <a:ext uri="{FF2B5EF4-FFF2-40B4-BE49-F238E27FC236}">
                <a16:creationId xmlns:a16="http://schemas.microsoft.com/office/drawing/2014/main" id="{1623D34C-1926-4810-91BE-D6B95CA93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647" y="450080"/>
            <a:ext cx="329394" cy="330711"/>
          </a:xfrm>
          <a:prstGeom prst="rect">
            <a:avLst/>
          </a:prstGeom>
        </p:spPr>
      </p:pic>
      <p:sp>
        <p:nvSpPr>
          <p:cNvPr id="17" name="TextBox 6">
            <a:extLst>
              <a:ext uri="{FF2B5EF4-FFF2-40B4-BE49-F238E27FC236}">
                <a16:creationId xmlns:a16="http://schemas.microsoft.com/office/drawing/2014/main" id="{AEEAA6E5-76EB-4149-A5FA-6F5AED27612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322861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gdir Introslide #2">
    <p:bg>
      <p:bgPr>
        <a:solidFill>
          <a:schemeClr val="lt1"/>
        </a:solidFill>
        <a:effectLst/>
      </p:bgPr>
    </p:bg>
    <p:spTree>
      <p:nvGrpSpPr>
        <p:cNvPr id="1" name=""/>
        <p:cNvGrpSpPr/>
        <p:nvPr/>
      </p:nvGrpSpPr>
      <p:grpSpPr>
        <a:xfrm>
          <a:off x="0" y="0"/>
          <a:ext cx="0" cy="0"/>
          <a:chOff x="0" y="0"/>
          <a:chExt cx="0" cy="0"/>
        </a:xfrm>
      </p:grpSpPr>
      <p:pic>
        <p:nvPicPr>
          <p:cNvPr id="9" name="Bilde 8" descr="Et bilde som inneholder tegning&#10;&#10;Automatisk generert beskrivelse">
            <a:extLst>
              <a:ext uri="{FF2B5EF4-FFF2-40B4-BE49-F238E27FC236}">
                <a16:creationId xmlns:a16="http://schemas.microsoft.com/office/drawing/2014/main" id="{52AAE27E-7FBA-4ECE-92AB-3A3C39E63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tx2"/>
                </a:solidFill>
              </a:defRPr>
            </a:lvl1pPr>
          </a:lstStyle>
          <a:p>
            <a:r>
              <a:rPr lang="nb-NO"/>
              <a:t>Klikk for å redigere tittelstil</a:t>
            </a:r>
          </a:p>
        </p:txBody>
      </p:sp>
      <p:pic>
        <p:nvPicPr>
          <p:cNvPr id="8" name="Bilde 7">
            <a:extLst>
              <a:ext uri="{FF2B5EF4-FFF2-40B4-BE49-F238E27FC236}">
                <a16:creationId xmlns:a16="http://schemas.microsoft.com/office/drawing/2014/main" id="{E5FE4CE4-134D-4788-A6F4-BC91B10574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13" name="TextBox 6">
            <a:extLst>
              <a:ext uri="{FF2B5EF4-FFF2-40B4-BE49-F238E27FC236}">
                <a16:creationId xmlns:a16="http://schemas.microsoft.com/office/drawing/2014/main" id="{57D81D62-A055-4B15-80BD-929468DE16B6}"/>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904576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4"/>
            <a:ext cx="12192000" cy="6856474"/>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3221746"/>
            <a:ext cx="1117187" cy="1121655"/>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p:nvSpPr>
        <p:spPr>
          <a:xfrm>
            <a:off x="6041497" y="5476875"/>
            <a:ext cx="2286223" cy="696344"/>
          </a:xfrm>
          <a:prstGeom prst="rect">
            <a:avLst/>
          </a:prstGeom>
          <a:noFill/>
        </p:spPr>
        <p:txBody>
          <a:bodyPr wrap="square" rtlCol="0">
            <a:spAutoFit/>
          </a:bodyPr>
          <a:lstStyle/>
          <a:p>
            <a:pPr>
              <a:lnSpc>
                <a:spcPct val="150000"/>
              </a:lnSpc>
              <a:spcBef>
                <a:spcPts val="0"/>
              </a:spcBef>
            </a:pPr>
            <a:r>
              <a:rPr lang="nb-NO" sz="675" b="1">
                <a:solidFill>
                  <a:schemeClr val="bg1"/>
                </a:solidFill>
              </a:rPr>
              <a:t>Digitaliseringsdirektoratet</a:t>
            </a:r>
          </a:p>
          <a:p>
            <a:pPr>
              <a:lnSpc>
                <a:spcPct val="150000"/>
              </a:lnSpc>
              <a:spcBef>
                <a:spcPts val="0"/>
              </a:spcBef>
            </a:pPr>
            <a:r>
              <a:rPr lang="nb-NO" sz="675" b="0">
                <a:solidFill>
                  <a:schemeClr val="bg1"/>
                </a:solidFill>
              </a:rPr>
              <a:t>postmottak@digdir.no</a:t>
            </a:r>
          </a:p>
          <a:p>
            <a:pPr>
              <a:lnSpc>
                <a:spcPct val="150000"/>
              </a:lnSpc>
              <a:spcBef>
                <a:spcPts val="0"/>
              </a:spcBef>
            </a:pPr>
            <a:r>
              <a:rPr lang="nb-NO" sz="675" b="0">
                <a:solidFill>
                  <a:schemeClr val="bg1"/>
                </a:solidFill>
              </a:rPr>
              <a:t>22 45 10 00</a:t>
            </a:r>
          </a:p>
          <a:p>
            <a:pPr>
              <a:lnSpc>
                <a:spcPct val="150000"/>
              </a:lnSpc>
              <a:spcBef>
                <a:spcPts val="0"/>
              </a:spcBef>
            </a:pPr>
            <a:r>
              <a:rPr lang="nb-NO" sz="675"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p:nvSpPr>
        <p:spPr>
          <a:xfrm>
            <a:off x="8327720" y="5476875"/>
            <a:ext cx="2286223" cy="696344"/>
          </a:xfrm>
          <a:prstGeom prst="rect">
            <a:avLst/>
          </a:prstGeom>
          <a:noFill/>
        </p:spPr>
        <p:txBody>
          <a:bodyPr wrap="square" rtlCol="0">
            <a:spAutoFit/>
          </a:bodyPr>
          <a:lstStyle/>
          <a:p>
            <a:pPr>
              <a:lnSpc>
                <a:spcPct val="150000"/>
              </a:lnSpc>
              <a:spcBef>
                <a:spcPts val="0"/>
              </a:spcBef>
            </a:pPr>
            <a:r>
              <a:rPr lang="nb-NO" sz="675" b="1">
                <a:solidFill>
                  <a:schemeClr val="bg1"/>
                </a:solidFill>
              </a:rPr>
              <a:t>Besøksadresser:</a:t>
            </a:r>
          </a:p>
          <a:p>
            <a:pPr>
              <a:lnSpc>
                <a:spcPct val="150000"/>
              </a:lnSpc>
              <a:spcBef>
                <a:spcPts val="0"/>
              </a:spcBef>
            </a:pPr>
            <a:r>
              <a:rPr lang="nb-NO" sz="675" b="1">
                <a:solidFill>
                  <a:schemeClr val="bg1"/>
                </a:solidFill>
              </a:rPr>
              <a:t>Industriveien 1, 8900 Brønnøysund</a:t>
            </a:r>
          </a:p>
          <a:p>
            <a:pPr>
              <a:lnSpc>
                <a:spcPct val="150000"/>
              </a:lnSpc>
              <a:spcBef>
                <a:spcPts val="0"/>
              </a:spcBef>
            </a:pPr>
            <a:r>
              <a:rPr lang="nb-NO" sz="675" b="1">
                <a:solidFill>
                  <a:schemeClr val="bg1"/>
                </a:solidFill>
              </a:rPr>
              <a:t>Skrivarevegen 2, 6863 Leikanger</a:t>
            </a:r>
          </a:p>
          <a:p>
            <a:pPr>
              <a:lnSpc>
                <a:spcPct val="150000"/>
              </a:lnSpc>
              <a:spcBef>
                <a:spcPts val="0"/>
              </a:spcBef>
            </a:pPr>
            <a:r>
              <a:rPr lang="nb-NO" sz="675" b="1">
                <a:solidFill>
                  <a:schemeClr val="bg1"/>
                </a:solidFill>
              </a:rPr>
              <a:t>Grev Wedels Plass 9, 0151 Oslo</a:t>
            </a:r>
            <a:endParaRPr lang="nb-NO" sz="675" b="0">
              <a:solidFill>
                <a:schemeClr val="bg1"/>
              </a:solidFill>
            </a:endParaRPr>
          </a:p>
        </p:txBody>
      </p:sp>
      <p:sp>
        <p:nvSpPr>
          <p:cNvPr id="14" name="TekstSylinder 13">
            <a:extLst>
              <a:ext uri="{FF2B5EF4-FFF2-40B4-BE49-F238E27FC236}">
                <a16:creationId xmlns:a16="http://schemas.microsoft.com/office/drawing/2014/main" id="{60842A71-D675-4BCF-A694-A088EB0F8293}"/>
              </a:ext>
            </a:extLst>
          </p:cNvPr>
          <p:cNvSpPr txBox="1"/>
          <p:nvPr/>
        </p:nvSpPr>
        <p:spPr>
          <a:xfrm>
            <a:off x="2545482" y="5476875"/>
            <a:ext cx="2286223" cy="228909"/>
          </a:xfrm>
          <a:prstGeom prst="rect">
            <a:avLst/>
          </a:prstGeom>
          <a:noFill/>
        </p:spPr>
        <p:txBody>
          <a:bodyPr wrap="square" rtlCol="0">
            <a:spAutoFit/>
          </a:bodyPr>
          <a:lstStyle/>
          <a:p>
            <a:pPr>
              <a:lnSpc>
                <a:spcPct val="150000"/>
              </a:lnSpc>
              <a:spcBef>
                <a:spcPts val="0"/>
              </a:spcBef>
            </a:pPr>
            <a:r>
              <a:rPr lang="nb-NO" sz="675" b="1">
                <a:solidFill>
                  <a:srgbClr val="1E2B3C"/>
                </a:solidFill>
              </a:rPr>
              <a:t>digdir.no</a:t>
            </a:r>
            <a:endParaRPr lang="nb-NO" sz="675" b="0">
              <a:solidFill>
                <a:srgbClr val="1E2B3C"/>
              </a:solidFill>
            </a:endParaRPr>
          </a:p>
        </p:txBody>
      </p:sp>
    </p:spTree>
    <p:extLst>
      <p:ext uri="{BB962C8B-B14F-4D97-AF65-F5344CB8AC3E}">
        <p14:creationId xmlns:p14="http://schemas.microsoft.com/office/powerpoint/2010/main" val="3196501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sjonskille #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bg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69" y="482067"/>
            <a:ext cx="9222298" cy="519373"/>
          </a:xfrm>
          <a:prstGeom prst="rect">
            <a:avLst/>
          </a:prstGeom>
        </p:spPr>
        <p:txBody>
          <a:bodyPr vert="horz" lIns="0" tIns="0" rIns="0" bIns="0" rtlCol="0" anchor="b" anchorCtr="0">
            <a:noAutofit/>
          </a:bodyPr>
          <a:lstStyle>
            <a:lvl1pPr>
              <a:defRPr sz="2400">
                <a:solidFill>
                  <a:schemeClr val="bg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1809927" y="1647825"/>
            <a:ext cx="8385200" cy="3857625"/>
          </a:xfrm>
        </p:spPr>
        <p:txBody>
          <a:bodyPr/>
          <a:lstStyle>
            <a:lvl1pPr>
              <a:buClr>
                <a:schemeClr val="bg1"/>
              </a:buClr>
              <a:defRPr sz="3375">
                <a:solidFill>
                  <a:schemeClr val="bg1"/>
                </a:solidFill>
              </a:defRPr>
            </a:lvl1pPr>
            <a:lvl2pPr>
              <a:buClr>
                <a:schemeClr val="bg1"/>
              </a:buClr>
              <a:defRPr>
                <a:solidFill>
                  <a:schemeClr val="bg1"/>
                </a:solidFill>
              </a:defRPr>
            </a:lvl2pPr>
            <a:lvl3pPr>
              <a:buClr>
                <a:schemeClr val="bg1"/>
              </a:buClr>
              <a:buNone/>
              <a:defRPr>
                <a:solidFill>
                  <a:schemeClr val="bg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bg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E9900E59-4E35-7D48-98A5-45C0BF14E007}"/>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solidFill>
                  <a:schemeClr val="bg1"/>
                </a:solidFill>
              </a:rPr>
              <a:t>Erfaringsrapport 2020 | Handlingsplanen for regjeringens digitaliseringsstrategi | </a:t>
            </a:r>
          </a:p>
        </p:txBody>
      </p:sp>
    </p:spTree>
    <p:extLst>
      <p:ext uri="{BB962C8B-B14F-4D97-AF65-F5344CB8AC3E}">
        <p14:creationId xmlns:p14="http://schemas.microsoft.com/office/powerpoint/2010/main" val="2958425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ksjonskille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69" y="482067"/>
            <a:ext cx="9222298" cy="519373"/>
          </a:xfrm>
          <a:prstGeom prst="rect">
            <a:avLst/>
          </a:prstGeom>
        </p:spPr>
        <p:txBody>
          <a:bodyPr vert="horz" lIns="0" tIns="0" rIns="0" bIns="0" rtlCol="0" anchor="b" anchorCtr="0">
            <a:noAutofit/>
          </a:bodyPr>
          <a:lstStyle>
            <a:lvl1pPr>
              <a:defRPr sz="2400">
                <a:solidFill>
                  <a:schemeClr val="accent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1809927" y="1647825"/>
            <a:ext cx="8385200" cy="3857625"/>
          </a:xfrm>
        </p:spPr>
        <p:txBody>
          <a:bodyPr/>
          <a:lstStyle>
            <a:lvl1pPr>
              <a:buClr>
                <a:schemeClr val="accent1"/>
              </a:buClr>
              <a:defRPr sz="3375">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D3647A6E-3370-8144-A926-212CE4331568}"/>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131510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ksjonskille #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69" y="482067"/>
            <a:ext cx="9222298" cy="519373"/>
          </a:xfrm>
          <a:prstGeom prst="rect">
            <a:avLst/>
          </a:prstGeom>
        </p:spPr>
        <p:txBody>
          <a:bodyPr vert="horz" lIns="0" tIns="0" rIns="0" bIns="0" rtlCol="0" anchor="b" anchorCtr="0">
            <a:noAutofit/>
          </a:bodyPr>
          <a:lstStyle>
            <a:lvl1pPr>
              <a:defRPr sz="2400">
                <a:solidFill>
                  <a:schemeClr val="accent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1809927" y="1647825"/>
            <a:ext cx="8385200" cy="3857625"/>
          </a:xfrm>
        </p:spPr>
        <p:txBody>
          <a:bodyPr/>
          <a:lstStyle>
            <a:lvl1pPr>
              <a:buClr>
                <a:schemeClr val="accent1"/>
              </a:buClr>
              <a:defRPr sz="3375">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C3302A15-128D-4F45-88F2-CBE88A1DA510}"/>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239937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ksjonskille #4">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69" y="482067"/>
            <a:ext cx="9222298" cy="519373"/>
          </a:xfrm>
          <a:prstGeom prst="rect">
            <a:avLst/>
          </a:prstGeom>
        </p:spPr>
        <p:txBody>
          <a:bodyPr vert="horz" lIns="0" tIns="0" rIns="0" bIns="0" rtlCol="0" anchor="b" anchorCtr="0">
            <a:noAutofit/>
          </a:bodyPr>
          <a:lstStyle>
            <a:lvl1pPr>
              <a:defRPr sz="2400">
                <a:solidFill>
                  <a:schemeClr val="accent1"/>
                </a:solidFill>
              </a:defRPr>
            </a:lvl1pPr>
          </a:lstStyle>
          <a:p>
            <a:r>
              <a:rPr lang="nb-NO"/>
              <a:t>Seksjon XX</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p:nvPr>
        </p:nvSpPr>
        <p:spPr>
          <a:xfrm>
            <a:off x="1809927" y="1647825"/>
            <a:ext cx="8385200" cy="3857625"/>
          </a:xfrm>
        </p:spPr>
        <p:txBody>
          <a:bodyPr/>
          <a:lstStyle>
            <a:lvl1pPr>
              <a:buClr>
                <a:schemeClr val="accent1"/>
              </a:buClr>
              <a:defRPr sz="3375">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for å redigere tekststiler i malen</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25A9B715-DB55-D545-AD9E-11B0A4DE14AF}"/>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4096318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nnhold - 2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69" y="482067"/>
            <a:ext cx="9222298"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972829" y="1322025"/>
            <a:ext cx="9222297" cy="4183426"/>
          </a:xfrm>
        </p:spPr>
        <p:txBody>
          <a:bodyPr numCol="2" spcCol="180000">
            <a:noAutofit/>
          </a:bodyPr>
          <a:lstStyle>
            <a:lvl1pPr marL="0" indent="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2875307"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7" name="TekstSylinder 11">
            <a:extLst>
              <a:ext uri="{FF2B5EF4-FFF2-40B4-BE49-F238E27FC236}">
                <a16:creationId xmlns:a16="http://schemas.microsoft.com/office/drawing/2014/main" id="{D8FD0190-F11F-D349-96A2-D814D5E12493}"/>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774509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880">
          <p15:clr>
            <a:srgbClr val="FBAE40"/>
          </p15:clr>
        </p15:guide>
        <p15:guide id="2" pos="856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nnhold - 3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69" y="482067"/>
            <a:ext cx="9222298"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972829" y="1322025"/>
            <a:ext cx="9222298" cy="4183426"/>
          </a:xfrm>
        </p:spPr>
        <p:txBody>
          <a:bodyPr numCol="3" spcCol="180000">
            <a:noAutofit/>
          </a:bodyPr>
          <a:lstStyle>
            <a:lvl1pPr marL="0" indent="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2694314"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9" name="TekstSylinder 11">
            <a:extLst>
              <a:ext uri="{FF2B5EF4-FFF2-40B4-BE49-F238E27FC236}">
                <a16:creationId xmlns:a16="http://schemas.microsoft.com/office/drawing/2014/main" id="{552A24EC-83D5-5943-9F92-207CF50B455C}"/>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3212920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88">
          <p15:clr>
            <a:srgbClr val="FBAE40"/>
          </p15:clr>
        </p15:guide>
        <p15:guide id="2" pos="511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nhold med top illustrasjon - 2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70" y="482067"/>
            <a:ext cx="6107794"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972829" y="1322025"/>
            <a:ext cx="6108134" cy="4183426"/>
          </a:xfrm>
        </p:spPr>
        <p:txBody>
          <a:bodyPr numCol="1" spcCol="180000">
            <a:noAutofit/>
          </a:bodyPr>
          <a:lstStyle>
            <a:lvl1pPr marL="0" indent="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9" name="Plassholder for tekst 3">
            <a:extLst>
              <a:ext uri="{FF2B5EF4-FFF2-40B4-BE49-F238E27FC236}">
                <a16:creationId xmlns:a16="http://schemas.microsoft.com/office/drawing/2014/main" id="{6C405403-CC0F-4153-A515-68644E591D10}"/>
              </a:ext>
            </a:extLst>
          </p:cNvPr>
          <p:cNvSpPr>
            <a:spLocks noGrp="1"/>
          </p:cNvSpPr>
          <p:nvPr>
            <p:ph type="body" sz="quarter" idx="13" hasCustomPrompt="1"/>
          </p:nvPr>
        </p:nvSpPr>
        <p:spPr>
          <a:xfrm>
            <a:off x="7401579" y="3429000"/>
            <a:ext cx="3244012" cy="2076450"/>
          </a:xfrm>
        </p:spPr>
        <p:txBody>
          <a:bodyPr>
            <a:noAutofit/>
          </a:bodyPr>
          <a:lstStyle>
            <a:lvl1pPr marL="0" indent="0">
              <a:lnSpc>
                <a:spcPts val="1350"/>
              </a:lnSpc>
              <a:spcBef>
                <a:spcPts val="0"/>
              </a:spcBef>
              <a:buFont typeface="Arial" panose="020B0604020202020204" pitchFamily="34" charset="0"/>
              <a:buNone/>
              <a:defRPr sz="1125"/>
            </a:lvl1pPr>
            <a:lvl2pPr>
              <a:buNone/>
              <a:defRPr/>
            </a:lvl2pPr>
            <a:lvl3pPr>
              <a:buNone/>
              <a:defRPr/>
            </a:lvl3pPr>
            <a:lvl4pPr>
              <a:buNone/>
              <a:defRPr/>
            </a:lvl4pPr>
            <a:lvl5pPr>
              <a:buNone/>
              <a:defRPr/>
            </a:lvl5pPr>
          </a:lstStyle>
          <a:p>
            <a:pPr lvl="0"/>
            <a:r>
              <a:rPr lang="nb-NO"/>
              <a:t>Klikk her for å legge til tekst</a:t>
            </a:r>
          </a:p>
        </p:txBody>
      </p:sp>
      <p:sp>
        <p:nvSpPr>
          <p:cNvPr id="5" name="Plassholder for bilde 4">
            <a:extLst>
              <a:ext uri="{FF2B5EF4-FFF2-40B4-BE49-F238E27FC236}">
                <a16:creationId xmlns:a16="http://schemas.microsoft.com/office/drawing/2014/main" id="{89647088-6F11-4C45-B447-ED2C055A41A1}"/>
              </a:ext>
            </a:extLst>
          </p:cNvPr>
          <p:cNvSpPr>
            <a:spLocks noGrp="1"/>
          </p:cNvSpPr>
          <p:nvPr>
            <p:ph type="pic" sz="quarter" idx="14"/>
          </p:nvPr>
        </p:nvSpPr>
        <p:spPr>
          <a:xfrm>
            <a:off x="7401579" y="0"/>
            <a:ext cx="4790421" cy="2875403"/>
          </a:xfrm>
        </p:spPr>
        <p:txBody>
          <a:bodyPr/>
          <a:lstStyle>
            <a:lvl1pPr>
              <a:buNone/>
              <a:defRPr/>
            </a:lvl1pPr>
          </a:lstStyle>
          <a:p>
            <a:endParaRPr lang="nb-NO"/>
          </a:p>
        </p:txBody>
      </p:sp>
      <p:sp>
        <p:nvSpPr>
          <p:cNvPr id="11" name="TekstSylinder 11">
            <a:extLst>
              <a:ext uri="{FF2B5EF4-FFF2-40B4-BE49-F238E27FC236}">
                <a16:creationId xmlns:a16="http://schemas.microsoft.com/office/drawing/2014/main" id="{1BEB8B4A-C7D5-B14B-83A1-98E502717C76}"/>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679004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nhold med bunn illustrasjon - 2 spalter">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70" y="482067"/>
            <a:ext cx="6107794"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972829" y="1322025"/>
            <a:ext cx="6108134" cy="4183426"/>
          </a:xfrm>
        </p:spPr>
        <p:txBody>
          <a:bodyPr>
            <a:noAutofit/>
          </a:bodyPr>
          <a:lstStyle>
            <a:lvl1pPr marL="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9" name="Plassholder for tekst 3">
            <a:extLst>
              <a:ext uri="{FF2B5EF4-FFF2-40B4-BE49-F238E27FC236}">
                <a16:creationId xmlns:a16="http://schemas.microsoft.com/office/drawing/2014/main" id="{6C405403-CC0F-4153-A515-68644E591D10}"/>
              </a:ext>
            </a:extLst>
          </p:cNvPr>
          <p:cNvSpPr>
            <a:spLocks noGrp="1"/>
          </p:cNvSpPr>
          <p:nvPr>
            <p:ph type="body" sz="quarter" idx="13" hasCustomPrompt="1"/>
          </p:nvPr>
        </p:nvSpPr>
        <p:spPr>
          <a:xfrm>
            <a:off x="7401579" y="1322024"/>
            <a:ext cx="3244012" cy="2076450"/>
          </a:xfrm>
        </p:spPr>
        <p:txBody>
          <a:bodyPr>
            <a:noAutofit/>
          </a:bodyPr>
          <a:lstStyle>
            <a:lvl1pPr marL="0" indent="0">
              <a:lnSpc>
                <a:spcPts val="1350"/>
              </a:lnSpc>
              <a:spcBef>
                <a:spcPts val="0"/>
              </a:spcBef>
              <a:buFont typeface="Arial" panose="020B0604020202020204" pitchFamily="34" charset="0"/>
              <a:buNone/>
              <a:defRPr sz="1125"/>
            </a:lvl1pPr>
            <a:lvl2pPr>
              <a:buNone/>
              <a:defRPr/>
            </a:lvl2pPr>
            <a:lvl3pPr>
              <a:buNone/>
              <a:defRPr/>
            </a:lvl3pPr>
            <a:lvl4pPr>
              <a:buNone/>
              <a:defRPr/>
            </a:lvl4pPr>
            <a:lvl5pPr>
              <a:buNone/>
              <a:defRPr/>
            </a:lvl5pPr>
          </a:lstStyle>
          <a:p>
            <a:pPr lvl="0"/>
            <a:r>
              <a:rPr lang="nb-NO"/>
              <a:t>Klikk her for å legge til tekst</a:t>
            </a:r>
          </a:p>
        </p:txBody>
      </p:sp>
      <p:sp>
        <p:nvSpPr>
          <p:cNvPr id="5" name="Plassholder for bilde 4">
            <a:extLst>
              <a:ext uri="{FF2B5EF4-FFF2-40B4-BE49-F238E27FC236}">
                <a16:creationId xmlns:a16="http://schemas.microsoft.com/office/drawing/2014/main" id="{89647088-6F11-4C45-B447-ED2C055A41A1}"/>
              </a:ext>
            </a:extLst>
          </p:cNvPr>
          <p:cNvSpPr>
            <a:spLocks noGrp="1"/>
          </p:cNvSpPr>
          <p:nvPr>
            <p:ph type="pic" sz="quarter" idx="14"/>
          </p:nvPr>
        </p:nvSpPr>
        <p:spPr>
          <a:xfrm>
            <a:off x="7401579" y="3982597"/>
            <a:ext cx="4790421" cy="2875403"/>
          </a:xfrm>
        </p:spPr>
        <p:txBody>
          <a:bodyPr/>
          <a:lstStyle>
            <a:lvl1pPr>
              <a:buNone/>
              <a:defRPr/>
            </a:lvl1pPr>
          </a:lstStyle>
          <a:p>
            <a:endParaRPr lang="nb-NO"/>
          </a:p>
        </p:txBody>
      </p:sp>
      <p:sp>
        <p:nvSpPr>
          <p:cNvPr id="11" name="TekstSylinder 11">
            <a:extLst>
              <a:ext uri="{FF2B5EF4-FFF2-40B4-BE49-F238E27FC236}">
                <a16:creationId xmlns:a16="http://schemas.microsoft.com/office/drawing/2014/main" id="{4EF92CA0-D2A4-B846-870D-689CFA65B1FA}"/>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2211436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nhold med ikon - 2 spalter">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972828" y="1642609"/>
            <a:ext cx="9962431" cy="3862841"/>
          </a:xfrm>
        </p:spPr>
        <p:txBody>
          <a:bodyPr numCol="2" spcCol="180000">
            <a:noAutofit/>
          </a:bodyPr>
          <a:lstStyle>
            <a:lvl1pPr marL="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14" name="Plassholder for tittel 1">
            <a:extLst>
              <a:ext uri="{FF2B5EF4-FFF2-40B4-BE49-F238E27FC236}">
                <a16:creationId xmlns:a16="http://schemas.microsoft.com/office/drawing/2014/main" id="{8A370938-E40F-4F21-935F-E922CB8AC522}"/>
              </a:ext>
            </a:extLst>
          </p:cNvPr>
          <p:cNvSpPr>
            <a:spLocks noGrp="1"/>
          </p:cNvSpPr>
          <p:nvPr>
            <p:ph type="title" hasCustomPrompt="1"/>
          </p:nvPr>
        </p:nvSpPr>
        <p:spPr>
          <a:xfrm>
            <a:off x="973170" y="482067"/>
            <a:ext cx="8967770"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15" name="Plassholder for bilde 4">
            <a:extLst>
              <a:ext uri="{FF2B5EF4-FFF2-40B4-BE49-F238E27FC236}">
                <a16:creationId xmlns:a16="http://schemas.microsoft.com/office/drawing/2014/main" id="{90A89CA5-9E7F-406E-96A2-5E26B97C3BFC}"/>
              </a:ext>
            </a:extLst>
          </p:cNvPr>
          <p:cNvSpPr>
            <a:spLocks noGrp="1"/>
          </p:cNvSpPr>
          <p:nvPr>
            <p:ph type="pic" sz="quarter" idx="13" hasCustomPrompt="1"/>
          </p:nvPr>
        </p:nvSpPr>
        <p:spPr>
          <a:xfrm>
            <a:off x="10111635" y="482066"/>
            <a:ext cx="823625" cy="823544"/>
          </a:xfrm>
        </p:spPr>
        <p:txBody>
          <a:bodyPr anchor="ctr">
            <a:normAutofit/>
          </a:bodyPr>
          <a:lstStyle>
            <a:lvl1pPr algn="ctr">
              <a:buNone/>
              <a:defRPr sz="1350"/>
            </a:lvl1pPr>
          </a:lstStyle>
          <a:p>
            <a:r>
              <a:rPr lang="nb-NO"/>
              <a:t>Ikon</a:t>
            </a:r>
          </a:p>
        </p:txBody>
      </p:sp>
      <p:sp>
        <p:nvSpPr>
          <p:cNvPr id="9" name="TekstSylinder 11">
            <a:extLst>
              <a:ext uri="{FF2B5EF4-FFF2-40B4-BE49-F238E27FC236}">
                <a16:creationId xmlns:a16="http://schemas.microsoft.com/office/drawing/2014/main" id="{750F698A-1F02-FD42-81BF-602A408F5ED2}"/>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170063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gdir Introslide #3">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7932DB0C-BAFA-498B-B552-68CBCFE5C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281E3279-D715-4827-9A13-05F2C36B5E51}"/>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57F43DFE-C8AB-4A89-875F-908F84F621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1344550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Innhold med ikon - 2 spalter">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14" name="Plassholder for tittel 1">
            <a:extLst>
              <a:ext uri="{FF2B5EF4-FFF2-40B4-BE49-F238E27FC236}">
                <a16:creationId xmlns:a16="http://schemas.microsoft.com/office/drawing/2014/main" id="{8A370938-E40F-4F21-935F-E922CB8AC522}"/>
              </a:ext>
            </a:extLst>
          </p:cNvPr>
          <p:cNvSpPr>
            <a:spLocks noGrp="1"/>
          </p:cNvSpPr>
          <p:nvPr>
            <p:ph type="title" hasCustomPrompt="1"/>
          </p:nvPr>
        </p:nvSpPr>
        <p:spPr>
          <a:xfrm>
            <a:off x="973170" y="482067"/>
            <a:ext cx="8967770"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6" name="TekstSylinder 11">
            <a:extLst>
              <a:ext uri="{FF2B5EF4-FFF2-40B4-BE49-F238E27FC236}">
                <a16:creationId xmlns:a16="http://schemas.microsoft.com/office/drawing/2014/main" id="{A3D4F4BA-5B00-4249-97DF-C02450D29899}"/>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1823608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Innhold med ikon - 3 spalter">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973169" y="1642608"/>
            <a:ext cx="9962090" cy="3862842"/>
          </a:xfrm>
        </p:spPr>
        <p:txBody>
          <a:bodyPr numCol="3" spcCol="180000">
            <a:noAutofit/>
          </a:bodyPr>
          <a:lstStyle>
            <a:lvl1pPr marL="0" indent="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29" name="Plassholder for tittel 1">
            <a:extLst>
              <a:ext uri="{FF2B5EF4-FFF2-40B4-BE49-F238E27FC236}">
                <a16:creationId xmlns:a16="http://schemas.microsoft.com/office/drawing/2014/main" id="{A0878D56-0132-45A1-A300-E6273A8DB55C}"/>
              </a:ext>
            </a:extLst>
          </p:cNvPr>
          <p:cNvSpPr>
            <a:spLocks noGrp="1"/>
          </p:cNvSpPr>
          <p:nvPr>
            <p:ph type="title" hasCustomPrompt="1"/>
          </p:nvPr>
        </p:nvSpPr>
        <p:spPr>
          <a:xfrm>
            <a:off x="973170" y="482067"/>
            <a:ext cx="8967770"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30" name="Plassholder for bilde 4">
            <a:extLst>
              <a:ext uri="{FF2B5EF4-FFF2-40B4-BE49-F238E27FC236}">
                <a16:creationId xmlns:a16="http://schemas.microsoft.com/office/drawing/2014/main" id="{4BDB5042-4042-4C49-B1B0-65D3C2B9C6DA}"/>
              </a:ext>
            </a:extLst>
          </p:cNvPr>
          <p:cNvSpPr>
            <a:spLocks noGrp="1"/>
          </p:cNvSpPr>
          <p:nvPr>
            <p:ph type="pic" sz="quarter" idx="13" hasCustomPrompt="1"/>
          </p:nvPr>
        </p:nvSpPr>
        <p:spPr>
          <a:xfrm>
            <a:off x="10111635" y="482066"/>
            <a:ext cx="823625" cy="823544"/>
          </a:xfrm>
        </p:spPr>
        <p:txBody>
          <a:bodyPr anchor="ctr">
            <a:normAutofit/>
          </a:bodyPr>
          <a:lstStyle>
            <a:lvl1pPr algn="ctr">
              <a:buNone/>
              <a:defRPr sz="1350"/>
            </a:lvl1pPr>
          </a:lstStyle>
          <a:p>
            <a:r>
              <a:rPr lang="nb-NO"/>
              <a:t>Ikon</a:t>
            </a:r>
          </a:p>
        </p:txBody>
      </p:sp>
      <p:sp>
        <p:nvSpPr>
          <p:cNvPr id="8" name="TekstSylinder 11">
            <a:extLst>
              <a:ext uri="{FF2B5EF4-FFF2-40B4-BE49-F238E27FC236}">
                <a16:creationId xmlns:a16="http://schemas.microsoft.com/office/drawing/2014/main" id="{137C1C98-958A-7542-BE48-2CCD77714569}"/>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2073414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nnhold med ikon - 4 spalter">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973169" y="1642608"/>
            <a:ext cx="9962090" cy="3862842"/>
          </a:xfrm>
        </p:spPr>
        <p:txBody>
          <a:bodyPr numCol="4" spcCol="180000">
            <a:noAutofit/>
          </a:bodyPr>
          <a:lstStyle>
            <a:lvl1pPr marL="0" indent="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29" name="Plassholder for tittel 1">
            <a:extLst>
              <a:ext uri="{FF2B5EF4-FFF2-40B4-BE49-F238E27FC236}">
                <a16:creationId xmlns:a16="http://schemas.microsoft.com/office/drawing/2014/main" id="{A0878D56-0132-45A1-A300-E6273A8DB55C}"/>
              </a:ext>
            </a:extLst>
          </p:cNvPr>
          <p:cNvSpPr>
            <a:spLocks noGrp="1"/>
          </p:cNvSpPr>
          <p:nvPr>
            <p:ph type="title" hasCustomPrompt="1"/>
          </p:nvPr>
        </p:nvSpPr>
        <p:spPr>
          <a:xfrm>
            <a:off x="973170" y="482067"/>
            <a:ext cx="8967770" cy="519373"/>
          </a:xfrm>
          <a:prstGeom prst="rect">
            <a:avLst/>
          </a:prstGeom>
        </p:spPr>
        <p:txBody>
          <a:bodyPr vert="horz" lIns="0" tIns="0" rIns="0" bIns="0" rtlCol="0" anchor="t" anchorCtr="0">
            <a:noAutofit/>
          </a:bodyPr>
          <a:lstStyle>
            <a:lvl1pPr>
              <a:defRPr sz="3150">
                <a:solidFill>
                  <a:schemeClr val="tx1"/>
                </a:solidFill>
              </a:defRPr>
            </a:lvl1pPr>
          </a:lstStyle>
          <a:p>
            <a:r>
              <a:rPr lang="nb-NO"/>
              <a:t>Overskrift</a:t>
            </a:r>
          </a:p>
        </p:txBody>
      </p:sp>
      <p:sp>
        <p:nvSpPr>
          <p:cNvPr id="30" name="Plassholder for bilde 4">
            <a:extLst>
              <a:ext uri="{FF2B5EF4-FFF2-40B4-BE49-F238E27FC236}">
                <a16:creationId xmlns:a16="http://schemas.microsoft.com/office/drawing/2014/main" id="{4BDB5042-4042-4C49-B1B0-65D3C2B9C6DA}"/>
              </a:ext>
            </a:extLst>
          </p:cNvPr>
          <p:cNvSpPr>
            <a:spLocks noGrp="1"/>
          </p:cNvSpPr>
          <p:nvPr>
            <p:ph type="pic" sz="quarter" idx="13" hasCustomPrompt="1"/>
          </p:nvPr>
        </p:nvSpPr>
        <p:spPr>
          <a:xfrm>
            <a:off x="10111635" y="482066"/>
            <a:ext cx="823625" cy="823544"/>
          </a:xfrm>
        </p:spPr>
        <p:txBody>
          <a:bodyPr anchor="ctr">
            <a:normAutofit/>
          </a:bodyPr>
          <a:lstStyle>
            <a:lvl1pPr algn="ctr">
              <a:buNone/>
              <a:defRPr sz="1350"/>
            </a:lvl1pPr>
          </a:lstStyle>
          <a:p>
            <a:r>
              <a:rPr lang="nb-NO"/>
              <a:t>Ikon</a:t>
            </a:r>
          </a:p>
        </p:txBody>
      </p:sp>
      <p:sp>
        <p:nvSpPr>
          <p:cNvPr id="8" name="TekstSylinder 11">
            <a:extLst>
              <a:ext uri="{FF2B5EF4-FFF2-40B4-BE49-F238E27FC236}">
                <a16:creationId xmlns:a16="http://schemas.microsoft.com/office/drawing/2014/main" id="{DC1455F6-CDF8-B144-B89F-68A35F52ADB9}"/>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622663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kille 1 - Blåsva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989FD1-11A5-435D-A547-2E51A2757DFB}"/>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9" name="Plassholder for bilde 3">
            <a:extLst>
              <a:ext uri="{FF2B5EF4-FFF2-40B4-BE49-F238E27FC236}">
                <a16:creationId xmlns:a16="http://schemas.microsoft.com/office/drawing/2014/main" id="{4591EB06-21C0-44D5-9F94-EFB5B107CF54}"/>
              </a:ext>
            </a:extLst>
          </p:cNvPr>
          <p:cNvSpPr>
            <a:spLocks noGrp="1"/>
          </p:cNvSpPr>
          <p:nvPr>
            <p:ph type="pic" sz="quarter" idx="12" hasCustomPrompt="1"/>
          </p:nvPr>
        </p:nvSpPr>
        <p:spPr>
          <a:xfrm>
            <a:off x="0" y="3787"/>
            <a:ext cx="12192000" cy="6858000"/>
          </a:xfrm>
          <a:solidFill>
            <a:schemeClr val="accent1"/>
          </a:solidFill>
        </p:spPr>
        <p:txBody>
          <a:bodyPr anchor="ctr"/>
          <a:lstStyle>
            <a:lvl1pPr algn="ctr">
              <a:buNone/>
              <a:defRPr>
                <a:solidFill>
                  <a:schemeClr val="bg1"/>
                </a:solidFill>
              </a:defRPr>
            </a:lvl1pPr>
          </a:lstStyle>
          <a:p>
            <a:r>
              <a:rPr lang="nb-NO"/>
              <a:t>Illustrasjon - skille</a:t>
            </a:r>
          </a:p>
        </p:txBody>
      </p:sp>
      <p:sp>
        <p:nvSpPr>
          <p:cNvPr id="11" name="Plassholder for tekst 9">
            <a:extLst>
              <a:ext uri="{FF2B5EF4-FFF2-40B4-BE49-F238E27FC236}">
                <a16:creationId xmlns:a16="http://schemas.microsoft.com/office/drawing/2014/main" id="{C31C2007-17C4-49A5-83D4-59BD760FB07A}"/>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bg1"/>
                </a:solidFill>
              </a:defRPr>
            </a:lvl1pPr>
          </a:lstStyle>
          <a:p>
            <a:pPr lvl="0"/>
            <a:r>
              <a:rPr lang="nb-NO" err="1"/>
              <a:t>X</a:t>
            </a:r>
            <a:r>
              <a:rPr lang="nb-NO"/>
              <a:t> – Seksjon/kapittel</a:t>
            </a:r>
          </a:p>
        </p:txBody>
      </p:sp>
      <p:sp>
        <p:nvSpPr>
          <p:cNvPr id="8" name="TekstSylinder 11">
            <a:extLst>
              <a:ext uri="{FF2B5EF4-FFF2-40B4-BE49-F238E27FC236}">
                <a16:creationId xmlns:a16="http://schemas.microsoft.com/office/drawing/2014/main" id="{EFAFE2B4-1446-7A42-B6D0-56E4A0CC3B75}"/>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solidFill>
                  <a:schemeClr val="bg1"/>
                </a:solidFill>
              </a:rPr>
              <a:t>Erfaringsrapport 2020 | Handlingsplanen for regjeringens digitaliseringsstrategi | </a:t>
            </a:r>
          </a:p>
        </p:txBody>
      </p:sp>
    </p:spTree>
    <p:extLst>
      <p:ext uri="{BB962C8B-B14F-4D97-AF65-F5344CB8AC3E}">
        <p14:creationId xmlns:p14="http://schemas.microsoft.com/office/powerpoint/2010/main" val="1070819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kille 2 -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989FD1-11A5-435D-A547-2E51A2757DFB}"/>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9" name="Plassholder for bilde 3">
            <a:extLst>
              <a:ext uri="{FF2B5EF4-FFF2-40B4-BE49-F238E27FC236}">
                <a16:creationId xmlns:a16="http://schemas.microsoft.com/office/drawing/2014/main" id="{4591EB06-21C0-44D5-9F94-EFB5B107CF54}"/>
              </a:ext>
            </a:extLst>
          </p:cNvPr>
          <p:cNvSpPr>
            <a:spLocks noGrp="1"/>
          </p:cNvSpPr>
          <p:nvPr>
            <p:ph type="pic" sz="quarter" idx="12" hasCustomPrompt="1"/>
          </p:nvPr>
        </p:nvSpPr>
        <p:spPr>
          <a:xfrm>
            <a:off x="0" y="3787"/>
            <a:ext cx="12192000" cy="6858000"/>
          </a:xfrm>
          <a:solidFill>
            <a:schemeClr val="accent2"/>
          </a:solidFill>
        </p:spPr>
        <p:txBody>
          <a:bodyPr anchor="ctr"/>
          <a:lstStyle>
            <a:lvl1pPr algn="ctr">
              <a:buNone/>
              <a:defRPr>
                <a:solidFill>
                  <a:schemeClr val="tx2"/>
                </a:solidFill>
              </a:defRPr>
            </a:lvl1pPr>
          </a:lstStyle>
          <a:p>
            <a:r>
              <a:rPr lang="nb-NO"/>
              <a:t>Illustrasjon - skille</a:t>
            </a:r>
          </a:p>
        </p:txBody>
      </p:sp>
      <p:sp>
        <p:nvSpPr>
          <p:cNvPr id="11" name="Plassholder for tekst 9">
            <a:extLst>
              <a:ext uri="{FF2B5EF4-FFF2-40B4-BE49-F238E27FC236}">
                <a16:creationId xmlns:a16="http://schemas.microsoft.com/office/drawing/2014/main" id="{C31C2007-17C4-49A5-83D4-59BD760FB07A}"/>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6" name="TekstSylinder 11">
            <a:extLst>
              <a:ext uri="{FF2B5EF4-FFF2-40B4-BE49-F238E27FC236}">
                <a16:creationId xmlns:a16="http://schemas.microsoft.com/office/drawing/2014/main" id="{C9A7A2DF-1704-6145-9ABD-CE6EDB887E3F}"/>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4164319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kille 3 -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6989FD1-11A5-435D-A547-2E51A2757DFB}"/>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9" name="Plassholder for bilde 3">
            <a:extLst>
              <a:ext uri="{FF2B5EF4-FFF2-40B4-BE49-F238E27FC236}">
                <a16:creationId xmlns:a16="http://schemas.microsoft.com/office/drawing/2014/main" id="{4591EB06-21C0-44D5-9F94-EFB5B107CF54}"/>
              </a:ext>
            </a:extLst>
          </p:cNvPr>
          <p:cNvSpPr>
            <a:spLocks noGrp="1"/>
          </p:cNvSpPr>
          <p:nvPr>
            <p:ph type="pic" sz="quarter" idx="12" hasCustomPrompt="1"/>
          </p:nvPr>
        </p:nvSpPr>
        <p:spPr>
          <a:xfrm>
            <a:off x="0" y="3787"/>
            <a:ext cx="12192000" cy="6858000"/>
          </a:xfrm>
          <a:solidFill>
            <a:schemeClr val="accent4"/>
          </a:solidFill>
        </p:spPr>
        <p:txBody>
          <a:bodyPr anchor="ctr"/>
          <a:lstStyle>
            <a:lvl1pPr algn="ctr">
              <a:buNone/>
              <a:defRPr>
                <a:solidFill>
                  <a:schemeClr val="tx2"/>
                </a:solidFill>
              </a:defRPr>
            </a:lvl1pPr>
          </a:lstStyle>
          <a:p>
            <a:r>
              <a:rPr lang="nb-NO"/>
              <a:t>Illustrasjon - skille</a:t>
            </a:r>
          </a:p>
        </p:txBody>
      </p:sp>
      <p:sp>
        <p:nvSpPr>
          <p:cNvPr id="11" name="Plassholder for tekst 9">
            <a:extLst>
              <a:ext uri="{FF2B5EF4-FFF2-40B4-BE49-F238E27FC236}">
                <a16:creationId xmlns:a16="http://schemas.microsoft.com/office/drawing/2014/main" id="{C31C2007-17C4-49A5-83D4-59BD760FB07A}"/>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6" name="TekstSylinder 11">
            <a:extLst>
              <a:ext uri="{FF2B5EF4-FFF2-40B4-BE49-F238E27FC236}">
                <a16:creationId xmlns:a16="http://schemas.microsoft.com/office/drawing/2014/main" id="{5EE18D53-0824-6B41-A0B4-F305ADF88717}"/>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3141908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kille 4 -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4" name="Plassholder for bilde 3">
            <a:extLst>
              <a:ext uri="{FF2B5EF4-FFF2-40B4-BE49-F238E27FC236}">
                <a16:creationId xmlns:a16="http://schemas.microsoft.com/office/drawing/2014/main" id="{371E985B-723F-45EC-8629-E1FACE9A1DC9}"/>
              </a:ext>
            </a:extLst>
          </p:cNvPr>
          <p:cNvSpPr>
            <a:spLocks noGrp="1"/>
          </p:cNvSpPr>
          <p:nvPr>
            <p:ph type="pic" sz="quarter" idx="12" hasCustomPrompt="1"/>
          </p:nvPr>
        </p:nvSpPr>
        <p:spPr>
          <a:xfrm>
            <a:off x="0" y="3787"/>
            <a:ext cx="12192000" cy="6858000"/>
          </a:xfrm>
        </p:spPr>
        <p:txBody>
          <a:bodyPr anchor="ctr"/>
          <a:lstStyle>
            <a:lvl1pPr algn="ctr">
              <a:buNone/>
              <a:defRPr>
                <a:solidFill>
                  <a:schemeClr val="tx2"/>
                </a:solidFill>
              </a:defRPr>
            </a:lvl1pPr>
          </a:lstStyle>
          <a:p>
            <a:r>
              <a:rPr lang="nb-NO"/>
              <a:t>Illustrasjon - skille</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6" name="TekstSylinder 11">
            <a:extLst>
              <a:ext uri="{FF2B5EF4-FFF2-40B4-BE49-F238E27FC236}">
                <a16:creationId xmlns:a16="http://schemas.microsoft.com/office/drawing/2014/main" id="{3CC4A372-65B8-E14C-AFA5-DC4DB8BBA480}"/>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542447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ntro - Innsatsområ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ABFEC3F-5590-2A44-ADCE-3A86097E7ED5}"/>
              </a:ext>
            </a:extLst>
          </p:cNvPr>
          <p:cNvSpPr/>
          <p:nvPr userDrawn="1"/>
        </p:nvSpPr>
        <p:spPr>
          <a:xfrm>
            <a:off x="0" y="0"/>
            <a:ext cx="12192000" cy="6858000"/>
          </a:xfrm>
          <a:prstGeom prst="rect">
            <a:avLst/>
          </a:prstGeom>
          <a:solidFill>
            <a:srgbClr val="DAE9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4470836" y="1642608"/>
            <a:ext cx="6464423" cy="3862842"/>
          </a:xfrm>
        </p:spPr>
        <p:txBody>
          <a:bodyPr numCol="2" spcCol="180000">
            <a:noAutofit/>
          </a:bodyPr>
          <a:lstStyle>
            <a:lvl1pPr marL="0" indent="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 name="Plassholder for bilde 2">
            <a:extLst>
              <a:ext uri="{FF2B5EF4-FFF2-40B4-BE49-F238E27FC236}">
                <a16:creationId xmlns:a16="http://schemas.microsoft.com/office/drawing/2014/main" id="{D5EAB9F9-C767-C94B-A740-53958F3E3C4F}"/>
              </a:ext>
            </a:extLst>
          </p:cNvPr>
          <p:cNvSpPr>
            <a:spLocks noGrp="1"/>
          </p:cNvSpPr>
          <p:nvPr>
            <p:ph type="pic" sz="quarter" idx="14" hasCustomPrompt="1"/>
          </p:nvPr>
        </p:nvSpPr>
        <p:spPr>
          <a:xfrm>
            <a:off x="973169" y="1642608"/>
            <a:ext cx="3307546" cy="3862842"/>
          </a:xfrm>
        </p:spPr>
        <p:txBody>
          <a:bodyPr anchor="ctr"/>
          <a:lstStyle>
            <a:lvl1pPr algn="ctr">
              <a:buNone/>
              <a:defRPr sz="1800"/>
            </a:lvl1pPr>
          </a:lstStyle>
          <a:p>
            <a:r>
              <a:rPr lang="nb-NO"/>
              <a:t>Ikon eller illustrasjon</a:t>
            </a:r>
          </a:p>
        </p:txBody>
      </p:sp>
      <p:sp>
        <p:nvSpPr>
          <p:cNvPr id="11" name="Plassholder for tittel 1">
            <a:extLst>
              <a:ext uri="{FF2B5EF4-FFF2-40B4-BE49-F238E27FC236}">
                <a16:creationId xmlns:a16="http://schemas.microsoft.com/office/drawing/2014/main" id="{11FD44CE-2136-6B40-9D64-CE7216E4D7E6}"/>
              </a:ext>
            </a:extLst>
          </p:cNvPr>
          <p:cNvSpPr>
            <a:spLocks noGrp="1"/>
          </p:cNvSpPr>
          <p:nvPr>
            <p:ph type="title" hasCustomPrompt="1"/>
          </p:nvPr>
        </p:nvSpPr>
        <p:spPr>
          <a:xfrm>
            <a:off x="973170" y="482067"/>
            <a:ext cx="9962089" cy="519373"/>
          </a:xfrm>
          <a:prstGeom prst="rect">
            <a:avLst/>
          </a:prstGeom>
        </p:spPr>
        <p:txBody>
          <a:bodyPr vert="horz" lIns="0" tIns="0" rIns="0" bIns="0" rtlCol="0" anchor="t" anchorCtr="0">
            <a:noAutofit/>
          </a:bodyPr>
          <a:lstStyle>
            <a:lvl1pPr>
              <a:defRPr sz="3150">
                <a:solidFill>
                  <a:schemeClr val="accent1"/>
                </a:solidFill>
              </a:defRPr>
            </a:lvl1pPr>
          </a:lstStyle>
          <a:p>
            <a:r>
              <a:rPr lang="nb-NO"/>
              <a:t>Overskrift</a:t>
            </a:r>
          </a:p>
        </p:txBody>
      </p:sp>
      <p:sp>
        <p:nvSpPr>
          <p:cNvPr id="12" name="TekstSylinder 11">
            <a:extLst>
              <a:ext uri="{FF2B5EF4-FFF2-40B4-BE49-F238E27FC236}">
                <a16:creationId xmlns:a16="http://schemas.microsoft.com/office/drawing/2014/main" id="{9FBF67A5-786A-A549-9188-0E07E64E6821}"/>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1770263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nnsatsområde - Sitat">
    <p:spTree>
      <p:nvGrpSpPr>
        <p:cNvPr id="1" name=""/>
        <p:cNvGrpSpPr/>
        <p:nvPr/>
      </p:nvGrpSpPr>
      <p:grpSpPr>
        <a:xfrm>
          <a:off x="0" y="0"/>
          <a:ext cx="0" cy="0"/>
          <a:chOff x="0" y="0"/>
          <a:chExt cx="0" cy="0"/>
        </a:xfrm>
      </p:grpSpPr>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9" name="Plassholder for tekst 7">
            <a:extLst>
              <a:ext uri="{FF2B5EF4-FFF2-40B4-BE49-F238E27FC236}">
                <a16:creationId xmlns:a16="http://schemas.microsoft.com/office/drawing/2014/main" id="{603B1BBA-9E3E-4D69-B70E-10991988B426}"/>
              </a:ext>
            </a:extLst>
          </p:cNvPr>
          <p:cNvSpPr>
            <a:spLocks noGrp="1"/>
          </p:cNvSpPr>
          <p:nvPr>
            <p:ph type="body" sz="quarter" idx="10" hasCustomPrompt="1"/>
          </p:nvPr>
        </p:nvSpPr>
        <p:spPr>
          <a:xfrm>
            <a:off x="973169" y="1642608"/>
            <a:ext cx="6306867" cy="3862842"/>
          </a:xfrm>
        </p:spPr>
        <p:txBody>
          <a:bodyPr numCol="2" spcCol="180000">
            <a:noAutofit/>
          </a:bodyPr>
          <a:lstStyle>
            <a:lvl1pPr marL="0" indent="0">
              <a:lnSpc>
                <a:spcPts val="1350"/>
              </a:lnSpc>
              <a:spcBef>
                <a:spcPts val="0"/>
              </a:spcBef>
              <a:buClr>
                <a:schemeClr val="accent1"/>
              </a:buClr>
              <a:buNone/>
              <a:defRPr sz="1125"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1" name="Plassholder for tittel 1">
            <a:extLst>
              <a:ext uri="{FF2B5EF4-FFF2-40B4-BE49-F238E27FC236}">
                <a16:creationId xmlns:a16="http://schemas.microsoft.com/office/drawing/2014/main" id="{11FD44CE-2136-6B40-9D64-CE7216E4D7E6}"/>
              </a:ext>
            </a:extLst>
          </p:cNvPr>
          <p:cNvSpPr>
            <a:spLocks noGrp="1"/>
          </p:cNvSpPr>
          <p:nvPr>
            <p:ph type="title" hasCustomPrompt="1"/>
          </p:nvPr>
        </p:nvSpPr>
        <p:spPr>
          <a:xfrm>
            <a:off x="973170" y="482067"/>
            <a:ext cx="9962089" cy="519373"/>
          </a:xfrm>
          <a:prstGeom prst="rect">
            <a:avLst/>
          </a:prstGeom>
        </p:spPr>
        <p:txBody>
          <a:bodyPr vert="horz" lIns="0" tIns="0" rIns="0" bIns="0" rtlCol="0" anchor="t" anchorCtr="0">
            <a:noAutofit/>
          </a:bodyPr>
          <a:lstStyle>
            <a:lvl1pPr>
              <a:defRPr sz="3150">
                <a:solidFill>
                  <a:schemeClr val="accent1"/>
                </a:solidFill>
              </a:defRPr>
            </a:lvl1pPr>
          </a:lstStyle>
          <a:p>
            <a:r>
              <a:rPr lang="nb-NO"/>
              <a:t>Overskrift</a:t>
            </a:r>
          </a:p>
        </p:txBody>
      </p:sp>
      <p:sp>
        <p:nvSpPr>
          <p:cNvPr id="2" name="TekstSylinder 1">
            <a:extLst>
              <a:ext uri="{FF2B5EF4-FFF2-40B4-BE49-F238E27FC236}">
                <a16:creationId xmlns:a16="http://schemas.microsoft.com/office/drawing/2014/main" id="{939D0775-7E49-5544-8383-54C9E4A9D780}"/>
              </a:ext>
            </a:extLst>
          </p:cNvPr>
          <p:cNvSpPr txBox="1"/>
          <p:nvPr userDrawn="1"/>
        </p:nvSpPr>
        <p:spPr>
          <a:xfrm>
            <a:off x="7280036" y="1406525"/>
            <a:ext cx="609660" cy="1107996"/>
          </a:xfrm>
          <a:prstGeom prst="rect">
            <a:avLst/>
          </a:prstGeom>
          <a:noFill/>
        </p:spPr>
        <p:txBody>
          <a:bodyPr wrap="square" rtlCol="0">
            <a:spAutoFit/>
          </a:bodyPr>
          <a:lstStyle/>
          <a:p>
            <a:r>
              <a:rPr lang="nb-NO" sz="6600">
                <a:solidFill>
                  <a:schemeClr val="accent6"/>
                </a:solidFill>
              </a:rPr>
              <a:t>“</a:t>
            </a:r>
          </a:p>
        </p:txBody>
      </p:sp>
      <p:sp>
        <p:nvSpPr>
          <p:cNvPr id="12" name="Plassholder for tekst 7">
            <a:extLst>
              <a:ext uri="{FF2B5EF4-FFF2-40B4-BE49-F238E27FC236}">
                <a16:creationId xmlns:a16="http://schemas.microsoft.com/office/drawing/2014/main" id="{9FFBA678-1AD8-F74D-BD64-0FDE6A65C55A}"/>
              </a:ext>
            </a:extLst>
          </p:cNvPr>
          <p:cNvSpPr>
            <a:spLocks noGrp="1"/>
          </p:cNvSpPr>
          <p:nvPr>
            <p:ph type="body" sz="quarter" idx="12" hasCustomPrompt="1"/>
          </p:nvPr>
        </p:nvSpPr>
        <p:spPr>
          <a:xfrm>
            <a:off x="7686065" y="1642608"/>
            <a:ext cx="3532766" cy="3568759"/>
          </a:xfrm>
        </p:spPr>
        <p:txBody>
          <a:bodyPr numCol="1" spcCol="180000" anchor="t">
            <a:noAutofit/>
          </a:bodyPr>
          <a:lstStyle>
            <a:lvl1pPr marL="0" indent="0">
              <a:lnSpc>
                <a:spcPct val="100000"/>
              </a:lnSpc>
              <a:spcBef>
                <a:spcPts val="0"/>
              </a:spcBef>
              <a:buClr>
                <a:schemeClr val="accent1"/>
              </a:buClr>
              <a:buNone/>
              <a:defRPr sz="1500" b="0">
                <a:solidFill>
                  <a:schemeClr val="accent6"/>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Sitat</a:t>
            </a:r>
          </a:p>
        </p:txBody>
      </p:sp>
      <p:sp>
        <p:nvSpPr>
          <p:cNvPr id="13" name="TekstSylinder 11">
            <a:extLst>
              <a:ext uri="{FF2B5EF4-FFF2-40B4-BE49-F238E27FC236}">
                <a16:creationId xmlns:a16="http://schemas.microsoft.com/office/drawing/2014/main" id="{30C5DE8C-0BA9-BE4D-8816-9B5CF21623A3}"/>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2631460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apporter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972829" y="1814942"/>
            <a:ext cx="2535095" cy="127409"/>
          </a:xfrm>
        </p:spPr>
        <p:txBody>
          <a:bodyPr/>
          <a:lstStyle>
            <a:lvl1pPr>
              <a:spcBef>
                <a:spcPts val="0"/>
              </a:spcBef>
              <a:buClr>
                <a:schemeClr val="accent1"/>
              </a:buClr>
              <a:buNone/>
              <a:defRPr sz="9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4" name="Plassholder for tekst 3">
            <a:extLst>
              <a:ext uri="{FF2B5EF4-FFF2-40B4-BE49-F238E27FC236}">
                <a16:creationId xmlns:a16="http://schemas.microsoft.com/office/drawing/2014/main" id="{982D64E3-CA29-4B6D-98FC-FE53B89A493D}"/>
              </a:ext>
            </a:extLst>
          </p:cNvPr>
          <p:cNvSpPr>
            <a:spLocks noGrp="1"/>
          </p:cNvSpPr>
          <p:nvPr>
            <p:ph type="body" sz="quarter" idx="12" hasCustomPrompt="1"/>
          </p:nvPr>
        </p:nvSpPr>
        <p:spPr>
          <a:xfrm>
            <a:off x="4087333" y="1675191"/>
            <a:ext cx="6847926" cy="3826410"/>
          </a:xfrm>
        </p:spPr>
        <p:txBody>
          <a:bodyPr numCol="3" spcCol="180000"/>
          <a:lstStyle>
            <a:lvl1pPr marL="0">
              <a:spcBef>
                <a:spcPts val="0"/>
              </a:spcBef>
              <a:buFont typeface="Arial" panose="020B0604020202020204" pitchFamily="34" charset="0"/>
              <a:buNone/>
              <a:defRPr sz="1050"/>
            </a:lvl1pPr>
            <a:lvl2pPr>
              <a:buNone/>
              <a:defRPr/>
            </a:lvl2pPr>
            <a:lvl3pPr>
              <a:buNone/>
              <a:defRPr/>
            </a:lvl3pPr>
            <a:lvl4pPr>
              <a:buNone/>
              <a:defRPr/>
            </a:lvl4pPr>
            <a:lvl5pPr>
              <a:buNone/>
              <a:defRPr/>
            </a:lvl5pPr>
          </a:lstStyle>
          <a:p>
            <a:pPr lvl="0"/>
            <a:r>
              <a:rPr lang="nb-NO"/>
              <a:t>Klikk her for å legge til tekst</a:t>
            </a:r>
          </a:p>
        </p:txBody>
      </p:sp>
      <p:sp>
        <p:nvSpPr>
          <p:cNvPr id="7" name="TekstSylinder 6">
            <a:extLst>
              <a:ext uri="{FF2B5EF4-FFF2-40B4-BE49-F238E27FC236}">
                <a16:creationId xmlns:a16="http://schemas.microsoft.com/office/drawing/2014/main" id="{CC449DFE-4F7B-4D32-8A79-BFBA30AD01FA}"/>
              </a:ext>
            </a:extLst>
          </p:cNvPr>
          <p:cNvSpPr txBox="1"/>
          <p:nvPr userDrawn="1"/>
        </p:nvSpPr>
        <p:spPr>
          <a:xfrm>
            <a:off x="903775" y="1645118"/>
            <a:ext cx="1921856" cy="230832"/>
          </a:xfrm>
          <a:prstGeom prst="rect">
            <a:avLst/>
          </a:prstGeom>
          <a:noFill/>
        </p:spPr>
        <p:txBody>
          <a:bodyPr wrap="square" rtlCol="0">
            <a:spAutoFit/>
          </a:bodyPr>
          <a:lstStyle/>
          <a:p>
            <a:r>
              <a:rPr lang="nb-NO" sz="900" b="1"/>
              <a:t>Ansvarlig departement</a:t>
            </a:r>
          </a:p>
        </p:txBody>
      </p:sp>
      <p:sp>
        <p:nvSpPr>
          <p:cNvPr id="18" name="Plassholder for tekst 7">
            <a:extLst>
              <a:ext uri="{FF2B5EF4-FFF2-40B4-BE49-F238E27FC236}">
                <a16:creationId xmlns:a16="http://schemas.microsoft.com/office/drawing/2014/main" id="{D07A46D1-8A26-43D8-B5DC-B3BF68A12AEA}"/>
              </a:ext>
            </a:extLst>
          </p:cNvPr>
          <p:cNvSpPr>
            <a:spLocks noGrp="1"/>
          </p:cNvSpPr>
          <p:nvPr>
            <p:ph type="body" sz="quarter" idx="14" hasCustomPrompt="1"/>
          </p:nvPr>
        </p:nvSpPr>
        <p:spPr>
          <a:xfrm>
            <a:off x="972829" y="2223326"/>
            <a:ext cx="2535095" cy="127409"/>
          </a:xfrm>
        </p:spPr>
        <p:txBody>
          <a:bodyPr/>
          <a:lstStyle>
            <a:lvl1pPr>
              <a:spcBef>
                <a:spcPts val="0"/>
              </a:spcBef>
              <a:buClr>
                <a:schemeClr val="accent1"/>
              </a:buClr>
              <a:buNone/>
              <a:defRPr sz="9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9" name="TekstSylinder 18">
            <a:extLst>
              <a:ext uri="{FF2B5EF4-FFF2-40B4-BE49-F238E27FC236}">
                <a16:creationId xmlns:a16="http://schemas.microsoft.com/office/drawing/2014/main" id="{432AED15-3662-4517-982C-35D5C7B623FA}"/>
              </a:ext>
            </a:extLst>
          </p:cNvPr>
          <p:cNvSpPr txBox="1"/>
          <p:nvPr userDrawn="1"/>
        </p:nvSpPr>
        <p:spPr>
          <a:xfrm>
            <a:off x="903775" y="2053502"/>
            <a:ext cx="1921856" cy="230832"/>
          </a:xfrm>
          <a:prstGeom prst="rect">
            <a:avLst/>
          </a:prstGeom>
          <a:noFill/>
        </p:spPr>
        <p:txBody>
          <a:bodyPr wrap="square" rtlCol="0">
            <a:spAutoFit/>
          </a:bodyPr>
          <a:lstStyle/>
          <a:p>
            <a:r>
              <a:rPr lang="nb-NO" sz="900" b="1"/>
              <a:t>Utførende direktorat</a:t>
            </a:r>
          </a:p>
        </p:txBody>
      </p:sp>
      <p:sp>
        <p:nvSpPr>
          <p:cNvPr id="30" name="Plassholder for tekst 7">
            <a:extLst>
              <a:ext uri="{FF2B5EF4-FFF2-40B4-BE49-F238E27FC236}">
                <a16:creationId xmlns:a16="http://schemas.microsoft.com/office/drawing/2014/main" id="{3D9410EB-5BA5-4B69-95AC-339927D79FD5}"/>
              </a:ext>
            </a:extLst>
          </p:cNvPr>
          <p:cNvSpPr>
            <a:spLocks noGrp="1"/>
          </p:cNvSpPr>
          <p:nvPr>
            <p:ph type="body" sz="quarter" idx="15" hasCustomPrompt="1"/>
          </p:nvPr>
        </p:nvSpPr>
        <p:spPr>
          <a:xfrm>
            <a:off x="972829" y="2632507"/>
            <a:ext cx="2535095" cy="127409"/>
          </a:xfrm>
        </p:spPr>
        <p:txBody>
          <a:bodyPr/>
          <a:lstStyle>
            <a:lvl1pPr>
              <a:spcBef>
                <a:spcPts val="0"/>
              </a:spcBef>
              <a:buClr>
                <a:schemeClr val="accent1"/>
              </a:buClr>
              <a:buNone/>
              <a:defRPr sz="90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1" name="TekstSylinder 30">
            <a:extLst>
              <a:ext uri="{FF2B5EF4-FFF2-40B4-BE49-F238E27FC236}">
                <a16:creationId xmlns:a16="http://schemas.microsoft.com/office/drawing/2014/main" id="{818B05D7-4CDF-4DB3-9386-4BF10F812105}"/>
              </a:ext>
            </a:extLst>
          </p:cNvPr>
          <p:cNvSpPr txBox="1"/>
          <p:nvPr userDrawn="1"/>
        </p:nvSpPr>
        <p:spPr>
          <a:xfrm>
            <a:off x="903775" y="2462684"/>
            <a:ext cx="1921856" cy="230832"/>
          </a:xfrm>
          <a:prstGeom prst="rect">
            <a:avLst/>
          </a:prstGeom>
          <a:noFill/>
        </p:spPr>
        <p:txBody>
          <a:bodyPr wrap="square" rtlCol="0">
            <a:spAutoFit/>
          </a:bodyPr>
          <a:lstStyle/>
          <a:p>
            <a:r>
              <a:rPr lang="nb-NO" sz="900" b="1"/>
              <a:t>Utførende direktorat</a:t>
            </a:r>
          </a:p>
        </p:txBody>
      </p:sp>
      <p:sp>
        <p:nvSpPr>
          <p:cNvPr id="46" name="Plassholder for tittel 1">
            <a:extLst>
              <a:ext uri="{FF2B5EF4-FFF2-40B4-BE49-F238E27FC236}">
                <a16:creationId xmlns:a16="http://schemas.microsoft.com/office/drawing/2014/main" id="{50837E34-F4CD-44FE-BBF5-D445DC3F2D18}"/>
              </a:ext>
            </a:extLst>
          </p:cNvPr>
          <p:cNvSpPr>
            <a:spLocks noGrp="1"/>
          </p:cNvSpPr>
          <p:nvPr>
            <p:ph type="title" hasCustomPrompt="1"/>
          </p:nvPr>
        </p:nvSpPr>
        <p:spPr>
          <a:xfrm>
            <a:off x="973170" y="482067"/>
            <a:ext cx="8967770" cy="519373"/>
          </a:xfrm>
          <a:prstGeom prst="rect">
            <a:avLst/>
          </a:prstGeom>
        </p:spPr>
        <p:txBody>
          <a:bodyPr vert="horz" lIns="0" tIns="0" rIns="0" bIns="0" rtlCol="0" anchor="b" anchorCtr="0">
            <a:noAutofit/>
          </a:bodyPr>
          <a:lstStyle>
            <a:lvl1pPr>
              <a:defRPr sz="3375">
                <a:solidFill>
                  <a:schemeClr val="accent6"/>
                </a:solidFill>
              </a:defRPr>
            </a:lvl1pPr>
          </a:lstStyle>
          <a:p>
            <a:r>
              <a:rPr lang="nb-NO"/>
              <a:t>Overskrift</a:t>
            </a:r>
          </a:p>
        </p:txBody>
      </p:sp>
      <p:sp>
        <p:nvSpPr>
          <p:cNvPr id="47" name="Plassholder for bilde 4">
            <a:extLst>
              <a:ext uri="{FF2B5EF4-FFF2-40B4-BE49-F238E27FC236}">
                <a16:creationId xmlns:a16="http://schemas.microsoft.com/office/drawing/2014/main" id="{863A26C7-C603-4A02-A945-4858DA847A87}"/>
              </a:ext>
            </a:extLst>
          </p:cNvPr>
          <p:cNvSpPr>
            <a:spLocks noGrp="1"/>
          </p:cNvSpPr>
          <p:nvPr>
            <p:ph type="pic" sz="quarter" idx="13" hasCustomPrompt="1"/>
          </p:nvPr>
        </p:nvSpPr>
        <p:spPr>
          <a:xfrm>
            <a:off x="10111635" y="482066"/>
            <a:ext cx="823625" cy="823544"/>
          </a:xfrm>
        </p:spPr>
        <p:txBody>
          <a:bodyPr anchor="ctr">
            <a:normAutofit/>
          </a:bodyPr>
          <a:lstStyle>
            <a:lvl1pPr algn="ctr">
              <a:buNone/>
              <a:defRPr sz="1350"/>
            </a:lvl1pPr>
          </a:lstStyle>
          <a:p>
            <a:r>
              <a:rPr lang="nb-NO"/>
              <a:t>Ikon</a:t>
            </a:r>
          </a:p>
        </p:txBody>
      </p:sp>
      <p:sp>
        <p:nvSpPr>
          <p:cNvPr id="15" name="TekstSylinder 11">
            <a:extLst>
              <a:ext uri="{FF2B5EF4-FFF2-40B4-BE49-F238E27FC236}">
                <a16:creationId xmlns:a16="http://schemas.microsoft.com/office/drawing/2014/main" id="{A31EBF86-F54B-3248-A4F1-B9DE66434CDB}"/>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2164740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gdir Introslide #4">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F68E54C7-4E92-4D7E-AE3A-BBBEE9879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accent1"/>
                </a:solidFill>
              </a:defRPr>
            </a:lvl1pPr>
          </a:lstStyle>
          <a:p>
            <a:r>
              <a:rPr lang="nb-NO"/>
              <a:t>Klikk for å redigere tittelstil</a:t>
            </a:r>
          </a:p>
        </p:txBody>
      </p:sp>
      <p:sp>
        <p:nvSpPr>
          <p:cNvPr id="7" name="TextBox 6">
            <a:extLst>
              <a:ext uri="{FF2B5EF4-FFF2-40B4-BE49-F238E27FC236}">
                <a16:creationId xmlns:a16="http://schemas.microsoft.com/office/drawing/2014/main" id="{F2BBDBD0-71F1-4AEB-9367-24166E6A24A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BCAC403A-A759-4525-ACE7-2FACC03B96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794807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sjonsboks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70" y="482067"/>
            <a:ext cx="8967770" cy="519373"/>
          </a:xfrm>
          <a:prstGeom prst="rect">
            <a:avLst/>
          </a:prstGeom>
        </p:spPr>
        <p:txBody>
          <a:bodyPr vert="horz" lIns="0" tIns="0" rIns="0" bIns="0" rtlCol="0" anchor="b" anchorCtr="0">
            <a:noAutofit/>
          </a:bodyPr>
          <a:lstStyle>
            <a:lvl1pPr>
              <a:defRPr sz="3375">
                <a:solidFill>
                  <a:schemeClr val="accent6"/>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084904" y="2472804"/>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16" name="Plassholder for bilde 4">
            <a:extLst>
              <a:ext uri="{FF2B5EF4-FFF2-40B4-BE49-F238E27FC236}">
                <a16:creationId xmlns:a16="http://schemas.microsoft.com/office/drawing/2014/main" id="{7BFF94D8-ED13-46EE-A799-DEB2E5F0D343}"/>
              </a:ext>
            </a:extLst>
          </p:cNvPr>
          <p:cNvSpPr>
            <a:spLocks noGrp="1"/>
          </p:cNvSpPr>
          <p:nvPr>
            <p:ph type="pic" sz="quarter" idx="18" hasCustomPrompt="1"/>
          </p:nvPr>
        </p:nvSpPr>
        <p:spPr>
          <a:xfrm>
            <a:off x="3526397" y="1750811"/>
            <a:ext cx="618246" cy="618186"/>
          </a:xfrm>
        </p:spPr>
        <p:txBody>
          <a:bodyPr anchor="ctr">
            <a:normAutofit/>
          </a:bodyPr>
          <a:lstStyle>
            <a:lvl1pPr algn="ctr">
              <a:buNone/>
              <a:defRPr sz="1350"/>
            </a:lvl1pPr>
          </a:lstStyle>
          <a:p>
            <a:r>
              <a:rPr lang="nb-NO"/>
              <a:t>Ikon</a:t>
            </a:r>
          </a:p>
        </p:txBody>
      </p:sp>
      <p:sp>
        <p:nvSpPr>
          <p:cNvPr id="34" name="Plassholder for tekst 7">
            <a:extLst>
              <a:ext uri="{FF2B5EF4-FFF2-40B4-BE49-F238E27FC236}">
                <a16:creationId xmlns:a16="http://schemas.microsoft.com/office/drawing/2014/main" id="{2A055CC0-0862-44EE-BD91-5BF86EBC0D07}"/>
              </a:ext>
            </a:extLst>
          </p:cNvPr>
          <p:cNvSpPr>
            <a:spLocks noGrp="1"/>
          </p:cNvSpPr>
          <p:nvPr>
            <p:ph type="body" sz="quarter" idx="19" hasCustomPrompt="1"/>
          </p:nvPr>
        </p:nvSpPr>
        <p:spPr>
          <a:xfrm>
            <a:off x="4424174" y="2471088"/>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5" name="Plassholder for bilde 4">
            <a:extLst>
              <a:ext uri="{FF2B5EF4-FFF2-40B4-BE49-F238E27FC236}">
                <a16:creationId xmlns:a16="http://schemas.microsoft.com/office/drawing/2014/main" id="{56D1D40E-0156-49DA-8DAA-43CCBB8F532E}"/>
              </a:ext>
            </a:extLst>
          </p:cNvPr>
          <p:cNvSpPr>
            <a:spLocks noGrp="1"/>
          </p:cNvSpPr>
          <p:nvPr>
            <p:ph type="pic" sz="quarter" idx="20" hasCustomPrompt="1"/>
          </p:nvPr>
        </p:nvSpPr>
        <p:spPr>
          <a:xfrm>
            <a:off x="6865666" y="1749096"/>
            <a:ext cx="618246" cy="618186"/>
          </a:xfrm>
        </p:spPr>
        <p:txBody>
          <a:bodyPr anchor="ctr">
            <a:normAutofit/>
          </a:bodyPr>
          <a:lstStyle>
            <a:lvl1pPr algn="ctr">
              <a:buNone/>
              <a:defRPr sz="1350"/>
            </a:lvl1pPr>
          </a:lstStyle>
          <a:p>
            <a:r>
              <a:rPr lang="nb-NO"/>
              <a:t>Ikon</a:t>
            </a:r>
          </a:p>
        </p:txBody>
      </p:sp>
      <p:sp>
        <p:nvSpPr>
          <p:cNvPr id="38" name="Plassholder for tekst 7">
            <a:extLst>
              <a:ext uri="{FF2B5EF4-FFF2-40B4-BE49-F238E27FC236}">
                <a16:creationId xmlns:a16="http://schemas.microsoft.com/office/drawing/2014/main" id="{23F0C87F-94C8-4C76-937C-F991668C5471}"/>
              </a:ext>
            </a:extLst>
          </p:cNvPr>
          <p:cNvSpPr>
            <a:spLocks noGrp="1"/>
          </p:cNvSpPr>
          <p:nvPr>
            <p:ph type="body" sz="quarter" idx="21" hasCustomPrompt="1"/>
          </p:nvPr>
        </p:nvSpPr>
        <p:spPr>
          <a:xfrm>
            <a:off x="7763366" y="2471946"/>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9" name="Plassholder for bilde 4">
            <a:extLst>
              <a:ext uri="{FF2B5EF4-FFF2-40B4-BE49-F238E27FC236}">
                <a16:creationId xmlns:a16="http://schemas.microsoft.com/office/drawing/2014/main" id="{AF3EB7C0-F8BA-44CA-942B-35FC2D07007C}"/>
              </a:ext>
            </a:extLst>
          </p:cNvPr>
          <p:cNvSpPr>
            <a:spLocks noGrp="1"/>
          </p:cNvSpPr>
          <p:nvPr>
            <p:ph type="pic" sz="quarter" idx="22" hasCustomPrompt="1"/>
          </p:nvPr>
        </p:nvSpPr>
        <p:spPr>
          <a:xfrm>
            <a:off x="10204859" y="1749953"/>
            <a:ext cx="618246" cy="618186"/>
          </a:xfrm>
        </p:spPr>
        <p:txBody>
          <a:bodyPr anchor="ctr">
            <a:normAutofit/>
          </a:bodyPr>
          <a:lstStyle>
            <a:lvl1pPr algn="ctr">
              <a:buNone/>
              <a:defRPr sz="1350"/>
            </a:lvl1pPr>
          </a:lstStyle>
          <a:p>
            <a:r>
              <a:rPr lang="nb-NO"/>
              <a:t>Ikon</a:t>
            </a:r>
          </a:p>
        </p:txBody>
      </p:sp>
      <p:sp>
        <p:nvSpPr>
          <p:cNvPr id="41" name="Plassholder for tekst 7">
            <a:extLst>
              <a:ext uri="{FF2B5EF4-FFF2-40B4-BE49-F238E27FC236}">
                <a16:creationId xmlns:a16="http://schemas.microsoft.com/office/drawing/2014/main" id="{DE64A72C-AE57-476F-89AE-BEE281296AE0}"/>
              </a:ext>
            </a:extLst>
          </p:cNvPr>
          <p:cNvSpPr>
            <a:spLocks noGrp="1"/>
          </p:cNvSpPr>
          <p:nvPr>
            <p:ph type="body" sz="quarter" idx="23" hasCustomPrompt="1"/>
          </p:nvPr>
        </p:nvSpPr>
        <p:spPr>
          <a:xfrm>
            <a:off x="1084904" y="4498138"/>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5" name="Plassholder for tekst 7">
            <a:extLst>
              <a:ext uri="{FF2B5EF4-FFF2-40B4-BE49-F238E27FC236}">
                <a16:creationId xmlns:a16="http://schemas.microsoft.com/office/drawing/2014/main" id="{2F380F50-96B8-4085-A71E-CD22EA1F9995}"/>
              </a:ext>
            </a:extLst>
          </p:cNvPr>
          <p:cNvSpPr>
            <a:spLocks noGrp="1"/>
          </p:cNvSpPr>
          <p:nvPr>
            <p:ph type="body" sz="quarter" idx="25" hasCustomPrompt="1"/>
          </p:nvPr>
        </p:nvSpPr>
        <p:spPr>
          <a:xfrm>
            <a:off x="4424174" y="4496423"/>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8" name="Plassholder for tekst 7">
            <a:extLst>
              <a:ext uri="{FF2B5EF4-FFF2-40B4-BE49-F238E27FC236}">
                <a16:creationId xmlns:a16="http://schemas.microsoft.com/office/drawing/2014/main" id="{CE3ADA12-B05B-4014-AA16-27635064FE8D}"/>
              </a:ext>
            </a:extLst>
          </p:cNvPr>
          <p:cNvSpPr>
            <a:spLocks noGrp="1"/>
          </p:cNvSpPr>
          <p:nvPr>
            <p:ph type="body" sz="quarter" idx="27" hasCustomPrompt="1"/>
          </p:nvPr>
        </p:nvSpPr>
        <p:spPr>
          <a:xfrm>
            <a:off x="7763366" y="4497280"/>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7" name="TekstSylinder 11">
            <a:extLst>
              <a:ext uri="{FF2B5EF4-FFF2-40B4-BE49-F238E27FC236}">
                <a16:creationId xmlns:a16="http://schemas.microsoft.com/office/drawing/2014/main" id="{4991ECCB-C1B3-E849-B838-4202397A2310}"/>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2920811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nformasjonsboks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95553B-1108-4EA1-B440-718A360DE85B}"/>
              </a:ext>
            </a:extLst>
          </p:cNvPr>
          <p:cNvSpPr/>
          <p:nvPr userDrawn="1"/>
        </p:nvSpPr>
        <p:spPr>
          <a:xfrm>
            <a:off x="0" y="0"/>
            <a:ext cx="12192000"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sz="1350">
              <a:solidFill>
                <a:schemeClr val="accent1"/>
              </a:solidFill>
            </a:endParaRPr>
          </a:p>
        </p:txBody>
      </p:sp>
      <p:sp>
        <p:nvSpPr>
          <p:cNvPr id="3" name="Rektangel 2">
            <a:extLst>
              <a:ext uri="{FF2B5EF4-FFF2-40B4-BE49-F238E27FC236}">
                <a16:creationId xmlns:a16="http://schemas.microsoft.com/office/drawing/2014/main" id="{4DFCCDA3-EA8A-4583-8226-9624EB933A9F}"/>
              </a:ext>
            </a:extLst>
          </p:cNvPr>
          <p:cNvSpPr/>
          <p:nvPr userDrawn="1"/>
        </p:nvSpPr>
        <p:spPr>
          <a:xfrm>
            <a:off x="972827" y="1645119"/>
            <a:ext cx="3283893" cy="1956847"/>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sz="1350"/>
          </a:p>
        </p:txBody>
      </p:sp>
      <p:sp>
        <p:nvSpPr>
          <p:cNvPr id="6" name="Plassholder for tittel 1">
            <a:extLst>
              <a:ext uri="{FF2B5EF4-FFF2-40B4-BE49-F238E27FC236}">
                <a16:creationId xmlns:a16="http://schemas.microsoft.com/office/drawing/2014/main" id="{24B3FFCC-1272-4313-8652-A0EECFE84E23}"/>
              </a:ext>
            </a:extLst>
          </p:cNvPr>
          <p:cNvSpPr>
            <a:spLocks noGrp="1"/>
          </p:cNvSpPr>
          <p:nvPr>
            <p:ph type="title" hasCustomPrompt="1"/>
          </p:nvPr>
        </p:nvSpPr>
        <p:spPr>
          <a:xfrm>
            <a:off x="973170" y="482067"/>
            <a:ext cx="8967770" cy="519373"/>
          </a:xfrm>
          <a:prstGeom prst="rect">
            <a:avLst/>
          </a:prstGeom>
        </p:spPr>
        <p:txBody>
          <a:bodyPr vert="horz" lIns="0" tIns="0" rIns="0" bIns="0" rtlCol="0" anchor="b" anchorCtr="0">
            <a:noAutofit/>
          </a:bodyPr>
          <a:lstStyle>
            <a:lvl1pPr>
              <a:defRPr sz="3375">
                <a:solidFill>
                  <a:schemeClr val="accent6"/>
                </a:solidFill>
              </a:defRPr>
            </a:lvl1pPr>
          </a:lstStyle>
          <a:p>
            <a:r>
              <a:rPr lang="nb-NO"/>
              <a:t>Overskrift</a:t>
            </a:r>
          </a:p>
        </p:txBody>
      </p:sp>
      <p:sp>
        <p:nvSpPr>
          <p:cNvPr id="8" name="Plassholder for tekst 7">
            <a:extLst>
              <a:ext uri="{FF2B5EF4-FFF2-40B4-BE49-F238E27FC236}">
                <a16:creationId xmlns:a16="http://schemas.microsoft.com/office/drawing/2014/main" id="{F0532AB3-5F00-41B2-A50F-33DED0B55F0B}"/>
              </a:ext>
            </a:extLst>
          </p:cNvPr>
          <p:cNvSpPr>
            <a:spLocks noGrp="1"/>
          </p:cNvSpPr>
          <p:nvPr>
            <p:ph type="body" sz="quarter" idx="10" hasCustomPrompt="1"/>
          </p:nvPr>
        </p:nvSpPr>
        <p:spPr>
          <a:xfrm>
            <a:off x="1084904" y="2472804"/>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10" name="Plassholder for tekst 9">
            <a:extLst>
              <a:ext uri="{FF2B5EF4-FFF2-40B4-BE49-F238E27FC236}">
                <a16:creationId xmlns:a16="http://schemas.microsoft.com/office/drawing/2014/main" id="{33E1E467-D452-4B37-BDF1-323B184B709C}"/>
              </a:ext>
            </a:extLst>
          </p:cNvPr>
          <p:cNvSpPr>
            <a:spLocks noGrp="1"/>
          </p:cNvSpPr>
          <p:nvPr>
            <p:ph type="body" sz="quarter" idx="11" hasCustomPrompt="1"/>
          </p:nvPr>
        </p:nvSpPr>
        <p:spPr>
          <a:xfrm>
            <a:off x="973169" y="6200775"/>
            <a:ext cx="5829869" cy="247650"/>
          </a:xfrm>
        </p:spPr>
        <p:txBody>
          <a:bodyPr>
            <a:noAutofit/>
          </a:bodyPr>
          <a:lstStyle>
            <a:lvl1pPr>
              <a:buNone/>
              <a:defRPr sz="825" b="1">
                <a:solidFill>
                  <a:schemeClr val="accent1"/>
                </a:solidFill>
              </a:defRPr>
            </a:lvl1pPr>
          </a:lstStyle>
          <a:p>
            <a:pPr lvl="0"/>
            <a:r>
              <a:rPr lang="nb-NO" err="1"/>
              <a:t>X</a:t>
            </a:r>
            <a:r>
              <a:rPr lang="nb-NO"/>
              <a:t> – Seksjon/kapittel</a:t>
            </a:r>
          </a:p>
        </p:txBody>
      </p:sp>
      <p:sp>
        <p:nvSpPr>
          <p:cNvPr id="16" name="Plassholder for bilde 4">
            <a:extLst>
              <a:ext uri="{FF2B5EF4-FFF2-40B4-BE49-F238E27FC236}">
                <a16:creationId xmlns:a16="http://schemas.microsoft.com/office/drawing/2014/main" id="{7BFF94D8-ED13-46EE-A799-DEB2E5F0D343}"/>
              </a:ext>
            </a:extLst>
          </p:cNvPr>
          <p:cNvSpPr>
            <a:spLocks noGrp="1"/>
          </p:cNvSpPr>
          <p:nvPr>
            <p:ph type="pic" sz="quarter" idx="18" hasCustomPrompt="1"/>
          </p:nvPr>
        </p:nvSpPr>
        <p:spPr>
          <a:xfrm>
            <a:off x="3526397" y="1750811"/>
            <a:ext cx="618246" cy="618186"/>
          </a:xfrm>
        </p:spPr>
        <p:txBody>
          <a:bodyPr anchor="ctr">
            <a:normAutofit/>
          </a:bodyPr>
          <a:lstStyle>
            <a:lvl1pPr algn="ctr">
              <a:buNone/>
              <a:defRPr sz="1350"/>
            </a:lvl1pPr>
          </a:lstStyle>
          <a:p>
            <a:r>
              <a:rPr lang="nb-NO"/>
              <a:t>Ikon</a:t>
            </a:r>
          </a:p>
        </p:txBody>
      </p:sp>
      <p:sp>
        <p:nvSpPr>
          <p:cNvPr id="5" name="Rektangel 4">
            <a:extLst>
              <a:ext uri="{FF2B5EF4-FFF2-40B4-BE49-F238E27FC236}">
                <a16:creationId xmlns:a16="http://schemas.microsoft.com/office/drawing/2014/main" id="{BE105A8C-39FC-4982-9EEE-74DD5C2945E6}"/>
              </a:ext>
            </a:extLst>
          </p:cNvPr>
          <p:cNvSpPr/>
          <p:nvPr userDrawn="1"/>
        </p:nvSpPr>
        <p:spPr>
          <a:xfrm>
            <a:off x="972827" y="3670453"/>
            <a:ext cx="3283893" cy="1956847"/>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sz="1350"/>
          </a:p>
        </p:txBody>
      </p:sp>
      <p:sp>
        <p:nvSpPr>
          <p:cNvPr id="11" name="Rektangel 10">
            <a:extLst>
              <a:ext uri="{FF2B5EF4-FFF2-40B4-BE49-F238E27FC236}">
                <a16:creationId xmlns:a16="http://schemas.microsoft.com/office/drawing/2014/main" id="{1526E4E1-BF08-44EB-ADE1-6230D1BAF1DC}"/>
              </a:ext>
            </a:extLst>
          </p:cNvPr>
          <p:cNvSpPr/>
          <p:nvPr userDrawn="1"/>
        </p:nvSpPr>
        <p:spPr>
          <a:xfrm>
            <a:off x="4312097" y="1645119"/>
            <a:ext cx="3283893" cy="1956847"/>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sz="1350"/>
          </a:p>
        </p:txBody>
      </p:sp>
      <p:sp>
        <p:nvSpPr>
          <p:cNvPr id="12" name="Rektangel 11">
            <a:extLst>
              <a:ext uri="{FF2B5EF4-FFF2-40B4-BE49-F238E27FC236}">
                <a16:creationId xmlns:a16="http://schemas.microsoft.com/office/drawing/2014/main" id="{126E9F46-3721-4911-81EF-9F35432AF986}"/>
              </a:ext>
            </a:extLst>
          </p:cNvPr>
          <p:cNvSpPr/>
          <p:nvPr userDrawn="1"/>
        </p:nvSpPr>
        <p:spPr>
          <a:xfrm>
            <a:off x="4312097" y="3670453"/>
            <a:ext cx="3283893" cy="1956847"/>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sz="1350"/>
          </a:p>
        </p:txBody>
      </p:sp>
      <p:sp>
        <p:nvSpPr>
          <p:cNvPr id="13" name="Rektangel 12">
            <a:extLst>
              <a:ext uri="{FF2B5EF4-FFF2-40B4-BE49-F238E27FC236}">
                <a16:creationId xmlns:a16="http://schemas.microsoft.com/office/drawing/2014/main" id="{92DAAE2C-AB2F-45C0-BE40-9FFABBACC4B4}"/>
              </a:ext>
            </a:extLst>
          </p:cNvPr>
          <p:cNvSpPr/>
          <p:nvPr userDrawn="1"/>
        </p:nvSpPr>
        <p:spPr>
          <a:xfrm>
            <a:off x="7651366" y="1645632"/>
            <a:ext cx="3283893" cy="1956847"/>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sz="1350"/>
          </a:p>
        </p:txBody>
      </p:sp>
      <p:sp>
        <p:nvSpPr>
          <p:cNvPr id="14" name="Rektangel 13">
            <a:extLst>
              <a:ext uri="{FF2B5EF4-FFF2-40B4-BE49-F238E27FC236}">
                <a16:creationId xmlns:a16="http://schemas.microsoft.com/office/drawing/2014/main" id="{FC933420-EBD5-4474-8D11-683739499828}"/>
              </a:ext>
            </a:extLst>
          </p:cNvPr>
          <p:cNvSpPr/>
          <p:nvPr userDrawn="1"/>
        </p:nvSpPr>
        <p:spPr>
          <a:xfrm>
            <a:off x="7651366" y="3670966"/>
            <a:ext cx="3283893" cy="1956847"/>
          </a:xfrm>
          <a:prstGeom prst="rect">
            <a:avLst/>
          </a:prstGeom>
          <a:solidFill>
            <a:srgbClr val="F5DDA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b-NO" sz="1350"/>
          </a:p>
        </p:txBody>
      </p:sp>
      <p:sp>
        <p:nvSpPr>
          <p:cNvPr id="34" name="Plassholder for tekst 7">
            <a:extLst>
              <a:ext uri="{FF2B5EF4-FFF2-40B4-BE49-F238E27FC236}">
                <a16:creationId xmlns:a16="http://schemas.microsoft.com/office/drawing/2014/main" id="{2A055CC0-0862-44EE-BD91-5BF86EBC0D07}"/>
              </a:ext>
            </a:extLst>
          </p:cNvPr>
          <p:cNvSpPr>
            <a:spLocks noGrp="1"/>
          </p:cNvSpPr>
          <p:nvPr>
            <p:ph type="body" sz="quarter" idx="19" hasCustomPrompt="1"/>
          </p:nvPr>
        </p:nvSpPr>
        <p:spPr>
          <a:xfrm>
            <a:off x="4424174" y="2471088"/>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5" name="Plassholder for bilde 4">
            <a:extLst>
              <a:ext uri="{FF2B5EF4-FFF2-40B4-BE49-F238E27FC236}">
                <a16:creationId xmlns:a16="http://schemas.microsoft.com/office/drawing/2014/main" id="{56D1D40E-0156-49DA-8DAA-43CCBB8F532E}"/>
              </a:ext>
            </a:extLst>
          </p:cNvPr>
          <p:cNvSpPr>
            <a:spLocks noGrp="1"/>
          </p:cNvSpPr>
          <p:nvPr>
            <p:ph type="pic" sz="quarter" idx="20" hasCustomPrompt="1"/>
          </p:nvPr>
        </p:nvSpPr>
        <p:spPr>
          <a:xfrm>
            <a:off x="6865666" y="1749096"/>
            <a:ext cx="618246" cy="618186"/>
          </a:xfrm>
        </p:spPr>
        <p:txBody>
          <a:bodyPr anchor="ctr">
            <a:normAutofit/>
          </a:bodyPr>
          <a:lstStyle>
            <a:lvl1pPr algn="ctr">
              <a:buNone/>
              <a:defRPr sz="1350"/>
            </a:lvl1pPr>
          </a:lstStyle>
          <a:p>
            <a:r>
              <a:rPr lang="nb-NO"/>
              <a:t>Ikon</a:t>
            </a:r>
          </a:p>
        </p:txBody>
      </p:sp>
      <p:sp>
        <p:nvSpPr>
          <p:cNvPr id="38" name="Plassholder for tekst 7">
            <a:extLst>
              <a:ext uri="{FF2B5EF4-FFF2-40B4-BE49-F238E27FC236}">
                <a16:creationId xmlns:a16="http://schemas.microsoft.com/office/drawing/2014/main" id="{23F0C87F-94C8-4C76-937C-F991668C5471}"/>
              </a:ext>
            </a:extLst>
          </p:cNvPr>
          <p:cNvSpPr>
            <a:spLocks noGrp="1"/>
          </p:cNvSpPr>
          <p:nvPr>
            <p:ph type="body" sz="quarter" idx="21" hasCustomPrompt="1"/>
          </p:nvPr>
        </p:nvSpPr>
        <p:spPr>
          <a:xfrm>
            <a:off x="7763366" y="2471946"/>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39" name="Plassholder for bilde 4">
            <a:extLst>
              <a:ext uri="{FF2B5EF4-FFF2-40B4-BE49-F238E27FC236}">
                <a16:creationId xmlns:a16="http://schemas.microsoft.com/office/drawing/2014/main" id="{AF3EB7C0-F8BA-44CA-942B-35FC2D07007C}"/>
              </a:ext>
            </a:extLst>
          </p:cNvPr>
          <p:cNvSpPr>
            <a:spLocks noGrp="1"/>
          </p:cNvSpPr>
          <p:nvPr>
            <p:ph type="pic" sz="quarter" idx="22" hasCustomPrompt="1"/>
          </p:nvPr>
        </p:nvSpPr>
        <p:spPr>
          <a:xfrm>
            <a:off x="10204859" y="1749953"/>
            <a:ext cx="618246" cy="618186"/>
          </a:xfrm>
        </p:spPr>
        <p:txBody>
          <a:bodyPr anchor="ctr">
            <a:normAutofit/>
          </a:bodyPr>
          <a:lstStyle>
            <a:lvl1pPr algn="ctr">
              <a:buNone/>
              <a:defRPr sz="1350"/>
            </a:lvl1pPr>
          </a:lstStyle>
          <a:p>
            <a:r>
              <a:rPr lang="nb-NO"/>
              <a:t>Ikon</a:t>
            </a:r>
          </a:p>
        </p:txBody>
      </p:sp>
      <p:sp>
        <p:nvSpPr>
          <p:cNvPr id="41" name="Plassholder for tekst 7">
            <a:extLst>
              <a:ext uri="{FF2B5EF4-FFF2-40B4-BE49-F238E27FC236}">
                <a16:creationId xmlns:a16="http://schemas.microsoft.com/office/drawing/2014/main" id="{DE64A72C-AE57-476F-89AE-BEE281296AE0}"/>
              </a:ext>
            </a:extLst>
          </p:cNvPr>
          <p:cNvSpPr>
            <a:spLocks noGrp="1"/>
          </p:cNvSpPr>
          <p:nvPr>
            <p:ph type="body" sz="quarter" idx="23" hasCustomPrompt="1"/>
          </p:nvPr>
        </p:nvSpPr>
        <p:spPr>
          <a:xfrm>
            <a:off x="1084904" y="4498138"/>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2" name="Plassholder for bilde 4">
            <a:extLst>
              <a:ext uri="{FF2B5EF4-FFF2-40B4-BE49-F238E27FC236}">
                <a16:creationId xmlns:a16="http://schemas.microsoft.com/office/drawing/2014/main" id="{DDE8B955-46CB-4704-8844-CAE8217D6C23}"/>
              </a:ext>
            </a:extLst>
          </p:cNvPr>
          <p:cNvSpPr>
            <a:spLocks noGrp="1"/>
          </p:cNvSpPr>
          <p:nvPr>
            <p:ph type="pic" sz="quarter" idx="24" hasCustomPrompt="1"/>
          </p:nvPr>
        </p:nvSpPr>
        <p:spPr>
          <a:xfrm>
            <a:off x="3526397" y="3776146"/>
            <a:ext cx="618246" cy="618186"/>
          </a:xfrm>
        </p:spPr>
        <p:txBody>
          <a:bodyPr anchor="ctr">
            <a:normAutofit/>
          </a:bodyPr>
          <a:lstStyle>
            <a:lvl1pPr algn="ctr">
              <a:buNone/>
              <a:defRPr sz="1350"/>
            </a:lvl1pPr>
          </a:lstStyle>
          <a:p>
            <a:r>
              <a:rPr lang="nb-NO"/>
              <a:t>Ikon</a:t>
            </a:r>
          </a:p>
        </p:txBody>
      </p:sp>
      <p:sp>
        <p:nvSpPr>
          <p:cNvPr id="45" name="Plassholder for tekst 7">
            <a:extLst>
              <a:ext uri="{FF2B5EF4-FFF2-40B4-BE49-F238E27FC236}">
                <a16:creationId xmlns:a16="http://schemas.microsoft.com/office/drawing/2014/main" id="{2F380F50-96B8-4085-A71E-CD22EA1F9995}"/>
              </a:ext>
            </a:extLst>
          </p:cNvPr>
          <p:cNvSpPr>
            <a:spLocks noGrp="1"/>
          </p:cNvSpPr>
          <p:nvPr>
            <p:ph type="body" sz="quarter" idx="25" hasCustomPrompt="1"/>
          </p:nvPr>
        </p:nvSpPr>
        <p:spPr>
          <a:xfrm>
            <a:off x="4424174" y="4496423"/>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6" name="Plassholder for bilde 4">
            <a:extLst>
              <a:ext uri="{FF2B5EF4-FFF2-40B4-BE49-F238E27FC236}">
                <a16:creationId xmlns:a16="http://schemas.microsoft.com/office/drawing/2014/main" id="{82923A2E-D872-4C98-90DD-74B079516B33}"/>
              </a:ext>
            </a:extLst>
          </p:cNvPr>
          <p:cNvSpPr>
            <a:spLocks noGrp="1"/>
          </p:cNvSpPr>
          <p:nvPr>
            <p:ph type="pic" sz="quarter" idx="26" hasCustomPrompt="1"/>
          </p:nvPr>
        </p:nvSpPr>
        <p:spPr>
          <a:xfrm>
            <a:off x="6865666" y="3774431"/>
            <a:ext cx="618246" cy="618186"/>
          </a:xfrm>
        </p:spPr>
        <p:txBody>
          <a:bodyPr anchor="ctr">
            <a:normAutofit/>
          </a:bodyPr>
          <a:lstStyle>
            <a:lvl1pPr algn="ctr">
              <a:buNone/>
              <a:defRPr sz="1350"/>
            </a:lvl1pPr>
          </a:lstStyle>
          <a:p>
            <a:r>
              <a:rPr lang="nb-NO"/>
              <a:t>Ikon</a:t>
            </a:r>
          </a:p>
        </p:txBody>
      </p:sp>
      <p:sp>
        <p:nvSpPr>
          <p:cNvPr id="48" name="Plassholder for tekst 7">
            <a:extLst>
              <a:ext uri="{FF2B5EF4-FFF2-40B4-BE49-F238E27FC236}">
                <a16:creationId xmlns:a16="http://schemas.microsoft.com/office/drawing/2014/main" id="{CE3ADA12-B05B-4014-AA16-27635064FE8D}"/>
              </a:ext>
            </a:extLst>
          </p:cNvPr>
          <p:cNvSpPr>
            <a:spLocks noGrp="1"/>
          </p:cNvSpPr>
          <p:nvPr>
            <p:ph type="body" sz="quarter" idx="27" hasCustomPrompt="1"/>
          </p:nvPr>
        </p:nvSpPr>
        <p:spPr>
          <a:xfrm>
            <a:off x="7763366" y="4497280"/>
            <a:ext cx="3059739" cy="989248"/>
          </a:xfrm>
        </p:spPr>
        <p:txBody>
          <a:bodyPr/>
          <a:lstStyle>
            <a:lvl1pPr marL="0">
              <a:spcBef>
                <a:spcPts val="0"/>
              </a:spcBef>
              <a:buClr>
                <a:schemeClr val="accent1"/>
              </a:buClr>
              <a:buNone/>
              <a:defRPr sz="1050" b="0">
                <a:solidFill>
                  <a:schemeClr val="accent1"/>
                </a:solidFill>
              </a:defRPr>
            </a:lvl1pPr>
            <a:lvl2pPr>
              <a:buClr>
                <a:schemeClr val="accent1"/>
              </a:buClr>
              <a:defRPr>
                <a:solidFill>
                  <a:schemeClr val="accent1"/>
                </a:solidFill>
              </a:defRPr>
            </a:lvl2pPr>
            <a:lvl3pPr>
              <a:buClr>
                <a:schemeClr val="accent1"/>
              </a:buClr>
              <a:buNone/>
              <a:defRPr>
                <a:solidFill>
                  <a:schemeClr val="accent1"/>
                </a:solidFill>
              </a:defRPr>
            </a:lvl3pPr>
            <a:lvl4pPr>
              <a:buClr>
                <a:schemeClr val="accent1"/>
              </a:buClr>
              <a:defRPr>
                <a:solidFill>
                  <a:schemeClr val="accent1"/>
                </a:solidFill>
              </a:defRPr>
            </a:lvl4pPr>
            <a:lvl5pPr>
              <a:buClr>
                <a:schemeClr val="accent1"/>
              </a:buClr>
              <a:defRPr>
                <a:solidFill>
                  <a:schemeClr val="accent1"/>
                </a:solidFill>
              </a:defRPr>
            </a:lvl5pPr>
          </a:lstStyle>
          <a:p>
            <a:pPr lvl="0"/>
            <a:r>
              <a:rPr lang="nb-NO"/>
              <a:t>Klikk her for å legge til tekst</a:t>
            </a:r>
          </a:p>
        </p:txBody>
      </p:sp>
      <p:sp>
        <p:nvSpPr>
          <p:cNvPr id="49" name="Plassholder for bilde 4">
            <a:extLst>
              <a:ext uri="{FF2B5EF4-FFF2-40B4-BE49-F238E27FC236}">
                <a16:creationId xmlns:a16="http://schemas.microsoft.com/office/drawing/2014/main" id="{72A0DCC2-C436-4FB4-B96F-E4F74AA656CE}"/>
              </a:ext>
            </a:extLst>
          </p:cNvPr>
          <p:cNvSpPr>
            <a:spLocks noGrp="1"/>
          </p:cNvSpPr>
          <p:nvPr>
            <p:ph type="pic" sz="quarter" idx="28" hasCustomPrompt="1"/>
          </p:nvPr>
        </p:nvSpPr>
        <p:spPr>
          <a:xfrm>
            <a:off x="10204859" y="3775288"/>
            <a:ext cx="618246" cy="618186"/>
          </a:xfrm>
        </p:spPr>
        <p:txBody>
          <a:bodyPr anchor="ctr">
            <a:normAutofit/>
          </a:bodyPr>
          <a:lstStyle>
            <a:lvl1pPr algn="ctr">
              <a:buNone/>
              <a:defRPr sz="1350"/>
            </a:lvl1pPr>
          </a:lstStyle>
          <a:p>
            <a:r>
              <a:rPr lang="nb-NO"/>
              <a:t>Ikon</a:t>
            </a:r>
          </a:p>
        </p:txBody>
      </p:sp>
      <p:sp>
        <p:nvSpPr>
          <p:cNvPr id="50" name="Plassholder for bilde 4">
            <a:extLst>
              <a:ext uri="{FF2B5EF4-FFF2-40B4-BE49-F238E27FC236}">
                <a16:creationId xmlns:a16="http://schemas.microsoft.com/office/drawing/2014/main" id="{97DCD19A-C225-4F57-9959-BBAD4C19F2FA}"/>
              </a:ext>
            </a:extLst>
          </p:cNvPr>
          <p:cNvSpPr>
            <a:spLocks noGrp="1"/>
          </p:cNvSpPr>
          <p:nvPr>
            <p:ph type="pic" sz="quarter" idx="13" hasCustomPrompt="1"/>
          </p:nvPr>
        </p:nvSpPr>
        <p:spPr>
          <a:xfrm>
            <a:off x="10111635" y="482066"/>
            <a:ext cx="823625" cy="823544"/>
          </a:xfrm>
        </p:spPr>
        <p:txBody>
          <a:bodyPr anchor="ctr">
            <a:normAutofit/>
          </a:bodyPr>
          <a:lstStyle>
            <a:lvl1pPr algn="ctr">
              <a:buNone/>
              <a:defRPr sz="1350"/>
            </a:lvl1pPr>
          </a:lstStyle>
          <a:p>
            <a:r>
              <a:rPr lang="nb-NO"/>
              <a:t>Ikon</a:t>
            </a:r>
          </a:p>
        </p:txBody>
      </p:sp>
      <p:sp>
        <p:nvSpPr>
          <p:cNvPr id="26" name="TekstSylinder 11">
            <a:extLst>
              <a:ext uri="{FF2B5EF4-FFF2-40B4-BE49-F238E27FC236}">
                <a16:creationId xmlns:a16="http://schemas.microsoft.com/office/drawing/2014/main" id="{5F6DC60B-4133-924D-B0FE-6A0E0B148E3E}"/>
              </a:ext>
            </a:extLst>
          </p:cNvPr>
          <p:cNvSpPr txBox="1"/>
          <p:nvPr userDrawn="1"/>
        </p:nvSpPr>
        <p:spPr>
          <a:xfrm>
            <a:off x="6210906" y="6200775"/>
            <a:ext cx="4743405" cy="247650"/>
          </a:xfrm>
          <a:prstGeom prst="rect">
            <a:avLst/>
          </a:prstGeom>
        </p:spPr>
        <p:txBody>
          <a:bodyPr vert="horz" lIns="0" tIns="0" rIns="0" bIns="0" rtlCol="0">
            <a:noAutofit/>
          </a:bodyPr>
          <a:lstStyle>
            <a:lvl1pPr marL="540000" lvl="0" indent="-540000" defTabSz="1219085">
              <a:lnSpc>
                <a:spcPct val="100000"/>
              </a:lnSpc>
              <a:spcBef>
                <a:spcPts val="2500"/>
              </a:spcBef>
              <a:buClr>
                <a:schemeClr val="accent3"/>
              </a:buClr>
              <a:buFont typeface="Arial" panose="020B0604020202020204" pitchFamily="34" charset="0"/>
              <a:buNone/>
              <a:defRPr sz="1100" b="1">
                <a:solidFill>
                  <a:schemeClr val="accent1"/>
                </a:solidFill>
              </a:defRPr>
            </a:lvl1pPr>
            <a:lvl2pPr marL="1111500" indent="-571500" defTabSz="1219085">
              <a:lnSpc>
                <a:spcPct val="90000"/>
              </a:lnSpc>
              <a:spcBef>
                <a:spcPts val="1500"/>
              </a:spcBef>
              <a:buClr>
                <a:schemeClr val="accent3"/>
              </a:buClr>
              <a:buSzPct val="100000"/>
              <a:buFont typeface="Arial" panose="020B0604020202020204" pitchFamily="34" charset="0"/>
              <a:buChar char="•"/>
              <a:defRPr sz="3200">
                <a:solidFill>
                  <a:schemeClr val="tx2"/>
                </a:solidFill>
              </a:defRPr>
            </a:lvl2pPr>
            <a:lvl3pPr marL="1471500" indent="-571500" defTabSz="1219085">
              <a:lnSpc>
                <a:spcPct val="90000"/>
              </a:lnSpc>
              <a:spcBef>
                <a:spcPts val="1500"/>
              </a:spcBef>
              <a:buClr>
                <a:schemeClr val="accent3"/>
              </a:buClr>
              <a:buSzPct val="100000"/>
              <a:buFont typeface="Arial" panose="020B0604020202020204" pitchFamily="34" charset="0"/>
              <a:buChar char="•"/>
              <a:defRPr sz="2800">
                <a:solidFill>
                  <a:schemeClr val="tx2"/>
                </a:solidFill>
              </a:defRPr>
            </a:lvl3pPr>
            <a:lvl4pPr marL="1717200" indent="-457200" defTabSz="1219085">
              <a:lnSpc>
                <a:spcPct val="90000"/>
              </a:lnSpc>
              <a:spcBef>
                <a:spcPts val="1500"/>
              </a:spcBef>
              <a:buClr>
                <a:schemeClr val="accent3"/>
              </a:buClr>
              <a:buSzPct val="100000"/>
              <a:buFont typeface="Arial" panose="020B0604020202020204" pitchFamily="34" charset="0"/>
              <a:buChar char="•"/>
              <a:defRPr sz="2400">
                <a:solidFill>
                  <a:schemeClr val="tx2"/>
                </a:solidFill>
              </a:defRPr>
            </a:lvl4pPr>
            <a:lvl5pPr marL="2077200" indent="-457200" defTabSz="1219085">
              <a:lnSpc>
                <a:spcPct val="90000"/>
              </a:lnSpc>
              <a:spcBef>
                <a:spcPts val="1500"/>
              </a:spcBef>
              <a:buClr>
                <a:schemeClr val="accent3"/>
              </a:buClr>
              <a:buSzPct val="100000"/>
              <a:buFont typeface="Arial" panose="020B0604020202020204" pitchFamily="34" charset="0"/>
              <a:buChar char="•"/>
              <a:defRPr sz="2000">
                <a:solidFill>
                  <a:schemeClr val="tx2"/>
                </a:solidFill>
              </a:defRPr>
            </a:lvl5pPr>
            <a:lvl6pPr marL="3352484" indent="-304771" defTabSz="1219085">
              <a:lnSpc>
                <a:spcPct val="90000"/>
              </a:lnSpc>
              <a:spcBef>
                <a:spcPts val="667"/>
              </a:spcBef>
              <a:buFont typeface="Arial" panose="020B0604020202020204" pitchFamily="34" charset="0"/>
              <a:buChar char="•"/>
              <a:defRPr sz="2400"/>
            </a:lvl6pPr>
            <a:lvl7pPr marL="3962027" indent="-304771" defTabSz="1219085">
              <a:lnSpc>
                <a:spcPct val="90000"/>
              </a:lnSpc>
              <a:spcBef>
                <a:spcPts val="667"/>
              </a:spcBef>
              <a:buFont typeface="Arial" panose="020B0604020202020204" pitchFamily="34" charset="0"/>
              <a:buChar char="•"/>
              <a:defRPr sz="2400"/>
            </a:lvl7pPr>
            <a:lvl8pPr marL="4571569" indent="-304771" defTabSz="1219085">
              <a:lnSpc>
                <a:spcPct val="90000"/>
              </a:lnSpc>
              <a:spcBef>
                <a:spcPts val="667"/>
              </a:spcBef>
              <a:buFont typeface="Arial" panose="020B0604020202020204" pitchFamily="34" charset="0"/>
              <a:buChar char="•"/>
              <a:defRPr sz="2400"/>
            </a:lvl8pPr>
            <a:lvl9pPr marL="5181112" indent="-304771" defTabSz="1219085">
              <a:lnSpc>
                <a:spcPct val="90000"/>
              </a:lnSpc>
              <a:spcBef>
                <a:spcPts val="667"/>
              </a:spcBef>
              <a:buFont typeface="Arial" panose="020B0604020202020204" pitchFamily="34" charset="0"/>
              <a:buChar char="•"/>
              <a:defRPr sz="2400"/>
            </a:lvl9pPr>
          </a:lstStyle>
          <a:p>
            <a:pPr lvl="0" algn="r"/>
            <a:r>
              <a:rPr lang="nb-NO" sz="825"/>
              <a:t>Erfaringsrapport 2020 | Handlingsplanen for regjeringens digitaliseringsstrategi | </a:t>
            </a:r>
          </a:p>
        </p:txBody>
      </p:sp>
    </p:spTree>
    <p:extLst>
      <p:ext uri="{BB962C8B-B14F-4D97-AF65-F5344CB8AC3E}">
        <p14:creationId xmlns:p14="http://schemas.microsoft.com/office/powerpoint/2010/main" val="1493318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
            <a:ext cx="12192000" cy="6856474"/>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3221745"/>
            <a:ext cx="1117187" cy="1121655"/>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userDrawn="1"/>
        </p:nvSpPr>
        <p:spPr>
          <a:xfrm>
            <a:off x="6041497" y="5476875"/>
            <a:ext cx="2286223" cy="897618"/>
          </a:xfrm>
          <a:prstGeom prst="rect">
            <a:avLst/>
          </a:prstGeom>
          <a:noFill/>
        </p:spPr>
        <p:txBody>
          <a:bodyPr wrap="square" rtlCol="0">
            <a:spAutoFit/>
          </a:bodyPr>
          <a:lstStyle/>
          <a:p>
            <a:pPr>
              <a:lnSpc>
                <a:spcPct val="150000"/>
              </a:lnSpc>
              <a:spcBef>
                <a:spcPts val="0"/>
              </a:spcBef>
            </a:pPr>
            <a:r>
              <a:rPr lang="nb-NO" sz="900" b="1">
                <a:solidFill>
                  <a:schemeClr val="bg1"/>
                </a:solidFill>
              </a:rPr>
              <a:t>Digitaliseringsdirektoratet</a:t>
            </a:r>
          </a:p>
          <a:p>
            <a:pPr>
              <a:lnSpc>
                <a:spcPct val="150000"/>
              </a:lnSpc>
              <a:spcBef>
                <a:spcPts val="0"/>
              </a:spcBef>
            </a:pPr>
            <a:r>
              <a:rPr lang="nb-NO" sz="900" b="0">
                <a:solidFill>
                  <a:schemeClr val="bg1"/>
                </a:solidFill>
              </a:rPr>
              <a:t>postmottak@digdir.no</a:t>
            </a:r>
          </a:p>
          <a:p>
            <a:pPr>
              <a:lnSpc>
                <a:spcPct val="150000"/>
              </a:lnSpc>
              <a:spcBef>
                <a:spcPts val="0"/>
              </a:spcBef>
            </a:pPr>
            <a:r>
              <a:rPr lang="nb-NO" sz="900" b="0">
                <a:solidFill>
                  <a:schemeClr val="bg1"/>
                </a:solidFill>
              </a:rPr>
              <a:t>22 45 10 00</a:t>
            </a:r>
          </a:p>
          <a:p>
            <a:pPr>
              <a:lnSpc>
                <a:spcPct val="150000"/>
              </a:lnSpc>
              <a:spcBef>
                <a:spcPts val="0"/>
              </a:spcBef>
            </a:pPr>
            <a:r>
              <a:rPr lang="nb-NO" sz="900" b="0">
                <a:solidFill>
                  <a:schemeClr val="bg1"/>
                </a:solidFill>
              </a:rPr>
              <a:t>Postboks 1382 Vika, 0114 Oslo</a:t>
            </a:r>
          </a:p>
        </p:txBody>
      </p:sp>
      <p:sp>
        <p:nvSpPr>
          <p:cNvPr id="12" name="TekstSylinder 11">
            <a:extLst>
              <a:ext uri="{FF2B5EF4-FFF2-40B4-BE49-F238E27FC236}">
                <a16:creationId xmlns:a16="http://schemas.microsoft.com/office/drawing/2014/main" id="{63D8E4ED-29EB-4D5B-8A83-7BF70D2626F8}"/>
              </a:ext>
            </a:extLst>
          </p:cNvPr>
          <p:cNvSpPr txBox="1"/>
          <p:nvPr userDrawn="1"/>
        </p:nvSpPr>
        <p:spPr>
          <a:xfrm>
            <a:off x="8327720" y="5476875"/>
            <a:ext cx="2286223" cy="897618"/>
          </a:xfrm>
          <a:prstGeom prst="rect">
            <a:avLst/>
          </a:prstGeom>
          <a:noFill/>
        </p:spPr>
        <p:txBody>
          <a:bodyPr wrap="square" rtlCol="0">
            <a:spAutoFit/>
          </a:bodyPr>
          <a:lstStyle/>
          <a:p>
            <a:pPr>
              <a:lnSpc>
                <a:spcPct val="150000"/>
              </a:lnSpc>
              <a:spcBef>
                <a:spcPts val="0"/>
              </a:spcBef>
            </a:pPr>
            <a:r>
              <a:rPr lang="nb-NO" sz="900" b="1">
                <a:solidFill>
                  <a:schemeClr val="bg1"/>
                </a:solidFill>
              </a:rPr>
              <a:t>Besøksadresser:</a:t>
            </a:r>
          </a:p>
          <a:p>
            <a:pPr>
              <a:lnSpc>
                <a:spcPct val="150000"/>
              </a:lnSpc>
              <a:spcBef>
                <a:spcPts val="0"/>
              </a:spcBef>
            </a:pPr>
            <a:r>
              <a:rPr lang="nb-NO" sz="900" b="1">
                <a:solidFill>
                  <a:schemeClr val="bg1"/>
                </a:solidFill>
              </a:rPr>
              <a:t>Industriveien 1, 8900 Brønnøysund</a:t>
            </a:r>
          </a:p>
          <a:p>
            <a:pPr>
              <a:lnSpc>
                <a:spcPct val="150000"/>
              </a:lnSpc>
              <a:spcBef>
                <a:spcPts val="0"/>
              </a:spcBef>
            </a:pPr>
            <a:r>
              <a:rPr lang="nb-NO" sz="900" b="1">
                <a:solidFill>
                  <a:schemeClr val="bg1"/>
                </a:solidFill>
              </a:rPr>
              <a:t>Skrivarevegen 2, 6863 Leikanger</a:t>
            </a:r>
          </a:p>
          <a:p>
            <a:pPr>
              <a:lnSpc>
                <a:spcPct val="150000"/>
              </a:lnSpc>
              <a:spcBef>
                <a:spcPts val="0"/>
              </a:spcBef>
            </a:pPr>
            <a:r>
              <a:rPr lang="nb-NO" sz="900" b="1">
                <a:solidFill>
                  <a:schemeClr val="bg1"/>
                </a:solidFill>
              </a:rPr>
              <a:t>Grev Wedels Plass 9, 0151 Oslo</a:t>
            </a:r>
            <a:endParaRPr lang="nb-NO" sz="900" b="0">
              <a:solidFill>
                <a:schemeClr val="bg1"/>
              </a:solidFill>
            </a:endParaRPr>
          </a:p>
        </p:txBody>
      </p:sp>
      <p:sp>
        <p:nvSpPr>
          <p:cNvPr id="14" name="TekstSylinder 13">
            <a:extLst>
              <a:ext uri="{FF2B5EF4-FFF2-40B4-BE49-F238E27FC236}">
                <a16:creationId xmlns:a16="http://schemas.microsoft.com/office/drawing/2014/main" id="{60842A71-D675-4BCF-A694-A088EB0F8293}"/>
              </a:ext>
            </a:extLst>
          </p:cNvPr>
          <p:cNvSpPr txBox="1"/>
          <p:nvPr userDrawn="1"/>
        </p:nvSpPr>
        <p:spPr>
          <a:xfrm>
            <a:off x="2545481" y="5476875"/>
            <a:ext cx="2286223" cy="274370"/>
          </a:xfrm>
          <a:prstGeom prst="rect">
            <a:avLst/>
          </a:prstGeom>
          <a:noFill/>
        </p:spPr>
        <p:txBody>
          <a:bodyPr wrap="square" rtlCol="0">
            <a:spAutoFit/>
          </a:bodyPr>
          <a:lstStyle/>
          <a:p>
            <a:pPr>
              <a:lnSpc>
                <a:spcPct val="150000"/>
              </a:lnSpc>
              <a:spcBef>
                <a:spcPts val="0"/>
              </a:spcBef>
            </a:pPr>
            <a:r>
              <a:rPr lang="nb-NO" sz="900" b="1">
                <a:solidFill>
                  <a:srgbClr val="1E2B3C"/>
                </a:solidFill>
              </a:rPr>
              <a:t>digdir.no</a:t>
            </a:r>
            <a:endParaRPr lang="nb-NO" sz="900" b="0">
              <a:solidFill>
                <a:srgbClr val="1E2B3C"/>
              </a:solidFill>
            </a:endParaRPr>
          </a:p>
        </p:txBody>
      </p:sp>
    </p:spTree>
    <p:extLst>
      <p:ext uri="{BB962C8B-B14F-4D97-AF65-F5344CB8AC3E}">
        <p14:creationId xmlns:p14="http://schemas.microsoft.com/office/powerpoint/2010/main" val="383435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5B4F52A-0A56-41DA-823D-79285903C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8" name="Tittel 1">
            <a:extLst>
              <a:ext uri="{FF2B5EF4-FFF2-40B4-BE49-F238E27FC236}">
                <a16:creationId xmlns:a16="http://schemas.microsoft.com/office/drawing/2014/main" id="{ADEEB911-1118-4ADB-AA88-C8CF0C0F1C88}"/>
              </a:ext>
            </a:extLst>
          </p:cNvPr>
          <p:cNvSpPr>
            <a:spLocks noGrp="1"/>
          </p:cNvSpPr>
          <p:nvPr>
            <p:ph type="ctrTitle" hasCustomPrompt="1"/>
          </p:nvPr>
        </p:nvSpPr>
        <p:spPr>
          <a:xfrm>
            <a:off x="4098055" y="3070053"/>
            <a:ext cx="7398790" cy="1147763"/>
          </a:xfrm>
          <a:prstGeom prst="rect">
            <a:avLst/>
          </a:prstGeom>
        </p:spPr>
        <p:txBody>
          <a:bodyPr anchor="b">
            <a:normAutofit/>
          </a:bodyPr>
          <a:lstStyle>
            <a:lvl1pPr algn="l">
              <a:lnSpc>
                <a:spcPct val="100000"/>
              </a:lnSpc>
              <a:defRPr sz="3750">
                <a:solidFill>
                  <a:schemeClr val="bg1"/>
                </a:solidFill>
              </a:defRPr>
            </a:lvl1pPr>
          </a:lstStyle>
          <a:p>
            <a:r>
              <a:rPr lang="nb-NO"/>
              <a:t>Klikk for å legge til en tittel</a:t>
            </a:r>
          </a:p>
        </p:txBody>
      </p:sp>
      <p:pic>
        <p:nvPicPr>
          <p:cNvPr id="9" name="Bilde 8">
            <a:extLst>
              <a:ext uri="{FF2B5EF4-FFF2-40B4-BE49-F238E27FC236}">
                <a16:creationId xmlns:a16="http://schemas.microsoft.com/office/drawing/2014/main" id="{98A0EE51-73B4-45FD-8952-5573A124EC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10" name="TextBox 6">
            <a:extLst>
              <a:ext uri="{FF2B5EF4-FFF2-40B4-BE49-F238E27FC236}">
                <a16:creationId xmlns:a16="http://schemas.microsoft.com/office/drawing/2014/main" id="{A1DF7509-0A1C-4A0A-9A5D-F816575802EF}"/>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
        <p:nvSpPr>
          <p:cNvPr id="11" name="Undertittel 2">
            <a:extLst>
              <a:ext uri="{FF2B5EF4-FFF2-40B4-BE49-F238E27FC236}">
                <a16:creationId xmlns:a16="http://schemas.microsoft.com/office/drawing/2014/main" id="{2A0E6153-CF36-466E-A053-D8B7FDF30BFA}"/>
              </a:ext>
            </a:extLst>
          </p:cNvPr>
          <p:cNvSpPr>
            <a:spLocks noGrp="1"/>
          </p:cNvSpPr>
          <p:nvPr>
            <p:ph type="subTitle" idx="1"/>
          </p:nvPr>
        </p:nvSpPr>
        <p:spPr>
          <a:xfrm>
            <a:off x="4098055" y="4393255"/>
            <a:ext cx="4672469" cy="926544"/>
          </a:xfrm>
        </p:spPr>
        <p:txBody>
          <a:bodyPr>
            <a:normAutofit/>
          </a:bodyPr>
          <a:lstStyle>
            <a:lvl1pPr marL="0" indent="0" algn="l">
              <a:buNone/>
              <a:defRPr sz="2400">
                <a:solidFill>
                  <a:schemeClr val="bg1"/>
                </a:solidFill>
              </a:defRPr>
            </a:lvl1pPr>
          </a:lstStyle>
          <a:p>
            <a:endParaRPr lang="nb-NO"/>
          </a:p>
        </p:txBody>
      </p:sp>
      <p:pic>
        <p:nvPicPr>
          <p:cNvPr id="3" name="Bilde 2">
            <a:extLst>
              <a:ext uri="{FF2B5EF4-FFF2-40B4-BE49-F238E27FC236}">
                <a16:creationId xmlns:a16="http://schemas.microsoft.com/office/drawing/2014/main" id="{F6796547-2A8D-4962-9116-55B214E69F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69884" y="876195"/>
            <a:ext cx="4008545" cy="589435"/>
          </a:xfrm>
          <a:prstGeom prst="rect">
            <a:avLst/>
          </a:prstGeom>
        </p:spPr>
      </p:pic>
    </p:spTree>
    <p:extLst>
      <p:ext uri="{BB962C8B-B14F-4D97-AF65-F5344CB8AC3E}">
        <p14:creationId xmlns:p14="http://schemas.microsoft.com/office/powerpoint/2010/main" val="40021314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7393086-08B1-4A88-BE93-5338C6FFD571}"/>
              </a:ext>
            </a:extLst>
          </p:cNvPr>
          <p:cNvSpPr>
            <a:spLocks noGrp="1"/>
          </p:cNvSpPr>
          <p:nvPr>
            <p:ph type="title"/>
          </p:nvPr>
        </p:nvSpPr>
        <p:spPr>
          <a:xfrm>
            <a:off x="1229125" y="553505"/>
            <a:ext cx="10261002" cy="519373"/>
          </a:xfrm>
          <a:prstGeom prst="rect">
            <a:avLst/>
          </a:prstGeom>
        </p:spPr>
        <p:txBody>
          <a:bodyPr vert="horz" lIns="0" tIns="0" rIns="0" bIns="0" rtlCol="0" anchor="b" anchorCtr="0">
            <a:noAutofit/>
          </a:bodyPr>
          <a:lstStyle>
            <a:lvl1pPr>
              <a:defRPr b="0">
                <a:latin typeface="Arial" panose="020B0604020202020204" pitchFamily="34" charset="0"/>
                <a:cs typeface="Arial" panose="020B0604020202020204" pitchFamily="34" charset="0"/>
              </a:defRPr>
            </a:lvl1pPr>
          </a:lstStyle>
          <a:p>
            <a:r>
              <a:rPr lang="en-US" noProof="0"/>
              <a:t>Klikk for å redigere tittelstil</a:t>
            </a:r>
          </a:p>
        </p:txBody>
      </p:sp>
      <p:sp>
        <p:nvSpPr>
          <p:cNvPr id="8" name="Plassholder for tekst 2">
            <a:extLst>
              <a:ext uri="{FF2B5EF4-FFF2-40B4-BE49-F238E27FC236}">
                <a16:creationId xmlns:a16="http://schemas.microsoft.com/office/drawing/2014/main" id="{0BC73AA3-EE6D-4D10-A797-46A819E91AA5}"/>
              </a:ext>
            </a:extLst>
          </p:cNvPr>
          <p:cNvSpPr>
            <a:spLocks noGrp="1"/>
          </p:cNvSpPr>
          <p:nvPr>
            <p:ph idx="1"/>
          </p:nvPr>
        </p:nvSpPr>
        <p:spPr>
          <a:xfrm>
            <a:off x="1229125" y="1283085"/>
            <a:ext cx="10261002" cy="4860000"/>
          </a:xfrm>
          <a:prstGeom prst="rect">
            <a:avLst/>
          </a:prstGeom>
        </p:spPr>
        <p:txBody>
          <a:bodyPr vert="horz" lIns="0" tIns="0" rIns="0" bIns="0" rtlCol="0">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noProof="0"/>
              <a:t>Klikk for å redigere tekststiler i malen</a:t>
            </a:r>
          </a:p>
          <a:p>
            <a:pPr lvl="1"/>
            <a:r>
              <a:rPr lang="en-US" noProof="0"/>
              <a:t>Andre nivå</a:t>
            </a:r>
          </a:p>
          <a:p>
            <a:pPr lvl="2"/>
            <a:r>
              <a:rPr lang="en-US" noProof="0"/>
              <a:t>Tredje nivå</a:t>
            </a:r>
          </a:p>
          <a:p>
            <a:pPr lvl="3"/>
            <a:r>
              <a:rPr lang="en-US" noProof="0"/>
              <a:t>Fjerde nivå</a:t>
            </a:r>
          </a:p>
          <a:p>
            <a:pPr lvl="4"/>
            <a:r>
              <a:rPr lang="en-US" noProof="0"/>
              <a:t>Femte nivå</a:t>
            </a:r>
          </a:p>
        </p:txBody>
      </p:sp>
    </p:spTree>
    <p:extLst>
      <p:ext uri="{BB962C8B-B14F-4D97-AF65-F5344CB8AC3E}">
        <p14:creationId xmlns:p14="http://schemas.microsoft.com/office/powerpoint/2010/main" val="631395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263BB93-B846-4275-A02D-C39E6954A2C8}"/>
              </a:ext>
            </a:extLst>
          </p:cNvPr>
          <p:cNvSpPr>
            <a:spLocks noGrp="1"/>
          </p:cNvSpPr>
          <p:nvPr>
            <p:ph sz="half" idx="1"/>
          </p:nvPr>
        </p:nvSpPr>
        <p:spPr>
          <a:xfrm>
            <a:off x="1229126" y="1190150"/>
            <a:ext cx="4866873" cy="481917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33E93AC-781D-40B3-97B2-A3B2856239A6}"/>
              </a:ext>
            </a:extLst>
          </p:cNvPr>
          <p:cNvSpPr>
            <a:spLocks noGrp="1"/>
          </p:cNvSpPr>
          <p:nvPr>
            <p:ph sz="half" idx="2"/>
          </p:nvPr>
        </p:nvSpPr>
        <p:spPr>
          <a:xfrm>
            <a:off x="6318549" y="1190150"/>
            <a:ext cx="5101291" cy="481917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BDE1D5F7-ABB6-422F-BCAB-49F35068DD9A}"/>
              </a:ext>
            </a:extLst>
          </p:cNvPr>
          <p:cNvSpPr>
            <a:spLocks noGrp="1"/>
          </p:cNvSpPr>
          <p:nvPr>
            <p:ph type="title"/>
          </p:nvPr>
        </p:nvSpPr>
        <p:spPr>
          <a:xfrm>
            <a:off x="1229126" y="553505"/>
            <a:ext cx="10190715" cy="519373"/>
          </a:xfrm>
          <a:prstGeom prst="rect">
            <a:avLst/>
          </a:prstGeom>
        </p:spPr>
        <p:txBody>
          <a:bodyPr vert="horz" lIns="0" tIns="0" rIns="0" bIns="0" rtlCol="0" anchor="b" anchorCtr="0">
            <a:noAutofit/>
          </a:bodyPr>
          <a:lstStyle/>
          <a:p>
            <a:r>
              <a:rPr lang="nb-NO"/>
              <a:t>Klikk for å redigere tittelstil</a:t>
            </a:r>
          </a:p>
        </p:txBody>
      </p:sp>
    </p:spTree>
    <p:extLst>
      <p:ext uri="{BB962C8B-B14F-4D97-AF65-F5344CB8AC3E}">
        <p14:creationId xmlns:p14="http://schemas.microsoft.com/office/powerpoint/2010/main" val="3487506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008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ause #1">
    <p:spTree>
      <p:nvGrpSpPr>
        <p:cNvPr id="1" name=""/>
        <p:cNvGrpSpPr/>
        <p:nvPr/>
      </p:nvGrpSpPr>
      <p:grpSpPr>
        <a:xfrm>
          <a:off x="0" y="0"/>
          <a:ext cx="0" cy="0"/>
          <a:chOff x="0" y="0"/>
          <a:chExt cx="0" cy="0"/>
        </a:xfrm>
      </p:grpSpPr>
      <p:pic>
        <p:nvPicPr>
          <p:cNvPr id="3" name="Bilde 2" descr="Et bilde som inneholder tegning&#10;&#10;Automatisk generert beskrivelse">
            <a:extLst>
              <a:ext uri="{FF2B5EF4-FFF2-40B4-BE49-F238E27FC236}">
                <a16:creationId xmlns:a16="http://schemas.microsoft.com/office/drawing/2014/main" id="{B32B5ECC-2D7D-48D0-B8D9-C63BF3D353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
            <a:ext cx="12192000" cy="6856474"/>
          </a:xfrm>
          <a:prstGeom prst="rect">
            <a:avLst/>
          </a:prstGeom>
        </p:spPr>
      </p:pic>
      <p:sp>
        <p:nvSpPr>
          <p:cNvPr id="6" name="Tittel 1"/>
          <p:cNvSpPr>
            <a:spLocks noGrp="1"/>
          </p:cNvSpPr>
          <p:nvPr>
            <p:ph type="title"/>
          </p:nvPr>
        </p:nvSpPr>
        <p:spPr>
          <a:xfrm>
            <a:off x="1774646" y="2760899"/>
            <a:ext cx="4590508" cy="1064708"/>
          </a:xfrm>
          <a:prstGeom prst="rect">
            <a:avLst/>
          </a:prstGeom>
        </p:spPr>
        <p:txBody>
          <a:bodyPr/>
          <a:lstStyle>
            <a:lvl1pPr>
              <a:defRPr>
                <a:solidFill>
                  <a:schemeClr val="bg1"/>
                </a:solidFill>
              </a:defRPr>
            </a:lvl1pPr>
          </a:lstStyle>
          <a:p>
            <a:r>
              <a:rPr lang="nb-NO"/>
              <a:t>Klikk for å redigere tittelstil</a:t>
            </a:r>
          </a:p>
        </p:txBody>
      </p:sp>
      <p:pic>
        <p:nvPicPr>
          <p:cNvPr id="11" name="Bilde 10" descr="Et bilde som inneholder tegning&#10;&#10;Automatisk generert beskrivelse">
            <a:extLst>
              <a:ext uri="{FF2B5EF4-FFF2-40B4-BE49-F238E27FC236}">
                <a16:creationId xmlns:a16="http://schemas.microsoft.com/office/drawing/2014/main" id="{1623D34C-1926-4810-91BE-D6B95CA93B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74646" y="450080"/>
            <a:ext cx="329394" cy="330711"/>
          </a:xfrm>
          <a:prstGeom prst="rect">
            <a:avLst/>
          </a:prstGeom>
        </p:spPr>
      </p:pic>
      <p:sp>
        <p:nvSpPr>
          <p:cNvPr id="17" name="TextBox 6">
            <a:extLst>
              <a:ext uri="{FF2B5EF4-FFF2-40B4-BE49-F238E27FC236}">
                <a16:creationId xmlns:a16="http://schemas.microsoft.com/office/drawing/2014/main" id="{AEEAA6E5-76EB-4149-A5FA-6F5AED27612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544146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D1E0FE9-5097-4A7A-849E-80C6670E4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
            <a:ext cx="12192000" cy="6856474"/>
          </a:xfrm>
          <a:prstGeom prst="rect">
            <a:avLst/>
          </a:prstGeom>
        </p:spPr>
      </p:pic>
      <p:pic>
        <p:nvPicPr>
          <p:cNvPr id="4" name="Bilde 3" descr="Et bilde som inneholder tegning&#10;&#10;Automatisk generert beskrivelse">
            <a:extLst>
              <a:ext uri="{FF2B5EF4-FFF2-40B4-BE49-F238E27FC236}">
                <a16:creationId xmlns:a16="http://schemas.microsoft.com/office/drawing/2014/main" id="{55ABA1C8-70E5-466F-8965-C04932D886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3221745"/>
            <a:ext cx="1117187" cy="1121655"/>
          </a:xfrm>
          <a:prstGeom prst="rect">
            <a:avLst/>
          </a:prstGeom>
        </p:spPr>
      </p:pic>
      <p:sp>
        <p:nvSpPr>
          <p:cNvPr id="5" name="TekstSylinder 4">
            <a:extLst>
              <a:ext uri="{FF2B5EF4-FFF2-40B4-BE49-F238E27FC236}">
                <a16:creationId xmlns:a16="http://schemas.microsoft.com/office/drawing/2014/main" id="{A278092D-6D2E-4BF9-9025-D1CB6046007B}"/>
              </a:ext>
            </a:extLst>
          </p:cNvPr>
          <p:cNvSpPr txBox="1"/>
          <p:nvPr userDrawn="1"/>
        </p:nvSpPr>
        <p:spPr>
          <a:xfrm>
            <a:off x="6041497" y="5476875"/>
            <a:ext cx="2286223" cy="901850"/>
          </a:xfrm>
          <a:prstGeom prst="rect">
            <a:avLst/>
          </a:prstGeom>
          <a:noFill/>
        </p:spPr>
        <p:txBody>
          <a:bodyPr wrap="square" rtlCol="0">
            <a:spAutoFit/>
          </a:bodyPr>
          <a:lstStyle/>
          <a:p>
            <a:pPr>
              <a:lnSpc>
                <a:spcPct val="150000"/>
              </a:lnSpc>
              <a:spcBef>
                <a:spcPts val="0"/>
              </a:spcBef>
            </a:pPr>
            <a:r>
              <a:rPr lang="nb-NO" sz="900" b="1">
                <a:solidFill>
                  <a:schemeClr val="bg1"/>
                </a:solidFill>
              </a:rPr>
              <a:t>Norwegian </a:t>
            </a:r>
            <a:r>
              <a:rPr lang="nb-NO" sz="900" b="1" err="1">
                <a:solidFill>
                  <a:schemeClr val="bg1"/>
                </a:solidFill>
              </a:rPr>
              <a:t>Digitalisation</a:t>
            </a:r>
            <a:r>
              <a:rPr lang="nb-NO" sz="900" b="1">
                <a:solidFill>
                  <a:schemeClr val="bg1"/>
                </a:solidFill>
              </a:rPr>
              <a:t> </a:t>
            </a:r>
            <a:r>
              <a:rPr lang="nb-NO" sz="900" b="1" err="1">
                <a:solidFill>
                  <a:schemeClr val="bg1"/>
                </a:solidFill>
              </a:rPr>
              <a:t>Agency</a:t>
            </a:r>
            <a:endParaRPr lang="nb-NO" sz="900" b="1">
              <a:solidFill>
                <a:schemeClr val="bg1"/>
              </a:solidFill>
            </a:endParaRPr>
          </a:p>
          <a:p>
            <a:pPr>
              <a:lnSpc>
                <a:spcPct val="150000"/>
              </a:lnSpc>
              <a:spcBef>
                <a:spcPts val="0"/>
              </a:spcBef>
            </a:pPr>
            <a:r>
              <a:rPr lang="nb-NO" sz="900" b="0">
                <a:solidFill>
                  <a:schemeClr val="bg1"/>
                </a:solidFill>
              </a:rPr>
              <a:t>informasjonsforvaltning@digdir.no</a:t>
            </a:r>
          </a:p>
          <a:p>
            <a:pPr>
              <a:lnSpc>
                <a:spcPct val="150000"/>
              </a:lnSpc>
              <a:spcBef>
                <a:spcPts val="0"/>
              </a:spcBef>
            </a:pPr>
            <a:r>
              <a:rPr lang="nb-NO" sz="900" b="0">
                <a:solidFill>
                  <a:schemeClr val="bg1"/>
                </a:solidFill>
              </a:rPr>
              <a:t>(+47) 22 45 10 00</a:t>
            </a:r>
          </a:p>
          <a:p>
            <a:pPr>
              <a:lnSpc>
                <a:spcPct val="150000"/>
              </a:lnSpc>
              <a:spcBef>
                <a:spcPts val="0"/>
              </a:spcBef>
            </a:pPr>
            <a:r>
              <a:rPr lang="nb-NO" sz="900" b="0">
                <a:solidFill>
                  <a:schemeClr val="bg1"/>
                </a:solidFill>
              </a:rPr>
              <a:t>Postboks 1382 Vika, 0114 Oslo, Norway</a:t>
            </a:r>
          </a:p>
        </p:txBody>
      </p:sp>
      <p:sp>
        <p:nvSpPr>
          <p:cNvPr id="14" name="TekstSylinder 13">
            <a:extLst>
              <a:ext uri="{FF2B5EF4-FFF2-40B4-BE49-F238E27FC236}">
                <a16:creationId xmlns:a16="http://schemas.microsoft.com/office/drawing/2014/main" id="{60842A71-D675-4BCF-A694-A088EB0F8293}"/>
              </a:ext>
            </a:extLst>
          </p:cNvPr>
          <p:cNvSpPr txBox="1"/>
          <p:nvPr userDrawn="1"/>
        </p:nvSpPr>
        <p:spPr>
          <a:xfrm>
            <a:off x="2528334" y="6153739"/>
            <a:ext cx="2286223" cy="278602"/>
          </a:xfrm>
          <a:prstGeom prst="rect">
            <a:avLst/>
          </a:prstGeom>
          <a:noFill/>
        </p:spPr>
        <p:txBody>
          <a:bodyPr wrap="square" rtlCol="0">
            <a:spAutoFit/>
          </a:bodyPr>
          <a:lstStyle/>
          <a:p>
            <a:pPr>
              <a:lnSpc>
                <a:spcPct val="150000"/>
              </a:lnSpc>
              <a:spcBef>
                <a:spcPts val="0"/>
              </a:spcBef>
            </a:pPr>
            <a:r>
              <a:rPr lang="nb-NO" sz="900" b="1">
                <a:solidFill>
                  <a:srgbClr val="1E2B3C"/>
                </a:solidFill>
              </a:rPr>
              <a:t>digdir.no</a:t>
            </a:r>
            <a:endParaRPr lang="nb-NO" sz="900" b="0">
              <a:solidFill>
                <a:srgbClr val="1E2B3C"/>
              </a:solidFill>
            </a:endParaRPr>
          </a:p>
        </p:txBody>
      </p:sp>
      <p:pic>
        <p:nvPicPr>
          <p:cNvPr id="7" name="Bilde 6">
            <a:extLst>
              <a:ext uri="{FF2B5EF4-FFF2-40B4-BE49-F238E27FC236}">
                <a16:creationId xmlns:a16="http://schemas.microsoft.com/office/drawing/2014/main" id="{5A2D0DA4-F18E-47FE-A364-67BB5D8F70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0711" y="5875738"/>
            <a:ext cx="1890593" cy="278001"/>
          </a:xfrm>
          <a:prstGeom prst="rect">
            <a:avLst/>
          </a:prstGeom>
        </p:spPr>
      </p:pic>
      <p:pic>
        <p:nvPicPr>
          <p:cNvPr id="8" name="Bilde 7">
            <a:extLst>
              <a:ext uri="{FF2B5EF4-FFF2-40B4-BE49-F238E27FC236}">
                <a16:creationId xmlns:a16="http://schemas.microsoft.com/office/drawing/2014/main" id="{F6D19948-E056-4D83-9C0E-8BF9C7E790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97656" y="5360081"/>
            <a:ext cx="1549316" cy="524230"/>
          </a:xfrm>
          <a:prstGeom prst="rect">
            <a:avLst/>
          </a:prstGeom>
        </p:spPr>
      </p:pic>
    </p:spTree>
    <p:extLst>
      <p:ext uri="{BB962C8B-B14F-4D97-AF65-F5344CB8AC3E}">
        <p14:creationId xmlns:p14="http://schemas.microsoft.com/office/powerpoint/2010/main" val="2760015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Kort Animert Introslide #1">
    <p:bg>
      <p:bgPr>
        <a:solidFill>
          <a:schemeClr val="lt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D159692-3117-4EE4-BD24-CF938AC3EC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5" name="Tittel 1">
            <a:extLst>
              <a:ext uri="{FF2B5EF4-FFF2-40B4-BE49-F238E27FC236}">
                <a16:creationId xmlns:a16="http://schemas.microsoft.com/office/drawing/2014/main" id="{8E66857D-AB05-4B8C-B9AB-2849B89A6D6E}"/>
              </a:ext>
            </a:extLst>
          </p:cNvPr>
          <p:cNvSpPr>
            <a:spLocks noGrp="1"/>
          </p:cNvSpPr>
          <p:nvPr>
            <p:ph type="ctrTitle" hasCustomPrompt="1"/>
          </p:nvPr>
        </p:nvSpPr>
        <p:spPr>
          <a:xfrm>
            <a:off x="4098055" y="3070053"/>
            <a:ext cx="7398790" cy="1147763"/>
          </a:xfrm>
          <a:prstGeom prst="rect">
            <a:avLst/>
          </a:prstGeom>
        </p:spPr>
        <p:txBody>
          <a:bodyPr anchor="b">
            <a:normAutofit/>
          </a:bodyPr>
          <a:lstStyle>
            <a:lvl1pPr algn="l">
              <a:lnSpc>
                <a:spcPct val="100000"/>
              </a:lnSpc>
              <a:defRPr sz="3750">
                <a:solidFill>
                  <a:schemeClr val="bg1"/>
                </a:solidFill>
              </a:defRPr>
            </a:lvl1pPr>
          </a:lstStyle>
          <a:p>
            <a:r>
              <a:rPr lang="nb-NO"/>
              <a:t>Klikk for å legge til en tittel</a:t>
            </a:r>
          </a:p>
        </p:txBody>
      </p:sp>
      <p:pic>
        <p:nvPicPr>
          <p:cNvPr id="6" name="Bilde 5">
            <a:extLst>
              <a:ext uri="{FF2B5EF4-FFF2-40B4-BE49-F238E27FC236}">
                <a16:creationId xmlns:a16="http://schemas.microsoft.com/office/drawing/2014/main" id="{48B100D4-36B9-4694-B36A-B0B707102D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7" name="TextBox 6">
            <a:extLst>
              <a:ext uri="{FF2B5EF4-FFF2-40B4-BE49-F238E27FC236}">
                <a16:creationId xmlns:a16="http://schemas.microsoft.com/office/drawing/2014/main" id="{7EB7E1F6-B752-431B-89D1-0A4284E29642}"/>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
        <p:nvSpPr>
          <p:cNvPr id="8" name="Undertittel 2">
            <a:extLst>
              <a:ext uri="{FF2B5EF4-FFF2-40B4-BE49-F238E27FC236}">
                <a16:creationId xmlns:a16="http://schemas.microsoft.com/office/drawing/2014/main" id="{48213E2A-0B1C-488B-81D1-6965EBDF2289}"/>
              </a:ext>
            </a:extLst>
          </p:cNvPr>
          <p:cNvSpPr>
            <a:spLocks noGrp="1"/>
          </p:cNvSpPr>
          <p:nvPr>
            <p:ph type="subTitle" idx="1"/>
          </p:nvPr>
        </p:nvSpPr>
        <p:spPr>
          <a:xfrm>
            <a:off x="4098055" y="4393255"/>
            <a:ext cx="4672469" cy="926544"/>
          </a:xfrm>
        </p:spPr>
        <p:txBody>
          <a:bodyPr>
            <a:normAutofit/>
          </a:bodyPr>
          <a:lstStyle>
            <a:lvl1pPr marL="0" indent="0" algn="l">
              <a:buNone/>
              <a:defRPr sz="2400">
                <a:solidFill>
                  <a:schemeClr val="bg1"/>
                </a:solidFill>
              </a:defRPr>
            </a:lvl1pPr>
          </a:lstStyle>
          <a:p>
            <a:endParaRPr lang="nb-NO"/>
          </a:p>
        </p:txBody>
      </p:sp>
    </p:spTree>
    <p:extLst>
      <p:ext uri="{BB962C8B-B14F-4D97-AF65-F5344CB8AC3E}">
        <p14:creationId xmlns:p14="http://schemas.microsoft.com/office/powerpoint/2010/main" val="115121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gdir Introslide #5">
    <p:bg>
      <p:bgPr>
        <a:solidFill>
          <a:schemeClr val="l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98C1FA3-9361-4B71-8FB6-9F9D34E83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3586146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Digdir Introslide #5">
    <p:bg>
      <p:bgPr>
        <a:solidFill>
          <a:schemeClr val="l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359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Digdir Introslide #7">
    <p:bg>
      <p:bgPr>
        <a:solidFill>
          <a:schemeClr val="l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33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B22E84-CB7D-ADE5-95A1-F65B96451CC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67F0653-5A2B-CD1D-967C-4CFC8562C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C832AFF-0E8A-E9A8-318A-81233AE90E6B}"/>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5" name="Plassholder for bunntekst 4">
            <a:extLst>
              <a:ext uri="{FF2B5EF4-FFF2-40B4-BE49-F238E27FC236}">
                <a16:creationId xmlns:a16="http://schemas.microsoft.com/office/drawing/2014/main" id="{14D3C6C4-31F9-4342-BAF7-4723E8B2083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C72DDD7-0116-7802-8997-1B62DCADD2F9}"/>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233334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23E7C7-73AB-2194-E347-F3D869AFE79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3416FB2-3302-82B0-11EF-F073A09717F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7A3BEDD-777A-8CB3-5DC2-6174697186FE}"/>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5" name="Plassholder for bunntekst 4">
            <a:extLst>
              <a:ext uri="{FF2B5EF4-FFF2-40B4-BE49-F238E27FC236}">
                <a16:creationId xmlns:a16="http://schemas.microsoft.com/office/drawing/2014/main" id="{91625372-2DDE-C3E4-A341-C94EB9AC51D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38BB5D4-023C-A3C2-3232-91E311AA66E7}"/>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4168830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F8A66E-D6A5-58CA-E1E7-9367DD57C15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293F6D1-4EEB-C44F-64F3-9E851039E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5AD5E4C-2F6A-4BA9-05B3-00CAC2C3893D}"/>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5" name="Plassholder for bunntekst 4">
            <a:extLst>
              <a:ext uri="{FF2B5EF4-FFF2-40B4-BE49-F238E27FC236}">
                <a16:creationId xmlns:a16="http://schemas.microsoft.com/office/drawing/2014/main" id="{CAF88CF1-C47E-EBD9-E131-41553FC7CE4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6D4999C-B475-C666-30EA-2572CA629D84}"/>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1016380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81B706-4A27-92D6-E616-119A0E626A0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40F9E04-67AF-C8E6-AB29-199549273FF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55E72F5-7D1A-4623-65F9-9F02030D9DC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16B74FE-7C5A-C77B-6272-5AFECC8CFDD2}"/>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6" name="Plassholder for bunntekst 5">
            <a:extLst>
              <a:ext uri="{FF2B5EF4-FFF2-40B4-BE49-F238E27FC236}">
                <a16:creationId xmlns:a16="http://schemas.microsoft.com/office/drawing/2014/main" id="{16CAD9CC-050D-7669-3491-523EC750DDB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0B5E21E-203D-C470-20F0-423B13FA931B}"/>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3969970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515239-C36F-BE9F-87E6-3BFA03FAD23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96EC9CB-0D8C-94D3-78D0-7AD59EF50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21BB752-63A3-9748-BE18-3938A69A6C9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CA337CA-AEE2-5B92-8A8A-F51564B103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5097F1F3-C718-3194-8F12-51D921CB293E}"/>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D928A3B-72E4-58D6-64F2-065FFB7733D3}"/>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8" name="Plassholder for bunntekst 7">
            <a:extLst>
              <a:ext uri="{FF2B5EF4-FFF2-40B4-BE49-F238E27FC236}">
                <a16:creationId xmlns:a16="http://schemas.microsoft.com/office/drawing/2014/main" id="{0D07A64E-B6BD-5EAA-A8B1-8FD7E3483F5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88FB470-D762-10FF-E7FB-CB567B4B2DCF}"/>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34487006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FAD770-8E71-A9EB-62FB-555B4F30728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46AD86C-145F-0937-263A-3EC18DEB5921}"/>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4" name="Plassholder for bunntekst 3">
            <a:extLst>
              <a:ext uri="{FF2B5EF4-FFF2-40B4-BE49-F238E27FC236}">
                <a16:creationId xmlns:a16="http://schemas.microsoft.com/office/drawing/2014/main" id="{F1114647-1C2F-F9E1-6543-EF87426D26D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550C2F3-D162-0A69-D51B-D5FBFC94451A}"/>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3648281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93D20B5-517B-BCCD-90E2-4A2EF9F9E023}"/>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3" name="Plassholder for bunntekst 2">
            <a:extLst>
              <a:ext uri="{FF2B5EF4-FFF2-40B4-BE49-F238E27FC236}">
                <a16:creationId xmlns:a16="http://schemas.microsoft.com/office/drawing/2014/main" id="{B43BDB99-7696-0BF8-4B3D-E17E6F1BCCB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2507191-387E-9462-8F14-1E4611D20A5C}"/>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2500950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8720AE-4871-67B8-662C-0BBAF616C2B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D6196B4-0D94-1CE6-3E78-1AE4FC762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9459529-7731-8ECA-A075-4AEB5703A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3C2A55B-E3DD-18DC-EF61-CC71CF40628D}"/>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6" name="Plassholder for bunntekst 5">
            <a:extLst>
              <a:ext uri="{FF2B5EF4-FFF2-40B4-BE49-F238E27FC236}">
                <a16:creationId xmlns:a16="http://schemas.microsoft.com/office/drawing/2014/main" id="{A13658B9-0C40-E486-D2F2-F803A9EA17B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5EC0F6C-68BD-D018-F991-253505818F8C}"/>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160864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gdir Introslide #6">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C1421C68-4400-4B62-A3FC-DFDD0D1A8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accent1"/>
                </a:solidFill>
              </a:defRPr>
            </a:lvl1pPr>
          </a:lstStyle>
          <a:p>
            <a:r>
              <a:rPr lang="nb-NO"/>
              <a:t>Klikk for å redigere tittelstil</a:t>
            </a:r>
          </a:p>
        </p:txBody>
      </p:sp>
      <p:sp>
        <p:nvSpPr>
          <p:cNvPr id="6" name="TextBox 6">
            <a:extLst>
              <a:ext uri="{FF2B5EF4-FFF2-40B4-BE49-F238E27FC236}">
                <a16:creationId xmlns:a16="http://schemas.microsoft.com/office/drawing/2014/main" id="{4BDA1AFF-68C0-4650-8E52-6263233596B5}"/>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7" name="Bilde 6">
            <a:extLst>
              <a:ext uri="{FF2B5EF4-FFF2-40B4-BE49-F238E27FC236}">
                <a16:creationId xmlns:a16="http://schemas.microsoft.com/office/drawing/2014/main" id="{F730FB02-9270-497B-BF5B-66B5BB7B62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1444890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93ECE9-2CA8-BE32-945A-DE91D47D0D5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22A6FCF-BB7E-7294-DF0E-799D4953A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265F045-C35D-8DF6-2296-797F51A70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A8A2432-4EE0-86E6-311E-FF896153FA64}"/>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6" name="Plassholder for bunntekst 5">
            <a:extLst>
              <a:ext uri="{FF2B5EF4-FFF2-40B4-BE49-F238E27FC236}">
                <a16:creationId xmlns:a16="http://schemas.microsoft.com/office/drawing/2014/main" id="{888ADCC3-19D9-217D-A5BC-595A7E01196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00A18A1-4DE1-B4FF-AE29-7B5CBCC247B9}"/>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13992284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04CF0E-839C-A3BA-5BA0-E50340848DB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118A745-4EE7-C930-B464-180CD2D2D6C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278E381-AF52-BA26-3E23-757BA074B64A}"/>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5" name="Plassholder for bunntekst 4">
            <a:extLst>
              <a:ext uri="{FF2B5EF4-FFF2-40B4-BE49-F238E27FC236}">
                <a16:creationId xmlns:a16="http://schemas.microsoft.com/office/drawing/2014/main" id="{8E68F1D6-921D-2CF8-19AC-26E38CA4D4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D9C9723-2A1A-3F37-2B44-DA0295DD8216}"/>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11138032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B452D21-7810-94B5-5BBC-46FFC046B96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7960D82-D206-1029-759E-1B0636EA1EB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20F7934-AA90-DFC8-89F9-C1363DE01433}"/>
              </a:ext>
            </a:extLst>
          </p:cNvPr>
          <p:cNvSpPr>
            <a:spLocks noGrp="1"/>
          </p:cNvSpPr>
          <p:nvPr>
            <p:ph type="dt" sz="half" idx="10"/>
          </p:nvPr>
        </p:nvSpPr>
        <p:spPr/>
        <p:txBody>
          <a:bodyPr/>
          <a:lstStyle/>
          <a:p>
            <a:fld id="{AB5A0F91-FCF1-B648-8A73-C02C8A010BFD}" type="datetimeFigureOut">
              <a:rPr lang="nb-NO" smtClean="0"/>
              <a:t>19.10.2022</a:t>
            </a:fld>
            <a:endParaRPr lang="nb-NO"/>
          </a:p>
        </p:txBody>
      </p:sp>
      <p:sp>
        <p:nvSpPr>
          <p:cNvPr id="5" name="Plassholder for bunntekst 4">
            <a:extLst>
              <a:ext uri="{FF2B5EF4-FFF2-40B4-BE49-F238E27FC236}">
                <a16:creationId xmlns:a16="http://schemas.microsoft.com/office/drawing/2014/main" id="{736D0F42-ACB0-0119-A3B4-21A62F965C0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95C387-9226-856C-7ECE-D5DF3A6D1401}"/>
              </a:ext>
            </a:extLst>
          </p:cNvPr>
          <p:cNvSpPr>
            <a:spLocks noGrp="1"/>
          </p:cNvSpPr>
          <p:nvPr>
            <p:ph type="sldNum" sz="quarter" idx="12"/>
          </p:nvPr>
        </p:nvSpPr>
        <p:spPr/>
        <p:txBody>
          <a:bodyPr/>
          <a:lstStyle/>
          <a:p>
            <a:fld id="{CB60B807-4317-404C-A703-57F51C6E520D}" type="slidenum">
              <a:rPr lang="nb-NO" smtClean="0"/>
              <a:t>‹#›</a:t>
            </a:fld>
            <a:endParaRPr lang="nb-NO"/>
          </a:p>
        </p:txBody>
      </p:sp>
    </p:spTree>
    <p:extLst>
      <p:ext uri="{BB962C8B-B14F-4D97-AF65-F5344CB8AC3E}">
        <p14:creationId xmlns:p14="http://schemas.microsoft.com/office/powerpoint/2010/main" val="30396152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Kort Animert Introslide #1">
    <p:bg>
      <p:bgPr>
        <a:solidFill>
          <a:schemeClr val="lt1"/>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A1D86F2-7076-44AB-A7BD-6AFC9F4E5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pic>
        <p:nvPicPr>
          <p:cNvPr id="3" name="Digdir_Intro_kort_versjon_20201014">
            <a:hlinkClick r:id="" action="ppaction://media"/>
            <a:extLst>
              <a:ext uri="{FF2B5EF4-FFF2-40B4-BE49-F238E27FC236}">
                <a16:creationId xmlns:a16="http://schemas.microsoft.com/office/drawing/2014/main" id="{149D7789-BEBF-4E04-B79D-9078B9E2F8B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90" y="0"/>
            <a:ext cx="12193190" cy="6858000"/>
          </a:xfrm>
          <a:prstGeom prst="rect">
            <a:avLst/>
          </a:prstGeom>
        </p:spPr>
      </p:pic>
    </p:spTree>
    <p:extLst>
      <p:ext uri="{BB962C8B-B14F-4D97-AF65-F5344CB8AC3E}">
        <p14:creationId xmlns:p14="http://schemas.microsoft.com/office/powerpoint/2010/main" val="1755954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Lang Animert Introslide #1">
    <p:bg>
      <p:bgPr>
        <a:solidFill>
          <a:schemeClr val="lt1"/>
        </a:solidFill>
        <a:effectLst/>
      </p:bgPr>
    </p:bg>
    <p:spTree>
      <p:nvGrpSpPr>
        <p:cNvPr id="1" name=""/>
        <p:cNvGrpSpPr/>
        <p:nvPr/>
      </p:nvGrpSpPr>
      <p:grpSpPr>
        <a:xfrm>
          <a:off x="0" y="0"/>
          <a:ext cx="0" cy="0"/>
          <a:chOff x="0" y="0"/>
          <a:chExt cx="0" cy="0"/>
        </a:xfrm>
      </p:grpSpPr>
      <p:pic>
        <p:nvPicPr>
          <p:cNvPr id="3" name="Digdir_Intro_01_20201014">
            <a:hlinkClick r:id="" action="ppaction://media"/>
            <a:extLst>
              <a:ext uri="{FF2B5EF4-FFF2-40B4-BE49-F238E27FC236}">
                <a16:creationId xmlns:a16="http://schemas.microsoft.com/office/drawing/2014/main" id="{3A2F5C53-3D67-48E6-8586-4DB169ED894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3190" cy="6858000"/>
          </a:xfrm>
          <a:prstGeom prst="rect">
            <a:avLst/>
          </a:prstGeom>
        </p:spPr>
      </p:pic>
    </p:spTree>
    <p:extLst>
      <p:ext uri="{BB962C8B-B14F-4D97-AF65-F5344CB8AC3E}">
        <p14:creationId xmlns:p14="http://schemas.microsoft.com/office/powerpoint/2010/main" val="3034117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Digdir 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B2A23DC1-5111-42B6-BB17-35AC458FD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9" name="Tittel 1">
            <a:extLst>
              <a:ext uri="{FF2B5EF4-FFF2-40B4-BE49-F238E27FC236}">
                <a16:creationId xmlns:a16="http://schemas.microsoft.com/office/drawing/2014/main" id="{65404134-5F34-4B94-A9B6-316CBDACD458}"/>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21" name="TextBox 6">
            <a:extLst>
              <a:ext uri="{FF2B5EF4-FFF2-40B4-BE49-F238E27FC236}">
                <a16:creationId xmlns:a16="http://schemas.microsoft.com/office/drawing/2014/main" id="{1F4A38C3-D8E7-404C-9494-8A3CD442BE93}"/>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9FF79737-398F-402C-B43D-CC3B4D295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1388882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Digdir Introslide #2">
    <p:bg>
      <p:bgPr>
        <a:solidFill>
          <a:schemeClr val="lt1"/>
        </a:solidFill>
        <a:effectLst/>
      </p:bgPr>
    </p:bg>
    <p:spTree>
      <p:nvGrpSpPr>
        <p:cNvPr id="1" name=""/>
        <p:cNvGrpSpPr/>
        <p:nvPr/>
      </p:nvGrpSpPr>
      <p:grpSpPr>
        <a:xfrm>
          <a:off x="0" y="0"/>
          <a:ext cx="0" cy="0"/>
          <a:chOff x="0" y="0"/>
          <a:chExt cx="0" cy="0"/>
        </a:xfrm>
      </p:grpSpPr>
      <p:pic>
        <p:nvPicPr>
          <p:cNvPr id="9" name="Bilde 8" descr="Et bilde som inneholder tegning&#10;&#10;Automatisk generert beskrivelse">
            <a:extLst>
              <a:ext uri="{FF2B5EF4-FFF2-40B4-BE49-F238E27FC236}">
                <a16:creationId xmlns:a16="http://schemas.microsoft.com/office/drawing/2014/main" id="{52AAE27E-7FBA-4ECE-92AB-3A3C39E63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tx2"/>
                </a:solidFill>
              </a:defRPr>
            </a:lvl1pPr>
          </a:lstStyle>
          <a:p>
            <a:r>
              <a:rPr lang="en-US"/>
              <a:t>Click to edit Master title style</a:t>
            </a:r>
            <a:endParaRPr lang="nb-NO"/>
          </a:p>
        </p:txBody>
      </p:sp>
      <p:sp>
        <p:nvSpPr>
          <p:cNvPr id="13" name="TextBox 6">
            <a:extLst>
              <a:ext uri="{FF2B5EF4-FFF2-40B4-BE49-F238E27FC236}">
                <a16:creationId xmlns:a16="http://schemas.microsoft.com/office/drawing/2014/main" id="{57D81D62-A055-4B15-80BD-929468DE16B6}"/>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7C1F27F4-9BAB-4737-9D61-BE140BB64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477643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Digdir Introslide #3">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7932DB0C-BAFA-498B-B552-68CBCFE5C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281E3279-D715-4827-9A13-05F2C36B5E51}"/>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D40304B4-7494-47D7-BF34-9B696FCFA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870715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Digdir Introslide #4">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F68E54C7-4E92-4D7E-AE3A-BBBEE9879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accent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F2BBDBD0-71F1-4AEB-9367-24166E6A24A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66B7CD85-C5A7-420A-9C64-DB45F6BFB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852997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Digdir Introslide #5">
    <p:bg>
      <p:bgPr>
        <a:solidFill>
          <a:schemeClr val="lt1"/>
        </a:solidFill>
        <a:effectLst/>
      </p:bgPr>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698C1FA3-9361-4B71-8FB6-9F9D34E83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6" name="Bilde 6">
            <a:extLst>
              <a:ext uri="{FF2B5EF4-FFF2-40B4-BE49-F238E27FC236}">
                <a16:creationId xmlns:a16="http://schemas.microsoft.com/office/drawing/2014/main" id="{329772AB-FAFB-49F4-A971-BC91E98F6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709708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gdir Introslide #7">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D83A18E-4B0C-454E-81E7-91F1C4D484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3"/>
            <a:ext cx="5152472" cy="1147763"/>
          </a:xfrm>
          <a:prstGeom prst="rect">
            <a:avLst/>
          </a:prstGeom>
        </p:spPr>
        <p:txBody>
          <a:bodyPr anchor="b">
            <a:normAutofit/>
          </a:bodyPr>
          <a:lstStyle>
            <a:lvl1pPr algn="l">
              <a:lnSpc>
                <a:spcPct val="100000"/>
              </a:lnSpc>
              <a:defRPr sz="3750">
                <a:solidFill>
                  <a:schemeClr val="bg1"/>
                </a:solidFill>
              </a:defRPr>
            </a:lvl1pPr>
          </a:lstStyle>
          <a:p>
            <a:r>
              <a:rPr lang="nb-NO"/>
              <a:t>Klikk for å redigere tittelstil</a:t>
            </a:r>
          </a:p>
        </p:txBody>
      </p:sp>
      <p:sp>
        <p:nvSpPr>
          <p:cNvPr id="7" name="TextBox 6">
            <a:extLst>
              <a:ext uri="{FF2B5EF4-FFF2-40B4-BE49-F238E27FC236}">
                <a16:creationId xmlns:a16="http://schemas.microsoft.com/office/drawing/2014/main" id="{00E90904-DBBA-4AD3-8739-C68A030E86D8}"/>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pic>
        <p:nvPicPr>
          <p:cNvPr id="8" name="Bilde 7">
            <a:extLst>
              <a:ext uri="{FF2B5EF4-FFF2-40B4-BE49-F238E27FC236}">
                <a16:creationId xmlns:a16="http://schemas.microsoft.com/office/drawing/2014/main" id="{976DF188-501B-4BE2-A848-80262AE5D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Tree>
    <p:extLst>
      <p:ext uri="{BB962C8B-B14F-4D97-AF65-F5344CB8AC3E}">
        <p14:creationId xmlns:p14="http://schemas.microsoft.com/office/powerpoint/2010/main" val="1369024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Digdir Introslide #6">
    <p:bg>
      <p:bgPr>
        <a:solidFill>
          <a:schemeClr val="lt1"/>
        </a:solidFill>
        <a:effectLst/>
      </p:bgPr>
    </p:bg>
    <p:spTree>
      <p:nvGrpSpPr>
        <p:cNvPr id="1" name=""/>
        <p:cNvGrpSpPr/>
        <p:nvPr/>
      </p:nvGrpSpPr>
      <p:grpSpPr>
        <a:xfrm>
          <a:off x="0" y="0"/>
          <a:ext cx="0" cy="0"/>
          <a:chOff x="0" y="0"/>
          <a:chExt cx="0" cy="0"/>
        </a:xfrm>
      </p:grpSpPr>
      <p:pic>
        <p:nvPicPr>
          <p:cNvPr id="11" name="Bilde 10" descr="Et bilde som inneholder tegning&#10;&#10;Automatisk generert beskrivelse">
            <a:extLst>
              <a:ext uri="{FF2B5EF4-FFF2-40B4-BE49-F238E27FC236}">
                <a16:creationId xmlns:a16="http://schemas.microsoft.com/office/drawing/2014/main" id="{C1421C68-4400-4B62-A3FC-DFDD0D1A8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accent1"/>
                </a:solidFill>
              </a:defRPr>
            </a:lvl1pPr>
          </a:lstStyle>
          <a:p>
            <a:r>
              <a:rPr lang="en-US"/>
              <a:t>Click to edit Master title style</a:t>
            </a:r>
            <a:endParaRPr lang="nb-NO"/>
          </a:p>
        </p:txBody>
      </p:sp>
      <p:sp>
        <p:nvSpPr>
          <p:cNvPr id="6" name="TextBox 6">
            <a:extLst>
              <a:ext uri="{FF2B5EF4-FFF2-40B4-BE49-F238E27FC236}">
                <a16:creationId xmlns:a16="http://schemas.microsoft.com/office/drawing/2014/main" id="{4BDA1AFF-68C0-4650-8E52-6263233596B5}"/>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8" name="Bilde 6">
            <a:extLst>
              <a:ext uri="{FF2B5EF4-FFF2-40B4-BE49-F238E27FC236}">
                <a16:creationId xmlns:a16="http://schemas.microsoft.com/office/drawing/2014/main" id="{6AFBCE82-E8EF-4BEB-96EB-374F37091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3728780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Digdir Introslide #7">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D83A18E-4B0C-454E-81E7-91F1C4D48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B30385E6-F6E9-42D3-B980-373913FC9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1385331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Digdir Introslide #8">
    <p:bg>
      <p:bgPr>
        <a:solidFill>
          <a:schemeClr val="lt1"/>
        </a:solidFill>
        <a:effectLst/>
      </p:bgPr>
    </p:bg>
    <p:spTree>
      <p:nvGrpSpPr>
        <p:cNvPr id="1" name=""/>
        <p:cNvGrpSpPr/>
        <p:nvPr/>
      </p:nvGrpSpPr>
      <p:grpSpPr>
        <a:xfrm>
          <a:off x="0" y="0"/>
          <a:ext cx="0" cy="0"/>
          <a:chOff x="0" y="0"/>
          <a:chExt cx="0" cy="0"/>
        </a:xfrm>
      </p:grpSpPr>
      <p:pic>
        <p:nvPicPr>
          <p:cNvPr id="6" name="Bilde 5" descr="Et bilde som inneholder tegning&#10;&#10;Automatisk generert beskrivelse">
            <a:extLst>
              <a:ext uri="{FF2B5EF4-FFF2-40B4-BE49-F238E27FC236}">
                <a16:creationId xmlns:a16="http://schemas.microsoft.com/office/drawing/2014/main" id="{869FEB36-2120-4C4B-A06E-09E862D5E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E1A88B3D-2342-49C4-A88F-20F321BAF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1310035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igdir Introslide #9">
    <p:bg>
      <p:bgPr>
        <a:solidFill>
          <a:schemeClr val="lt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2AF6A1F0-48BA-4FA0-94B4-925E77FCC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
            <a:ext cx="12192000" cy="6857330"/>
          </a:xfrm>
          <a:prstGeom prst="rect">
            <a:avLst/>
          </a:prstGeom>
        </p:spPr>
      </p:pic>
      <p:sp>
        <p:nvSpPr>
          <p:cNvPr id="10" name="Tittel 1">
            <a:extLst>
              <a:ext uri="{FF2B5EF4-FFF2-40B4-BE49-F238E27FC236}">
                <a16:creationId xmlns:a16="http://schemas.microsoft.com/office/drawing/2014/main" id="{0E980CF2-FF78-4052-A5D2-D858F04E6E07}"/>
              </a:ext>
            </a:extLst>
          </p:cNvPr>
          <p:cNvSpPr>
            <a:spLocks noGrp="1"/>
          </p:cNvSpPr>
          <p:nvPr>
            <p:ph type="ctrTitle"/>
          </p:nvPr>
        </p:nvSpPr>
        <p:spPr>
          <a:xfrm>
            <a:off x="4809332" y="3241504"/>
            <a:ext cx="5152472" cy="1147763"/>
          </a:xfrm>
          <a:prstGeom prst="rect">
            <a:avLst/>
          </a:prstGeom>
        </p:spPr>
        <p:txBody>
          <a:bodyPr anchor="b">
            <a:normAutofit/>
          </a:bodyPr>
          <a:lstStyle>
            <a:lvl1pPr algn="l">
              <a:lnSpc>
                <a:spcPct val="100000"/>
              </a:lnSpc>
              <a:defRPr sz="2813">
                <a:solidFill>
                  <a:schemeClr val="bg1"/>
                </a:solidFill>
              </a:defRPr>
            </a:lvl1pPr>
          </a:lstStyle>
          <a:p>
            <a:r>
              <a:rPr lang="en-US"/>
              <a:t>Click to edit Master title style</a:t>
            </a:r>
            <a:endParaRPr lang="nb-NO"/>
          </a:p>
        </p:txBody>
      </p:sp>
      <p:sp>
        <p:nvSpPr>
          <p:cNvPr id="7" name="TextBox 6">
            <a:extLst>
              <a:ext uri="{FF2B5EF4-FFF2-40B4-BE49-F238E27FC236}">
                <a16:creationId xmlns:a16="http://schemas.microsoft.com/office/drawing/2014/main" id="{00E90904-DBBA-4AD3-8739-C68A030E86D8}"/>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pic>
        <p:nvPicPr>
          <p:cNvPr id="9" name="Bilde 6">
            <a:extLst>
              <a:ext uri="{FF2B5EF4-FFF2-40B4-BE49-F238E27FC236}">
                <a16:creationId xmlns:a16="http://schemas.microsoft.com/office/drawing/2014/main" id="{85AFD46E-4D96-40A2-B62B-C7D9D643F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Tree>
    <p:extLst>
      <p:ext uri="{BB962C8B-B14F-4D97-AF65-F5344CB8AC3E}">
        <p14:creationId xmlns:p14="http://schemas.microsoft.com/office/powerpoint/2010/main" val="938935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5" name="Plassholder for tekst 2">
            <a:extLst>
              <a:ext uri="{FF2B5EF4-FFF2-40B4-BE49-F238E27FC236}">
                <a16:creationId xmlns:a16="http://schemas.microsoft.com/office/drawing/2014/main" id="{626F4051-322D-4761-B918-75CA0F940DA8}"/>
              </a:ext>
            </a:extLst>
          </p:cNvPr>
          <p:cNvSpPr>
            <a:spLocks noGrp="1"/>
          </p:cNvSpPr>
          <p:nvPr>
            <p:ph idx="1"/>
          </p:nvPr>
        </p:nvSpPr>
        <p:spPr>
          <a:xfrm>
            <a:off x="802559" y="1863329"/>
            <a:ext cx="10586880" cy="4458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Plassholder for tittel 1">
            <a:extLst>
              <a:ext uri="{FF2B5EF4-FFF2-40B4-BE49-F238E27FC236}">
                <a16:creationId xmlns:a16="http://schemas.microsoft.com/office/drawing/2014/main" id="{758EB8A5-7F81-4483-A711-E1C9F1B9A1FA}"/>
              </a:ext>
            </a:extLst>
          </p:cNvPr>
          <p:cNvSpPr>
            <a:spLocks noGrp="1"/>
          </p:cNvSpPr>
          <p:nvPr>
            <p:ph type="title" hasCustomPrompt="1"/>
          </p:nvPr>
        </p:nvSpPr>
        <p:spPr>
          <a:xfrm>
            <a:off x="802560" y="952201"/>
            <a:ext cx="10586880" cy="519373"/>
          </a:xfrm>
          <a:prstGeom prst="rect">
            <a:avLst/>
          </a:prstGeom>
        </p:spPr>
        <p:txBody>
          <a:bodyPr vert="horz" lIns="0" tIns="0" rIns="0" bIns="0" rtlCol="0" anchor="t" anchorCtr="0">
            <a:noAutofit/>
          </a:bodyPr>
          <a:lstStyle>
            <a:lvl1pPr>
              <a:defRPr sz="2250"/>
            </a:lvl1pPr>
          </a:lstStyle>
          <a:p>
            <a:r>
              <a:rPr lang="nb-NO"/>
              <a:t>Klikk for å redigere tittelstil</a:t>
            </a:r>
          </a:p>
        </p:txBody>
      </p:sp>
    </p:spTree>
    <p:extLst>
      <p:ext uri="{BB962C8B-B14F-4D97-AF65-F5344CB8AC3E}">
        <p14:creationId xmlns:p14="http://schemas.microsoft.com/office/powerpoint/2010/main" val="971219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802559" y="1704872"/>
            <a:ext cx="5201400" cy="4617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188040" y="1704872"/>
            <a:ext cx="5201400" cy="4617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ittel 1">
            <a:extLst>
              <a:ext uri="{FF2B5EF4-FFF2-40B4-BE49-F238E27FC236}">
                <a16:creationId xmlns:a16="http://schemas.microsoft.com/office/drawing/2014/main" id="{97C25ED5-A7B7-439C-8D7F-2262BCA976B3}"/>
              </a:ext>
            </a:extLst>
          </p:cNvPr>
          <p:cNvSpPr>
            <a:spLocks noGrp="1"/>
          </p:cNvSpPr>
          <p:nvPr>
            <p:ph type="title" hasCustomPrompt="1"/>
          </p:nvPr>
        </p:nvSpPr>
        <p:spPr>
          <a:xfrm>
            <a:off x="802560" y="952201"/>
            <a:ext cx="10586880" cy="519373"/>
          </a:xfrm>
          <a:prstGeom prst="rect">
            <a:avLst/>
          </a:prstGeom>
        </p:spPr>
        <p:txBody>
          <a:bodyPr vert="horz" lIns="0" tIns="0" rIns="0" bIns="0" rtlCol="0" anchor="t" anchorCtr="0">
            <a:noAutofit/>
          </a:bodyPr>
          <a:lstStyle>
            <a:lvl1pPr>
              <a:defRPr sz="2250"/>
            </a:lvl1pPr>
          </a:lstStyle>
          <a:p>
            <a:r>
              <a:rPr lang="nb-NO"/>
              <a:t>Klikk for å redigere tittelstil</a:t>
            </a:r>
          </a:p>
        </p:txBody>
      </p:sp>
    </p:spTree>
    <p:extLst>
      <p:ext uri="{BB962C8B-B14F-4D97-AF65-F5344CB8AC3E}">
        <p14:creationId xmlns:p14="http://schemas.microsoft.com/office/powerpoint/2010/main" val="5395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905">
          <p15:clr>
            <a:srgbClr val="FBAE40"/>
          </p15:clr>
        </p15:guide>
        <p15:guide id="2" pos="899">
          <p15:clr>
            <a:srgbClr val="FBAE40"/>
          </p15:clr>
        </p15:guide>
        <p15:guide id="3" orient="horz" pos="7076">
          <p15:clr>
            <a:srgbClr val="FBAE40"/>
          </p15:clr>
        </p15:guide>
        <p15:guide id="4" pos="1275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Helsides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1" y="2"/>
            <a:ext cx="12193215" cy="6858857"/>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Tree>
    <p:extLst>
      <p:ext uri="{BB962C8B-B14F-4D97-AF65-F5344CB8AC3E}">
        <p14:creationId xmlns:p14="http://schemas.microsoft.com/office/powerpoint/2010/main" val="98473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ilde /m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1" y="1"/>
            <a:ext cx="12193215" cy="3429429"/>
          </a:xfrm>
          <a:prstGeom prst="rect">
            <a:avLst/>
          </a:prstGeom>
        </p:spPr>
        <p:txBody>
          <a:bodyPr lIns="0" tIns="288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660222DE-83EE-4E47-896F-8C78F30A2D45}"/>
              </a:ext>
            </a:extLst>
          </p:cNvPr>
          <p:cNvSpPr>
            <a:spLocks noGrp="1"/>
          </p:cNvSpPr>
          <p:nvPr>
            <p:ph type="body" sz="quarter" idx="13"/>
          </p:nvPr>
        </p:nvSpPr>
        <p:spPr>
          <a:xfrm>
            <a:off x="1773347" y="3982453"/>
            <a:ext cx="9222297" cy="2228323"/>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22201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tort bilde med teks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502D847-EF0A-40D6-98D4-363AD03B4F25}"/>
              </a:ext>
            </a:extLst>
          </p:cNvPr>
          <p:cNvSpPr/>
          <p:nvPr/>
        </p:nvSpPr>
        <p:spPr>
          <a:xfrm>
            <a:off x="1458828" y="76201"/>
            <a:ext cx="10222684" cy="8055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6094044" y="2"/>
            <a:ext cx="6097957" cy="6858857"/>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3759" y="424543"/>
            <a:ext cx="4861082" cy="6036774"/>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504928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x tekstbokser og 2x bilder">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334645B-223F-4526-8D89-BC20DD382EAF}"/>
              </a:ext>
            </a:extLst>
          </p:cNvPr>
          <p:cNvSpPr/>
          <p:nvPr/>
        </p:nvSpPr>
        <p:spPr>
          <a:xfrm>
            <a:off x="979810" y="97973"/>
            <a:ext cx="10919437" cy="1436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3"/>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3429430"/>
            <a:ext cx="6097957" cy="3428571"/>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810180" y="253785"/>
            <a:ext cx="4320962" cy="1890236"/>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6097957" y="1"/>
            <a:ext cx="6094042" cy="3429429"/>
          </a:xfrm>
          <a:prstGeom prst="rect">
            <a:avLst/>
          </a:prstGeom>
        </p:spPr>
        <p:txBody>
          <a:bodyPr lIns="0" tIns="720000" rIns="0" bIns="0" anchor="t" anchorCtr="1"/>
          <a:lstStyle>
            <a:lvl1pPr marL="0" indent="0" algn="ctr">
              <a:buNone/>
              <a:defRPr sz="1688"/>
            </a:lvl1pPr>
          </a:lstStyle>
          <a:p>
            <a:r>
              <a:rPr lang="en-US"/>
              <a:t>Click icon to add picture</a:t>
            </a:r>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6886532" y="3642055"/>
            <a:ext cx="4320962" cy="1890236"/>
          </a:xfrm>
          <a:prstGeom prst="rect">
            <a:avLst/>
          </a:prstGeom>
        </p:spPr>
        <p:txBody>
          <a:bodyPr lIns="0" tIns="0" rIns="0" bIns="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34058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1.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7.e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oleObject" Target="../embeddings/oleObject1.bin"/><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1.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1.png"/><Relationship Id="rId5" Type="http://schemas.openxmlformats.org/officeDocument/2006/relationships/slideLayout" Target="../slideLayouts/slideLayout67.xml"/><Relationship Id="rId10" Type="http://schemas.openxmlformats.org/officeDocument/2006/relationships/theme" Target="../theme/theme4.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image" Target="../media/image1.png"/><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image" Target="../media/image17.emf"/><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oleObject" Target="../embeddings/oleObject2.bin"/><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tags" Target="../tags/tag2.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773348" y="1110717"/>
            <a:ext cx="9222298" cy="519373"/>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p:cNvSpPr>
            <a:spLocks noGrp="1"/>
          </p:cNvSpPr>
          <p:nvPr>
            <p:ph type="body" idx="1"/>
          </p:nvPr>
        </p:nvSpPr>
        <p:spPr>
          <a:xfrm>
            <a:off x="1773348" y="1840299"/>
            <a:ext cx="9222298" cy="43236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32716261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 id="2147483682" r:id="rId2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314" rtl="0" eaLnBrk="1" latinLnBrk="0" hangingPunct="1">
        <a:lnSpc>
          <a:spcPct val="90000"/>
        </a:lnSpc>
        <a:spcBef>
          <a:spcPct val="0"/>
        </a:spcBef>
        <a:buNone/>
        <a:defRPr sz="3600" kern="1200">
          <a:solidFill>
            <a:schemeClr val="dk2"/>
          </a:solidFill>
          <a:latin typeface="+mj-lt"/>
          <a:ea typeface="+mj-ea"/>
          <a:cs typeface="+mj-cs"/>
        </a:defRPr>
      </a:lvl1pPr>
    </p:titleStyle>
    <p:bodyStyle>
      <a:lvl1pPr marL="405000" indent="-405000" algn="l" defTabSz="914314" rtl="0" eaLnBrk="1" latinLnBrk="0" hangingPunct="1">
        <a:lnSpc>
          <a:spcPct val="100000"/>
        </a:lnSpc>
        <a:spcBef>
          <a:spcPts val="1875"/>
        </a:spcBef>
        <a:buClr>
          <a:schemeClr val="accent3"/>
        </a:buClr>
        <a:buFont typeface="Arial" panose="020B0604020202020204" pitchFamily="34" charset="0"/>
        <a:buChar char="•"/>
        <a:defRPr sz="2700" kern="1200">
          <a:solidFill>
            <a:schemeClr val="tx2"/>
          </a:solidFill>
          <a:latin typeface="+mn-lt"/>
          <a:ea typeface="+mn-ea"/>
          <a:cs typeface="+mn-cs"/>
        </a:defRPr>
      </a:lvl1pPr>
      <a:lvl2pPr marL="833625" indent="-428625" algn="l" defTabSz="914314" rtl="0" eaLnBrk="1" latinLnBrk="0" hangingPunct="1">
        <a:lnSpc>
          <a:spcPct val="90000"/>
        </a:lnSpc>
        <a:spcBef>
          <a:spcPts val="1125"/>
        </a:spcBef>
        <a:buClr>
          <a:schemeClr val="accent3"/>
        </a:buClr>
        <a:buSzPct val="100000"/>
        <a:buFont typeface="Arial" panose="020B0604020202020204" pitchFamily="34" charset="0"/>
        <a:buChar char="•"/>
        <a:defRPr sz="2400" kern="1200">
          <a:solidFill>
            <a:schemeClr val="tx2"/>
          </a:solidFill>
          <a:latin typeface="+mn-lt"/>
          <a:ea typeface="+mn-ea"/>
          <a:cs typeface="+mn-cs"/>
        </a:defRPr>
      </a:lvl2pPr>
      <a:lvl3pPr marL="1103625" indent="-428625" algn="l" defTabSz="914314" rtl="0" eaLnBrk="1" latinLnBrk="0" hangingPunct="1">
        <a:lnSpc>
          <a:spcPct val="90000"/>
        </a:lnSpc>
        <a:spcBef>
          <a:spcPts val="1125"/>
        </a:spcBef>
        <a:buClr>
          <a:schemeClr val="accent3"/>
        </a:buClr>
        <a:buSzPct val="100000"/>
        <a:buFont typeface="Arial" panose="020B0604020202020204" pitchFamily="34" charset="0"/>
        <a:buChar char="•"/>
        <a:defRPr sz="2100" kern="1200">
          <a:solidFill>
            <a:schemeClr val="tx2"/>
          </a:solidFill>
          <a:latin typeface="+mn-lt"/>
          <a:ea typeface="+mn-ea"/>
          <a:cs typeface="+mn-cs"/>
        </a:defRPr>
      </a:lvl3pPr>
      <a:lvl4pPr marL="1287900" indent="-342900" algn="l" defTabSz="914314" rtl="0" eaLnBrk="1" latinLnBrk="0" hangingPunct="1">
        <a:lnSpc>
          <a:spcPct val="90000"/>
        </a:lnSpc>
        <a:spcBef>
          <a:spcPts val="1125"/>
        </a:spcBef>
        <a:buClr>
          <a:schemeClr val="accent3"/>
        </a:buClr>
        <a:buSzPct val="100000"/>
        <a:buFont typeface="Arial" panose="020B0604020202020204" pitchFamily="34" charset="0"/>
        <a:buChar char="•"/>
        <a:defRPr sz="1800" kern="1200">
          <a:solidFill>
            <a:schemeClr val="tx2"/>
          </a:solidFill>
          <a:latin typeface="+mn-lt"/>
          <a:ea typeface="+mn-ea"/>
          <a:cs typeface="+mn-cs"/>
        </a:defRPr>
      </a:lvl4pPr>
      <a:lvl5pPr marL="1557900" indent="-342900" algn="l" defTabSz="914314" rtl="0" eaLnBrk="1" latinLnBrk="0" hangingPunct="1">
        <a:lnSpc>
          <a:spcPct val="90000"/>
        </a:lnSpc>
        <a:spcBef>
          <a:spcPts val="1125"/>
        </a:spcBef>
        <a:buClr>
          <a:schemeClr val="accent3"/>
        </a:buClr>
        <a:buSzPct val="100000"/>
        <a:buFont typeface="Arial" panose="020B0604020202020204" pitchFamily="34" charset="0"/>
        <a:buChar char="•"/>
        <a:defRPr sz="1500" kern="1200">
          <a:solidFill>
            <a:schemeClr val="tx2"/>
          </a:solidFill>
          <a:latin typeface="+mn-lt"/>
          <a:ea typeface="+mn-ea"/>
          <a:cs typeface="+mn-cs"/>
        </a:defRPr>
      </a:lvl5pPr>
      <a:lvl6pPr marL="2514363"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0"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7"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34"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1" algn="l" defTabSz="914314" rtl="0" eaLnBrk="1" latinLnBrk="0" hangingPunct="1">
        <a:defRPr sz="1800" kern="1200">
          <a:solidFill>
            <a:schemeClr val="tx1"/>
          </a:solidFill>
          <a:latin typeface="+mn-lt"/>
          <a:ea typeface="+mn-ea"/>
          <a:cs typeface="+mn-cs"/>
        </a:defRPr>
      </a:lvl7pPr>
      <a:lvl8pPr marL="3200099" algn="l" defTabSz="914314" rtl="0" eaLnBrk="1" latinLnBrk="0" hangingPunct="1">
        <a:defRPr sz="1800" kern="1200">
          <a:solidFill>
            <a:schemeClr val="tx1"/>
          </a:solidFill>
          <a:latin typeface="+mn-lt"/>
          <a:ea typeface="+mn-ea"/>
          <a:cs typeface="+mn-cs"/>
        </a:defRPr>
      </a:lvl8pPr>
      <a:lvl9pPr marL="3657256"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D03A621-90ED-47EE-9550-2F39648C4586}"/>
              </a:ext>
            </a:extLst>
          </p:cNvPr>
          <p:cNvGraphicFramePr>
            <a:graphicFrameLocks noChangeAspect="1"/>
          </p:cNvGraphicFramePr>
          <p:nvPr>
            <p:custDataLst>
              <p:tags r:id="rId22"/>
            </p:custDataLst>
            <p:extLst>
              <p:ext uri="{D42A27DB-BD31-4B8C-83A1-F6EECF244321}">
                <p14:modId xmlns:p14="http://schemas.microsoft.com/office/powerpoint/2010/main" val="228636266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3" imgW="473" imgH="476" progId="TCLayout.ActiveDocument.1">
                  <p:embed/>
                </p:oleObj>
              </mc:Choice>
              <mc:Fallback>
                <p:oleObj name="think-cell Slide" r:id="rId23" imgW="473" imgH="476" progId="TCLayout.ActiveDocument.1">
                  <p:embed/>
                  <p:pic>
                    <p:nvPicPr>
                      <p:cNvPr id="5" name="Object 4" hidden="1">
                        <a:extLst>
                          <a:ext uri="{FF2B5EF4-FFF2-40B4-BE49-F238E27FC236}">
                            <a16:creationId xmlns:a16="http://schemas.microsoft.com/office/drawing/2014/main" id="{7D03A621-90ED-47EE-9550-2F39648C4586}"/>
                          </a:ext>
                        </a:extLst>
                      </p:cNvPr>
                      <p:cNvPicPr/>
                      <p:nvPr/>
                    </p:nvPicPr>
                    <p:blipFill>
                      <a:blip r:embed="rId24"/>
                      <a:stretch>
                        <a:fillRect/>
                      </a:stretch>
                    </p:blipFill>
                    <p:spPr>
                      <a:xfrm>
                        <a:off x="1191" y="1191"/>
                        <a:ext cx="1191" cy="1191"/>
                      </a:xfrm>
                      <a:prstGeom prst="rect">
                        <a:avLst/>
                      </a:prstGeom>
                    </p:spPr>
                  </p:pic>
                </p:oleObj>
              </mc:Fallback>
            </mc:AlternateContent>
          </a:graphicData>
        </a:graphic>
      </p:graphicFrame>
      <p:sp>
        <p:nvSpPr>
          <p:cNvPr id="2" name="Plassholder for tittel 1"/>
          <p:cNvSpPr>
            <a:spLocks noGrp="1"/>
          </p:cNvSpPr>
          <p:nvPr>
            <p:ph type="title"/>
          </p:nvPr>
        </p:nvSpPr>
        <p:spPr>
          <a:xfrm>
            <a:off x="802560" y="952201"/>
            <a:ext cx="10586880" cy="519373"/>
          </a:xfrm>
          <a:prstGeom prst="rect">
            <a:avLst/>
          </a:prstGeom>
        </p:spPr>
        <p:txBody>
          <a:bodyPr vert="horz" lIns="0" tIns="0" rIns="0" bIns="0" rtlCol="0" anchor="t" anchorCtr="0">
            <a:noAutofit/>
          </a:bodyPr>
          <a:lstStyle/>
          <a:p>
            <a:r>
              <a:rPr lang="nb-NO"/>
              <a:t>Klikk for å redigere tittelstil</a:t>
            </a:r>
          </a:p>
        </p:txBody>
      </p:sp>
      <p:sp>
        <p:nvSpPr>
          <p:cNvPr id="3" name="Plassholder for tekst 2"/>
          <p:cNvSpPr>
            <a:spLocks noGrp="1"/>
          </p:cNvSpPr>
          <p:nvPr>
            <p:ph type="body" idx="1"/>
          </p:nvPr>
        </p:nvSpPr>
        <p:spPr>
          <a:xfrm>
            <a:off x="802560" y="1863329"/>
            <a:ext cx="10586880" cy="4455319"/>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6930240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4" r:id="rId19"/>
    <p:sldLayoutId id="2147483705" r:id="rId20"/>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36" rtl="0" eaLnBrk="1" latinLnBrk="0" hangingPunct="1">
        <a:lnSpc>
          <a:spcPct val="90000"/>
        </a:lnSpc>
        <a:spcBef>
          <a:spcPct val="0"/>
        </a:spcBef>
        <a:buNone/>
        <a:defRPr sz="2250" kern="1200">
          <a:solidFill>
            <a:schemeClr val="dk2"/>
          </a:solidFill>
          <a:latin typeface="+mj-lt"/>
          <a:ea typeface="+mj-ea"/>
          <a:cs typeface="+mj-cs"/>
        </a:defRPr>
      </a:lvl1pPr>
    </p:titleStyle>
    <p:bodyStyle>
      <a:lvl1pPr marL="303750" indent="-303750" algn="l" defTabSz="685736" rtl="0" eaLnBrk="1" latinLnBrk="0" hangingPunct="1">
        <a:lnSpc>
          <a:spcPct val="100000"/>
        </a:lnSpc>
        <a:spcBef>
          <a:spcPts val="1406"/>
        </a:spcBef>
        <a:buClr>
          <a:schemeClr val="accent3"/>
        </a:buClr>
        <a:buFont typeface="Arial" panose="020B0604020202020204" pitchFamily="34" charset="0"/>
        <a:buChar char="•"/>
        <a:defRPr sz="2025" kern="1200">
          <a:solidFill>
            <a:schemeClr val="tx2"/>
          </a:solidFill>
          <a:latin typeface="+mn-lt"/>
          <a:ea typeface="+mn-ea"/>
          <a:cs typeface="+mn-cs"/>
        </a:defRPr>
      </a:lvl1pPr>
      <a:lvl2pPr marL="625219" indent="-321469" algn="l" defTabSz="685736" rtl="0" eaLnBrk="1" latinLnBrk="0" hangingPunct="1">
        <a:lnSpc>
          <a:spcPct val="90000"/>
        </a:lnSpc>
        <a:spcBef>
          <a:spcPts val="844"/>
        </a:spcBef>
        <a:buClr>
          <a:schemeClr val="accent3"/>
        </a:buClr>
        <a:buSzPct val="100000"/>
        <a:buFont typeface="Arial" panose="020B0604020202020204" pitchFamily="34" charset="0"/>
        <a:buChar char="•"/>
        <a:defRPr sz="1800" kern="1200">
          <a:solidFill>
            <a:schemeClr val="tx2"/>
          </a:solidFill>
          <a:latin typeface="+mn-lt"/>
          <a:ea typeface="+mn-ea"/>
          <a:cs typeface="+mn-cs"/>
        </a:defRPr>
      </a:lvl2pPr>
      <a:lvl3pPr marL="827719" indent="-321469" algn="l" defTabSz="685736" rtl="0" eaLnBrk="1" latinLnBrk="0" hangingPunct="1">
        <a:lnSpc>
          <a:spcPct val="90000"/>
        </a:lnSpc>
        <a:spcBef>
          <a:spcPts val="844"/>
        </a:spcBef>
        <a:buClr>
          <a:schemeClr val="accent3"/>
        </a:buClr>
        <a:buSzPct val="100000"/>
        <a:buFont typeface="Arial" panose="020B0604020202020204" pitchFamily="34" charset="0"/>
        <a:buChar char="•"/>
        <a:defRPr sz="1575" kern="1200">
          <a:solidFill>
            <a:schemeClr val="tx2"/>
          </a:solidFill>
          <a:latin typeface="+mn-lt"/>
          <a:ea typeface="+mn-ea"/>
          <a:cs typeface="+mn-cs"/>
        </a:defRPr>
      </a:lvl3pPr>
      <a:lvl4pPr marL="965925" indent="-257175" algn="l" defTabSz="685736" rtl="0" eaLnBrk="1" latinLnBrk="0" hangingPunct="1">
        <a:lnSpc>
          <a:spcPct val="90000"/>
        </a:lnSpc>
        <a:spcBef>
          <a:spcPts val="844"/>
        </a:spcBef>
        <a:buClr>
          <a:schemeClr val="accent3"/>
        </a:buClr>
        <a:buSzPct val="100000"/>
        <a:buFont typeface="Arial" panose="020B0604020202020204" pitchFamily="34" charset="0"/>
        <a:buChar char="•"/>
        <a:defRPr sz="1350" kern="1200">
          <a:solidFill>
            <a:schemeClr val="tx2"/>
          </a:solidFill>
          <a:latin typeface="+mn-lt"/>
          <a:ea typeface="+mn-ea"/>
          <a:cs typeface="+mn-cs"/>
        </a:defRPr>
      </a:lvl4pPr>
      <a:lvl5pPr marL="1168425" indent="-257175" algn="l" defTabSz="685736" rtl="0" eaLnBrk="1" latinLnBrk="0" hangingPunct="1">
        <a:lnSpc>
          <a:spcPct val="90000"/>
        </a:lnSpc>
        <a:spcBef>
          <a:spcPts val="844"/>
        </a:spcBef>
        <a:buClr>
          <a:schemeClr val="accent3"/>
        </a:buClr>
        <a:buSzPct val="100000"/>
        <a:buFont typeface="Arial" panose="020B0604020202020204" pitchFamily="34" charset="0"/>
        <a:buChar char="•"/>
        <a:defRPr sz="1125" kern="1200">
          <a:solidFill>
            <a:schemeClr val="tx2"/>
          </a:solidFill>
          <a:latin typeface="+mn-lt"/>
          <a:ea typeface="+mn-ea"/>
          <a:cs typeface="+mn-cs"/>
        </a:defRPr>
      </a:lvl5pPr>
      <a:lvl6pPr marL="1885772"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6" rtl="0" eaLnBrk="1" latinLnBrk="0" hangingPunct="1">
        <a:defRPr sz="1350" kern="1200">
          <a:solidFill>
            <a:schemeClr val="tx1"/>
          </a:solidFill>
          <a:latin typeface="+mn-lt"/>
          <a:ea typeface="+mn-ea"/>
          <a:cs typeface="+mn-cs"/>
        </a:defRPr>
      </a:lvl1pPr>
      <a:lvl2pPr marL="342868" algn="l" defTabSz="685736" rtl="0" eaLnBrk="1" latinLnBrk="0" hangingPunct="1">
        <a:defRPr sz="1350" kern="1200">
          <a:solidFill>
            <a:schemeClr val="tx1"/>
          </a:solidFill>
          <a:latin typeface="+mn-lt"/>
          <a:ea typeface="+mn-ea"/>
          <a:cs typeface="+mn-cs"/>
        </a:defRPr>
      </a:lvl2pPr>
      <a:lvl3pPr marL="685736" algn="l" defTabSz="685736" rtl="0" eaLnBrk="1" latinLnBrk="0" hangingPunct="1">
        <a:defRPr sz="1350" kern="1200">
          <a:solidFill>
            <a:schemeClr val="tx1"/>
          </a:solidFill>
          <a:latin typeface="+mn-lt"/>
          <a:ea typeface="+mn-ea"/>
          <a:cs typeface="+mn-cs"/>
        </a:defRPr>
      </a:lvl3pPr>
      <a:lvl4pPr marL="1028603" algn="l" defTabSz="685736" rtl="0" eaLnBrk="1" latinLnBrk="0" hangingPunct="1">
        <a:defRPr sz="1350" kern="1200">
          <a:solidFill>
            <a:schemeClr val="tx1"/>
          </a:solidFill>
          <a:latin typeface="+mn-lt"/>
          <a:ea typeface="+mn-ea"/>
          <a:cs typeface="+mn-cs"/>
        </a:defRPr>
      </a:lvl4pPr>
      <a:lvl5pPr marL="1371471" algn="l" defTabSz="685736" rtl="0" eaLnBrk="1" latinLnBrk="0" hangingPunct="1">
        <a:defRPr sz="1350" kern="1200">
          <a:solidFill>
            <a:schemeClr val="tx1"/>
          </a:solidFill>
          <a:latin typeface="+mn-lt"/>
          <a:ea typeface="+mn-ea"/>
          <a:cs typeface="+mn-cs"/>
        </a:defRPr>
      </a:lvl5pPr>
      <a:lvl6pPr marL="1714339" algn="l" defTabSz="685736" rtl="0" eaLnBrk="1" latinLnBrk="0" hangingPunct="1">
        <a:defRPr sz="1350" kern="1200">
          <a:solidFill>
            <a:schemeClr val="tx1"/>
          </a:solidFill>
          <a:latin typeface="+mn-lt"/>
          <a:ea typeface="+mn-ea"/>
          <a:cs typeface="+mn-cs"/>
        </a:defRPr>
      </a:lvl6pPr>
      <a:lvl7pPr marL="2057206" algn="l" defTabSz="685736" rtl="0" eaLnBrk="1" latinLnBrk="0" hangingPunct="1">
        <a:defRPr sz="1350" kern="1200">
          <a:solidFill>
            <a:schemeClr val="tx1"/>
          </a:solidFill>
          <a:latin typeface="+mn-lt"/>
          <a:ea typeface="+mn-ea"/>
          <a:cs typeface="+mn-cs"/>
        </a:defRPr>
      </a:lvl7pPr>
      <a:lvl8pPr marL="2400074" algn="l" defTabSz="685736" rtl="0" eaLnBrk="1" latinLnBrk="0" hangingPunct="1">
        <a:defRPr sz="1350" kern="1200">
          <a:solidFill>
            <a:schemeClr val="tx1"/>
          </a:solidFill>
          <a:latin typeface="+mn-lt"/>
          <a:ea typeface="+mn-ea"/>
          <a:cs typeface="+mn-cs"/>
        </a:defRPr>
      </a:lvl8pPr>
      <a:lvl9pPr marL="2742942" algn="l" defTabSz="68573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752">
          <p15:clr>
            <a:srgbClr val="F26B43"/>
          </p15:clr>
        </p15:guide>
        <p15:guide id="2" pos="899">
          <p15:clr>
            <a:srgbClr val="F26B43"/>
          </p15:clr>
        </p15:guide>
        <p15:guide id="3" orient="horz" pos="2087">
          <p15:clr>
            <a:srgbClr val="F26B43"/>
          </p15:clr>
        </p15:guide>
        <p15:guide id="4" orient="horz" pos="70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773348" y="1110717"/>
            <a:ext cx="9222298" cy="519373"/>
          </a:xfrm>
          <a:prstGeom prst="rect">
            <a:avLst/>
          </a:prstGeom>
        </p:spPr>
        <p:txBody>
          <a:bodyPr vert="horz" lIns="0" tIns="0" rIns="0" bIns="0" rtlCol="0" anchor="b" anchorCtr="0">
            <a:noAutofit/>
          </a:bodyPr>
          <a:lstStyle/>
          <a:p>
            <a:r>
              <a:rPr lang="nb-NO"/>
              <a:t>Klikk for å redigere tittelstil</a:t>
            </a:r>
          </a:p>
        </p:txBody>
      </p:sp>
      <p:sp>
        <p:nvSpPr>
          <p:cNvPr id="3" name="Plassholder for tekst 2"/>
          <p:cNvSpPr>
            <a:spLocks noGrp="1"/>
          </p:cNvSpPr>
          <p:nvPr>
            <p:ph type="body" idx="1"/>
          </p:nvPr>
        </p:nvSpPr>
        <p:spPr>
          <a:xfrm>
            <a:off x="1773348" y="1840299"/>
            <a:ext cx="9222298" cy="43236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674615" y="351965"/>
            <a:ext cx="1549316" cy="524230"/>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userDrawn="1"/>
        </p:nvSpPr>
        <p:spPr>
          <a:xfrm>
            <a:off x="10363201" y="565549"/>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41781281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914314" rtl="0" eaLnBrk="1" latinLnBrk="0" hangingPunct="1">
        <a:lnSpc>
          <a:spcPct val="90000"/>
        </a:lnSpc>
        <a:spcBef>
          <a:spcPct val="0"/>
        </a:spcBef>
        <a:buNone/>
        <a:defRPr sz="3600" kern="1200">
          <a:solidFill>
            <a:schemeClr val="dk2"/>
          </a:solidFill>
          <a:latin typeface="+mj-lt"/>
          <a:ea typeface="+mj-ea"/>
          <a:cs typeface="+mj-cs"/>
        </a:defRPr>
      </a:lvl1pPr>
    </p:titleStyle>
    <p:bodyStyle>
      <a:lvl1pPr marL="405000" indent="-405000" algn="l" defTabSz="914314" rtl="0" eaLnBrk="1" latinLnBrk="0" hangingPunct="1">
        <a:lnSpc>
          <a:spcPct val="100000"/>
        </a:lnSpc>
        <a:spcBef>
          <a:spcPts val="1875"/>
        </a:spcBef>
        <a:buClr>
          <a:schemeClr val="accent3"/>
        </a:buClr>
        <a:buFont typeface="Arial" panose="020B0604020202020204" pitchFamily="34" charset="0"/>
        <a:buChar char="•"/>
        <a:defRPr sz="2700" kern="1200">
          <a:solidFill>
            <a:schemeClr val="tx2"/>
          </a:solidFill>
          <a:latin typeface="+mn-lt"/>
          <a:ea typeface="+mn-ea"/>
          <a:cs typeface="+mn-cs"/>
        </a:defRPr>
      </a:lvl1pPr>
      <a:lvl2pPr marL="833625" indent="-428625" algn="l" defTabSz="914314" rtl="0" eaLnBrk="1" latinLnBrk="0" hangingPunct="1">
        <a:lnSpc>
          <a:spcPct val="90000"/>
        </a:lnSpc>
        <a:spcBef>
          <a:spcPts val="1125"/>
        </a:spcBef>
        <a:buClr>
          <a:schemeClr val="accent3"/>
        </a:buClr>
        <a:buSzPct val="100000"/>
        <a:buFont typeface="Arial" panose="020B0604020202020204" pitchFamily="34" charset="0"/>
        <a:buChar char="•"/>
        <a:defRPr sz="2400" kern="1200">
          <a:solidFill>
            <a:schemeClr val="tx2"/>
          </a:solidFill>
          <a:latin typeface="+mn-lt"/>
          <a:ea typeface="+mn-ea"/>
          <a:cs typeface="+mn-cs"/>
        </a:defRPr>
      </a:lvl2pPr>
      <a:lvl3pPr marL="1103625" indent="-428625" algn="l" defTabSz="914314" rtl="0" eaLnBrk="1" latinLnBrk="0" hangingPunct="1">
        <a:lnSpc>
          <a:spcPct val="90000"/>
        </a:lnSpc>
        <a:spcBef>
          <a:spcPts val="1125"/>
        </a:spcBef>
        <a:buClr>
          <a:schemeClr val="accent3"/>
        </a:buClr>
        <a:buSzPct val="100000"/>
        <a:buFont typeface="Arial" panose="020B0604020202020204" pitchFamily="34" charset="0"/>
        <a:buChar char="•"/>
        <a:defRPr sz="2100" kern="1200">
          <a:solidFill>
            <a:schemeClr val="tx2"/>
          </a:solidFill>
          <a:latin typeface="+mn-lt"/>
          <a:ea typeface="+mn-ea"/>
          <a:cs typeface="+mn-cs"/>
        </a:defRPr>
      </a:lvl3pPr>
      <a:lvl4pPr marL="1287900" indent="-342900" algn="l" defTabSz="914314" rtl="0" eaLnBrk="1" latinLnBrk="0" hangingPunct="1">
        <a:lnSpc>
          <a:spcPct val="90000"/>
        </a:lnSpc>
        <a:spcBef>
          <a:spcPts val="1125"/>
        </a:spcBef>
        <a:buClr>
          <a:schemeClr val="accent3"/>
        </a:buClr>
        <a:buSzPct val="100000"/>
        <a:buFont typeface="Arial" panose="020B0604020202020204" pitchFamily="34" charset="0"/>
        <a:buChar char="•"/>
        <a:defRPr sz="1800" kern="1200">
          <a:solidFill>
            <a:schemeClr val="tx2"/>
          </a:solidFill>
          <a:latin typeface="+mn-lt"/>
          <a:ea typeface="+mn-ea"/>
          <a:cs typeface="+mn-cs"/>
        </a:defRPr>
      </a:lvl4pPr>
      <a:lvl5pPr marL="1557900" indent="-342900" algn="l" defTabSz="914314" rtl="0" eaLnBrk="1" latinLnBrk="0" hangingPunct="1">
        <a:lnSpc>
          <a:spcPct val="90000"/>
        </a:lnSpc>
        <a:spcBef>
          <a:spcPts val="1125"/>
        </a:spcBef>
        <a:buClr>
          <a:schemeClr val="accent3"/>
        </a:buClr>
        <a:buSzPct val="100000"/>
        <a:buFont typeface="Arial" panose="020B0604020202020204" pitchFamily="34" charset="0"/>
        <a:buChar char="•"/>
        <a:defRPr sz="1500" kern="1200">
          <a:solidFill>
            <a:schemeClr val="tx2"/>
          </a:solidFill>
          <a:latin typeface="+mn-lt"/>
          <a:ea typeface="+mn-ea"/>
          <a:cs typeface="+mn-cs"/>
        </a:defRPr>
      </a:lvl5pPr>
      <a:lvl6pPr marL="2514363"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0"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7"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34" indent="-228578" algn="l" defTabSz="91431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1" algn="l" defTabSz="914314" rtl="0" eaLnBrk="1" latinLnBrk="0" hangingPunct="1">
        <a:defRPr sz="1800" kern="1200">
          <a:solidFill>
            <a:schemeClr val="tx1"/>
          </a:solidFill>
          <a:latin typeface="+mn-lt"/>
          <a:ea typeface="+mn-ea"/>
          <a:cs typeface="+mn-cs"/>
        </a:defRPr>
      </a:lvl7pPr>
      <a:lvl8pPr marL="3200099" algn="l" defTabSz="914314" rtl="0" eaLnBrk="1" latinLnBrk="0" hangingPunct="1">
        <a:defRPr sz="1800" kern="1200">
          <a:solidFill>
            <a:schemeClr val="tx1"/>
          </a:solidFill>
          <a:latin typeface="+mn-lt"/>
          <a:ea typeface="+mn-ea"/>
          <a:cs typeface="+mn-cs"/>
        </a:defRPr>
      </a:lvl8pPr>
      <a:lvl9pPr marL="3657256" algn="l" defTabSz="9143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CAB865AE-BE6E-4F38-A2A2-6D3364469C60}"/>
              </a:ext>
            </a:extLst>
          </p:cNvPr>
          <p:cNvSpPr>
            <a:spLocks noGrp="1"/>
          </p:cNvSpPr>
          <p:nvPr>
            <p:ph type="title"/>
          </p:nvPr>
        </p:nvSpPr>
        <p:spPr>
          <a:xfrm>
            <a:off x="1229125" y="553505"/>
            <a:ext cx="10261002" cy="519373"/>
          </a:xfrm>
          <a:prstGeom prst="rect">
            <a:avLst/>
          </a:prstGeom>
        </p:spPr>
        <p:txBody>
          <a:bodyPr vert="horz" lIns="0" tIns="0" rIns="0" bIns="0" rtlCol="0" anchor="b" anchorCtr="0">
            <a:noAutofit/>
          </a:bodyPr>
          <a:lstStyle/>
          <a:p>
            <a:r>
              <a:rPr lang="nb-NO"/>
              <a:t>Klikk for å redigere tittelstil</a:t>
            </a:r>
          </a:p>
        </p:txBody>
      </p:sp>
      <p:sp>
        <p:nvSpPr>
          <p:cNvPr id="8" name="Plassholder for tekst 2">
            <a:extLst>
              <a:ext uri="{FF2B5EF4-FFF2-40B4-BE49-F238E27FC236}">
                <a16:creationId xmlns:a16="http://schemas.microsoft.com/office/drawing/2014/main" id="{7BC4CC8A-BC53-4C56-B1CB-693F59C2607F}"/>
              </a:ext>
            </a:extLst>
          </p:cNvPr>
          <p:cNvSpPr>
            <a:spLocks noGrp="1"/>
          </p:cNvSpPr>
          <p:nvPr>
            <p:ph type="body" idx="1"/>
          </p:nvPr>
        </p:nvSpPr>
        <p:spPr>
          <a:xfrm>
            <a:off x="1229125" y="1283085"/>
            <a:ext cx="10261002" cy="4860000"/>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9" name="Bilde 8">
            <a:extLst>
              <a:ext uri="{FF2B5EF4-FFF2-40B4-BE49-F238E27FC236}">
                <a16:creationId xmlns:a16="http://schemas.microsoft.com/office/drawing/2014/main" id="{AE4A0978-02B8-4A21-B9F3-35F04500CEF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6858" y="6327637"/>
            <a:ext cx="1549316" cy="524230"/>
          </a:xfrm>
          <a:prstGeom prst="rect">
            <a:avLst/>
          </a:prstGeom>
        </p:spPr>
      </p:pic>
      <p:sp>
        <p:nvSpPr>
          <p:cNvPr id="10" name="TextBox 6">
            <a:extLst>
              <a:ext uri="{FF2B5EF4-FFF2-40B4-BE49-F238E27FC236}">
                <a16:creationId xmlns:a16="http://schemas.microsoft.com/office/drawing/2014/main" id="{311B58C7-F868-414D-ABBD-01E4E8CA6F3D}"/>
              </a:ext>
            </a:extLst>
          </p:cNvPr>
          <p:cNvSpPr txBox="1"/>
          <p:nvPr userDrawn="1"/>
        </p:nvSpPr>
        <p:spPr>
          <a:xfrm>
            <a:off x="11419840" y="6478206"/>
            <a:ext cx="772160" cy="246221"/>
          </a:xfrm>
          <a:prstGeom prst="rect">
            <a:avLst/>
          </a:prstGeom>
          <a:noFill/>
        </p:spPr>
        <p:txBody>
          <a:bodyPr wrap="square" rtlCol="0">
            <a:spAutoFit/>
          </a:bodyPr>
          <a:lstStyle/>
          <a:p>
            <a:r>
              <a:rPr lang="en-US" sz="100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101168904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270000" indent="-27000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40000" indent="-27000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72AA7FF-261B-4882-A687-3573D755B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07455C1-333E-CCEA-756E-67CD975FA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A82357F-1A66-7965-9257-56338D1604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A0F91-FCF1-B648-8A73-C02C8A010BFD}" type="datetimeFigureOut">
              <a:rPr lang="nb-NO" smtClean="0"/>
              <a:t>19.10.2022</a:t>
            </a:fld>
            <a:endParaRPr lang="nb-NO"/>
          </a:p>
        </p:txBody>
      </p:sp>
      <p:sp>
        <p:nvSpPr>
          <p:cNvPr id="5" name="Plassholder for bunntekst 4">
            <a:extLst>
              <a:ext uri="{FF2B5EF4-FFF2-40B4-BE49-F238E27FC236}">
                <a16:creationId xmlns:a16="http://schemas.microsoft.com/office/drawing/2014/main" id="{9147739D-A27F-47E4-1218-B634F6191D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73DDD88-4AFA-0D11-0EB5-A43236C71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0B807-4317-404C-A703-57F51C6E520D}" type="slidenum">
              <a:rPr lang="nb-NO" smtClean="0"/>
              <a:t>‹#›</a:t>
            </a:fld>
            <a:endParaRPr lang="nb-NO"/>
          </a:p>
        </p:txBody>
      </p:sp>
    </p:spTree>
    <p:extLst>
      <p:ext uri="{BB962C8B-B14F-4D97-AF65-F5344CB8AC3E}">
        <p14:creationId xmlns:p14="http://schemas.microsoft.com/office/powerpoint/2010/main" val="266360863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D03A621-90ED-47EE-9550-2F39648C4586}"/>
              </a:ext>
            </a:extLst>
          </p:cNvPr>
          <p:cNvGraphicFramePr>
            <a:graphicFrameLocks noChangeAspect="1"/>
          </p:cNvGraphicFramePr>
          <p:nvPr>
            <p:custDataLst>
              <p:tags r:id="rId23"/>
            </p:custDataLst>
            <p:extLst>
              <p:ext uri="{D42A27DB-BD31-4B8C-83A1-F6EECF244321}">
                <p14:modId xmlns:p14="http://schemas.microsoft.com/office/powerpoint/2010/main" val="228636266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24" imgW="473" imgH="476" progId="TCLayout.ActiveDocument.1">
                  <p:embed/>
                </p:oleObj>
              </mc:Choice>
              <mc:Fallback>
                <p:oleObj name="think-cell Slide" r:id="rId24" imgW="473" imgH="476" progId="TCLayout.ActiveDocument.1">
                  <p:embed/>
                  <p:pic>
                    <p:nvPicPr>
                      <p:cNvPr id="5" name="Object 4" hidden="1">
                        <a:extLst>
                          <a:ext uri="{FF2B5EF4-FFF2-40B4-BE49-F238E27FC236}">
                            <a16:creationId xmlns:a16="http://schemas.microsoft.com/office/drawing/2014/main" id="{7D03A621-90ED-47EE-9550-2F39648C4586}"/>
                          </a:ext>
                        </a:extLst>
                      </p:cNvPr>
                      <p:cNvPicPr/>
                      <p:nvPr/>
                    </p:nvPicPr>
                    <p:blipFill>
                      <a:blip r:embed="rId25"/>
                      <a:stretch>
                        <a:fillRect/>
                      </a:stretch>
                    </p:blipFill>
                    <p:spPr>
                      <a:xfrm>
                        <a:off x="1191" y="1191"/>
                        <a:ext cx="1191" cy="1191"/>
                      </a:xfrm>
                      <a:prstGeom prst="rect">
                        <a:avLst/>
                      </a:prstGeom>
                    </p:spPr>
                  </p:pic>
                </p:oleObj>
              </mc:Fallback>
            </mc:AlternateContent>
          </a:graphicData>
        </a:graphic>
      </p:graphicFrame>
      <p:sp>
        <p:nvSpPr>
          <p:cNvPr id="2" name="Plassholder for tittel 1"/>
          <p:cNvSpPr>
            <a:spLocks noGrp="1"/>
          </p:cNvSpPr>
          <p:nvPr>
            <p:ph type="title"/>
          </p:nvPr>
        </p:nvSpPr>
        <p:spPr>
          <a:xfrm>
            <a:off x="802560" y="952201"/>
            <a:ext cx="10586880" cy="519373"/>
          </a:xfrm>
          <a:prstGeom prst="rect">
            <a:avLst/>
          </a:prstGeom>
        </p:spPr>
        <p:txBody>
          <a:bodyPr vert="horz" lIns="0" tIns="0" rIns="0" bIns="0" rtlCol="0" anchor="t" anchorCtr="0">
            <a:noAutofit/>
          </a:bodyPr>
          <a:lstStyle/>
          <a:p>
            <a:r>
              <a:rPr lang="nb-NO"/>
              <a:t>Klikk for å redigere tittelstil</a:t>
            </a:r>
          </a:p>
        </p:txBody>
      </p:sp>
      <p:sp>
        <p:nvSpPr>
          <p:cNvPr id="3" name="Plassholder for tekst 2"/>
          <p:cNvSpPr>
            <a:spLocks noGrp="1"/>
          </p:cNvSpPr>
          <p:nvPr>
            <p:ph type="body" idx="1"/>
          </p:nvPr>
        </p:nvSpPr>
        <p:spPr>
          <a:xfrm>
            <a:off x="802560" y="1863329"/>
            <a:ext cx="10586880" cy="4455319"/>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181061CB-D839-4951-9933-63329988FFB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14402" y="351966"/>
            <a:ext cx="1549316" cy="524230"/>
          </a:xfrm>
          <a:prstGeom prst="rect">
            <a:avLst/>
          </a:prstGeom>
        </p:spPr>
      </p:pic>
      <p:sp>
        <p:nvSpPr>
          <p:cNvPr id="8" name="TextBox 6">
            <a:extLst>
              <a:ext uri="{FF2B5EF4-FFF2-40B4-BE49-F238E27FC236}">
                <a16:creationId xmlns:a16="http://schemas.microsoft.com/office/drawing/2014/main" id="{7DA5B237-216F-496A-9C1D-773EFC9118DD}"/>
              </a:ext>
            </a:extLst>
          </p:cNvPr>
          <p:cNvSpPr txBox="1"/>
          <p:nvPr/>
        </p:nvSpPr>
        <p:spPr>
          <a:xfrm>
            <a:off x="10363201" y="565550"/>
            <a:ext cx="772160" cy="207749"/>
          </a:xfrm>
          <a:prstGeom prst="rect">
            <a:avLst/>
          </a:prstGeom>
          <a:noFill/>
        </p:spPr>
        <p:txBody>
          <a:bodyPr wrap="square" rtlCol="0">
            <a:spAutoFit/>
          </a:bodyPr>
          <a:lstStyle/>
          <a:p>
            <a:r>
              <a:rPr lang="en-US" sz="750" b="1">
                <a:solidFill>
                  <a:srgbClr val="1E2B3C"/>
                </a:solidFill>
                <a:latin typeface="Arial" panose="020B0604020202020204" pitchFamily="34" charset="0"/>
                <a:cs typeface="Arial" panose="020B0604020202020204" pitchFamily="34" charset="0"/>
              </a:rPr>
              <a:t>digdir.no</a:t>
            </a:r>
          </a:p>
        </p:txBody>
      </p:sp>
    </p:spTree>
    <p:extLst>
      <p:ext uri="{BB962C8B-B14F-4D97-AF65-F5344CB8AC3E}">
        <p14:creationId xmlns:p14="http://schemas.microsoft.com/office/powerpoint/2010/main" val="378585504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736" rtl="0" eaLnBrk="1" latinLnBrk="0" hangingPunct="1">
        <a:lnSpc>
          <a:spcPct val="90000"/>
        </a:lnSpc>
        <a:spcBef>
          <a:spcPct val="0"/>
        </a:spcBef>
        <a:buNone/>
        <a:defRPr sz="2250" kern="1200">
          <a:solidFill>
            <a:schemeClr val="dk2"/>
          </a:solidFill>
          <a:latin typeface="+mj-lt"/>
          <a:ea typeface="+mj-ea"/>
          <a:cs typeface="+mj-cs"/>
        </a:defRPr>
      </a:lvl1pPr>
    </p:titleStyle>
    <p:bodyStyle>
      <a:lvl1pPr marL="303750" indent="-303750" algn="l" defTabSz="685736" rtl="0" eaLnBrk="1" latinLnBrk="0" hangingPunct="1">
        <a:lnSpc>
          <a:spcPct val="100000"/>
        </a:lnSpc>
        <a:spcBef>
          <a:spcPts val="1406"/>
        </a:spcBef>
        <a:buClr>
          <a:schemeClr val="accent3"/>
        </a:buClr>
        <a:buFont typeface="Arial" panose="020B0604020202020204" pitchFamily="34" charset="0"/>
        <a:buChar char="•"/>
        <a:defRPr sz="2025" kern="1200">
          <a:solidFill>
            <a:schemeClr val="tx2"/>
          </a:solidFill>
          <a:latin typeface="+mn-lt"/>
          <a:ea typeface="+mn-ea"/>
          <a:cs typeface="+mn-cs"/>
        </a:defRPr>
      </a:lvl1pPr>
      <a:lvl2pPr marL="625219" indent="-321469" algn="l" defTabSz="685736" rtl="0" eaLnBrk="1" latinLnBrk="0" hangingPunct="1">
        <a:lnSpc>
          <a:spcPct val="90000"/>
        </a:lnSpc>
        <a:spcBef>
          <a:spcPts val="844"/>
        </a:spcBef>
        <a:buClr>
          <a:schemeClr val="accent3"/>
        </a:buClr>
        <a:buSzPct val="100000"/>
        <a:buFont typeface="Arial" panose="020B0604020202020204" pitchFamily="34" charset="0"/>
        <a:buChar char="•"/>
        <a:defRPr sz="1800" kern="1200">
          <a:solidFill>
            <a:schemeClr val="tx2"/>
          </a:solidFill>
          <a:latin typeface="+mn-lt"/>
          <a:ea typeface="+mn-ea"/>
          <a:cs typeface="+mn-cs"/>
        </a:defRPr>
      </a:lvl2pPr>
      <a:lvl3pPr marL="827719" indent="-321469" algn="l" defTabSz="685736" rtl="0" eaLnBrk="1" latinLnBrk="0" hangingPunct="1">
        <a:lnSpc>
          <a:spcPct val="90000"/>
        </a:lnSpc>
        <a:spcBef>
          <a:spcPts val="844"/>
        </a:spcBef>
        <a:buClr>
          <a:schemeClr val="accent3"/>
        </a:buClr>
        <a:buSzPct val="100000"/>
        <a:buFont typeface="Arial" panose="020B0604020202020204" pitchFamily="34" charset="0"/>
        <a:buChar char="•"/>
        <a:defRPr sz="1575" kern="1200">
          <a:solidFill>
            <a:schemeClr val="tx2"/>
          </a:solidFill>
          <a:latin typeface="+mn-lt"/>
          <a:ea typeface="+mn-ea"/>
          <a:cs typeface="+mn-cs"/>
        </a:defRPr>
      </a:lvl3pPr>
      <a:lvl4pPr marL="965925" indent="-257175" algn="l" defTabSz="685736" rtl="0" eaLnBrk="1" latinLnBrk="0" hangingPunct="1">
        <a:lnSpc>
          <a:spcPct val="90000"/>
        </a:lnSpc>
        <a:spcBef>
          <a:spcPts val="844"/>
        </a:spcBef>
        <a:buClr>
          <a:schemeClr val="accent3"/>
        </a:buClr>
        <a:buSzPct val="100000"/>
        <a:buFont typeface="Arial" panose="020B0604020202020204" pitchFamily="34" charset="0"/>
        <a:buChar char="•"/>
        <a:defRPr sz="1350" kern="1200">
          <a:solidFill>
            <a:schemeClr val="tx2"/>
          </a:solidFill>
          <a:latin typeface="+mn-lt"/>
          <a:ea typeface="+mn-ea"/>
          <a:cs typeface="+mn-cs"/>
        </a:defRPr>
      </a:lvl4pPr>
      <a:lvl5pPr marL="1168425" indent="-257175" algn="l" defTabSz="685736" rtl="0" eaLnBrk="1" latinLnBrk="0" hangingPunct="1">
        <a:lnSpc>
          <a:spcPct val="90000"/>
        </a:lnSpc>
        <a:spcBef>
          <a:spcPts val="844"/>
        </a:spcBef>
        <a:buClr>
          <a:schemeClr val="accent3"/>
        </a:buClr>
        <a:buSzPct val="100000"/>
        <a:buFont typeface="Arial" panose="020B0604020202020204" pitchFamily="34" charset="0"/>
        <a:buChar char="•"/>
        <a:defRPr sz="1125" kern="1200">
          <a:solidFill>
            <a:schemeClr val="tx2"/>
          </a:solidFill>
          <a:latin typeface="+mn-lt"/>
          <a:ea typeface="+mn-ea"/>
          <a:cs typeface="+mn-cs"/>
        </a:defRPr>
      </a:lvl5pPr>
      <a:lvl6pPr marL="1885772"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0"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08"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76" indent="-171434" algn="l" defTabSz="68573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736" rtl="0" eaLnBrk="1" latinLnBrk="0" hangingPunct="1">
        <a:defRPr sz="1350" kern="1200">
          <a:solidFill>
            <a:schemeClr val="tx1"/>
          </a:solidFill>
          <a:latin typeface="+mn-lt"/>
          <a:ea typeface="+mn-ea"/>
          <a:cs typeface="+mn-cs"/>
        </a:defRPr>
      </a:lvl1pPr>
      <a:lvl2pPr marL="342868" algn="l" defTabSz="685736" rtl="0" eaLnBrk="1" latinLnBrk="0" hangingPunct="1">
        <a:defRPr sz="1350" kern="1200">
          <a:solidFill>
            <a:schemeClr val="tx1"/>
          </a:solidFill>
          <a:latin typeface="+mn-lt"/>
          <a:ea typeface="+mn-ea"/>
          <a:cs typeface="+mn-cs"/>
        </a:defRPr>
      </a:lvl2pPr>
      <a:lvl3pPr marL="685736" algn="l" defTabSz="685736" rtl="0" eaLnBrk="1" latinLnBrk="0" hangingPunct="1">
        <a:defRPr sz="1350" kern="1200">
          <a:solidFill>
            <a:schemeClr val="tx1"/>
          </a:solidFill>
          <a:latin typeface="+mn-lt"/>
          <a:ea typeface="+mn-ea"/>
          <a:cs typeface="+mn-cs"/>
        </a:defRPr>
      </a:lvl3pPr>
      <a:lvl4pPr marL="1028603" algn="l" defTabSz="685736" rtl="0" eaLnBrk="1" latinLnBrk="0" hangingPunct="1">
        <a:defRPr sz="1350" kern="1200">
          <a:solidFill>
            <a:schemeClr val="tx1"/>
          </a:solidFill>
          <a:latin typeface="+mn-lt"/>
          <a:ea typeface="+mn-ea"/>
          <a:cs typeface="+mn-cs"/>
        </a:defRPr>
      </a:lvl4pPr>
      <a:lvl5pPr marL="1371471" algn="l" defTabSz="685736" rtl="0" eaLnBrk="1" latinLnBrk="0" hangingPunct="1">
        <a:defRPr sz="1350" kern="1200">
          <a:solidFill>
            <a:schemeClr val="tx1"/>
          </a:solidFill>
          <a:latin typeface="+mn-lt"/>
          <a:ea typeface="+mn-ea"/>
          <a:cs typeface="+mn-cs"/>
        </a:defRPr>
      </a:lvl5pPr>
      <a:lvl6pPr marL="1714339" algn="l" defTabSz="685736" rtl="0" eaLnBrk="1" latinLnBrk="0" hangingPunct="1">
        <a:defRPr sz="1350" kern="1200">
          <a:solidFill>
            <a:schemeClr val="tx1"/>
          </a:solidFill>
          <a:latin typeface="+mn-lt"/>
          <a:ea typeface="+mn-ea"/>
          <a:cs typeface="+mn-cs"/>
        </a:defRPr>
      </a:lvl6pPr>
      <a:lvl7pPr marL="2057206" algn="l" defTabSz="685736" rtl="0" eaLnBrk="1" latinLnBrk="0" hangingPunct="1">
        <a:defRPr sz="1350" kern="1200">
          <a:solidFill>
            <a:schemeClr val="tx1"/>
          </a:solidFill>
          <a:latin typeface="+mn-lt"/>
          <a:ea typeface="+mn-ea"/>
          <a:cs typeface="+mn-cs"/>
        </a:defRPr>
      </a:lvl7pPr>
      <a:lvl8pPr marL="2400074" algn="l" defTabSz="685736" rtl="0" eaLnBrk="1" latinLnBrk="0" hangingPunct="1">
        <a:defRPr sz="1350" kern="1200">
          <a:solidFill>
            <a:schemeClr val="tx1"/>
          </a:solidFill>
          <a:latin typeface="+mn-lt"/>
          <a:ea typeface="+mn-ea"/>
          <a:cs typeface="+mn-cs"/>
        </a:defRPr>
      </a:lvl8pPr>
      <a:lvl9pPr marL="2742942" algn="l" defTabSz="68573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752">
          <p15:clr>
            <a:srgbClr val="F26B43"/>
          </p15:clr>
        </p15:guide>
        <p15:guide id="2" pos="899">
          <p15:clr>
            <a:srgbClr val="F26B43"/>
          </p15:clr>
        </p15:guide>
        <p15:guide id="3" orient="horz" pos="2087">
          <p15:clr>
            <a:srgbClr val="F26B43"/>
          </p15:clr>
        </p15:guide>
        <p15:guide id="4" orient="horz" pos="707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4.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6.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6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0.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0.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0.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0.xml"/><Relationship Id="rId6"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66.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F062C68-E982-59E3-623A-E2F5BE9477C5}"/>
              </a:ext>
            </a:extLst>
          </p:cNvPr>
          <p:cNvSpPr/>
          <p:nvPr/>
        </p:nvSpPr>
        <p:spPr>
          <a:xfrm>
            <a:off x="1440112" y="333375"/>
            <a:ext cx="2112713" cy="685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a:extLst>
              <a:ext uri="{FF2B5EF4-FFF2-40B4-BE49-F238E27FC236}">
                <a16:creationId xmlns:a16="http://schemas.microsoft.com/office/drawing/2014/main" id="{ED93FDE7-6958-47F4-8C98-BB51C03C7C11}"/>
              </a:ext>
            </a:extLst>
          </p:cNvPr>
          <p:cNvSpPr txBox="1"/>
          <p:nvPr/>
        </p:nvSpPr>
        <p:spPr>
          <a:xfrm>
            <a:off x="3656959" y="3429000"/>
            <a:ext cx="5636302" cy="1538883"/>
          </a:xfrm>
          <a:prstGeom prst="rect">
            <a:avLst/>
          </a:prstGeom>
          <a:noFill/>
        </p:spPr>
        <p:txBody>
          <a:bodyPr wrap="square" rtlCol="0">
            <a:spAutoFit/>
          </a:bodyPr>
          <a:lstStyle/>
          <a:p>
            <a:r>
              <a:rPr lang="nb-NO" sz="6600" dirty="0">
                <a:solidFill>
                  <a:schemeClr val="bg1"/>
                </a:solidFill>
                <a:latin typeface="Arial" panose="020B0604020202020204" pitchFamily="34" charset="0"/>
                <a:cs typeface="Arial" panose="020B0604020202020204" pitchFamily="34" charset="0"/>
              </a:rPr>
              <a:t>Kun én gang </a:t>
            </a:r>
          </a:p>
          <a:p>
            <a:r>
              <a:rPr lang="nb-NO" sz="2800" dirty="0">
                <a:solidFill>
                  <a:schemeClr val="bg1"/>
                </a:solidFill>
                <a:latin typeface="Arial" panose="020B0604020202020204" pitchFamily="34" charset="0"/>
                <a:cs typeface="Arial" panose="020B0604020202020204" pitchFamily="34" charset="0"/>
              </a:rPr>
              <a:t>– hvordan kommer vi dit?</a:t>
            </a:r>
            <a:endParaRPr lang="nb-NO" sz="5400" dirty="0">
              <a:solidFill>
                <a:schemeClr val="bg1"/>
              </a:solidFill>
              <a:latin typeface="Arial" panose="020B0604020202020204" pitchFamily="34" charset="0"/>
              <a:cs typeface="Arial" panose="020B0604020202020204" pitchFamily="34" charset="0"/>
            </a:endParaRPr>
          </a:p>
        </p:txBody>
      </p:sp>
      <p:grpSp>
        <p:nvGrpSpPr>
          <p:cNvPr id="19" name="Gruppe 18">
            <a:extLst>
              <a:ext uri="{FF2B5EF4-FFF2-40B4-BE49-F238E27FC236}">
                <a16:creationId xmlns:a16="http://schemas.microsoft.com/office/drawing/2014/main" id="{1F200D5A-271E-D9DC-2FAC-358E7A636AAF}"/>
              </a:ext>
            </a:extLst>
          </p:cNvPr>
          <p:cNvGrpSpPr/>
          <p:nvPr/>
        </p:nvGrpSpPr>
        <p:grpSpPr>
          <a:xfrm>
            <a:off x="485134" y="542925"/>
            <a:ext cx="3171825" cy="1257300"/>
            <a:chOff x="3346856" y="2582168"/>
            <a:chExt cx="6076906" cy="2483318"/>
          </a:xfrm>
        </p:grpSpPr>
        <p:grpSp>
          <p:nvGrpSpPr>
            <p:cNvPr id="20" name="Gruppe 19">
              <a:extLst>
                <a:ext uri="{FF2B5EF4-FFF2-40B4-BE49-F238E27FC236}">
                  <a16:creationId xmlns:a16="http://schemas.microsoft.com/office/drawing/2014/main" id="{09EECC90-C6F9-88A3-FDA2-3932B55BDD6A}"/>
                </a:ext>
              </a:extLst>
            </p:cNvPr>
            <p:cNvGrpSpPr/>
            <p:nvPr/>
          </p:nvGrpSpPr>
          <p:grpSpPr>
            <a:xfrm>
              <a:off x="3346856" y="2582168"/>
              <a:ext cx="5956801" cy="2483318"/>
              <a:chOff x="705840" y="922507"/>
              <a:chExt cx="5244028" cy="2081404"/>
            </a:xfrm>
          </p:grpSpPr>
          <p:pic>
            <p:nvPicPr>
              <p:cNvPr id="22" name="Picture 4" descr="Se kildebildet">
                <a:extLst>
                  <a:ext uri="{FF2B5EF4-FFF2-40B4-BE49-F238E27FC236}">
                    <a16:creationId xmlns:a16="http://schemas.microsoft.com/office/drawing/2014/main" id="{45CD18A1-6784-FED7-A52B-6C447135C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707" y="2457755"/>
                <a:ext cx="3080161" cy="3736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Se kildebildet">
                <a:extLst>
                  <a:ext uri="{FF2B5EF4-FFF2-40B4-BE49-F238E27FC236}">
                    <a16:creationId xmlns:a16="http://schemas.microsoft.com/office/drawing/2014/main" id="{B1D45A01-BAEE-2AB2-B62B-5703D80BAF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71" y="1047116"/>
                <a:ext cx="858856" cy="10386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Bilderesultat for nav logo">
                <a:extLst>
                  <a:ext uri="{FF2B5EF4-FFF2-40B4-BE49-F238E27FC236}">
                    <a16:creationId xmlns:a16="http://schemas.microsoft.com/office/drawing/2014/main" id="{553BDDC8-9685-C2B3-24FA-F8DF803E93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170" y="999067"/>
                <a:ext cx="1296722" cy="9946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Bilderesultat for halden kommune">
                <a:extLst>
                  <a:ext uri="{FF2B5EF4-FFF2-40B4-BE49-F238E27FC236}">
                    <a16:creationId xmlns:a16="http://schemas.microsoft.com/office/drawing/2014/main" id="{F224531D-877F-A34D-4E24-1BDD26A23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9796" y="922507"/>
                <a:ext cx="1049991" cy="1147763"/>
              </a:xfrm>
              <a:prstGeom prst="rect">
                <a:avLst/>
              </a:prstGeom>
              <a:noFill/>
              <a:extLst>
                <a:ext uri="{909E8E84-426E-40DD-AFC4-6F175D3DCCD1}">
                  <a14:hiddenFill xmlns:a14="http://schemas.microsoft.com/office/drawing/2010/main">
                    <a:solidFill>
                      <a:srgbClr val="FFFFFF"/>
                    </a:solidFill>
                  </a14:hiddenFill>
                </a:ext>
              </a:extLst>
            </p:spPr>
          </p:pic>
          <p:pic>
            <p:nvPicPr>
              <p:cNvPr id="26" name="Bilde 25">
                <a:extLst>
                  <a:ext uri="{FF2B5EF4-FFF2-40B4-BE49-F238E27FC236}">
                    <a16:creationId xmlns:a16="http://schemas.microsoft.com/office/drawing/2014/main" id="{D94BE5AC-C145-1C60-E0DE-BEA60E2C0058}"/>
                  </a:ext>
                </a:extLst>
              </p:cNvPr>
              <p:cNvPicPr>
                <a:picLocks noChangeAspect="1"/>
              </p:cNvPicPr>
              <p:nvPr/>
            </p:nvPicPr>
            <p:blipFill>
              <a:blip r:embed="rId7"/>
              <a:stretch>
                <a:fillRect/>
              </a:stretch>
            </p:blipFill>
            <p:spPr>
              <a:xfrm>
                <a:off x="705840" y="2295227"/>
                <a:ext cx="1978409" cy="708684"/>
              </a:xfrm>
              <a:prstGeom prst="rect">
                <a:avLst/>
              </a:prstGeom>
            </p:spPr>
          </p:pic>
        </p:grpSp>
        <p:pic>
          <p:nvPicPr>
            <p:cNvPr id="21" name="Bilde 20">
              <a:extLst>
                <a:ext uri="{FF2B5EF4-FFF2-40B4-BE49-F238E27FC236}">
                  <a16:creationId xmlns:a16="http://schemas.microsoft.com/office/drawing/2014/main" id="{A90F641D-ADC5-1C24-0073-ECB0DDD00B6E}"/>
                </a:ext>
              </a:extLst>
            </p:cNvPr>
            <p:cNvPicPr>
              <a:picLocks noChangeAspect="1"/>
            </p:cNvPicPr>
            <p:nvPr/>
          </p:nvPicPr>
          <p:blipFill>
            <a:blip r:embed="rId8"/>
            <a:stretch>
              <a:fillRect/>
            </a:stretch>
          </p:blipFill>
          <p:spPr>
            <a:xfrm>
              <a:off x="7537549" y="3062450"/>
              <a:ext cx="1886213" cy="647790"/>
            </a:xfrm>
            <a:prstGeom prst="rect">
              <a:avLst/>
            </a:prstGeom>
          </p:spPr>
        </p:pic>
      </p:grpSp>
    </p:spTree>
    <p:extLst>
      <p:ext uri="{BB962C8B-B14F-4D97-AF65-F5344CB8AC3E}">
        <p14:creationId xmlns:p14="http://schemas.microsoft.com/office/powerpoint/2010/main" val="172639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6CA4C3D-6690-45F1-82A8-9F4F259C4B6E}"/>
              </a:ext>
            </a:extLst>
          </p:cNvPr>
          <p:cNvSpPr>
            <a:spLocks noGrp="1"/>
          </p:cNvSpPr>
          <p:nvPr>
            <p:ph type="title"/>
          </p:nvPr>
        </p:nvSpPr>
        <p:spPr>
          <a:xfrm>
            <a:off x="1773348" y="1110717"/>
            <a:ext cx="9725232" cy="878103"/>
          </a:xfrm>
        </p:spPr>
        <p:txBody>
          <a:bodyPr anchor="t"/>
          <a:lstStyle/>
          <a:p>
            <a:r>
              <a:rPr lang="nb-NO" sz="2800" dirty="0">
                <a:effectLst/>
                <a:latin typeface="Arial" panose="020B0604020202020204" pitchFamily="34" charset="0"/>
                <a:ea typeface="Times New Roman" panose="02020603050405020304" pitchFamily="18" charset="0"/>
                <a:cs typeface="Times New Roman" panose="02020603050405020304" pitchFamily="18" charset="0"/>
              </a:rPr>
              <a:t>For det videre arbeidet foreslås det følgende steg i arbeidsgruppen med leveranse til Skate i oktober 2022:</a:t>
            </a:r>
          </a:p>
        </p:txBody>
      </p:sp>
      <p:sp>
        <p:nvSpPr>
          <p:cNvPr id="5" name="Plassholder for innhold 4">
            <a:extLst>
              <a:ext uri="{FF2B5EF4-FFF2-40B4-BE49-F238E27FC236}">
                <a16:creationId xmlns:a16="http://schemas.microsoft.com/office/drawing/2014/main" id="{E36038BE-FBDB-4A7A-A27C-1B97501B0EB6}"/>
              </a:ext>
            </a:extLst>
          </p:cNvPr>
          <p:cNvSpPr>
            <a:spLocks noGrp="1"/>
          </p:cNvSpPr>
          <p:nvPr>
            <p:ph idx="1"/>
          </p:nvPr>
        </p:nvSpPr>
        <p:spPr>
          <a:xfrm>
            <a:off x="1773348" y="2240281"/>
            <a:ext cx="6496902" cy="3923656"/>
          </a:xfrm>
        </p:spPr>
        <p:txBody>
          <a:bodyPr vert="horz" lIns="0" tIns="0" rIns="0" bIns="0" rtlCol="0" anchor="t">
            <a:normAutofit/>
          </a:bodyPr>
          <a:lstStyle/>
          <a:p>
            <a:pPr marL="342900" indent="-342900">
              <a:lnSpc>
                <a:spcPct val="107000"/>
              </a:lnSpc>
              <a:buFont typeface="+mj-lt"/>
              <a:buAutoNum type="arabicPeriod"/>
            </a:pPr>
            <a:r>
              <a:rPr lang="nb-NO" sz="1800" dirty="0">
                <a:latin typeface="Calibri"/>
                <a:ea typeface="Calibri" panose="020F0502020204030204" pitchFamily="34" charset="0"/>
                <a:cs typeface="Arial"/>
              </a:rPr>
              <a:t>Utarbeide et </a:t>
            </a:r>
            <a:r>
              <a:rPr lang="nb-NO" sz="1800" dirty="0" err="1">
                <a:effectLst/>
                <a:latin typeface="Calibri"/>
                <a:ea typeface="Calibri" panose="020F0502020204030204" pitchFamily="34" charset="0"/>
                <a:cs typeface="Arial"/>
              </a:rPr>
              <a:t>målbilde</a:t>
            </a:r>
            <a:r>
              <a:rPr lang="nb-NO" sz="1800" dirty="0">
                <a:latin typeface="Calibri"/>
                <a:ea typeface="Calibri" panose="020F0502020204030204" pitchFamily="34" charset="0"/>
                <a:cs typeface="Arial"/>
              </a:rPr>
              <a:t>,</a:t>
            </a:r>
            <a:r>
              <a:rPr lang="nb-NO" sz="1800" dirty="0">
                <a:effectLst/>
                <a:latin typeface="Calibri"/>
                <a:ea typeface="Calibri" panose="020F0502020204030204" pitchFamily="34" charset="0"/>
                <a:cs typeface="Arial"/>
              </a:rPr>
              <a:t> inkludert</a:t>
            </a:r>
            <a:r>
              <a:rPr lang="nb-NO" sz="1800" dirty="0">
                <a:latin typeface="Calibri"/>
                <a:ea typeface="Calibri" panose="020F0502020204030204" pitchFamily="34" charset="0"/>
                <a:cs typeface="Arial"/>
              </a:rPr>
              <a:t>:</a:t>
            </a:r>
            <a:endParaRPr lang="nb-NO" sz="1800" dirty="0">
              <a:effectLst/>
              <a:latin typeface="Calibri"/>
              <a:ea typeface="Calibri" panose="020F0502020204030204" pitchFamily="34" charset="0"/>
              <a:cs typeface="Arial"/>
            </a:endParaRPr>
          </a:p>
          <a:p>
            <a:pPr marL="771525" lvl="1" indent="-342900">
              <a:lnSpc>
                <a:spcPct val="107000"/>
              </a:lnSpc>
              <a:buFont typeface="+mj-lt"/>
              <a:buAutoNum type="alphaLcParenR"/>
            </a:pPr>
            <a:r>
              <a:rPr lang="nb-NO" sz="1500" dirty="0">
                <a:effectLst/>
                <a:latin typeface="Calibri" panose="020F0502020204030204" pitchFamily="34" charset="0"/>
                <a:ea typeface="Calibri" panose="020F0502020204030204" pitchFamily="34" charset="0"/>
                <a:cs typeface="Arial" panose="020B0604020202020204" pitchFamily="34" charset="0"/>
              </a:rPr>
              <a:t>prioritert liste over kandidater til nye felles datakilder</a:t>
            </a:r>
          </a:p>
          <a:p>
            <a:pPr marL="771525" lvl="1" indent="-342900">
              <a:lnSpc>
                <a:spcPct val="107000"/>
              </a:lnSpc>
              <a:buFont typeface="+mj-lt"/>
              <a:buAutoNum type="alphaLcParenR"/>
            </a:pPr>
            <a:r>
              <a:rPr lang="nb-NO" sz="1500" dirty="0">
                <a:effectLst/>
                <a:latin typeface="Calibri" panose="020F0502020204030204" pitchFamily="34" charset="0"/>
                <a:ea typeface="Calibri" panose="020F0502020204030204" pitchFamily="34" charset="0"/>
                <a:cs typeface="Arial" panose="020B0604020202020204" pitchFamily="34" charset="0"/>
              </a:rPr>
              <a:t>forslag til konkrete tiltak for realisering av målbildet</a:t>
            </a: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Arial" panose="020B0604020202020204" pitchFamily="34" charset="0"/>
              </a:rPr>
              <a:t>Gjennomgang av caser for å identifisere hvilke kapabiliteter vi trenger og kan enes om</a:t>
            </a:r>
          </a:p>
          <a:p>
            <a:pPr marL="342900" lvl="0" indent="-342900">
              <a:lnSpc>
                <a:spcPct val="107000"/>
              </a:lnSpc>
              <a:spcAft>
                <a:spcPts val="800"/>
              </a:spcAft>
              <a:buFont typeface="+mj-lt"/>
              <a:buAutoNum type="arabicPeriod"/>
            </a:pPr>
            <a:r>
              <a:rPr lang="nb-NO" sz="1800" dirty="0">
                <a:effectLst/>
                <a:latin typeface="Calibri" panose="020F0502020204030204" pitchFamily="34" charset="0"/>
                <a:ea typeface="Calibri" panose="020F0502020204030204" pitchFamily="34" charset="0"/>
                <a:cs typeface="Arial" panose="020B0604020202020204" pitchFamily="34" charset="0"/>
              </a:rPr>
              <a:t>Identifisere og synkronisere mot lignende initiativ i offentlig sektor og internasjonalt*</a:t>
            </a:r>
          </a:p>
        </p:txBody>
      </p:sp>
      <p:pic>
        <p:nvPicPr>
          <p:cNvPr id="3" name="Bilde 2">
            <a:extLst>
              <a:ext uri="{FF2B5EF4-FFF2-40B4-BE49-F238E27FC236}">
                <a16:creationId xmlns:a16="http://schemas.microsoft.com/office/drawing/2014/main" id="{5F439A12-A0B6-401C-B559-3CCD05AC0622}"/>
              </a:ext>
            </a:extLst>
          </p:cNvPr>
          <p:cNvPicPr>
            <a:picLocks noChangeAspect="1"/>
          </p:cNvPicPr>
          <p:nvPr/>
        </p:nvPicPr>
        <p:blipFill>
          <a:blip r:embed="rId3"/>
          <a:stretch>
            <a:fillRect/>
          </a:stretch>
        </p:blipFill>
        <p:spPr>
          <a:xfrm>
            <a:off x="8835390" y="2335299"/>
            <a:ext cx="3285028" cy="3285028"/>
          </a:xfrm>
          <a:prstGeom prst="rect">
            <a:avLst/>
          </a:prstGeom>
        </p:spPr>
      </p:pic>
      <p:sp>
        <p:nvSpPr>
          <p:cNvPr id="6" name="TekstSylinder 5">
            <a:extLst>
              <a:ext uri="{FF2B5EF4-FFF2-40B4-BE49-F238E27FC236}">
                <a16:creationId xmlns:a16="http://schemas.microsoft.com/office/drawing/2014/main" id="{694FFC8A-9EE0-4547-A4AC-184A7DF0D9AA}"/>
              </a:ext>
            </a:extLst>
          </p:cNvPr>
          <p:cNvSpPr txBox="1"/>
          <p:nvPr/>
        </p:nvSpPr>
        <p:spPr>
          <a:xfrm>
            <a:off x="107095" y="6604084"/>
            <a:ext cx="8163155" cy="253916"/>
          </a:xfrm>
          <a:prstGeom prst="rect">
            <a:avLst/>
          </a:prstGeom>
          <a:noFill/>
        </p:spPr>
        <p:txBody>
          <a:bodyPr wrap="square" rtlCol="0">
            <a:spAutoFit/>
          </a:bodyPr>
          <a:lstStyle/>
          <a:p>
            <a:r>
              <a:rPr lang="nb-NO" sz="1000" dirty="0">
                <a:effectLst/>
                <a:latin typeface="Calibri" panose="020F0502020204030204" pitchFamily="34" charset="0"/>
                <a:ea typeface="Calibri" panose="020F0502020204030204" pitchFamily="34" charset="0"/>
                <a:cs typeface="Arial" panose="020B0604020202020204" pitchFamily="34" charset="0"/>
              </a:rPr>
              <a:t>* For eksempel: Kjernedata i geografisk infrastruktur, KUDAF, Sektorinitiativ, Sveriges </a:t>
            </a:r>
            <a:r>
              <a:rPr lang="nb-NO" sz="1000" dirty="0" err="1">
                <a:effectLst/>
                <a:latin typeface="Calibri" panose="020F0502020204030204" pitchFamily="34" charset="0"/>
                <a:ea typeface="Calibri" panose="020F0502020204030204" pitchFamily="34" charset="0"/>
                <a:cs typeface="Arial" panose="020B0604020202020204" pitchFamily="34" charset="0"/>
              </a:rPr>
              <a:t>grunddataprogram</a:t>
            </a:r>
            <a:r>
              <a:rPr lang="nb-NO" sz="1000" dirty="0">
                <a:effectLst/>
                <a:latin typeface="Calibri" panose="020F0502020204030204" pitchFamily="34" charset="0"/>
                <a:ea typeface="Calibri" panose="020F0502020204030204" pitchFamily="34" charset="0"/>
                <a:cs typeface="Arial" panose="020B0604020202020204" pitchFamily="34" charset="0"/>
              </a:rPr>
              <a:t> og Danmarks Grunddata</a:t>
            </a:r>
            <a:endParaRPr lang="nb-NO" sz="1600" dirty="0"/>
          </a:p>
        </p:txBody>
      </p:sp>
    </p:spTree>
    <p:extLst>
      <p:ext uri="{BB962C8B-B14F-4D97-AF65-F5344CB8AC3E}">
        <p14:creationId xmlns:p14="http://schemas.microsoft.com/office/powerpoint/2010/main" val="1469697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6CA4C3D-6690-45F1-82A8-9F4F259C4B6E}"/>
              </a:ext>
            </a:extLst>
          </p:cNvPr>
          <p:cNvSpPr>
            <a:spLocks noGrp="1"/>
          </p:cNvSpPr>
          <p:nvPr>
            <p:ph type="title"/>
          </p:nvPr>
        </p:nvSpPr>
        <p:spPr>
          <a:xfrm>
            <a:off x="1773348" y="1110717"/>
            <a:ext cx="9725232" cy="878103"/>
          </a:xfrm>
        </p:spPr>
        <p:txBody>
          <a:bodyPr anchor="t"/>
          <a:lstStyle/>
          <a:p>
            <a:r>
              <a:rPr lang="nb-NO" sz="2800" dirty="0">
                <a:effectLst/>
                <a:latin typeface="Arial" panose="020B0604020202020204" pitchFamily="34" charset="0"/>
                <a:ea typeface="Times New Roman" panose="02020603050405020304" pitchFamily="18" charset="0"/>
                <a:cs typeface="Times New Roman" panose="02020603050405020304" pitchFamily="18" charset="0"/>
              </a:rPr>
              <a:t>For det videre arbeidet foreslås det følgende steg i arbeidsgruppen med leveranse til Skate i oktober 2022:</a:t>
            </a:r>
          </a:p>
        </p:txBody>
      </p:sp>
      <p:sp>
        <p:nvSpPr>
          <p:cNvPr id="5" name="Plassholder for innhold 4">
            <a:extLst>
              <a:ext uri="{FF2B5EF4-FFF2-40B4-BE49-F238E27FC236}">
                <a16:creationId xmlns:a16="http://schemas.microsoft.com/office/drawing/2014/main" id="{E36038BE-FBDB-4A7A-A27C-1B97501B0EB6}"/>
              </a:ext>
            </a:extLst>
          </p:cNvPr>
          <p:cNvSpPr>
            <a:spLocks noGrp="1"/>
          </p:cNvSpPr>
          <p:nvPr>
            <p:ph idx="1"/>
          </p:nvPr>
        </p:nvSpPr>
        <p:spPr>
          <a:xfrm>
            <a:off x="1773348" y="2240281"/>
            <a:ext cx="6496902" cy="3923656"/>
          </a:xfrm>
        </p:spPr>
        <p:txBody>
          <a:bodyPr vert="horz" lIns="0" tIns="0" rIns="0" bIns="0" rtlCol="0" anchor="t">
            <a:normAutofit/>
          </a:bodyPr>
          <a:lstStyle/>
          <a:p>
            <a:pPr marL="342900" indent="-342900">
              <a:lnSpc>
                <a:spcPct val="107000"/>
              </a:lnSpc>
              <a:buFont typeface="+mj-lt"/>
              <a:buAutoNum type="arabicPeriod"/>
            </a:pPr>
            <a:r>
              <a:rPr lang="nb-NO" sz="1800" dirty="0">
                <a:latin typeface="Calibri"/>
                <a:ea typeface="Calibri" panose="020F0502020204030204" pitchFamily="34" charset="0"/>
                <a:cs typeface="Arial"/>
              </a:rPr>
              <a:t>Utarbeide et </a:t>
            </a:r>
            <a:r>
              <a:rPr lang="nb-NO" sz="1800" dirty="0" err="1">
                <a:effectLst/>
                <a:latin typeface="Calibri"/>
                <a:ea typeface="Calibri" panose="020F0502020204030204" pitchFamily="34" charset="0"/>
                <a:cs typeface="Arial"/>
              </a:rPr>
              <a:t>målbilde</a:t>
            </a:r>
            <a:r>
              <a:rPr lang="nb-NO" sz="1800" dirty="0">
                <a:latin typeface="Calibri"/>
                <a:ea typeface="Calibri" panose="020F0502020204030204" pitchFamily="34" charset="0"/>
                <a:cs typeface="Arial"/>
              </a:rPr>
              <a:t>,</a:t>
            </a:r>
            <a:r>
              <a:rPr lang="nb-NO" sz="1800" dirty="0">
                <a:effectLst/>
                <a:latin typeface="Calibri"/>
                <a:ea typeface="Calibri" panose="020F0502020204030204" pitchFamily="34" charset="0"/>
                <a:cs typeface="Arial"/>
              </a:rPr>
              <a:t> inkludert</a:t>
            </a:r>
            <a:r>
              <a:rPr lang="nb-NO" sz="1800" dirty="0">
                <a:latin typeface="Calibri"/>
                <a:ea typeface="Calibri" panose="020F0502020204030204" pitchFamily="34" charset="0"/>
                <a:cs typeface="Arial"/>
              </a:rPr>
              <a:t>:</a:t>
            </a:r>
            <a:endParaRPr lang="nb-NO" sz="1800" dirty="0">
              <a:effectLst/>
              <a:latin typeface="Calibri"/>
              <a:ea typeface="Calibri" panose="020F0502020204030204" pitchFamily="34" charset="0"/>
              <a:cs typeface="Arial"/>
            </a:endParaRPr>
          </a:p>
          <a:p>
            <a:pPr marL="771525" lvl="1" indent="-342900">
              <a:lnSpc>
                <a:spcPct val="107000"/>
              </a:lnSpc>
              <a:buFont typeface="+mj-lt"/>
              <a:buAutoNum type="alphaLcParenR"/>
            </a:pPr>
            <a:r>
              <a:rPr lang="nb-NO" sz="1500" strike="sngStrike" dirty="0">
                <a:effectLst/>
                <a:latin typeface="Calibri" panose="020F0502020204030204" pitchFamily="34" charset="0"/>
                <a:ea typeface="Calibri" panose="020F0502020204030204" pitchFamily="34" charset="0"/>
                <a:cs typeface="Arial" panose="020B0604020202020204" pitchFamily="34" charset="0"/>
              </a:rPr>
              <a:t>prioritert liste over kandidater til nye felles datakilder</a:t>
            </a:r>
          </a:p>
          <a:p>
            <a:pPr marL="771525" lvl="1" indent="-342900">
              <a:lnSpc>
                <a:spcPct val="107000"/>
              </a:lnSpc>
              <a:buFont typeface="+mj-lt"/>
              <a:buAutoNum type="alphaLcParenR"/>
            </a:pPr>
            <a:r>
              <a:rPr lang="nb-NO" sz="1500" dirty="0">
                <a:effectLst/>
                <a:latin typeface="Calibri" panose="020F0502020204030204" pitchFamily="34" charset="0"/>
                <a:ea typeface="Calibri" panose="020F0502020204030204" pitchFamily="34" charset="0"/>
                <a:cs typeface="Arial" panose="020B0604020202020204" pitchFamily="34" charset="0"/>
              </a:rPr>
              <a:t>forslag til konkrete tiltak for realisering av målbildet</a:t>
            </a:r>
          </a:p>
          <a:p>
            <a:pPr marL="342900" lvl="0" indent="-342900">
              <a:lnSpc>
                <a:spcPct val="107000"/>
              </a:lnSpc>
              <a:buFont typeface="+mj-lt"/>
              <a:buAutoNum type="arabicPeriod"/>
            </a:pPr>
            <a:r>
              <a:rPr lang="nb-NO" sz="1800" dirty="0">
                <a:effectLst/>
                <a:latin typeface="Calibri" panose="020F0502020204030204" pitchFamily="34" charset="0"/>
                <a:ea typeface="Calibri" panose="020F0502020204030204" pitchFamily="34" charset="0"/>
                <a:cs typeface="Arial" panose="020B0604020202020204" pitchFamily="34" charset="0"/>
              </a:rPr>
              <a:t>Gjennomgang av caser for å identifisere hvilke kapabiliteter vi trenger og kan enes om</a:t>
            </a:r>
          </a:p>
          <a:p>
            <a:pPr marL="342900" lvl="0" indent="-342900">
              <a:lnSpc>
                <a:spcPct val="107000"/>
              </a:lnSpc>
              <a:spcAft>
                <a:spcPts val="800"/>
              </a:spcAft>
              <a:buFont typeface="+mj-lt"/>
              <a:buAutoNum type="arabicPeriod"/>
            </a:pPr>
            <a:r>
              <a:rPr lang="nb-NO" sz="1800" dirty="0">
                <a:effectLst/>
                <a:latin typeface="Calibri" panose="020F0502020204030204" pitchFamily="34" charset="0"/>
                <a:ea typeface="Calibri" panose="020F0502020204030204" pitchFamily="34" charset="0"/>
                <a:cs typeface="Arial" panose="020B0604020202020204" pitchFamily="34" charset="0"/>
              </a:rPr>
              <a:t>Identifisere og synkronisere mot lignende initiativ i offentlig sektor og internasjonalt*</a:t>
            </a:r>
          </a:p>
        </p:txBody>
      </p:sp>
      <p:pic>
        <p:nvPicPr>
          <p:cNvPr id="3" name="Bilde 2">
            <a:extLst>
              <a:ext uri="{FF2B5EF4-FFF2-40B4-BE49-F238E27FC236}">
                <a16:creationId xmlns:a16="http://schemas.microsoft.com/office/drawing/2014/main" id="{5F439A12-A0B6-401C-B559-3CCD05AC0622}"/>
              </a:ext>
            </a:extLst>
          </p:cNvPr>
          <p:cNvPicPr>
            <a:picLocks noChangeAspect="1"/>
          </p:cNvPicPr>
          <p:nvPr/>
        </p:nvPicPr>
        <p:blipFill>
          <a:blip r:embed="rId3"/>
          <a:stretch>
            <a:fillRect/>
          </a:stretch>
        </p:blipFill>
        <p:spPr>
          <a:xfrm>
            <a:off x="8835390" y="2335299"/>
            <a:ext cx="3285028" cy="3285028"/>
          </a:xfrm>
          <a:prstGeom prst="rect">
            <a:avLst/>
          </a:prstGeom>
        </p:spPr>
      </p:pic>
      <p:sp>
        <p:nvSpPr>
          <p:cNvPr id="6" name="TekstSylinder 5">
            <a:extLst>
              <a:ext uri="{FF2B5EF4-FFF2-40B4-BE49-F238E27FC236}">
                <a16:creationId xmlns:a16="http://schemas.microsoft.com/office/drawing/2014/main" id="{694FFC8A-9EE0-4547-A4AC-184A7DF0D9AA}"/>
              </a:ext>
            </a:extLst>
          </p:cNvPr>
          <p:cNvSpPr txBox="1"/>
          <p:nvPr/>
        </p:nvSpPr>
        <p:spPr>
          <a:xfrm>
            <a:off x="107095" y="6604084"/>
            <a:ext cx="8163155" cy="253916"/>
          </a:xfrm>
          <a:prstGeom prst="rect">
            <a:avLst/>
          </a:prstGeom>
          <a:noFill/>
        </p:spPr>
        <p:txBody>
          <a:bodyPr wrap="square" rtlCol="0">
            <a:spAutoFit/>
          </a:bodyPr>
          <a:lstStyle/>
          <a:p>
            <a:r>
              <a:rPr lang="nb-NO" sz="1000" dirty="0">
                <a:effectLst/>
                <a:latin typeface="Calibri" panose="020F0502020204030204" pitchFamily="34" charset="0"/>
                <a:ea typeface="Calibri" panose="020F0502020204030204" pitchFamily="34" charset="0"/>
                <a:cs typeface="Arial" panose="020B0604020202020204" pitchFamily="34" charset="0"/>
              </a:rPr>
              <a:t>* For eksempel: Kjernedata i geografisk infrastruktur, KUDAF, Sektorinitiativ, Sveriges </a:t>
            </a:r>
            <a:r>
              <a:rPr lang="nb-NO" sz="1000" dirty="0" err="1">
                <a:effectLst/>
                <a:latin typeface="Calibri" panose="020F0502020204030204" pitchFamily="34" charset="0"/>
                <a:ea typeface="Calibri" panose="020F0502020204030204" pitchFamily="34" charset="0"/>
                <a:cs typeface="Arial" panose="020B0604020202020204" pitchFamily="34" charset="0"/>
              </a:rPr>
              <a:t>grunddataprogram</a:t>
            </a:r>
            <a:r>
              <a:rPr lang="nb-NO" sz="1000" dirty="0">
                <a:effectLst/>
                <a:latin typeface="Calibri" panose="020F0502020204030204" pitchFamily="34" charset="0"/>
                <a:ea typeface="Calibri" panose="020F0502020204030204" pitchFamily="34" charset="0"/>
                <a:cs typeface="Arial" panose="020B0604020202020204" pitchFamily="34" charset="0"/>
              </a:rPr>
              <a:t> og Danmarks Grunddata</a:t>
            </a:r>
            <a:endParaRPr lang="nb-NO" sz="1600" dirty="0"/>
          </a:p>
        </p:txBody>
      </p:sp>
    </p:spTree>
    <p:extLst>
      <p:ext uri="{BB962C8B-B14F-4D97-AF65-F5344CB8AC3E}">
        <p14:creationId xmlns:p14="http://schemas.microsoft.com/office/powerpoint/2010/main" val="1992181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descr="Et bilde som inneholder firkant&#10;&#10;Automatisk generert beskrivelse">
            <a:extLst>
              <a:ext uri="{FF2B5EF4-FFF2-40B4-BE49-F238E27FC236}">
                <a16:creationId xmlns:a16="http://schemas.microsoft.com/office/drawing/2014/main" id="{412FB1E9-1AB3-6CFC-9532-2CCAA088BE3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368AF5AA-4DE9-560B-F374-5FB4B8B34982}"/>
              </a:ext>
            </a:extLst>
          </p:cNvPr>
          <p:cNvSpPr txBox="1"/>
          <p:nvPr/>
        </p:nvSpPr>
        <p:spPr>
          <a:xfrm>
            <a:off x="3784323" y="1669774"/>
            <a:ext cx="5322099" cy="1384995"/>
          </a:xfrm>
          <a:prstGeom prst="rect">
            <a:avLst/>
          </a:prstGeom>
          <a:solidFill>
            <a:srgbClr val="1E98F5"/>
          </a:solidFill>
        </p:spPr>
        <p:txBody>
          <a:bodyPr wrap="square" rtlCol="0">
            <a:spAutoFit/>
          </a:bodyPr>
          <a:lstStyle/>
          <a:p>
            <a:pPr algn="ctr"/>
            <a:r>
              <a:rPr lang="nb-NO" sz="4800" b="1" dirty="0"/>
              <a:t>Hva har vi funnet ut</a:t>
            </a:r>
          </a:p>
          <a:p>
            <a:pPr algn="ctr"/>
            <a:endParaRPr lang="nb-NO" sz="3600" b="1" dirty="0"/>
          </a:p>
        </p:txBody>
      </p:sp>
    </p:spTree>
    <p:extLst>
      <p:ext uri="{BB962C8B-B14F-4D97-AF65-F5344CB8AC3E}">
        <p14:creationId xmlns:p14="http://schemas.microsoft.com/office/powerpoint/2010/main" val="3621168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A271B464-BED3-43D2-A312-3D34DB831CE2}"/>
              </a:ext>
            </a:extLst>
          </p:cNvPr>
          <p:cNvGrpSpPr/>
          <p:nvPr/>
        </p:nvGrpSpPr>
        <p:grpSpPr>
          <a:xfrm>
            <a:off x="4438229" y="2296244"/>
            <a:ext cx="3676434" cy="3762712"/>
            <a:chOff x="4261652" y="1341119"/>
            <a:chExt cx="3676434" cy="3762712"/>
          </a:xfrm>
        </p:grpSpPr>
        <p:pic>
          <p:nvPicPr>
            <p:cNvPr id="8" name="Bilde 7">
              <a:extLst>
                <a:ext uri="{FF2B5EF4-FFF2-40B4-BE49-F238E27FC236}">
                  <a16:creationId xmlns:a16="http://schemas.microsoft.com/office/drawing/2014/main" id="{E171A2BF-6C35-4486-878D-9D77F4CC0679}"/>
                </a:ext>
              </a:extLst>
            </p:cNvPr>
            <p:cNvPicPr>
              <a:picLocks noChangeAspect="1"/>
            </p:cNvPicPr>
            <p:nvPr/>
          </p:nvPicPr>
          <p:blipFill>
            <a:blip r:embed="rId3">
              <a:duotone>
                <a:prstClr val="black"/>
                <a:srgbClr val="F05F63">
                  <a:tint val="45000"/>
                  <a:satMod val="400000"/>
                </a:srgbClr>
              </a:duotone>
            </a:blip>
            <a:stretch>
              <a:fillRect/>
            </a:stretch>
          </p:blipFill>
          <p:spPr>
            <a:xfrm>
              <a:off x="5198807" y="1341119"/>
              <a:ext cx="1290482" cy="1290482"/>
            </a:xfrm>
            <a:prstGeom prst="rect">
              <a:avLst/>
            </a:prstGeom>
          </p:spPr>
        </p:pic>
        <p:sp>
          <p:nvSpPr>
            <p:cNvPr id="14" name="TekstSylinder 13">
              <a:extLst>
                <a:ext uri="{FF2B5EF4-FFF2-40B4-BE49-F238E27FC236}">
                  <a16:creationId xmlns:a16="http://schemas.microsoft.com/office/drawing/2014/main" id="{FD934746-FCA9-478D-9D45-499CAE697ED5}"/>
                </a:ext>
              </a:extLst>
            </p:cNvPr>
            <p:cNvSpPr txBox="1"/>
            <p:nvPr/>
          </p:nvSpPr>
          <p:spPr>
            <a:xfrm>
              <a:off x="4261652" y="3041728"/>
              <a:ext cx="3676434" cy="2062103"/>
            </a:xfrm>
            <a:prstGeom prst="rect">
              <a:avLst/>
            </a:prstGeom>
            <a:noFill/>
          </p:spPr>
          <p:txBody>
            <a:bodyPr wrap="square" numCol="2" rtlCol="0">
              <a:spAutoFit/>
            </a:bodyPr>
            <a:lstStyle/>
            <a:p>
              <a:r>
                <a:rPr lang="nb-NO" sz="1400" dirty="0">
                  <a:latin typeface="Arial" panose="020B0604020202020204" pitchFamily="34" charset="0"/>
                  <a:cs typeface="Arial" panose="020B0604020202020204" pitchFamily="34" charset="0"/>
                </a:rPr>
                <a:t>Aa-registeret</a:t>
              </a:r>
            </a:p>
            <a:p>
              <a:r>
                <a:rPr lang="nb-NO" sz="1400" dirty="0">
                  <a:latin typeface="Arial" panose="020B0604020202020204" pitchFamily="34" charset="0"/>
                  <a:cs typeface="Arial" panose="020B0604020202020204" pitchFamily="34" charset="0"/>
                </a:rPr>
                <a:t>Bergen kommune (case)</a:t>
              </a:r>
            </a:p>
            <a:p>
              <a:r>
                <a:rPr lang="nb-NO" sz="1400" dirty="0">
                  <a:latin typeface="Arial" panose="020B0604020202020204" pitchFamily="34" charset="0"/>
                  <a:cs typeface="Arial" panose="020B0604020202020204" pitchFamily="34" charset="0"/>
                </a:rPr>
                <a:t>Data.altinn.no</a:t>
              </a:r>
            </a:p>
            <a:p>
              <a:r>
                <a:rPr lang="nb-NO" sz="1400" dirty="0">
                  <a:latin typeface="Arial" panose="020B0604020202020204" pitchFamily="34" charset="0"/>
                  <a:cs typeface="Arial" panose="020B0604020202020204" pitchFamily="34" charset="0"/>
                </a:rPr>
                <a:t>DiBK</a:t>
              </a:r>
            </a:p>
            <a:p>
              <a:r>
                <a:rPr lang="nb-NO" sz="1400" dirty="0">
                  <a:latin typeface="Arial" panose="020B0604020202020204" pitchFamily="34" charset="0"/>
                  <a:cs typeface="Arial" panose="020B0604020202020204" pitchFamily="34" charset="0"/>
                </a:rPr>
                <a:t>Halden kommune</a:t>
              </a:r>
            </a:p>
            <a:p>
              <a:r>
                <a:rPr lang="nb-NO" sz="1400" dirty="0">
                  <a:latin typeface="Arial" panose="020B0604020202020204" pitchFamily="34" charset="0"/>
                  <a:cs typeface="Arial" panose="020B0604020202020204" pitchFamily="34" charset="0"/>
                </a:rPr>
                <a:t>Helse sør-øst</a:t>
              </a:r>
            </a:p>
            <a:p>
              <a:r>
                <a:rPr lang="nb-NO" sz="1400" dirty="0">
                  <a:latin typeface="Arial" panose="020B0604020202020204" pitchFamily="34" charset="0"/>
                  <a:cs typeface="Arial" panose="020B0604020202020204" pitchFamily="34" charset="0"/>
                </a:rPr>
                <a:t>KUDAF</a:t>
              </a:r>
            </a:p>
            <a:p>
              <a:endParaRPr lang="nb-NO" sz="1400" dirty="0">
                <a:latin typeface="Arial" panose="020B0604020202020204" pitchFamily="34" charset="0"/>
                <a:cs typeface="Arial" panose="020B0604020202020204" pitchFamily="34" charset="0"/>
              </a:endParaRPr>
            </a:p>
            <a:p>
              <a:pPr lvl="1"/>
              <a:r>
                <a:rPr lang="nb-NO" sz="1400" dirty="0">
                  <a:latin typeface="Arial" panose="020B0604020202020204" pitchFamily="34" charset="0"/>
                  <a:cs typeface="Arial" panose="020B0604020202020204" pitchFamily="34" charset="0"/>
                </a:rPr>
                <a:t>KS (FIKS)</a:t>
              </a:r>
            </a:p>
            <a:p>
              <a:pPr lvl="1" algn="just"/>
              <a:r>
                <a:rPr lang="nb-NO" sz="1400" dirty="0">
                  <a:latin typeface="Arial" panose="020B0604020202020204" pitchFamily="34" charset="0"/>
                  <a:cs typeface="Arial" panose="020B0604020202020204" pitchFamily="34" charset="0"/>
                </a:rPr>
                <a:t>Lånekassen</a:t>
              </a:r>
            </a:p>
            <a:p>
              <a:pPr lvl="1" algn="just"/>
              <a:r>
                <a:rPr lang="nb-NO" sz="1400" dirty="0">
                  <a:latin typeface="Arial" panose="020B0604020202020204" pitchFamily="34" charset="0"/>
                  <a:cs typeface="Arial" panose="020B0604020202020204" pitchFamily="34" charset="0"/>
                </a:rPr>
                <a:t>Motkraft</a:t>
              </a:r>
            </a:p>
            <a:p>
              <a:pPr lvl="1" algn="just"/>
              <a:r>
                <a:rPr lang="nb-NO" sz="1400" dirty="0">
                  <a:latin typeface="Arial" panose="020B0604020202020204" pitchFamily="34" charset="0"/>
                  <a:cs typeface="Arial" panose="020B0604020202020204" pitchFamily="34" charset="0"/>
                </a:rPr>
                <a:t>NHN</a:t>
              </a:r>
            </a:p>
            <a:p>
              <a:pPr lvl="1" algn="just"/>
              <a:r>
                <a:rPr lang="nb-NO" sz="1400" dirty="0">
                  <a:latin typeface="Arial" panose="020B0604020202020204" pitchFamily="34" charset="0"/>
                  <a:cs typeface="Arial" panose="020B0604020202020204" pitchFamily="34" charset="0"/>
                </a:rPr>
                <a:t>Politiet (PIT)</a:t>
              </a:r>
            </a:p>
            <a:p>
              <a:pPr lvl="1" algn="just"/>
              <a:r>
                <a:rPr lang="nb-NO" sz="1400" dirty="0">
                  <a:latin typeface="Arial" panose="020B0604020202020204" pitchFamily="34" charset="0"/>
                  <a:cs typeface="Arial" panose="020B0604020202020204" pitchFamily="34" charset="0"/>
                </a:rPr>
                <a:t>SPK</a:t>
              </a:r>
            </a:p>
            <a:p>
              <a:pPr lvl="1" algn="just"/>
              <a:r>
                <a:rPr lang="nb-NO" sz="1400" dirty="0">
                  <a:latin typeface="Arial" panose="020B0604020202020204" pitchFamily="34" charset="0"/>
                  <a:cs typeface="Arial" panose="020B0604020202020204" pitchFamily="34" charset="0"/>
                </a:rPr>
                <a:t>TietoEvry</a:t>
              </a:r>
            </a:p>
            <a:p>
              <a:pPr lvl="1" algn="just"/>
              <a:r>
                <a:rPr lang="nb-NO" sz="1400" dirty="0">
                  <a:latin typeface="Arial" panose="020B0604020202020204" pitchFamily="34" charset="0"/>
                  <a:cs typeface="Arial" panose="020B0604020202020204" pitchFamily="34" charset="0"/>
                </a:rPr>
                <a:t>UDI</a:t>
              </a:r>
            </a:p>
            <a:p>
              <a:endParaRPr lang="nb-NO" sz="1400" dirty="0">
                <a:latin typeface="Arial" panose="020B0604020202020204" pitchFamily="34" charset="0"/>
                <a:cs typeface="Arial" panose="020B0604020202020204" pitchFamily="34" charset="0"/>
              </a:endParaRPr>
            </a:p>
          </p:txBody>
        </p:sp>
      </p:grpSp>
      <p:grpSp>
        <p:nvGrpSpPr>
          <p:cNvPr id="18" name="Gruppe 17">
            <a:extLst>
              <a:ext uri="{FF2B5EF4-FFF2-40B4-BE49-F238E27FC236}">
                <a16:creationId xmlns:a16="http://schemas.microsoft.com/office/drawing/2014/main" id="{1174A7FE-C1F6-43FE-BE85-595516CC388E}"/>
              </a:ext>
            </a:extLst>
          </p:cNvPr>
          <p:cNvGrpSpPr/>
          <p:nvPr/>
        </p:nvGrpSpPr>
        <p:grpSpPr>
          <a:xfrm>
            <a:off x="8343264" y="2505958"/>
            <a:ext cx="3399305" cy="2445002"/>
            <a:chOff x="8343264" y="1540219"/>
            <a:chExt cx="3399305" cy="2445002"/>
          </a:xfrm>
        </p:grpSpPr>
        <p:pic>
          <p:nvPicPr>
            <p:cNvPr id="12" name="Bilde 11">
              <a:extLst>
                <a:ext uri="{FF2B5EF4-FFF2-40B4-BE49-F238E27FC236}">
                  <a16:creationId xmlns:a16="http://schemas.microsoft.com/office/drawing/2014/main" id="{1709C5C8-17E4-4977-A658-E6D2A97CFB87}"/>
                </a:ext>
              </a:extLst>
            </p:cNvPr>
            <p:cNvPicPr>
              <a:picLocks noChangeAspect="1"/>
            </p:cNvPicPr>
            <p:nvPr/>
          </p:nvPicPr>
          <p:blipFill>
            <a:blip r:embed="rId4">
              <a:duotone>
                <a:prstClr val="black"/>
                <a:srgbClr val="F05F63">
                  <a:tint val="45000"/>
                  <a:satMod val="400000"/>
                </a:srgbClr>
              </a:duotone>
            </a:blip>
            <a:stretch>
              <a:fillRect/>
            </a:stretch>
          </p:blipFill>
          <p:spPr>
            <a:xfrm>
              <a:off x="9529917" y="1540219"/>
              <a:ext cx="1026000" cy="1026000"/>
            </a:xfrm>
            <a:prstGeom prst="rect">
              <a:avLst/>
            </a:prstGeom>
          </p:spPr>
        </p:pic>
        <p:sp>
          <p:nvSpPr>
            <p:cNvPr id="15" name="TekstSylinder 14">
              <a:extLst>
                <a:ext uri="{FF2B5EF4-FFF2-40B4-BE49-F238E27FC236}">
                  <a16:creationId xmlns:a16="http://schemas.microsoft.com/office/drawing/2014/main" id="{4385E39D-BCC5-4DC1-A87A-BBE1EFD81B91}"/>
                </a:ext>
              </a:extLst>
            </p:cNvPr>
            <p:cNvSpPr txBox="1"/>
            <p:nvPr/>
          </p:nvSpPr>
          <p:spPr>
            <a:xfrm>
              <a:off x="8343264" y="3031114"/>
              <a:ext cx="3399305" cy="954107"/>
            </a:xfrm>
            <a:prstGeom prst="rect">
              <a:avLst/>
            </a:prstGeom>
            <a:noFill/>
          </p:spPr>
          <p:txBody>
            <a:bodyPr wrap="square" rtlCol="0">
              <a:spAutoFit/>
            </a:bodyPr>
            <a:lstStyle/>
            <a:p>
              <a:pPr algn="ctr"/>
              <a:r>
                <a:rPr lang="nb-NO" sz="1400" dirty="0">
                  <a:latin typeface="Arial" panose="020B0604020202020204" pitchFamily="34" charset="0"/>
                  <a:cs typeface="Arial" panose="020B0604020202020204" pitchFamily="34" charset="0"/>
                </a:rPr>
                <a:t>DIGG.SE</a:t>
              </a:r>
            </a:p>
            <a:p>
              <a:pPr algn="ctr"/>
              <a:r>
                <a:rPr lang="nb-NO" sz="1400" dirty="0">
                  <a:latin typeface="Arial" panose="020B0604020202020204" pitchFamily="34" charset="0"/>
                  <a:cs typeface="Arial" panose="020B0604020202020204" pitchFamily="34" charset="0"/>
                </a:rPr>
                <a:t>BRAIF</a:t>
              </a:r>
            </a:p>
            <a:p>
              <a:pPr algn="ctr"/>
              <a:r>
                <a:rPr lang="nb-NO" sz="1400" dirty="0">
                  <a:latin typeface="Arial" panose="020B0604020202020204" pitchFamily="34" charset="0"/>
                  <a:cs typeface="Arial" panose="020B0604020202020204" pitchFamily="34" charset="0"/>
                </a:rPr>
                <a:t>Styrelsen for Dataforsyning og Infrastruktur</a:t>
              </a:r>
            </a:p>
          </p:txBody>
        </p:sp>
      </p:grpSp>
      <p:grpSp>
        <p:nvGrpSpPr>
          <p:cNvPr id="7" name="Gruppe 6">
            <a:extLst>
              <a:ext uri="{FF2B5EF4-FFF2-40B4-BE49-F238E27FC236}">
                <a16:creationId xmlns:a16="http://schemas.microsoft.com/office/drawing/2014/main" id="{AB5E1FD9-8D9F-681C-4206-07395B6B140C}"/>
              </a:ext>
            </a:extLst>
          </p:cNvPr>
          <p:cNvGrpSpPr/>
          <p:nvPr/>
        </p:nvGrpSpPr>
        <p:grpSpPr>
          <a:xfrm>
            <a:off x="963561" y="2504488"/>
            <a:ext cx="1976284" cy="2446472"/>
            <a:chOff x="963561" y="2504488"/>
            <a:chExt cx="1976284" cy="2446472"/>
          </a:xfrm>
        </p:grpSpPr>
        <p:grpSp>
          <p:nvGrpSpPr>
            <p:cNvPr id="16" name="Gruppe 15">
              <a:extLst>
                <a:ext uri="{FF2B5EF4-FFF2-40B4-BE49-F238E27FC236}">
                  <a16:creationId xmlns:a16="http://schemas.microsoft.com/office/drawing/2014/main" id="{B76FC41C-73FC-4B94-B95A-4660956B9D3E}"/>
                </a:ext>
              </a:extLst>
            </p:cNvPr>
            <p:cNvGrpSpPr/>
            <p:nvPr/>
          </p:nvGrpSpPr>
          <p:grpSpPr>
            <a:xfrm>
              <a:off x="963561" y="2504488"/>
              <a:ext cx="1976284" cy="2446472"/>
              <a:chOff x="963561" y="1538749"/>
              <a:chExt cx="1976284" cy="2446472"/>
            </a:xfrm>
          </p:grpSpPr>
          <p:pic>
            <p:nvPicPr>
              <p:cNvPr id="10" name="Bilde 9">
                <a:extLst>
                  <a:ext uri="{FF2B5EF4-FFF2-40B4-BE49-F238E27FC236}">
                    <a16:creationId xmlns:a16="http://schemas.microsoft.com/office/drawing/2014/main" id="{C75C54CF-D9EB-4B0D-A3C9-A92B4D9535DD}"/>
                  </a:ext>
                </a:extLst>
              </p:cNvPr>
              <p:cNvPicPr>
                <a:picLocks noChangeAspect="1"/>
              </p:cNvPicPr>
              <p:nvPr/>
            </p:nvPicPr>
            <p:blipFill>
              <a:blip r:embed="rId5">
                <a:duotone>
                  <a:prstClr val="black"/>
                  <a:srgbClr val="F05F63">
                    <a:tint val="45000"/>
                    <a:satMod val="400000"/>
                  </a:srgbClr>
                </a:duotone>
              </a:blip>
              <a:stretch>
                <a:fillRect/>
              </a:stretch>
            </p:blipFill>
            <p:spPr>
              <a:xfrm>
                <a:off x="1437968" y="1538749"/>
                <a:ext cx="1027470" cy="1027470"/>
              </a:xfrm>
              <a:prstGeom prst="rect">
                <a:avLst/>
              </a:prstGeom>
            </p:spPr>
          </p:pic>
          <p:sp>
            <p:nvSpPr>
              <p:cNvPr id="13" name="TekstSylinder 12">
                <a:extLst>
                  <a:ext uri="{FF2B5EF4-FFF2-40B4-BE49-F238E27FC236}">
                    <a16:creationId xmlns:a16="http://schemas.microsoft.com/office/drawing/2014/main" id="{4845728C-86F9-471E-9045-D38BDC3BC312}"/>
                  </a:ext>
                </a:extLst>
              </p:cNvPr>
              <p:cNvSpPr txBox="1"/>
              <p:nvPr/>
            </p:nvSpPr>
            <p:spPr>
              <a:xfrm>
                <a:off x="963561" y="3031114"/>
                <a:ext cx="1976284" cy="954107"/>
              </a:xfrm>
              <a:prstGeom prst="rect">
                <a:avLst/>
              </a:prstGeom>
              <a:noFill/>
            </p:spPr>
            <p:txBody>
              <a:bodyPr wrap="square" rtlCol="0">
                <a:spAutoFit/>
              </a:bodyPr>
              <a:lstStyle/>
              <a:p>
                <a:pPr algn="ctr"/>
                <a:r>
                  <a:rPr lang="nb-NO" sz="1400" dirty="0">
                    <a:latin typeface="Arial" panose="020B0604020202020204" pitchFamily="34" charset="0"/>
                    <a:cs typeface="Arial" panose="020B0604020202020204" pitchFamily="34" charset="0"/>
                  </a:rPr>
                  <a:t>Enhetsregisteret</a:t>
                </a:r>
              </a:p>
              <a:p>
                <a:pPr algn="ctr"/>
                <a:r>
                  <a:rPr lang="nb-NO" sz="1400" dirty="0">
                    <a:latin typeface="Arial" panose="020B0604020202020204" pitchFamily="34" charset="0"/>
                    <a:cs typeface="Arial" panose="020B0604020202020204" pitchFamily="34" charset="0"/>
                  </a:rPr>
                  <a:t>Folkeregisteret</a:t>
                </a:r>
              </a:p>
              <a:p>
                <a:pPr algn="ctr"/>
                <a:r>
                  <a:rPr lang="nb-NO" sz="1400" dirty="0">
                    <a:latin typeface="Arial" panose="020B0604020202020204" pitchFamily="34" charset="0"/>
                    <a:cs typeface="Arial" panose="020B0604020202020204" pitchFamily="34" charset="0"/>
                  </a:rPr>
                  <a:t>KRR</a:t>
                </a:r>
              </a:p>
              <a:p>
                <a:pPr algn="ctr"/>
                <a:r>
                  <a:rPr lang="nb-NO" sz="1400" dirty="0">
                    <a:latin typeface="Arial" panose="020B0604020202020204" pitchFamily="34" charset="0"/>
                    <a:cs typeface="Arial" panose="020B0604020202020204" pitchFamily="34" charset="0"/>
                  </a:rPr>
                  <a:t>Matrikkelen</a:t>
                </a:r>
              </a:p>
            </p:txBody>
          </p:sp>
        </p:grpSp>
        <p:sp>
          <p:nvSpPr>
            <p:cNvPr id="6" name="TekstSylinder 5">
              <a:extLst>
                <a:ext uri="{FF2B5EF4-FFF2-40B4-BE49-F238E27FC236}">
                  <a16:creationId xmlns:a16="http://schemas.microsoft.com/office/drawing/2014/main" id="{19BFB388-935E-3579-999C-256DD2332A01}"/>
                </a:ext>
              </a:extLst>
            </p:cNvPr>
            <p:cNvSpPr txBox="1"/>
            <p:nvPr/>
          </p:nvSpPr>
          <p:spPr>
            <a:xfrm>
              <a:off x="963561" y="3586726"/>
              <a:ext cx="1976284" cy="307777"/>
            </a:xfrm>
            <a:prstGeom prst="rect">
              <a:avLst/>
            </a:prstGeom>
            <a:noFill/>
          </p:spPr>
          <p:txBody>
            <a:bodyPr wrap="square" rtlCol="0">
              <a:spAutoFit/>
            </a:bodyPr>
            <a:lstStyle/>
            <a:p>
              <a:r>
                <a:rPr lang="nb-NO" sz="1400" b="1" dirty="0">
                  <a:latin typeface="Arial" panose="020B0604020202020204" pitchFamily="34" charset="0"/>
                  <a:cs typeface="Arial" panose="020B0604020202020204" pitchFamily="34" charset="0"/>
                </a:rPr>
                <a:t>Felleskomponentene</a:t>
              </a:r>
            </a:p>
          </p:txBody>
        </p:sp>
      </p:grpSp>
      <p:sp>
        <p:nvSpPr>
          <p:cNvPr id="11" name="TekstSylinder 10">
            <a:extLst>
              <a:ext uri="{FF2B5EF4-FFF2-40B4-BE49-F238E27FC236}">
                <a16:creationId xmlns:a16="http://schemas.microsoft.com/office/drawing/2014/main" id="{4C4E1258-1B86-D3E1-D1C8-0FA255656172}"/>
              </a:ext>
            </a:extLst>
          </p:cNvPr>
          <p:cNvSpPr txBox="1"/>
          <p:nvPr/>
        </p:nvSpPr>
        <p:spPr>
          <a:xfrm>
            <a:off x="4601802" y="3585426"/>
            <a:ext cx="2988396" cy="307777"/>
          </a:xfrm>
          <a:prstGeom prst="rect">
            <a:avLst/>
          </a:prstGeom>
          <a:noFill/>
        </p:spPr>
        <p:txBody>
          <a:bodyPr wrap="square" rtlCol="0">
            <a:spAutoFit/>
          </a:bodyPr>
          <a:lstStyle/>
          <a:p>
            <a:r>
              <a:rPr lang="nb-NO" sz="1400" b="1" dirty="0">
                <a:latin typeface="Arial" panose="020B0604020202020204" pitchFamily="34" charset="0"/>
                <a:cs typeface="Arial" panose="020B0604020202020204" pitchFamily="34" charset="0"/>
              </a:rPr>
              <a:t>Konsumenter og distributører</a:t>
            </a:r>
          </a:p>
        </p:txBody>
      </p:sp>
      <p:sp>
        <p:nvSpPr>
          <p:cNvPr id="20" name="TekstSylinder 19">
            <a:extLst>
              <a:ext uri="{FF2B5EF4-FFF2-40B4-BE49-F238E27FC236}">
                <a16:creationId xmlns:a16="http://schemas.microsoft.com/office/drawing/2014/main" id="{86D843B1-45D6-AC39-F3FA-30D34E1AA542}"/>
              </a:ext>
            </a:extLst>
          </p:cNvPr>
          <p:cNvSpPr txBox="1"/>
          <p:nvPr/>
        </p:nvSpPr>
        <p:spPr>
          <a:xfrm>
            <a:off x="9061719" y="3585425"/>
            <a:ext cx="2988396" cy="307777"/>
          </a:xfrm>
          <a:prstGeom prst="rect">
            <a:avLst/>
          </a:prstGeom>
          <a:noFill/>
        </p:spPr>
        <p:txBody>
          <a:bodyPr wrap="square" rtlCol="0">
            <a:spAutoFit/>
          </a:bodyPr>
          <a:lstStyle/>
          <a:p>
            <a:r>
              <a:rPr lang="nb-NO" sz="1400" b="1" dirty="0">
                <a:latin typeface="Arial" panose="020B0604020202020204" pitchFamily="34" charset="0"/>
                <a:cs typeface="Arial" panose="020B0604020202020204" pitchFamily="34" charset="0"/>
              </a:rPr>
              <a:t>Internasjonale aktører</a:t>
            </a:r>
          </a:p>
        </p:txBody>
      </p:sp>
      <p:sp>
        <p:nvSpPr>
          <p:cNvPr id="3" name="Tittel 2">
            <a:extLst>
              <a:ext uri="{FF2B5EF4-FFF2-40B4-BE49-F238E27FC236}">
                <a16:creationId xmlns:a16="http://schemas.microsoft.com/office/drawing/2014/main" id="{EB1D2D20-79E4-58C9-86B9-4FE6EE24856A}"/>
              </a:ext>
            </a:extLst>
          </p:cNvPr>
          <p:cNvSpPr>
            <a:spLocks noGrp="1"/>
          </p:cNvSpPr>
          <p:nvPr>
            <p:ph type="title"/>
          </p:nvPr>
        </p:nvSpPr>
        <p:spPr>
          <a:xfrm>
            <a:off x="702351" y="539357"/>
            <a:ext cx="10261002" cy="519373"/>
          </a:xfrm>
        </p:spPr>
        <p:txBody>
          <a:bodyPr/>
          <a:lstStyle/>
          <a:p>
            <a:r>
              <a:rPr lang="nb-NO" sz="3300" dirty="0"/>
              <a:t>Kunnskapsgrunnlaget</a:t>
            </a:r>
          </a:p>
        </p:txBody>
      </p:sp>
    </p:spTree>
    <p:extLst>
      <p:ext uri="{BB962C8B-B14F-4D97-AF65-F5344CB8AC3E}">
        <p14:creationId xmlns:p14="http://schemas.microsoft.com/office/powerpoint/2010/main" val="223302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DDDEE7EE-58B3-35E1-8CEB-4F7D2B9DC159}"/>
              </a:ext>
            </a:extLst>
          </p:cNvPr>
          <p:cNvSpPr>
            <a:spLocks noGrp="1"/>
          </p:cNvSpPr>
          <p:nvPr>
            <p:ph type="pic" sz="quarter" idx="12"/>
          </p:nvPr>
        </p:nvSpPr>
        <p:spPr/>
      </p:sp>
      <p:grpSp>
        <p:nvGrpSpPr>
          <p:cNvPr id="4" name="Gruppe 3">
            <a:extLst>
              <a:ext uri="{FF2B5EF4-FFF2-40B4-BE49-F238E27FC236}">
                <a16:creationId xmlns:a16="http://schemas.microsoft.com/office/drawing/2014/main" id="{96D0EB14-1EBD-6D66-AF92-C2BDDAA74475}"/>
              </a:ext>
            </a:extLst>
          </p:cNvPr>
          <p:cNvGrpSpPr/>
          <p:nvPr/>
        </p:nvGrpSpPr>
        <p:grpSpPr>
          <a:xfrm>
            <a:off x="2629238" y="1035617"/>
            <a:ext cx="6933523" cy="5474603"/>
            <a:chOff x="2467171" y="1543050"/>
            <a:chExt cx="6933523" cy="5474603"/>
          </a:xfrm>
        </p:grpSpPr>
        <p:sp>
          <p:nvSpPr>
            <p:cNvPr id="5" name="Frihåndsform: figur 4">
              <a:extLst>
                <a:ext uri="{FF2B5EF4-FFF2-40B4-BE49-F238E27FC236}">
                  <a16:creationId xmlns:a16="http://schemas.microsoft.com/office/drawing/2014/main" id="{E3B8C18D-7119-0ECF-145C-48947A552A96}"/>
                </a:ext>
              </a:extLst>
            </p:cNvPr>
            <p:cNvSpPr/>
            <p:nvPr/>
          </p:nvSpPr>
          <p:spPr>
            <a:xfrm rot="20368200">
              <a:off x="4856555" y="2147909"/>
              <a:ext cx="4422687" cy="4422636"/>
            </a:xfrm>
            <a:custGeom>
              <a:avLst/>
              <a:gdLst>
                <a:gd name="connsiteX0" fmla="*/ 0 w 4422687"/>
                <a:gd name="connsiteY0" fmla="*/ 0 h 4422636"/>
                <a:gd name="connsiteX1" fmla="*/ 4422688 w 4422687"/>
                <a:gd name="connsiteY1" fmla="*/ 0 h 4422636"/>
                <a:gd name="connsiteX2" fmla="*/ 4422688 w 4422687"/>
                <a:gd name="connsiteY2" fmla="*/ 4422636 h 4422636"/>
                <a:gd name="connsiteX3" fmla="*/ 0 w 4422687"/>
                <a:gd name="connsiteY3" fmla="*/ 4422636 h 4422636"/>
              </a:gdLst>
              <a:ahLst/>
              <a:cxnLst>
                <a:cxn ang="0">
                  <a:pos x="connsiteX0" y="connsiteY0"/>
                </a:cxn>
                <a:cxn ang="0">
                  <a:pos x="connsiteX1" y="connsiteY1"/>
                </a:cxn>
                <a:cxn ang="0">
                  <a:pos x="connsiteX2" y="connsiteY2"/>
                </a:cxn>
                <a:cxn ang="0">
                  <a:pos x="connsiteX3" y="connsiteY3"/>
                </a:cxn>
              </a:cxnLst>
              <a:rect l="l" t="t" r="r" b="b"/>
              <a:pathLst>
                <a:path w="4422687" h="4422636">
                  <a:moveTo>
                    <a:pt x="0" y="0"/>
                  </a:moveTo>
                  <a:lnTo>
                    <a:pt x="4422688" y="0"/>
                  </a:lnTo>
                  <a:lnTo>
                    <a:pt x="4422688" y="4422636"/>
                  </a:lnTo>
                  <a:lnTo>
                    <a:pt x="0" y="4422636"/>
                  </a:lnTo>
                  <a:close/>
                </a:path>
              </a:pathLst>
            </a:custGeom>
            <a:solidFill>
              <a:srgbClr val="E5AA20"/>
            </a:solidFill>
            <a:ln w="10203" cap="flat">
              <a:noFill/>
              <a:prstDash val="solid"/>
              <a:miter/>
            </a:ln>
          </p:spPr>
          <p:txBody>
            <a:bodyPr rtlCol="0" anchor="ctr"/>
            <a:lstStyle/>
            <a:p>
              <a:endParaRPr lang="nb-NO"/>
            </a:p>
          </p:txBody>
        </p:sp>
        <p:sp>
          <p:nvSpPr>
            <p:cNvPr id="6" name="Frihåndsform: figur 5">
              <a:extLst>
                <a:ext uri="{FF2B5EF4-FFF2-40B4-BE49-F238E27FC236}">
                  <a16:creationId xmlns:a16="http://schemas.microsoft.com/office/drawing/2014/main" id="{779D0F44-EE67-928A-0E14-F9A192FEA945}"/>
                </a:ext>
              </a:extLst>
            </p:cNvPr>
            <p:cNvSpPr/>
            <p:nvPr/>
          </p:nvSpPr>
          <p:spPr>
            <a:xfrm>
              <a:off x="2467171" y="1543050"/>
              <a:ext cx="4981681" cy="4981623"/>
            </a:xfrm>
            <a:custGeom>
              <a:avLst/>
              <a:gdLst>
                <a:gd name="connsiteX0" fmla="*/ 4981682 w 4981681"/>
                <a:gd name="connsiteY0" fmla="*/ 2490812 h 4981623"/>
                <a:gd name="connsiteX1" fmla="*/ 2490841 w 4981681"/>
                <a:gd name="connsiteY1" fmla="*/ 4981624 h 4981623"/>
                <a:gd name="connsiteX2" fmla="*/ 0 w 4981681"/>
                <a:gd name="connsiteY2" fmla="*/ 2490812 h 4981623"/>
                <a:gd name="connsiteX3" fmla="*/ 2490841 w 4981681"/>
                <a:gd name="connsiteY3" fmla="*/ 0 h 4981623"/>
                <a:gd name="connsiteX4" fmla="*/ 4981682 w 4981681"/>
                <a:gd name="connsiteY4" fmla="*/ 2490812 h 4981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681" h="4981623">
                  <a:moveTo>
                    <a:pt x="4981682" y="2490812"/>
                  </a:moveTo>
                  <a:cubicBezTo>
                    <a:pt x="4981682" y="3866449"/>
                    <a:pt x="3866494" y="4981624"/>
                    <a:pt x="2490841" y="4981624"/>
                  </a:cubicBezTo>
                  <a:cubicBezTo>
                    <a:pt x="1115187" y="4981624"/>
                    <a:pt x="0" y="3866450"/>
                    <a:pt x="0" y="2490812"/>
                  </a:cubicBezTo>
                  <a:cubicBezTo>
                    <a:pt x="0" y="1115174"/>
                    <a:pt x="1115187" y="0"/>
                    <a:pt x="2490841" y="0"/>
                  </a:cubicBezTo>
                  <a:cubicBezTo>
                    <a:pt x="3866494" y="0"/>
                    <a:pt x="4981682" y="1115174"/>
                    <a:pt x="4981682" y="2490812"/>
                  </a:cubicBezTo>
                  <a:close/>
                </a:path>
              </a:pathLst>
            </a:custGeom>
            <a:solidFill>
              <a:srgbClr val="E5AA20"/>
            </a:solidFill>
            <a:ln w="10203" cap="flat">
              <a:noFill/>
              <a:prstDash val="solid"/>
              <a:miter/>
            </a:ln>
          </p:spPr>
          <p:txBody>
            <a:bodyPr rtlCol="0" anchor="ctr"/>
            <a:lstStyle/>
            <a:p>
              <a:endParaRPr lang="nb-NO"/>
            </a:p>
          </p:txBody>
        </p:sp>
        <p:sp>
          <p:nvSpPr>
            <p:cNvPr id="7" name="Frihåndsform: figur 6">
              <a:extLst>
                <a:ext uri="{FF2B5EF4-FFF2-40B4-BE49-F238E27FC236}">
                  <a16:creationId xmlns:a16="http://schemas.microsoft.com/office/drawing/2014/main" id="{565D69E0-0B63-7F5E-EC8B-FCDD64E3744E}"/>
                </a:ext>
              </a:extLst>
            </p:cNvPr>
            <p:cNvSpPr/>
            <p:nvPr/>
          </p:nvSpPr>
          <p:spPr>
            <a:xfrm>
              <a:off x="5613421" y="3286128"/>
              <a:ext cx="52644" cy="72028"/>
            </a:xfrm>
            <a:custGeom>
              <a:avLst/>
              <a:gdLst>
                <a:gd name="connsiteX0" fmla="*/ 11529 w 52644"/>
                <a:gd name="connsiteY0" fmla="*/ 0 h 72028"/>
                <a:gd name="connsiteX1" fmla="*/ 25914 w 52644"/>
                <a:gd name="connsiteY1" fmla="*/ 7040 h 72028"/>
                <a:gd name="connsiteX2" fmla="*/ 28363 w 52644"/>
                <a:gd name="connsiteY2" fmla="*/ 15814 h 72028"/>
                <a:gd name="connsiteX3" fmla="*/ 36015 w 52644"/>
                <a:gd name="connsiteY3" fmla="*/ 32240 h 72028"/>
                <a:gd name="connsiteX4" fmla="*/ 46217 w 52644"/>
                <a:gd name="connsiteY4" fmla="*/ 46829 h 72028"/>
                <a:gd name="connsiteX5" fmla="*/ 52645 w 52644"/>
                <a:gd name="connsiteY5" fmla="*/ 53256 h 72028"/>
                <a:gd name="connsiteX6" fmla="*/ 51930 w 52644"/>
                <a:gd name="connsiteY6" fmla="*/ 69274 h 72028"/>
                <a:gd name="connsiteX7" fmla="*/ 35300 w 52644"/>
                <a:gd name="connsiteY7" fmla="*/ 72029 h 72028"/>
                <a:gd name="connsiteX8" fmla="*/ 27241 w 52644"/>
                <a:gd name="connsiteY8" fmla="*/ 63867 h 72028"/>
                <a:gd name="connsiteX9" fmla="*/ 13570 w 52644"/>
                <a:gd name="connsiteY9" fmla="*/ 45197 h 72028"/>
                <a:gd name="connsiteX10" fmla="*/ 3367 w 52644"/>
                <a:gd name="connsiteY10" fmla="*/ 24180 h 72028"/>
                <a:gd name="connsiteX11" fmla="*/ 0 w 52644"/>
                <a:gd name="connsiteY11" fmla="*/ 13161 h 72028"/>
                <a:gd name="connsiteX12" fmla="*/ 11529 w 52644"/>
                <a:gd name="connsiteY12" fmla="*/ 0 h 7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44" h="72028">
                  <a:moveTo>
                    <a:pt x="11529" y="0"/>
                  </a:moveTo>
                  <a:cubicBezTo>
                    <a:pt x="17242" y="2653"/>
                    <a:pt x="21731" y="4999"/>
                    <a:pt x="25914" y="7040"/>
                  </a:cubicBezTo>
                  <a:cubicBezTo>
                    <a:pt x="26516" y="10019"/>
                    <a:pt x="27333" y="12957"/>
                    <a:pt x="28363" y="15814"/>
                  </a:cubicBezTo>
                  <a:cubicBezTo>
                    <a:pt x="30393" y="21517"/>
                    <a:pt x="32954" y="27016"/>
                    <a:pt x="36015" y="32240"/>
                  </a:cubicBezTo>
                  <a:cubicBezTo>
                    <a:pt x="38943" y="37412"/>
                    <a:pt x="42361" y="42299"/>
                    <a:pt x="46217" y="46829"/>
                  </a:cubicBezTo>
                  <a:cubicBezTo>
                    <a:pt x="48258" y="49073"/>
                    <a:pt x="50400" y="51216"/>
                    <a:pt x="52645" y="53256"/>
                  </a:cubicBezTo>
                  <a:lnTo>
                    <a:pt x="51930" y="69274"/>
                  </a:lnTo>
                  <a:cubicBezTo>
                    <a:pt x="46564" y="71060"/>
                    <a:pt x="40953" y="71988"/>
                    <a:pt x="35300" y="72029"/>
                  </a:cubicBezTo>
                  <a:cubicBezTo>
                    <a:pt x="32546" y="69376"/>
                    <a:pt x="29791" y="66724"/>
                    <a:pt x="27241" y="63867"/>
                  </a:cubicBezTo>
                  <a:cubicBezTo>
                    <a:pt x="22129" y="58062"/>
                    <a:pt x="17559" y="51818"/>
                    <a:pt x="13570" y="45197"/>
                  </a:cubicBezTo>
                  <a:cubicBezTo>
                    <a:pt x="9529" y="38524"/>
                    <a:pt x="6111" y="31485"/>
                    <a:pt x="3367" y="24180"/>
                  </a:cubicBezTo>
                  <a:cubicBezTo>
                    <a:pt x="2041" y="20507"/>
                    <a:pt x="1224" y="16834"/>
                    <a:pt x="0" y="13161"/>
                  </a:cubicBezTo>
                  <a:cubicBezTo>
                    <a:pt x="3010" y="8111"/>
                    <a:pt x="6917" y="3652"/>
                    <a:pt x="11529" y="0"/>
                  </a:cubicBezTo>
                  <a:close/>
                </a:path>
              </a:pathLst>
            </a:custGeom>
            <a:solidFill>
              <a:srgbClr val="EDCFC5"/>
            </a:solidFill>
            <a:ln w="10203" cap="flat">
              <a:noFill/>
              <a:prstDash val="solid"/>
              <a:miter/>
            </a:ln>
          </p:spPr>
          <p:txBody>
            <a:bodyPr rtlCol="0" anchor="ctr"/>
            <a:lstStyle/>
            <a:p>
              <a:endParaRPr lang="nb-NO"/>
            </a:p>
          </p:txBody>
        </p:sp>
        <p:sp>
          <p:nvSpPr>
            <p:cNvPr id="8" name="Frihåndsform: figur 7">
              <a:extLst>
                <a:ext uri="{FF2B5EF4-FFF2-40B4-BE49-F238E27FC236}">
                  <a16:creationId xmlns:a16="http://schemas.microsoft.com/office/drawing/2014/main" id="{0E579E9E-98BE-7171-C7F8-A4E1697877B1}"/>
                </a:ext>
              </a:extLst>
            </p:cNvPr>
            <p:cNvSpPr/>
            <p:nvPr/>
          </p:nvSpPr>
          <p:spPr>
            <a:xfrm>
              <a:off x="7354066" y="3939982"/>
              <a:ext cx="255938" cy="465716"/>
            </a:xfrm>
            <a:custGeom>
              <a:avLst/>
              <a:gdLst>
                <a:gd name="connsiteX0" fmla="*/ 102132 w 255938"/>
                <a:gd name="connsiteY0" fmla="*/ 3486 h 465716"/>
                <a:gd name="connsiteX1" fmla="*/ 171611 w 255938"/>
                <a:gd name="connsiteY1" fmla="*/ 38481 h 465716"/>
                <a:gd name="connsiteX2" fmla="*/ 251089 w 255938"/>
                <a:gd name="connsiteY2" fmla="*/ 305579 h 465716"/>
                <a:gd name="connsiteX3" fmla="*/ 212217 w 255938"/>
                <a:gd name="connsiteY3" fmla="*/ 463614 h 465716"/>
                <a:gd name="connsiteX4" fmla="*/ 2250 w 255938"/>
                <a:gd name="connsiteY4" fmla="*/ 306497 h 465716"/>
                <a:gd name="connsiteX5" fmla="*/ 37245 w 255938"/>
                <a:gd name="connsiteY5" fmla="*/ 32563 h 46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938" h="465716">
                  <a:moveTo>
                    <a:pt x="102132" y="3486"/>
                  </a:moveTo>
                  <a:cubicBezTo>
                    <a:pt x="124067" y="-6716"/>
                    <a:pt x="144269" y="5629"/>
                    <a:pt x="171611" y="38481"/>
                  </a:cubicBezTo>
                  <a:cubicBezTo>
                    <a:pt x="195689" y="67353"/>
                    <a:pt x="235377" y="175907"/>
                    <a:pt x="251089" y="305579"/>
                  </a:cubicBezTo>
                  <a:cubicBezTo>
                    <a:pt x="264556" y="416581"/>
                    <a:pt x="249457" y="450861"/>
                    <a:pt x="212217" y="463614"/>
                  </a:cubicBezTo>
                  <a:cubicBezTo>
                    <a:pt x="174978" y="476367"/>
                    <a:pt x="15309" y="431987"/>
                    <a:pt x="2250" y="306497"/>
                  </a:cubicBezTo>
                  <a:cubicBezTo>
                    <a:pt x="-10810" y="181008"/>
                    <a:pt x="37245" y="32563"/>
                    <a:pt x="37245" y="32563"/>
                  </a:cubicBezTo>
                  <a:close/>
                </a:path>
              </a:pathLst>
            </a:custGeom>
            <a:solidFill>
              <a:srgbClr val="78673F"/>
            </a:solidFill>
            <a:ln w="10203" cap="flat">
              <a:noFill/>
              <a:prstDash val="solid"/>
              <a:miter/>
            </a:ln>
          </p:spPr>
          <p:txBody>
            <a:bodyPr rtlCol="0" anchor="ctr"/>
            <a:lstStyle/>
            <a:p>
              <a:endParaRPr lang="nb-NO"/>
            </a:p>
          </p:txBody>
        </p:sp>
        <p:sp>
          <p:nvSpPr>
            <p:cNvPr id="9" name="Frihåndsform: figur 8">
              <a:extLst>
                <a:ext uri="{FF2B5EF4-FFF2-40B4-BE49-F238E27FC236}">
                  <a16:creationId xmlns:a16="http://schemas.microsoft.com/office/drawing/2014/main" id="{CAEFE06B-E6AA-CB25-3945-BBCB967997C9}"/>
                </a:ext>
              </a:extLst>
            </p:cNvPr>
            <p:cNvSpPr/>
            <p:nvPr/>
          </p:nvSpPr>
          <p:spPr>
            <a:xfrm>
              <a:off x="5752073" y="3205325"/>
              <a:ext cx="132428" cy="132427"/>
            </a:xfrm>
            <a:custGeom>
              <a:avLst/>
              <a:gdLst>
                <a:gd name="connsiteX0" fmla="*/ 132429 w 132428"/>
                <a:gd name="connsiteY0" fmla="*/ 66214 h 132427"/>
                <a:gd name="connsiteX1" fmla="*/ 66215 w 132428"/>
                <a:gd name="connsiteY1" fmla="*/ 132427 h 132427"/>
                <a:gd name="connsiteX2" fmla="*/ 0 w 132428"/>
                <a:gd name="connsiteY2" fmla="*/ 66214 h 132427"/>
                <a:gd name="connsiteX3" fmla="*/ 66215 w 132428"/>
                <a:gd name="connsiteY3" fmla="*/ 0 h 132427"/>
                <a:gd name="connsiteX4" fmla="*/ 132429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4"/>
                  </a:moveTo>
                  <a:cubicBezTo>
                    <a:pt x="132429" y="102782"/>
                    <a:pt x="102783" y="132427"/>
                    <a:pt x="66215" y="132427"/>
                  </a:cubicBezTo>
                  <a:cubicBezTo>
                    <a:pt x="29645" y="132427"/>
                    <a:pt x="0" y="102782"/>
                    <a:pt x="0" y="66214"/>
                  </a:cubicBezTo>
                  <a:cubicBezTo>
                    <a:pt x="0" y="29645"/>
                    <a:pt x="29646" y="0"/>
                    <a:pt x="66215" y="0"/>
                  </a:cubicBezTo>
                  <a:cubicBezTo>
                    <a:pt x="102784" y="0"/>
                    <a:pt x="132429" y="29645"/>
                    <a:pt x="132429" y="66214"/>
                  </a:cubicBezTo>
                  <a:close/>
                </a:path>
              </a:pathLst>
            </a:custGeom>
            <a:solidFill>
              <a:srgbClr val="F05F63"/>
            </a:solidFill>
            <a:ln w="10203" cap="flat">
              <a:noFill/>
              <a:prstDash val="solid"/>
              <a:miter/>
            </a:ln>
          </p:spPr>
          <p:txBody>
            <a:bodyPr rtlCol="0" anchor="ctr"/>
            <a:lstStyle/>
            <a:p>
              <a:endParaRPr lang="nb-NO"/>
            </a:p>
          </p:txBody>
        </p:sp>
        <p:sp>
          <p:nvSpPr>
            <p:cNvPr id="10" name="Frihåndsform: figur 9">
              <a:extLst>
                <a:ext uri="{FF2B5EF4-FFF2-40B4-BE49-F238E27FC236}">
                  <a16:creationId xmlns:a16="http://schemas.microsoft.com/office/drawing/2014/main" id="{55A53384-F73F-C72C-BB0D-47731F11C292}"/>
                </a:ext>
              </a:extLst>
            </p:cNvPr>
            <p:cNvSpPr/>
            <p:nvPr/>
          </p:nvSpPr>
          <p:spPr>
            <a:xfrm>
              <a:off x="5664943" y="3227771"/>
              <a:ext cx="132428" cy="132427"/>
            </a:xfrm>
            <a:custGeom>
              <a:avLst/>
              <a:gdLst>
                <a:gd name="connsiteX0" fmla="*/ 132428 w 132428"/>
                <a:gd name="connsiteY0" fmla="*/ 66214 h 132427"/>
                <a:gd name="connsiteX1" fmla="*/ 66214 w 132428"/>
                <a:gd name="connsiteY1" fmla="*/ 132427 h 132427"/>
                <a:gd name="connsiteX2" fmla="*/ 0 w 132428"/>
                <a:gd name="connsiteY2" fmla="*/ 66214 h 132427"/>
                <a:gd name="connsiteX3" fmla="*/ 66214 w 132428"/>
                <a:gd name="connsiteY3" fmla="*/ 0 h 132427"/>
                <a:gd name="connsiteX4" fmla="*/ 132428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8" y="66214"/>
                  </a:moveTo>
                  <a:cubicBezTo>
                    <a:pt x="132428" y="102782"/>
                    <a:pt x="102783" y="132427"/>
                    <a:pt x="66214" y="132427"/>
                  </a:cubicBezTo>
                  <a:cubicBezTo>
                    <a:pt x="29645" y="132427"/>
                    <a:pt x="0" y="102782"/>
                    <a:pt x="0" y="66214"/>
                  </a:cubicBezTo>
                  <a:cubicBezTo>
                    <a:pt x="0" y="29645"/>
                    <a:pt x="29645" y="0"/>
                    <a:pt x="66214" y="0"/>
                  </a:cubicBezTo>
                  <a:cubicBezTo>
                    <a:pt x="102784" y="0"/>
                    <a:pt x="132428" y="29645"/>
                    <a:pt x="132428" y="66214"/>
                  </a:cubicBezTo>
                  <a:close/>
                </a:path>
              </a:pathLst>
            </a:custGeom>
            <a:solidFill>
              <a:srgbClr val="F05F63"/>
            </a:solidFill>
            <a:ln w="10203" cap="flat">
              <a:noFill/>
              <a:prstDash val="solid"/>
              <a:miter/>
            </a:ln>
          </p:spPr>
          <p:txBody>
            <a:bodyPr rtlCol="0" anchor="ctr"/>
            <a:lstStyle/>
            <a:p>
              <a:endParaRPr lang="nb-NO"/>
            </a:p>
          </p:txBody>
        </p:sp>
        <p:sp>
          <p:nvSpPr>
            <p:cNvPr id="11" name="Frihåndsform: figur 10">
              <a:extLst>
                <a:ext uri="{FF2B5EF4-FFF2-40B4-BE49-F238E27FC236}">
                  <a16:creationId xmlns:a16="http://schemas.microsoft.com/office/drawing/2014/main" id="{FEF60F13-F324-9AB5-8C46-859926C5508D}"/>
                </a:ext>
              </a:extLst>
            </p:cNvPr>
            <p:cNvSpPr/>
            <p:nvPr/>
          </p:nvSpPr>
          <p:spPr>
            <a:xfrm>
              <a:off x="5752073" y="3275518"/>
              <a:ext cx="132428" cy="132427"/>
            </a:xfrm>
            <a:custGeom>
              <a:avLst/>
              <a:gdLst>
                <a:gd name="connsiteX0" fmla="*/ 132429 w 132428"/>
                <a:gd name="connsiteY0" fmla="*/ 66214 h 132427"/>
                <a:gd name="connsiteX1" fmla="*/ 66215 w 132428"/>
                <a:gd name="connsiteY1" fmla="*/ 132427 h 132427"/>
                <a:gd name="connsiteX2" fmla="*/ 0 w 132428"/>
                <a:gd name="connsiteY2" fmla="*/ 66214 h 132427"/>
                <a:gd name="connsiteX3" fmla="*/ 66215 w 132428"/>
                <a:gd name="connsiteY3" fmla="*/ 0 h 132427"/>
                <a:gd name="connsiteX4" fmla="*/ 132429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4"/>
                  </a:moveTo>
                  <a:cubicBezTo>
                    <a:pt x="132429" y="102782"/>
                    <a:pt x="102783" y="132427"/>
                    <a:pt x="66215" y="132427"/>
                  </a:cubicBezTo>
                  <a:cubicBezTo>
                    <a:pt x="29645" y="132427"/>
                    <a:pt x="0" y="102782"/>
                    <a:pt x="0" y="66214"/>
                  </a:cubicBezTo>
                  <a:cubicBezTo>
                    <a:pt x="0" y="29645"/>
                    <a:pt x="29646" y="0"/>
                    <a:pt x="66215" y="0"/>
                  </a:cubicBezTo>
                  <a:cubicBezTo>
                    <a:pt x="102784" y="0"/>
                    <a:pt x="132429" y="29645"/>
                    <a:pt x="132429" y="66214"/>
                  </a:cubicBezTo>
                  <a:close/>
                </a:path>
              </a:pathLst>
            </a:custGeom>
            <a:solidFill>
              <a:srgbClr val="F05F63"/>
            </a:solidFill>
            <a:ln w="10203" cap="flat">
              <a:noFill/>
              <a:prstDash val="solid"/>
              <a:miter/>
            </a:ln>
          </p:spPr>
          <p:txBody>
            <a:bodyPr rtlCol="0" anchor="ctr"/>
            <a:lstStyle/>
            <a:p>
              <a:endParaRPr lang="nb-NO"/>
            </a:p>
          </p:txBody>
        </p:sp>
        <p:sp>
          <p:nvSpPr>
            <p:cNvPr id="12" name="Frihåndsform: figur 11">
              <a:extLst>
                <a:ext uri="{FF2B5EF4-FFF2-40B4-BE49-F238E27FC236}">
                  <a16:creationId xmlns:a16="http://schemas.microsoft.com/office/drawing/2014/main" id="{FB02BEB7-D642-83E2-4756-6276D05B0737}"/>
                </a:ext>
              </a:extLst>
            </p:cNvPr>
            <p:cNvSpPr/>
            <p:nvPr/>
          </p:nvSpPr>
          <p:spPr>
            <a:xfrm>
              <a:off x="5684634" y="3314797"/>
              <a:ext cx="132428" cy="132427"/>
            </a:xfrm>
            <a:custGeom>
              <a:avLst/>
              <a:gdLst>
                <a:gd name="connsiteX0" fmla="*/ 132428 w 132428"/>
                <a:gd name="connsiteY0" fmla="*/ 66214 h 132427"/>
                <a:gd name="connsiteX1" fmla="*/ 66214 w 132428"/>
                <a:gd name="connsiteY1" fmla="*/ 132427 h 132427"/>
                <a:gd name="connsiteX2" fmla="*/ 0 w 132428"/>
                <a:gd name="connsiteY2" fmla="*/ 66214 h 132427"/>
                <a:gd name="connsiteX3" fmla="*/ 66214 w 132428"/>
                <a:gd name="connsiteY3" fmla="*/ 0 h 132427"/>
                <a:gd name="connsiteX4" fmla="*/ 132428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8" y="66214"/>
                  </a:moveTo>
                  <a:cubicBezTo>
                    <a:pt x="132428" y="102782"/>
                    <a:pt x="102783" y="132427"/>
                    <a:pt x="66214" y="132427"/>
                  </a:cubicBezTo>
                  <a:cubicBezTo>
                    <a:pt x="29645" y="132427"/>
                    <a:pt x="0" y="102782"/>
                    <a:pt x="0" y="66214"/>
                  </a:cubicBezTo>
                  <a:cubicBezTo>
                    <a:pt x="0" y="29645"/>
                    <a:pt x="29645" y="0"/>
                    <a:pt x="66214" y="0"/>
                  </a:cubicBezTo>
                  <a:cubicBezTo>
                    <a:pt x="102783" y="0"/>
                    <a:pt x="132428" y="29645"/>
                    <a:pt x="132428" y="66214"/>
                  </a:cubicBezTo>
                  <a:close/>
                </a:path>
              </a:pathLst>
            </a:custGeom>
            <a:solidFill>
              <a:srgbClr val="F05F63"/>
            </a:solidFill>
            <a:ln w="10203" cap="flat">
              <a:noFill/>
              <a:prstDash val="solid"/>
              <a:miter/>
            </a:ln>
          </p:spPr>
          <p:txBody>
            <a:bodyPr rtlCol="0" anchor="ctr"/>
            <a:lstStyle/>
            <a:p>
              <a:endParaRPr lang="nb-NO"/>
            </a:p>
          </p:txBody>
        </p:sp>
        <p:sp>
          <p:nvSpPr>
            <p:cNvPr id="13" name="Frihåndsform: figur 12">
              <a:extLst>
                <a:ext uri="{FF2B5EF4-FFF2-40B4-BE49-F238E27FC236}">
                  <a16:creationId xmlns:a16="http://schemas.microsoft.com/office/drawing/2014/main" id="{EEA13B29-8876-EBE5-C0A3-FE5BB4D9C1F1}"/>
                </a:ext>
              </a:extLst>
            </p:cNvPr>
            <p:cNvSpPr/>
            <p:nvPr/>
          </p:nvSpPr>
          <p:spPr>
            <a:xfrm>
              <a:off x="5593016" y="3283374"/>
              <a:ext cx="132428" cy="132427"/>
            </a:xfrm>
            <a:custGeom>
              <a:avLst/>
              <a:gdLst>
                <a:gd name="connsiteX0" fmla="*/ 132429 w 132428"/>
                <a:gd name="connsiteY0" fmla="*/ 66213 h 132427"/>
                <a:gd name="connsiteX1" fmla="*/ 66214 w 132428"/>
                <a:gd name="connsiteY1" fmla="*/ 132427 h 132427"/>
                <a:gd name="connsiteX2" fmla="*/ 0 w 132428"/>
                <a:gd name="connsiteY2" fmla="*/ 66213 h 132427"/>
                <a:gd name="connsiteX3" fmla="*/ 66214 w 132428"/>
                <a:gd name="connsiteY3" fmla="*/ 0 h 132427"/>
                <a:gd name="connsiteX4" fmla="*/ 132429 w 132428"/>
                <a:gd name="connsiteY4" fmla="*/ 66213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3"/>
                  </a:moveTo>
                  <a:cubicBezTo>
                    <a:pt x="132429" y="102782"/>
                    <a:pt x="102783" y="132427"/>
                    <a:pt x="66214" y="132427"/>
                  </a:cubicBezTo>
                  <a:cubicBezTo>
                    <a:pt x="29645" y="132427"/>
                    <a:pt x="0" y="102782"/>
                    <a:pt x="0" y="66213"/>
                  </a:cubicBezTo>
                  <a:cubicBezTo>
                    <a:pt x="0" y="29645"/>
                    <a:pt x="29646" y="0"/>
                    <a:pt x="66214" y="0"/>
                  </a:cubicBezTo>
                  <a:cubicBezTo>
                    <a:pt x="102784" y="0"/>
                    <a:pt x="132429" y="29645"/>
                    <a:pt x="132429" y="66213"/>
                  </a:cubicBezTo>
                  <a:close/>
                </a:path>
              </a:pathLst>
            </a:custGeom>
            <a:solidFill>
              <a:srgbClr val="F05F63"/>
            </a:solidFill>
            <a:ln w="10203" cap="flat">
              <a:noFill/>
              <a:prstDash val="solid"/>
              <a:miter/>
            </a:ln>
          </p:spPr>
          <p:txBody>
            <a:bodyPr rtlCol="0" anchor="ctr"/>
            <a:lstStyle/>
            <a:p>
              <a:endParaRPr lang="nb-NO"/>
            </a:p>
          </p:txBody>
        </p:sp>
        <p:sp>
          <p:nvSpPr>
            <p:cNvPr id="14" name="Frihåndsform: figur 13">
              <a:extLst>
                <a:ext uri="{FF2B5EF4-FFF2-40B4-BE49-F238E27FC236}">
                  <a16:creationId xmlns:a16="http://schemas.microsoft.com/office/drawing/2014/main" id="{DB6C7EA6-373F-40BC-ACEA-3DF8C844CB5B}"/>
                </a:ext>
              </a:extLst>
            </p:cNvPr>
            <p:cNvSpPr/>
            <p:nvPr/>
          </p:nvSpPr>
          <p:spPr>
            <a:xfrm>
              <a:off x="6101101" y="3729932"/>
              <a:ext cx="2272976" cy="1035681"/>
            </a:xfrm>
            <a:custGeom>
              <a:avLst/>
              <a:gdLst>
                <a:gd name="connsiteX0" fmla="*/ 650614 w 2272976"/>
                <a:gd name="connsiteY0" fmla="*/ 550317 h 1035681"/>
                <a:gd name="connsiteX1" fmla="*/ 1598427 w 2272976"/>
                <a:gd name="connsiteY1" fmla="*/ 130489 h 1035681"/>
                <a:gd name="connsiteX2" fmla="*/ 2049276 w 2272976"/>
                <a:gd name="connsiteY2" fmla="*/ 130489 h 1035681"/>
                <a:gd name="connsiteX3" fmla="*/ 2260163 w 2272976"/>
                <a:gd name="connsiteY3" fmla="*/ 447273 h 1035681"/>
                <a:gd name="connsiteX4" fmla="*/ 2080088 w 2272976"/>
                <a:gd name="connsiteY4" fmla="*/ 314642 h 1035681"/>
                <a:gd name="connsiteX5" fmla="*/ 2238839 w 2272976"/>
                <a:gd name="connsiteY5" fmla="*/ 631732 h 1035681"/>
                <a:gd name="connsiteX6" fmla="*/ 2075599 w 2272976"/>
                <a:gd name="connsiteY6" fmla="*/ 525117 h 1035681"/>
                <a:gd name="connsiteX7" fmla="*/ 2028973 w 2272976"/>
                <a:gd name="connsiteY7" fmla="*/ 478594 h 1035681"/>
                <a:gd name="connsiteX8" fmla="*/ 1787786 w 2272976"/>
                <a:gd name="connsiteY8" fmla="*/ 414931 h 1035681"/>
                <a:gd name="connsiteX9" fmla="*/ 1752281 w 2272976"/>
                <a:gd name="connsiteY9" fmla="*/ 510936 h 1035681"/>
                <a:gd name="connsiteX10" fmla="*/ 2015200 w 2272976"/>
                <a:gd name="connsiteY10" fmla="*/ 610409 h 1035681"/>
                <a:gd name="connsiteX11" fmla="*/ 2008466 w 2272976"/>
                <a:gd name="connsiteY11" fmla="*/ 724574 h 1035681"/>
                <a:gd name="connsiteX12" fmla="*/ 1465387 w 2272976"/>
                <a:gd name="connsiteY12" fmla="*/ 673562 h 1035681"/>
                <a:gd name="connsiteX13" fmla="*/ 614803 w 2272976"/>
                <a:gd name="connsiteY13" fmla="*/ 1032176 h 1035681"/>
                <a:gd name="connsiteX14" fmla="*/ 0 w 2272976"/>
                <a:gd name="connsiteY14" fmla="*/ 612144 h 1035681"/>
                <a:gd name="connsiteX15" fmla="*/ 14794 w 2272976"/>
                <a:gd name="connsiteY15" fmla="*/ 0 h 103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72976" h="1035681">
                  <a:moveTo>
                    <a:pt x="650614" y="550317"/>
                  </a:moveTo>
                  <a:lnTo>
                    <a:pt x="1598427" y="130489"/>
                  </a:lnTo>
                  <a:cubicBezTo>
                    <a:pt x="1666784" y="99065"/>
                    <a:pt x="1965718" y="52338"/>
                    <a:pt x="2049276" y="130489"/>
                  </a:cubicBezTo>
                  <a:cubicBezTo>
                    <a:pt x="2146914" y="221698"/>
                    <a:pt x="2321683" y="385548"/>
                    <a:pt x="2260163" y="447273"/>
                  </a:cubicBezTo>
                  <a:cubicBezTo>
                    <a:pt x="2198641" y="508997"/>
                    <a:pt x="2106512" y="352391"/>
                    <a:pt x="2080088" y="314642"/>
                  </a:cubicBezTo>
                  <a:cubicBezTo>
                    <a:pt x="2058969" y="284953"/>
                    <a:pt x="2316990" y="516751"/>
                    <a:pt x="2238839" y="631732"/>
                  </a:cubicBezTo>
                  <a:cubicBezTo>
                    <a:pt x="2174461" y="726512"/>
                    <a:pt x="2116409" y="566131"/>
                    <a:pt x="2075599" y="525117"/>
                  </a:cubicBezTo>
                  <a:cubicBezTo>
                    <a:pt x="2034789" y="484104"/>
                    <a:pt x="2028973" y="478594"/>
                    <a:pt x="2028973" y="478594"/>
                  </a:cubicBezTo>
                  <a:cubicBezTo>
                    <a:pt x="2028973" y="478594"/>
                    <a:pt x="1890321" y="384222"/>
                    <a:pt x="1787786" y="414931"/>
                  </a:cubicBezTo>
                  <a:cubicBezTo>
                    <a:pt x="1685251" y="445640"/>
                    <a:pt x="1714124" y="475125"/>
                    <a:pt x="1752281" y="510936"/>
                  </a:cubicBezTo>
                  <a:cubicBezTo>
                    <a:pt x="1809109" y="564192"/>
                    <a:pt x="1955005" y="584189"/>
                    <a:pt x="2015200" y="610409"/>
                  </a:cubicBezTo>
                  <a:cubicBezTo>
                    <a:pt x="2096820" y="645913"/>
                    <a:pt x="2175175" y="706312"/>
                    <a:pt x="2008466" y="724574"/>
                  </a:cubicBezTo>
                  <a:cubicBezTo>
                    <a:pt x="1773298" y="750386"/>
                    <a:pt x="1629851" y="712229"/>
                    <a:pt x="1465387" y="673562"/>
                  </a:cubicBezTo>
                  <a:cubicBezTo>
                    <a:pt x="1366014" y="650096"/>
                    <a:pt x="1039432" y="1078495"/>
                    <a:pt x="614803" y="1032176"/>
                  </a:cubicBezTo>
                  <a:cubicBezTo>
                    <a:pt x="82130" y="974227"/>
                    <a:pt x="0" y="612144"/>
                    <a:pt x="0" y="612144"/>
                  </a:cubicBezTo>
                  <a:lnTo>
                    <a:pt x="14794" y="0"/>
                  </a:lnTo>
                  <a:close/>
                </a:path>
              </a:pathLst>
            </a:custGeom>
            <a:solidFill>
              <a:srgbClr val="1E2B3C"/>
            </a:solidFill>
            <a:ln w="10203" cap="flat">
              <a:noFill/>
              <a:prstDash val="solid"/>
              <a:miter/>
            </a:ln>
          </p:spPr>
          <p:txBody>
            <a:bodyPr rtlCol="0" anchor="ctr"/>
            <a:lstStyle/>
            <a:p>
              <a:endParaRPr lang="nb-NO"/>
            </a:p>
          </p:txBody>
        </p:sp>
        <p:sp>
          <p:nvSpPr>
            <p:cNvPr id="15" name="Frihåndsform: figur 14">
              <a:extLst>
                <a:ext uri="{FF2B5EF4-FFF2-40B4-BE49-F238E27FC236}">
                  <a16:creationId xmlns:a16="http://schemas.microsoft.com/office/drawing/2014/main" id="{6DD44110-3DE4-E27D-CEED-7351918B3D55}"/>
                </a:ext>
              </a:extLst>
            </p:cNvPr>
            <p:cNvSpPr/>
            <p:nvPr/>
          </p:nvSpPr>
          <p:spPr>
            <a:xfrm>
              <a:off x="3032390" y="4647535"/>
              <a:ext cx="3487218" cy="2186563"/>
            </a:xfrm>
            <a:custGeom>
              <a:avLst/>
              <a:gdLst>
                <a:gd name="connsiteX0" fmla="*/ 2989846 w 3487218"/>
                <a:gd name="connsiteY0" fmla="*/ 708454 h 2186563"/>
                <a:gd name="connsiteX1" fmla="*/ 1857367 w 3487218"/>
                <a:gd name="connsiteY1" fmla="*/ 1364570 h 2186563"/>
                <a:gd name="connsiteX2" fmla="*/ 1001478 w 3487218"/>
                <a:gd name="connsiteY2" fmla="*/ 0 h 2186563"/>
                <a:gd name="connsiteX3" fmla="*/ 0 w 3487218"/>
                <a:gd name="connsiteY3" fmla="*/ 481961 h 2186563"/>
                <a:gd name="connsiteX4" fmla="*/ 337703 w 3487218"/>
                <a:gd name="connsiteY4" fmla="*/ 649178 h 2186563"/>
                <a:gd name="connsiteX5" fmla="*/ 647859 w 3487218"/>
                <a:gd name="connsiteY5" fmla="*/ 694885 h 2186563"/>
                <a:gd name="connsiteX6" fmla="*/ 1825841 w 3487218"/>
                <a:gd name="connsiteY6" fmla="*/ 2179333 h 2186563"/>
                <a:gd name="connsiteX7" fmla="*/ 3487218 w 3487218"/>
                <a:gd name="connsiteY7" fmla="*/ 1332535 h 218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7218" h="2186563">
                  <a:moveTo>
                    <a:pt x="2989846" y="708454"/>
                  </a:moveTo>
                  <a:lnTo>
                    <a:pt x="1857367" y="1364570"/>
                  </a:lnTo>
                  <a:lnTo>
                    <a:pt x="1001478" y="0"/>
                  </a:lnTo>
                  <a:lnTo>
                    <a:pt x="0" y="481961"/>
                  </a:lnTo>
                  <a:cubicBezTo>
                    <a:pt x="0" y="481961"/>
                    <a:pt x="141509" y="733348"/>
                    <a:pt x="337703" y="649178"/>
                  </a:cubicBezTo>
                  <a:cubicBezTo>
                    <a:pt x="533897" y="565008"/>
                    <a:pt x="589501" y="623468"/>
                    <a:pt x="647859" y="694885"/>
                  </a:cubicBezTo>
                  <a:cubicBezTo>
                    <a:pt x="702749" y="762118"/>
                    <a:pt x="1075039" y="2083125"/>
                    <a:pt x="1825841" y="2179333"/>
                  </a:cubicBezTo>
                  <a:cubicBezTo>
                    <a:pt x="2596743" y="2278092"/>
                    <a:pt x="3487218" y="1332535"/>
                    <a:pt x="3487218" y="1332535"/>
                  </a:cubicBezTo>
                  <a:close/>
                </a:path>
              </a:pathLst>
            </a:custGeom>
            <a:solidFill>
              <a:srgbClr val="1E2B3C"/>
            </a:solidFill>
            <a:ln w="10203" cap="flat">
              <a:noFill/>
              <a:prstDash val="solid"/>
              <a:miter/>
            </a:ln>
          </p:spPr>
          <p:txBody>
            <a:bodyPr rtlCol="0" anchor="ctr"/>
            <a:lstStyle/>
            <a:p>
              <a:endParaRPr lang="nb-NO"/>
            </a:p>
          </p:txBody>
        </p:sp>
        <p:sp>
          <p:nvSpPr>
            <p:cNvPr id="16" name="Frihåndsform: figur 15">
              <a:extLst>
                <a:ext uri="{FF2B5EF4-FFF2-40B4-BE49-F238E27FC236}">
                  <a16:creationId xmlns:a16="http://schemas.microsoft.com/office/drawing/2014/main" id="{EC688057-75F6-55EE-ABFE-A520BD84A6CF}"/>
                </a:ext>
              </a:extLst>
            </p:cNvPr>
            <p:cNvSpPr/>
            <p:nvPr/>
          </p:nvSpPr>
          <p:spPr>
            <a:xfrm>
              <a:off x="5755373" y="2964871"/>
              <a:ext cx="486828" cy="511209"/>
            </a:xfrm>
            <a:custGeom>
              <a:avLst/>
              <a:gdLst>
                <a:gd name="connsiteX0" fmla="*/ 10269 w 486828"/>
                <a:gd name="connsiteY0" fmla="*/ 249840 h 511209"/>
                <a:gd name="connsiteX1" fmla="*/ 47100 w 486828"/>
                <a:gd name="connsiteY1" fmla="*/ 250963 h 511209"/>
                <a:gd name="connsiteX2" fmla="*/ 60609 w 486828"/>
                <a:gd name="connsiteY2" fmla="*/ 245882 h 511209"/>
                <a:gd name="connsiteX3" fmla="*/ 61384 w 486828"/>
                <a:gd name="connsiteY3" fmla="*/ 240046 h 511209"/>
                <a:gd name="connsiteX4" fmla="*/ 199016 w 486828"/>
                <a:gd name="connsiteY4" fmla="*/ 10288 h 511209"/>
                <a:gd name="connsiteX5" fmla="*/ 199016 w 486828"/>
                <a:gd name="connsiteY5" fmla="*/ 10288 h 511209"/>
                <a:gd name="connsiteX6" fmla="*/ 456639 w 486828"/>
                <a:gd name="connsiteY6" fmla="*/ 140287 h 511209"/>
                <a:gd name="connsiteX7" fmla="*/ 456935 w 486828"/>
                <a:gd name="connsiteY7" fmla="*/ 141185 h 511209"/>
                <a:gd name="connsiteX8" fmla="*/ 486829 w 486828"/>
                <a:gd name="connsiteY8" fmla="*/ 232496 h 511209"/>
                <a:gd name="connsiteX9" fmla="*/ 486829 w 486828"/>
                <a:gd name="connsiteY9" fmla="*/ 232496 h 511209"/>
                <a:gd name="connsiteX10" fmla="*/ 413371 w 486828"/>
                <a:gd name="connsiteY10" fmla="*/ 256574 h 511209"/>
                <a:gd name="connsiteX11" fmla="*/ 413371 w 486828"/>
                <a:gd name="connsiteY11" fmla="*/ 256574 h 511209"/>
                <a:gd name="connsiteX12" fmla="*/ 466627 w 486828"/>
                <a:gd name="connsiteY12" fmla="*/ 419302 h 511209"/>
                <a:gd name="connsiteX13" fmla="*/ 466627 w 486828"/>
                <a:gd name="connsiteY13" fmla="*/ 419302 h 511209"/>
                <a:gd name="connsiteX14" fmla="*/ 359705 w 486828"/>
                <a:gd name="connsiteY14" fmla="*/ 500921 h 511209"/>
                <a:gd name="connsiteX15" fmla="*/ 359705 w 486828"/>
                <a:gd name="connsiteY15" fmla="*/ 500921 h 511209"/>
                <a:gd name="connsiteX16" fmla="*/ 102082 w 486828"/>
                <a:gd name="connsiteY16" fmla="*/ 370912 h 511209"/>
                <a:gd name="connsiteX17" fmla="*/ 101888 w 486828"/>
                <a:gd name="connsiteY17" fmla="*/ 370330 h 511209"/>
                <a:gd name="connsiteX18" fmla="*/ 90665 w 486828"/>
                <a:gd name="connsiteY18" fmla="*/ 336765 h 511209"/>
                <a:gd name="connsiteX19" fmla="*/ 83421 w 486828"/>
                <a:gd name="connsiteY19" fmla="*/ 346457 h 511209"/>
                <a:gd name="connsiteX20" fmla="*/ 17615 w 486828"/>
                <a:gd name="connsiteY20" fmla="*/ 320339 h 511209"/>
                <a:gd name="connsiteX21" fmla="*/ 10269 w 486828"/>
                <a:gd name="connsiteY21" fmla="*/ 249840 h 5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828" h="511209">
                  <a:moveTo>
                    <a:pt x="10269" y="249840"/>
                  </a:moveTo>
                  <a:cubicBezTo>
                    <a:pt x="21727" y="243046"/>
                    <a:pt x="36082" y="243484"/>
                    <a:pt x="47100" y="250963"/>
                  </a:cubicBezTo>
                  <a:cubicBezTo>
                    <a:pt x="52232" y="253289"/>
                    <a:pt x="58282" y="251014"/>
                    <a:pt x="60609" y="245882"/>
                  </a:cubicBezTo>
                  <a:cubicBezTo>
                    <a:pt x="61435" y="244056"/>
                    <a:pt x="61700" y="242025"/>
                    <a:pt x="61384" y="240046"/>
                  </a:cubicBezTo>
                  <a:cubicBezTo>
                    <a:pt x="43550" y="139858"/>
                    <a:pt x="102266" y="41834"/>
                    <a:pt x="199016" y="10288"/>
                  </a:cubicBezTo>
                  <a:lnTo>
                    <a:pt x="199016" y="10288"/>
                  </a:lnTo>
                  <a:cubicBezTo>
                    <a:pt x="306061" y="-24951"/>
                    <a:pt x="421400" y="33254"/>
                    <a:pt x="456639" y="140287"/>
                  </a:cubicBezTo>
                  <a:cubicBezTo>
                    <a:pt x="456741" y="140593"/>
                    <a:pt x="456843" y="140889"/>
                    <a:pt x="456935" y="141185"/>
                  </a:cubicBezTo>
                  <a:lnTo>
                    <a:pt x="486829" y="232496"/>
                  </a:lnTo>
                  <a:lnTo>
                    <a:pt x="486829" y="232496"/>
                  </a:lnTo>
                  <a:lnTo>
                    <a:pt x="413371" y="256574"/>
                  </a:lnTo>
                  <a:lnTo>
                    <a:pt x="413371" y="256574"/>
                  </a:lnTo>
                  <a:lnTo>
                    <a:pt x="466627" y="419302"/>
                  </a:lnTo>
                  <a:lnTo>
                    <a:pt x="466627" y="419302"/>
                  </a:lnTo>
                  <a:cubicBezTo>
                    <a:pt x="441305" y="457877"/>
                    <a:pt x="403587" y="486658"/>
                    <a:pt x="359705" y="500921"/>
                  </a:cubicBezTo>
                  <a:lnTo>
                    <a:pt x="359705" y="500921"/>
                  </a:lnTo>
                  <a:cubicBezTo>
                    <a:pt x="252660" y="536160"/>
                    <a:pt x="137321" y="477956"/>
                    <a:pt x="102082" y="370912"/>
                  </a:cubicBezTo>
                  <a:cubicBezTo>
                    <a:pt x="102010" y="370718"/>
                    <a:pt x="101949" y="370524"/>
                    <a:pt x="101888" y="370330"/>
                  </a:cubicBezTo>
                  <a:lnTo>
                    <a:pt x="90665" y="336765"/>
                  </a:lnTo>
                  <a:cubicBezTo>
                    <a:pt x="89094" y="340550"/>
                    <a:pt x="86604" y="343876"/>
                    <a:pt x="83421" y="346457"/>
                  </a:cubicBezTo>
                  <a:cubicBezTo>
                    <a:pt x="67403" y="358700"/>
                    <a:pt x="37918" y="346967"/>
                    <a:pt x="17615" y="320339"/>
                  </a:cubicBezTo>
                  <a:cubicBezTo>
                    <a:pt x="-2688" y="293711"/>
                    <a:pt x="-5851" y="262083"/>
                    <a:pt x="10269" y="249840"/>
                  </a:cubicBezTo>
                  <a:close/>
                </a:path>
              </a:pathLst>
            </a:custGeom>
            <a:solidFill>
              <a:srgbClr val="1E2B3C"/>
            </a:solidFill>
            <a:ln w="10203" cap="flat">
              <a:noFill/>
              <a:prstDash val="solid"/>
              <a:miter/>
            </a:ln>
          </p:spPr>
          <p:txBody>
            <a:bodyPr rtlCol="0" anchor="ctr"/>
            <a:lstStyle/>
            <a:p>
              <a:endParaRPr lang="nb-NO"/>
            </a:p>
          </p:txBody>
        </p:sp>
        <p:sp>
          <p:nvSpPr>
            <p:cNvPr id="17" name="Frihåndsform: figur 16">
              <a:extLst>
                <a:ext uri="{FF2B5EF4-FFF2-40B4-BE49-F238E27FC236}">
                  <a16:creationId xmlns:a16="http://schemas.microsoft.com/office/drawing/2014/main" id="{2A5FA36E-2BFE-0B28-CA83-D1D9071F1B09}"/>
                </a:ext>
              </a:extLst>
            </p:cNvPr>
            <p:cNvSpPr/>
            <p:nvPr/>
          </p:nvSpPr>
          <p:spPr>
            <a:xfrm>
              <a:off x="6112528" y="3275008"/>
              <a:ext cx="80191" cy="31732"/>
            </a:xfrm>
            <a:custGeom>
              <a:avLst/>
              <a:gdLst>
                <a:gd name="connsiteX0" fmla="*/ 0 w 80191"/>
                <a:gd name="connsiteY0" fmla="*/ 7856 h 31732"/>
                <a:gd name="connsiteX1" fmla="*/ 13977 w 80191"/>
                <a:gd name="connsiteY1" fmla="*/ 0 h 31732"/>
                <a:gd name="connsiteX2" fmla="*/ 22548 w 80191"/>
                <a:gd name="connsiteY2" fmla="*/ 2959 h 31732"/>
                <a:gd name="connsiteX3" fmla="*/ 58460 w 80191"/>
                <a:gd name="connsiteY3" fmla="*/ 5509 h 31732"/>
                <a:gd name="connsiteX4" fmla="*/ 67438 w 80191"/>
                <a:gd name="connsiteY4" fmla="*/ 3979 h 31732"/>
                <a:gd name="connsiteX5" fmla="*/ 80192 w 80191"/>
                <a:gd name="connsiteY5" fmla="*/ 13569 h 31732"/>
                <a:gd name="connsiteX6" fmla="*/ 73050 w 80191"/>
                <a:gd name="connsiteY6" fmla="*/ 28771 h 31732"/>
                <a:gd name="connsiteX7" fmla="*/ 61725 w 80191"/>
                <a:gd name="connsiteY7" fmla="*/ 30811 h 31732"/>
                <a:gd name="connsiteX8" fmla="*/ 38566 w 80191"/>
                <a:gd name="connsiteY8" fmla="*/ 31424 h 31732"/>
                <a:gd name="connsiteX9" fmla="*/ 15814 w 80191"/>
                <a:gd name="connsiteY9" fmla="*/ 27547 h 31732"/>
                <a:gd name="connsiteX10" fmla="*/ 4796 w 80191"/>
                <a:gd name="connsiteY10" fmla="*/ 23976 h 31732"/>
                <a:gd name="connsiteX11" fmla="*/ 0 w 80191"/>
                <a:gd name="connsiteY11" fmla="*/ 7856 h 3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91" h="31732">
                  <a:moveTo>
                    <a:pt x="0" y="7856"/>
                  </a:moveTo>
                  <a:cubicBezTo>
                    <a:pt x="5408" y="4591"/>
                    <a:pt x="10203" y="2448"/>
                    <a:pt x="13977" y="0"/>
                  </a:cubicBezTo>
                  <a:cubicBezTo>
                    <a:pt x="16763" y="1183"/>
                    <a:pt x="19630" y="2173"/>
                    <a:pt x="22548" y="2959"/>
                  </a:cubicBezTo>
                  <a:cubicBezTo>
                    <a:pt x="34229" y="6173"/>
                    <a:pt x="46442" y="7040"/>
                    <a:pt x="58460" y="5509"/>
                  </a:cubicBezTo>
                  <a:cubicBezTo>
                    <a:pt x="61521" y="5509"/>
                    <a:pt x="64480" y="4591"/>
                    <a:pt x="67438" y="3979"/>
                  </a:cubicBezTo>
                  <a:lnTo>
                    <a:pt x="80192" y="13569"/>
                  </a:lnTo>
                  <a:cubicBezTo>
                    <a:pt x="78620" y="18977"/>
                    <a:pt x="76213" y="24108"/>
                    <a:pt x="73050" y="28771"/>
                  </a:cubicBezTo>
                  <a:cubicBezTo>
                    <a:pt x="69275" y="29587"/>
                    <a:pt x="65500" y="30301"/>
                    <a:pt x="61725" y="30811"/>
                  </a:cubicBezTo>
                  <a:cubicBezTo>
                    <a:pt x="54043" y="31780"/>
                    <a:pt x="46289" y="31985"/>
                    <a:pt x="38566" y="31424"/>
                  </a:cubicBezTo>
                  <a:cubicBezTo>
                    <a:pt x="30873" y="30893"/>
                    <a:pt x="23251" y="29597"/>
                    <a:pt x="15814" y="27547"/>
                  </a:cubicBezTo>
                  <a:cubicBezTo>
                    <a:pt x="12039" y="26526"/>
                    <a:pt x="8468" y="25200"/>
                    <a:pt x="4796" y="23976"/>
                  </a:cubicBezTo>
                  <a:cubicBezTo>
                    <a:pt x="2316" y="18905"/>
                    <a:pt x="694" y="13457"/>
                    <a:pt x="0" y="7856"/>
                  </a:cubicBezTo>
                  <a:close/>
                </a:path>
              </a:pathLst>
            </a:custGeom>
            <a:solidFill>
              <a:srgbClr val="EDCFC5"/>
            </a:solidFill>
            <a:ln w="10203" cap="flat">
              <a:noFill/>
              <a:prstDash val="solid"/>
              <a:miter/>
            </a:ln>
          </p:spPr>
          <p:txBody>
            <a:bodyPr rtlCol="0" anchor="ctr"/>
            <a:lstStyle/>
            <a:p>
              <a:endParaRPr lang="nb-NO"/>
            </a:p>
          </p:txBody>
        </p:sp>
        <p:sp>
          <p:nvSpPr>
            <p:cNvPr id="18" name="Frihåndsform: figur 17">
              <a:extLst>
                <a:ext uri="{FF2B5EF4-FFF2-40B4-BE49-F238E27FC236}">
                  <a16:creationId xmlns:a16="http://schemas.microsoft.com/office/drawing/2014/main" id="{1C71381E-0004-36A1-221C-15C20E7B25E8}"/>
                </a:ext>
              </a:extLst>
            </p:cNvPr>
            <p:cNvSpPr/>
            <p:nvPr/>
          </p:nvSpPr>
          <p:spPr>
            <a:xfrm>
              <a:off x="4450431" y="3550608"/>
              <a:ext cx="1834110" cy="1825436"/>
            </a:xfrm>
            <a:custGeom>
              <a:avLst/>
              <a:gdLst>
                <a:gd name="connsiteX0" fmla="*/ 1402851 w 1834110"/>
                <a:gd name="connsiteY0" fmla="*/ 578 h 1825436"/>
                <a:gd name="connsiteX1" fmla="*/ 293736 w 1834110"/>
                <a:gd name="connsiteY1" fmla="*/ 399186 h 1825436"/>
                <a:gd name="connsiteX2" fmla="*/ 155186 w 1834110"/>
                <a:gd name="connsiteY2" fmla="*/ 1129065 h 1825436"/>
                <a:gd name="connsiteX3" fmla="*/ 848141 w 1834110"/>
                <a:gd name="connsiteY3" fmla="*/ 1310259 h 1825436"/>
                <a:gd name="connsiteX4" fmla="*/ 1087798 w 1834110"/>
                <a:gd name="connsiteY4" fmla="*/ 1436463 h 1825436"/>
                <a:gd name="connsiteX5" fmla="*/ 1036173 w 1834110"/>
                <a:gd name="connsiteY5" fmla="*/ 1626534 h 1825436"/>
                <a:gd name="connsiteX6" fmla="*/ 1203188 w 1834110"/>
                <a:gd name="connsiteY6" fmla="*/ 1626534 h 1825436"/>
                <a:gd name="connsiteX7" fmla="*/ 1296031 w 1834110"/>
                <a:gd name="connsiteY7" fmla="*/ 1422486 h 1825436"/>
                <a:gd name="connsiteX8" fmla="*/ 1347859 w 1834110"/>
                <a:gd name="connsiteY8" fmla="*/ 1497983 h 1825436"/>
                <a:gd name="connsiteX9" fmla="*/ 1336738 w 1834110"/>
                <a:gd name="connsiteY9" fmla="*/ 1825174 h 1825436"/>
                <a:gd name="connsiteX10" fmla="*/ 1537218 w 1834110"/>
                <a:gd name="connsiteY10" fmla="*/ 1404019 h 1825436"/>
                <a:gd name="connsiteX11" fmla="*/ 1633122 w 1834110"/>
                <a:gd name="connsiteY11" fmla="*/ 1402897 h 1825436"/>
                <a:gd name="connsiteX12" fmla="*/ 1708620 w 1834110"/>
                <a:gd name="connsiteY12" fmla="*/ 1707643 h 1825436"/>
                <a:gd name="connsiteX13" fmla="*/ 1834111 w 1834110"/>
                <a:gd name="connsiteY13" fmla="*/ 1459623 h 1825436"/>
                <a:gd name="connsiteX14" fmla="*/ 1574355 w 1834110"/>
                <a:gd name="connsiteY14" fmla="*/ 1084174 h 1825436"/>
                <a:gd name="connsiteX15" fmla="*/ 576447 w 1834110"/>
                <a:gd name="connsiteY15" fmla="*/ 846765 h 1825436"/>
                <a:gd name="connsiteX16" fmla="*/ 1199821 w 1834110"/>
                <a:gd name="connsiteY16" fmla="*/ 607009 h 182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34110" h="1825436">
                  <a:moveTo>
                    <a:pt x="1402851" y="578"/>
                  </a:moveTo>
                  <a:cubicBezTo>
                    <a:pt x="1402851" y="578"/>
                    <a:pt x="816207" y="-32375"/>
                    <a:pt x="293736" y="399186"/>
                  </a:cubicBezTo>
                  <a:cubicBezTo>
                    <a:pt x="-50701" y="683934"/>
                    <a:pt x="-86001" y="962052"/>
                    <a:pt x="155186" y="1129065"/>
                  </a:cubicBezTo>
                  <a:cubicBezTo>
                    <a:pt x="396373" y="1296078"/>
                    <a:pt x="848141" y="1310259"/>
                    <a:pt x="848141" y="1310259"/>
                  </a:cubicBezTo>
                  <a:lnTo>
                    <a:pt x="1087798" y="1436463"/>
                  </a:lnTo>
                  <a:lnTo>
                    <a:pt x="1036173" y="1626534"/>
                  </a:lnTo>
                  <a:cubicBezTo>
                    <a:pt x="993016" y="1750391"/>
                    <a:pt x="1119221" y="1781916"/>
                    <a:pt x="1203188" y="1626534"/>
                  </a:cubicBezTo>
                  <a:cubicBezTo>
                    <a:pt x="1247364" y="1544914"/>
                    <a:pt x="1296031" y="1422486"/>
                    <a:pt x="1296031" y="1422486"/>
                  </a:cubicBezTo>
                  <a:cubicBezTo>
                    <a:pt x="1325393" y="1436769"/>
                    <a:pt x="1345084" y="1465448"/>
                    <a:pt x="1347859" y="1497983"/>
                  </a:cubicBezTo>
                  <a:cubicBezTo>
                    <a:pt x="1358980" y="1587866"/>
                    <a:pt x="1227674" y="1814258"/>
                    <a:pt x="1336738" y="1825174"/>
                  </a:cubicBezTo>
                  <a:cubicBezTo>
                    <a:pt x="1447946" y="1836499"/>
                    <a:pt x="1555787" y="1478293"/>
                    <a:pt x="1537218" y="1404019"/>
                  </a:cubicBezTo>
                  <a:cubicBezTo>
                    <a:pt x="1527933" y="1366883"/>
                    <a:pt x="1556603" y="1372800"/>
                    <a:pt x="1633122" y="1402897"/>
                  </a:cubicBezTo>
                  <a:cubicBezTo>
                    <a:pt x="1668524" y="1416875"/>
                    <a:pt x="1543646" y="1682545"/>
                    <a:pt x="1708620" y="1707643"/>
                  </a:cubicBezTo>
                  <a:cubicBezTo>
                    <a:pt x="1742697" y="1712846"/>
                    <a:pt x="1834111" y="1474620"/>
                    <a:pt x="1834111" y="1459623"/>
                  </a:cubicBezTo>
                  <a:cubicBezTo>
                    <a:pt x="1834111" y="1404019"/>
                    <a:pt x="1759939" y="1121209"/>
                    <a:pt x="1574355" y="1084174"/>
                  </a:cubicBezTo>
                  <a:cubicBezTo>
                    <a:pt x="1388772" y="1047140"/>
                    <a:pt x="576447" y="846765"/>
                    <a:pt x="576447" y="846765"/>
                  </a:cubicBezTo>
                  <a:lnTo>
                    <a:pt x="1199821" y="607009"/>
                  </a:lnTo>
                </a:path>
              </a:pathLst>
            </a:custGeom>
            <a:solidFill>
              <a:srgbClr val="1E2B3C"/>
            </a:solidFill>
            <a:ln w="10203" cap="flat">
              <a:noFill/>
              <a:prstDash val="solid"/>
              <a:miter/>
            </a:ln>
          </p:spPr>
          <p:txBody>
            <a:bodyPr rtlCol="0" anchor="ctr"/>
            <a:lstStyle/>
            <a:p>
              <a:endParaRPr lang="nb-NO"/>
            </a:p>
          </p:txBody>
        </p:sp>
        <p:sp>
          <p:nvSpPr>
            <p:cNvPr id="19" name="Frihåndsform: figur 18">
              <a:extLst>
                <a:ext uri="{FF2B5EF4-FFF2-40B4-BE49-F238E27FC236}">
                  <a16:creationId xmlns:a16="http://schemas.microsoft.com/office/drawing/2014/main" id="{3B0EE7D2-292E-5003-A46A-492C4E26C254}"/>
                </a:ext>
              </a:extLst>
            </p:cNvPr>
            <p:cNvSpPr/>
            <p:nvPr/>
          </p:nvSpPr>
          <p:spPr>
            <a:xfrm>
              <a:off x="5433256" y="3548977"/>
              <a:ext cx="3967438" cy="3468676"/>
            </a:xfrm>
            <a:custGeom>
              <a:avLst/>
              <a:gdLst>
                <a:gd name="connsiteX0" fmla="*/ 3967439 w 3967438"/>
                <a:gd name="connsiteY0" fmla="*/ 2986613 h 3468676"/>
                <a:gd name="connsiteX1" fmla="*/ 3629736 w 3967438"/>
                <a:gd name="connsiteY1" fmla="*/ 2819498 h 3468676"/>
                <a:gd name="connsiteX2" fmla="*/ 3319579 w 3967438"/>
                <a:gd name="connsiteY2" fmla="*/ 2773689 h 3468676"/>
                <a:gd name="connsiteX3" fmla="*/ 2180163 w 3967438"/>
                <a:gd name="connsiteY3" fmla="*/ 1386164 h 3468676"/>
                <a:gd name="connsiteX4" fmla="*/ 1068089 w 3967438"/>
                <a:gd name="connsiteY4" fmla="*/ 1722129 h 3468676"/>
                <a:gd name="connsiteX5" fmla="*/ 615302 w 3967438"/>
                <a:gd name="connsiteY5" fmla="*/ 44549 h 3468676"/>
                <a:gd name="connsiteX6" fmla="*/ 665805 w 3967438"/>
                <a:gd name="connsiteY6" fmla="*/ 2648404 h 3468676"/>
                <a:gd name="connsiteX7" fmla="*/ 2152106 w 3967438"/>
                <a:gd name="connsiteY7" fmla="*/ 2173993 h 3468676"/>
                <a:gd name="connsiteX8" fmla="*/ 2965961 w 3967438"/>
                <a:gd name="connsiteY8" fmla="*/ 3468676 h 346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438" h="3468676">
                  <a:moveTo>
                    <a:pt x="3967439" y="2986613"/>
                  </a:moveTo>
                  <a:cubicBezTo>
                    <a:pt x="3967439" y="2986613"/>
                    <a:pt x="3825930" y="2735328"/>
                    <a:pt x="3629736" y="2819498"/>
                  </a:cubicBezTo>
                  <a:cubicBezTo>
                    <a:pt x="3433542" y="2903668"/>
                    <a:pt x="3372837" y="2848982"/>
                    <a:pt x="3319579" y="2773689"/>
                  </a:cubicBezTo>
                  <a:cubicBezTo>
                    <a:pt x="3158074" y="2545156"/>
                    <a:pt x="2827513" y="1432891"/>
                    <a:pt x="2180163" y="1386164"/>
                  </a:cubicBezTo>
                  <a:cubicBezTo>
                    <a:pt x="1400895" y="1330561"/>
                    <a:pt x="1295402" y="1835783"/>
                    <a:pt x="1068089" y="1722129"/>
                  </a:cubicBezTo>
                  <a:cubicBezTo>
                    <a:pt x="454409" y="1415241"/>
                    <a:pt x="1001263" y="206767"/>
                    <a:pt x="615302" y="44549"/>
                  </a:cubicBezTo>
                  <a:cubicBezTo>
                    <a:pt x="-396277" y="-380585"/>
                    <a:pt x="-2154" y="2370082"/>
                    <a:pt x="665805" y="2648404"/>
                  </a:cubicBezTo>
                  <a:cubicBezTo>
                    <a:pt x="1333763" y="2926725"/>
                    <a:pt x="2152106" y="2173993"/>
                    <a:pt x="2152106" y="2173993"/>
                  </a:cubicBezTo>
                  <a:lnTo>
                    <a:pt x="2965961" y="3468676"/>
                  </a:lnTo>
                  <a:close/>
                </a:path>
              </a:pathLst>
            </a:custGeom>
            <a:solidFill>
              <a:srgbClr val="1E2B3C"/>
            </a:solidFill>
            <a:ln w="10203" cap="flat">
              <a:noFill/>
              <a:prstDash val="solid"/>
              <a:miter/>
            </a:ln>
          </p:spPr>
          <p:txBody>
            <a:bodyPr rtlCol="0" anchor="ctr"/>
            <a:lstStyle/>
            <a:p>
              <a:endParaRPr lang="nb-NO"/>
            </a:p>
          </p:txBody>
        </p:sp>
        <p:sp>
          <p:nvSpPr>
            <p:cNvPr id="20" name="Frihåndsform: figur 19">
              <a:extLst>
                <a:ext uri="{FF2B5EF4-FFF2-40B4-BE49-F238E27FC236}">
                  <a16:creationId xmlns:a16="http://schemas.microsoft.com/office/drawing/2014/main" id="{8E7277F1-93A1-21D1-0496-DAFE47825A81}"/>
                </a:ext>
              </a:extLst>
            </p:cNvPr>
            <p:cNvSpPr/>
            <p:nvPr/>
          </p:nvSpPr>
          <p:spPr>
            <a:xfrm>
              <a:off x="5393466" y="3548885"/>
              <a:ext cx="1091453" cy="2648903"/>
            </a:xfrm>
            <a:custGeom>
              <a:avLst/>
              <a:gdLst>
                <a:gd name="connsiteX0" fmla="*/ 1091454 w 1091453"/>
                <a:gd name="connsiteY0" fmla="*/ 1782619 h 2648903"/>
                <a:gd name="connsiteX1" fmla="*/ 654990 w 1091453"/>
                <a:gd name="connsiteY1" fmla="*/ 45050 h 2648903"/>
                <a:gd name="connsiteX2" fmla="*/ 705492 w 1091453"/>
                <a:gd name="connsiteY2" fmla="*/ 2648904 h 2648903"/>
              </a:gdLst>
              <a:ahLst/>
              <a:cxnLst>
                <a:cxn ang="0">
                  <a:pos x="connsiteX0" y="connsiteY0"/>
                </a:cxn>
                <a:cxn ang="0">
                  <a:pos x="connsiteX1" y="connsiteY1"/>
                </a:cxn>
                <a:cxn ang="0">
                  <a:pos x="connsiteX2" y="connsiteY2"/>
                </a:cxn>
              </a:cxnLst>
              <a:rect l="l" t="t" r="r" b="b"/>
              <a:pathLst>
                <a:path w="1091453" h="2648903">
                  <a:moveTo>
                    <a:pt x="1091454" y="1782619"/>
                  </a:moveTo>
                  <a:cubicBezTo>
                    <a:pt x="477671" y="1475731"/>
                    <a:pt x="1040441" y="207268"/>
                    <a:pt x="654990" y="45050"/>
                  </a:cubicBezTo>
                  <a:cubicBezTo>
                    <a:pt x="-356589" y="-380084"/>
                    <a:pt x="-82447" y="2335792"/>
                    <a:pt x="705492" y="2648904"/>
                  </a:cubicBezTo>
                </a:path>
              </a:pathLst>
            </a:custGeom>
            <a:solidFill>
              <a:srgbClr val="1E2B3C"/>
            </a:solidFill>
            <a:ln w="10203" cap="flat">
              <a:noFill/>
              <a:prstDash val="solid"/>
              <a:miter/>
            </a:ln>
          </p:spPr>
          <p:txBody>
            <a:bodyPr rtlCol="0" anchor="ctr"/>
            <a:lstStyle/>
            <a:p>
              <a:endParaRPr lang="nb-NO"/>
            </a:p>
          </p:txBody>
        </p:sp>
        <p:sp>
          <p:nvSpPr>
            <p:cNvPr id="21" name="Frihåndsform: figur 20">
              <a:extLst>
                <a:ext uri="{FF2B5EF4-FFF2-40B4-BE49-F238E27FC236}">
                  <a16:creationId xmlns:a16="http://schemas.microsoft.com/office/drawing/2014/main" id="{E520752E-0A28-BA2A-9B86-3F8197B878DD}"/>
                </a:ext>
              </a:extLst>
            </p:cNvPr>
            <p:cNvSpPr/>
            <p:nvPr/>
          </p:nvSpPr>
          <p:spPr>
            <a:xfrm>
              <a:off x="5581895" y="5536266"/>
              <a:ext cx="2002242" cy="736554"/>
            </a:xfrm>
            <a:custGeom>
              <a:avLst/>
              <a:gdLst>
                <a:gd name="connsiteX0" fmla="*/ 0 w 2002242"/>
                <a:gd name="connsiteY0" fmla="*/ 0 h 736554"/>
                <a:gd name="connsiteX1" fmla="*/ 71418 w 2002242"/>
                <a:gd name="connsiteY1" fmla="*/ 138140 h 736554"/>
                <a:gd name="connsiteX2" fmla="*/ 151303 w 2002242"/>
                <a:gd name="connsiteY2" fmla="*/ 270771 h 736554"/>
                <a:gd name="connsiteX3" fmla="*/ 237311 w 2002242"/>
                <a:gd name="connsiteY3" fmla="*/ 398811 h 736554"/>
                <a:gd name="connsiteX4" fmla="*/ 336989 w 2002242"/>
                <a:gd name="connsiteY4" fmla="*/ 515731 h 736554"/>
                <a:gd name="connsiteX5" fmla="*/ 454012 w 2002242"/>
                <a:gd name="connsiteY5" fmla="*/ 613470 h 736554"/>
                <a:gd name="connsiteX6" fmla="*/ 486558 w 2002242"/>
                <a:gd name="connsiteY6" fmla="*/ 632752 h 736554"/>
                <a:gd name="connsiteX7" fmla="*/ 520532 w 2002242"/>
                <a:gd name="connsiteY7" fmla="*/ 649076 h 736554"/>
                <a:gd name="connsiteX8" fmla="*/ 556343 w 2002242"/>
                <a:gd name="connsiteY8" fmla="*/ 662339 h 736554"/>
                <a:gd name="connsiteX9" fmla="*/ 574300 w 2002242"/>
                <a:gd name="connsiteY9" fmla="*/ 668971 h 736554"/>
                <a:gd name="connsiteX10" fmla="*/ 592460 w 2002242"/>
                <a:gd name="connsiteY10" fmla="*/ 674888 h 736554"/>
                <a:gd name="connsiteX11" fmla="*/ 895372 w 2002242"/>
                <a:gd name="connsiteY11" fmla="*/ 709678 h 736554"/>
                <a:gd name="connsiteX12" fmla="*/ 1197061 w 2002242"/>
                <a:gd name="connsiteY12" fmla="*/ 652239 h 736554"/>
                <a:gd name="connsiteX13" fmla="*/ 1482119 w 2002242"/>
                <a:gd name="connsiteY13" fmla="*/ 534299 h 736554"/>
                <a:gd name="connsiteX14" fmla="*/ 1748201 w 2002242"/>
                <a:gd name="connsiteY14" fmla="*/ 376774 h 736554"/>
                <a:gd name="connsiteX15" fmla="*/ 2002243 w 2002242"/>
                <a:gd name="connsiteY15" fmla="*/ 198437 h 736554"/>
                <a:gd name="connsiteX16" fmla="*/ 1885730 w 2002242"/>
                <a:gd name="connsiteY16" fmla="*/ 301888 h 736554"/>
                <a:gd name="connsiteX17" fmla="*/ 1762484 w 2002242"/>
                <a:gd name="connsiteY17" fmla="*/ 397893 h 736554"/>
                <a:gd name="connsiteX18" fmla="*/ 1493750 w 2002242"/>
                <a:gd name="connsiteY18" fmla="*/ 557050 h 736554"/>
                <a:gd name="connsiteX19" fmla="*/ 1204611 w 2002242"/>
                <a:gd name="connsiteY19" fmla="*/ 676521 h 736554"/>
                <a:gd name="connsiteX20" fmla="*/ 896699 w 2002242"/>
                <a:gd name="connsiteY20" fmla="*/ 734980 h 736554"/>
                <a:gd name="connsiteX21" fmla="*/ 584808 w 2002242"/>
                <a:gd name="connsiteY21" fmla="*/ 699170 h 736554"/>
                <a:gd name="connsiteX22" fmla="*/ 566036 w 2002242"/>
                <a:gd name="connsiteY22" fmla="*/ 693048 h 736554"/>
                <a:gd name="connsiteX23" fmla="*/ 547569 w 2002242"/>
                <a:gd name="connsiteY23" fmla="*/ 686213 h 736554"/>
                <a:gd name="connsiteX24" fmla="*/ 510534 w 2002242"/>
                <a:gd name="connsiteY24" fmla="*/ 672439 h 736554"/>
                <a:gd name="connsiteX25" fmla="*/ 474315 w 2002242"/>
                <a:gd name="connsiteY25" fmla="*/ 655095 h 736554"/>
                <a:gd name="connsiteX26" fmla="*/ 440034 w 2002242"/>
                <a:gd name="connsiteY26" fmla="*/ 634690 h 736554"/>
                <a:gd name="connsiteX27" fmla="*/ 318726 w 2002242"/>
                <a:gd name="connsiteY27" fmla="*/ 533483 h 736554"/>
                <a:gd name="connsiteX28" fmla="*/ 216701 w 2002242"/>
                <a:gd name="connsiteY28" fmla="*/ 413911 h 736554"/>
                <a:gd name="connsiteX29" fmla="*/ 193542 w 2002242"/>
                <a:gd name="connsiteY29" fmla="*/ 382283 h 736554"/>
                <a:gd name="connsiteX30" fmla="*/ 171402 w 2002242"/>
                <a:gd name="connsiteY30" fmla="*/ 349840 h 736554"/>
                <a:gd name="connsiteX31" fmla="*/ 149977 w 2002242"/>
                <a:gd name="connsiteY31" fmla="*/ 317091 h 736554"/>
                <a:gd name="connsiteX32" fmla="*/ 129572 w 2002242"/>
                <a:gd name="connsiteY32" fmla="*/ 283933 h 736554"/>
                <a:gd name="connsiteX33" fmla="*/ 59583 w 2002242"/>
                <a:gd name="connsiteY33" fmla="*/ 144058 h 736554"/>
                <a:gd name="connsiteX34" fmla="*/ 28975 w 2002242"/>
                <a:gd name="connsiteY34" fmla="*/ 72641 h 736554"/>
                <a:gd name="connsiteX35" fmla="*/ 0 w 2002242"/>
                <a:gd name="connsiteY35" fmla="*/ 0 h 73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002242" h="736554">
                  <a:moveTo>
                    <a:pt x="0" y="0"/>
                  </a:moveTo>
                  <a:cubicBezTo>
                    <a:pt x="22854" y="46625"/>
                    <a:pt x="46013" y="92944"/>
                    <a:pt x="71418" y="138140"/>
                  </a:cubicBezTo>
                  <a:cubicBezTo>
                    <a:pt x="96822" y="183337"/>
                    <a:pt x="123552" y="227411"/>
                    <a:pt x="151303" y="270771"/>
                  </a:cubicBezTo>
                  <a:cubicBezTo>
                    <a:pt x="179054" y="314131"/>
                    <a:pt x="205989" y="358104"/>
                    <a:pt x="237311" y="398811"/>
                  </a:cubicBezTo>
                  <a:cubicBezTo>
                    <a:pt x="267745" y="440080"/>
                    <a:pt x="301056" y="479145"/>
                    <a:pt x="336989" y="515731"/>
                  </a:cubicBezTo>
                  <a:cubicBezTo>
                    <a:pt x="372433" y="552347"/>
                    <a:pt x="411661" y="585107"/>
                    <a:pt x="454012" y="613470"/>
                  </a:cubicBezTo>
                  <a:lnTo>
                    <a:pt x="486558" y="632752"/>
                  </a:lnTo>
                  <a:lnTo>
                    <a:pt x="520532" y="649076"/>
                  </a:lnTo>
                  <a:cubicBezTo>
                    <a:pt x="532265" y="653667"/>
                    <a:pt x="544406" y="657850"/>
                    <a:pt x="556343" y="662339"/>
                  </a:cubicBezTo>
                  <a:lnTo>
                    <a:pt x="574300" y="668971"/>
                  </a:lnTo>
                  <a:cubicBezTo>
                    <a:pt x="580227" y="671307"/>
                    <a:pt x="586298" y="673286"/>
                    <a:pt x="592460" y="674888"/>
                  </a:cubicBezTo>
                  <a:cubicBezTo>
                    <a:pt x="690670" y="703873"/>
                    <a:pt x="793154" y="715636"/>
                    <a:pt x="895372" y="709678"/>
                  </a:cubicBezTo>
                  <a:cubicBezTo>
                    <a:pt x="997908" y="702955"/>
                    <a:pt x="1099229" y="683662"/>
                    <a:pt x="1197061" y="652239"/>
                  </a:cubicBezTo>
                  <a:cubicBezTo>
                    <a:pt x="1295250" y="621060"/>
                    <a:pt x="1390602" y="581597"/>
                    <a:pt x="1482119" y="534299"/>
                  </a:cubicBezTo>
                  <a:cubicBezTo>
                    <a:pt x="1573982" y="487327"/>
                    <a:pt x="1662846" y="434724"/>
                    <a:pt x="1748201" y="376774"/>
                  </a:cubicBezTo>
                  <a:cubicBezTo>
                    <a:pt x="1836197" y="322202"/>
                    <a:pt x="1921021" y="262661"/>
                    <a:pt x="2002243" y="198437"/>
                  </a:cubicBezTo>
                  <a:cubicBezTo>
                    <a:pt x="1965105" y="234757"/>
                    <a:pt x="1925928" y="268935"/>
                    <a:pt x="1885730" y="301888"/>
                  </a:cubicBezTo>
                  <a:cubicBezTo>
                    <a:pt x="1845532" y="334843"/>
                    <a:pt x="1804110" y="366980"/>
                    <a:pt x="1762484" y="397893"/>
                  </a:cubicBezTo>
                  <a:cubicBezTo>
                    <a:pt x="1676272" y="456424"/>
                    <a:pt x="1586521" y="509578"/>
                    <a:pt x="1493750" y="557050"/>
                  </a:cubicBezTo>
                  <a:cubicBezTo>
                    <a:pt x="1400927" y="605002"/>
                    <a:pt x="1304197" y="644964"/>
                    <a:pt x="1204611" y="676521"/>
                  </a:cubicBezTo>
                  <a:cubicBezTo>
                    <a:pt x="1104769" y="708617"/>
                    <a:pt x="1001356" y="728257"/>
                    <a:pt x="896699" y="734980"/>
                  </a:cubicBezTo>
                  <a:cubicBezTo>
                    <a:pt x="791450" y="741173"/>
                    <a:pt x="685915" y="729063"/>
                    <a:pt x="584808" y="699170"/>
                  </a:cubicBezTo>
                  <a:cubicBezTo>
                    <a:pt x="578442" y="697466"/>
                    <a:pt x="572178" y="695425"/>
                    <a:pt x="566036" y="693048"/>
                  </a:cubicBezTo>
                  <a:lnTo>
                    <a:pt x="547569" y="686213"/>
                  </a:lnTo>
                  <a:cubicBezTo>
                    <a:pt x="535224" y="681622"/>
                    <a:pt x="522777" y="677337"/>
                    <a:pt x="510534" y="672439"/>
                  </a:cubicBezTo>
                  <a:cubicBezTo>
                    <a:pt x="498291" y="667542"/>
                    <a:pt x="486252" y="661013"/>
                    <a:pt x="474315" y="655095"/>
                  </a:cubicBezTo>
                  <a:lnTo>
                    <a:pt x="440034" y="634690"/>
                  </a:lnTo>
                  <a:cubicBezTo>
                    <a:pt x="396154" y="605308"/>
                    <a:pt x="355496" y="571385"/>
                    <a:pt x="318726" y="533483"/>
                  </a:cubicBezTo>
                  <a:cubicBezTo>
                    <a:pt x="281946" y="496081"/>
                    <a:pt x="247850" y="456118"/>
                    <a:pt x="216701" y="413911"/>
                  </a:cubicBezTo>
                  <a:lnTo>
                    <a:pt x="193542" y="382283"/>
                  </a:lnTo>
                  <a:lnTo>
                    <a:pt x="171402" y="349840"/>
                  </a:lnTo>
                  <a:cubicBezTo>
                    <a:pt x="163954" y="339637"/>
                    <a:pt x="157017" y="328109"/>
                    <a:pt x="149977" y="317091"/>
                  </a:cubicBezTo>
                  <a:cubicBezTo>
                    <a:pt x="142937" y="306072"/>
                    <a:pt x="135592" y="295257"/>
                    <a:pt x="129572" y="283933"/>
                  </a:cubicBezTo>
                  <a:cubicBezTo>
                    <a:pt x="104678" y="238022"/>
                    <a:pt x="80702" y="192111"/>
                    <a:pt x="59583" y="144058"/>
                  </a:cubicBezTo>
                  <a:cubicBezTo>
                    <a:pt x="48462" y="120592"/>
                    <a:pt x="38566" y="96514"/>
                    <a:pt x="28975" y="72641"/>
                  </a:cubicBezTo>
                  <a:cubicBezTo>
                    <a:pt x="19385" y="48767"/>
                    <a:pt x="9080" y="24180"/>
                    <a:pt x="0" y="0"/>
                  </a:cubicBezTo>
                  <a:close/>
                </a:path>
              </a:pathLst>
            </a:custGeom>
            <a:solidFill>
              <a:srgbClr val="EDCFC5"/>
            </a:solidFill>
            <a:ln w="10203" cap="flat">
              <a:noFill/>
              <a:prstDash val="solid"/>
              <a:miter/>
            </a:ln>
          </p:spPr>
          <p:txBody>
            <a:bodyPr rtlCol="0" anchor="ctr"/>
            <a:lstStyle/>
            <a:p>
              <a:endParaRPr lang="nb-NO"/>
            </a:p>
          </p:txBody>
        </p:sp>
        <p:sp>
          <p:nvSpPr>
            <p:cNvPr id="22" name="Frihåndsform: figur 21">
              <a:extLst>
                <a:ext uri="{FF2B5EF4-FFF2-40B4-BE49-F238E27FC236}">
                  <a16:creationId xmlns:a16="http://schemas.microsoft.com/office/drawing/2014/main" id="{069E5464-79F6-3CA7-ED15-8F6CAD1DA886}"/>
                </a:ext>
              </a:extLst>
            </p:cNvPr>
            <p:cNvSpPr/>
            <p:nvPr/>
          </p:nvSpPr>
          <p:spPr>
            <a:xfrm>
              <a:off x="4982906" y="4157617"/>
              <a:ext cx="1314394" cy="1230918"/>
            </a:xfrm>
            <a:custGeom>
              <a:avLst/>
              <a:gdLst>
                <a:gd name="connsiteX0" fmla="*/ 319032 w 1314394"/>
                <a:gd name="connsiteY0" fmla="*/ 713453 h 1230918"/>
                <a:gd name="connsiteX1" fmla="*/ 557976 w 1314394"/>
                <a:gd name="connsiteY1" fmla="*/ 824047 h 1230918"/>
                <a:gd name="connsiteX2" fmla="*/ 562363 w 1314394"/>
                <a:gd name="connsiteY2" fmla="*/ 825986 h 1230918"/>
                <a:gd name="connsiteX3" fmla="*/ 561138 w 1314394"/>
                <a:gd name="connsiteY3" fmla="*/ 830883 h 1230918"/>
                <a:gd name="connsiteX4" fmla="*/ 513289 w 1314394"/>
                <a:gd name="connsiteY4" fmla="*/ 1022076 h 1230918"/>
                <a:gd name="connsiteX5" fmla="*/ 513289 w 1314394"/>
                <a:gd name="connsiteY5" fmla="*/ 1022076 h 1230918"/>
                <a:gd name="connsiteX6" fmla="*/ 513289 w 1314394"/>
                <a:gd name="connsiteY6" fmla="*/ 1022688 h 1230918"/>
                <a:gd name="connsiteX7" fmla="*/ 508289 w 1314394"/>
                <a:gd name="connsiteY7" fmla="*/ 1081861 h 1230918"/>
                <a:gd name="connsiteX8" fmla="*/ 544100 w 1314394"/>
                <a:gd name="connsiteY8" fmla="*/ 1111754 h 1230918"/>
                <a:gd name="connsiteX9" fmla="*/ 596541 w 1314394"/>
                <a:gd name="connsiteY9" fmla="*/ 1091350 h 1230918"/>
                <a:gd name="connsiteX10" fmla="*/ 639187 w 1314394"/>
                <a:gd name="connsiteY10" fmla="*/ 1046459 h 1230918"/>
                <a:gd name="connsiteX11" fmla="*/ 671529 w 1314394"/>
                <a:gd name="connsiteY11" fmla="*/ 990958 h 1230918"/>
                <a:gd name="connsiteX12" fmla="*/ 699892 w 1314394"/>
                <a:gd name="connsiteY12" fmla="*/ 931784 h 1230918"/>
                <a:gd name="connsiteX13" fmla="*/ 751823 w 1314394"/>
                <a:gd name="connsiteY13" fmla="*/ 810784 h 1230918"/>
                <a:gd name="connsiteX14" fmla="*/ 756925 w 1314394"/>
                <a:gd name="connsiteY14" fmla="*/ 798337 h 1230918"/>
                <a:gd name="connsiteX15" fmla="*/ 768453 w 1314394"/>
                <a:gd name="connsiteY15" fmla="*/ 803642 h 1230918"/>
                <a:gd name="connsiteX16" fmla="*/ 828648 w 1314394"/>
                <a:gd name="connsiteY16" fmla="*/ 894852 h 1230918"/>
                <a:gd name="connsiteX17" fmla="*/ 823547 w 1314394"/>
                <a:gd name="connsiteY17" fmla="*/ 948210 h 1230918"/>
                <a:gd name="connsiteX18" fmla="*/ 811100 w 1314394"/>
                <a:gd name="connsiteY18" fmla="*/ 997794 h 1230918"/>
                <a:gd name="connsiteX19" fmla="*/ 783961 w 1314394"/>
                <a:gd name="connsiteY19" fmla="*/ 1094104 h 1230918"/>
                <a:gd name="connsiteX20" fmla="*/ 774779 w 1314394"/>
                <a:gd name="connsiteY20" fmla="*/ 1141749 h 1230918"/>
                <a:gd name="connsiteX21" fmla="*/ 777330 w 1314394"/>
                <a:gd name="connsiteY21" fmla="*/ 1185518 h 1230918"/>
                <a:gd name="connsiteX22" fmla="*/ 787532 w 1314394"/>
                <a:gd name="connsiteY22" fmla="*/ 1199393 h 1230918"/>
                <a:gd name="connsiteX23" fmla="*/ 805182 w 1314394"/>
                <a:gd name="connsiteY23" fmla="*/ 1205311 h 1230918"/>
                <a:gd name="connsiteX24" fmla="*/ 842727 w 1314394"/>
                <a:gd name="connsiteY24" fmla="*/ 1192966 h 1230918"/>
                <a:gd name="connsiteX25" fmla="*/ 901800 w 1314394"/>
                <a:gd name="connsiteY25" fmla="*/ 1119305 h 1230918"/>
                <a:gd name="connsiteX26" fmla="*/ 974238 w 1314394"/>
                <a:gd name="connsiteY26" fmla="*/ 935661 h 1230918"/>
                <a:gd name="connsiteX27" fmla="*/ 993010 w 1314394"/>
                <a:gd name="connsiteY27" fmla="*/ 839249 h 1230918"/>
                <a:gd name="connsiteX28" fmla="*/ 994133 w 1314394"/>
                <a:gd name="connsiteY28" fmla="*/ 815681 h 1230918"/>
                <a:gd name="connsiteX29" fmla="*/ 993214 w 1314394"/>
                <a:gd name="connsiteY29" fmla="*/ 804765 h 1230918"/>
                <a:gd name="connsiteX30" fmla="*/ 992398 w 1314394"/>
                <a:gd name="connsiteY30" fmla="*/ 799765 h 1230918"/>
                <a:gd name="connsiteX31" fmla="*/ 990868 w 1314394"/>
                <a:gd name="connsiteY31" fmla="*/ 792318 h 1230918"/>
                <a:gd name="connsiteX32" fmla="*/ 993112 w 1314394"/>
                <a:gd name="connsiteY32" fmla="*/ 772729 h 1230918"/>
                <a:gd name="connsiteX33" fmla="*/ 996887 w 1314394"/>
                <a:gd name="connsiteY33" fmla="*/ 767118 h 1230918"/>
                <a:gd name="connsiteX34" fmla="*/ 1001988 w 1314394"/>
                <a:gd name="connsiteY34" fmla="*/ 762833 h 1230918"/>
                <a:gd name="connsiteX35" fmla="*/ 1012191 w 1314394"/>
                <a:gd name="connsiteY35" fmla="*/ 759058 h 1230918"/>
                <a:gd name="connsiteX36" fmla="*/ 1042084 w 1314394"/>
                <a:gd name="connsiteY36" fmla="*/ 762221 h 1230918"/>
                <a:gd name="connsiteX37" fmla="*/ 1091057 w 1314394"/>
                <a:gd name="connsiteY37" fmla="*/ 778748 h 1230918"/>
                <a:gd name="connsiteX38" fmla="*/ 1102789 w 1314394"/>
                <a:gd name="connsiteY38" fmla="*/ 783340 h 1230918"/>
                <a:gd name="connsiteX39" fmla="*/ 1107176 w 1314394"/>
                <a:gd name="connsiteY39" fmla="*/ 785278 h 1230918"/>
                <a:gd name="connsiteX40" fmla="*/ 1113400 w 1314394"/>
                <a:gd name="connsiteY40" fmla="*/ 790583 h 1230918"/>
                <a:gd name="connsiteX41" fmla="*/ 1118297 w 1314394"/>
                <a:gd name="connsiteY41" fmla="*/ 800786 h 1230918"/>
                <a:gd name="connsiteX42" fmla="*/ 1118297 w 1314394"/>
                <a:gd name="connsiteY42" fmla="*/ 830066 h 1230918"/>
                <a:gd name="connsiteX43" fmla="*/ 1103299 w 1314394"/>
                <a:gd name="connsiteY43" fmla="*/ 929540 h 1230918"/>
                <a:gd name="connsiteX44" fmla="*/ 1105749 w 1314394"/>
                <a:gd name="connsiteY44" fmla="*/ 1024626 h 1230918"/>
                <a:gd name="connsiteX45" fmla="*/ 1126154 w 1314394"/>
                <a:gd name="connsiteY45" fmla="*/ 1063191 h 1230918"/>
                <a:gd name="connsiteX46" fmla="*/ 1163087 w 1314394"/>
                <a:gd name="connsiteY46" fmla="*/ 1084718 h 1230918"/>
                <a:gd name="connsiteX47" fmla="*/ 1174207 w 1314394"/>
                <a:gd name="connsiteY47" fmla="*/ 1087167 h 1230918"/>
                <a:gd name="connsiteX48" fmla="*/ 1176962 w 1314394"/>
                <a:gd name="connsiteY48" fmla="*/ 1087677 h 1230918"/>
                <a:gd name="connsiteX49" fmla="*/ 1176962 w 1314394"/>
                <a:gd name="connsiteY49" fmla="*/ 1087677 h 1230918"/>
                <a:gd name="connsiteX50" fmla="*/ 1176145 w 1314394"/>
                <a:gd name="connsiteY50" fmla="*/ 1087677 h 1230918"/>
                <a:gd name="connsiteX51" fmla="*/ 1176145 w 1314394"/>
                <a:gd name="connsiteY51" fmla="*/ 1087677 h 1230918"/>
                <a:gd name="connsiteX52" fmla="*/ 1176145 w 1314394"/>
                <a:gd name="connsiteY52" fmla="*/ 1087677 h 1230918"/>
                <a:gd name="connsiteX53" fmla="*/ 1176860 w 1314394"/>
                <a:gd name="connsiteY53" fmla="*/ 1087167 h 1230918"/>
                <a:gd name="connsiteX54" fmla="*/ 1190327 w 1314394"/>
                <a:gd name="connsiteY54" fmla="*/ 1072068 h 1230918"/>
                <a:gd name="connsiteX55" fmla="*/ 1214813 w 1314394"/>
                <a:gd name="connsiteY55" fmla="*/ 1030237 h 1230918"/>
                <a:gd name="connsiteX56" fmla="*/ 1255623 w 1314394"/>
                <a:gd name="connsiteY56" fmla="*/ 939844 h 1230918"/>
                <a:gd name="connsiteX57" fmla="*/ 1273886 w 1314394"/>
                <a:gd name="connsiteY57" fmla="*/ 893525 h 1230918"/>
                <a:gd name="connsiteX58" fmla="*/ 1282252 w 1314394"/>
                <a:gd name="connsiteY58" fmla="*/ 870264 h 1230918"/>
                <a:gd name="connsiteX59" fmla="*/ 1286027 w 1314394"/>
                <a:gd name="connsiteY59" fmla="*/ 858735 h 1230918"/>
                <a:gd name="connsiteX60" fmla="*/ 1287455 w 1314394"/>
                <a:gd name="connsiteY60" fmla="*/ 853430 h 1230918"/>
                <a:gd name="connsiteX61" fmla="*/ 1287455 w 1314394"/>
                <a:gd name="connsiteY61" fmla="*/ 852206 h 1230918"/>
                <a:gd name="connsiteX62" fmla="*/ 1287455 w 1314394"/>
                <a:gd name="connsiteY62" fmla="*/ 850471 h 1230918"/>
                <a:gd name="connsiteX63" fmla="*/ 1279905 w 1314394"/>
                <a:gd name="connsiteY63" fmla="*/ 803540 h 1230918"/>
                <a:gd name="connsiteX64" fmla="*/ 1266642 w 1314394"/>
                <a:gd name="connsiteY64" fmla="*/ 756201 h 1230918"/>
                <a:gd name="connsiteX65" fmla="*/ 1177268 w 1314394"/>
                <a:gd name="connsiteY65" fmla="*/ 582761 h 1230918"/>
                <a:gd name="connsiteX66" fmla="*/ 1144518 w 1314394"/>
                <a:gd name="connsiteY66" fmla="*/ 547154 h 1230918"/>
                <a:gd name="connsiteX67" fmla="*/ 1106871 w 1314394"/>
                <a:gd name="connsiteY67" fmla="*/ 517771 h 1230918"/>
                <a:gd name="connsiteX68" fmla="*/ 1064428 w 1314394"/>
                <a:gd name="connsiteY68" fmla="*/ 497367 h 1230918"/>
                <a:gd name="connsiteX69" fmla="*/ 1053205 w 1314394"/>
                <a:gd name="connsiteY69" fmla="*/ 493694 h 1230918"/>
                <a:gd name="connsiteX70" fmla="*/ 1041779 w 1314394"/>
                <a:gd name="connsiteY70" fmla="*/ 490837 h 1230918"/>
                <a:gd name="connsiteX71" fmla="*/ 1017394 w 1314394"/>
                <a:gd name="connsiteY71" fmla="*/ 485634 h 1230918"/>
                <a:gd name="connsiteX72" fmla="*/ 821098 w 1314394"/>
                <a:gd name="connsiteY72" fmla="*/ 441151 h 1230918"/>
                <a:gd name="connsiteX73" fmla="*/ 39586 w 1314394"/>
                <a:gd name="connsiteY73" fmla="*/ 252611 h 1230918"/>
                <a:gd name="connsiteX74" fmla="*/ 0 w 1314394"/>
                <a:gd name="connsiteY74" fmla="*/ 242919 h 1230918"/>
                <a:gd name="connsiteX75" fmla="*/ 38055 w 1314394"/>
                <a:gd name="connsiteY75" fmla="*/ 227921 h 1230918"/>
                <a:gd name="connsiteX76" fmla="*/ 194664 w 1314394"/>
                <a:gd name="connsiteY76" fmla="*/ 170176 h 1230918"/>
                <a:gd name="connsiteX77" fmla="*/ 353007 w 1314394"/>
                <a:gd name="connsiteY77" fmla="*/ 113042 h 1230918"/>
                <a:gd name="connsiteX78" fmla="*/ 667346 w 1314394"/>
                <a:gd name="connsiteY78" fmla="*/ 0 h 1230918"/>
                <a:gd name="connsiteX79" fmla="*/ 358210 w 1314394"/>
                <a:gd name="connsiteY79" fmla="*/ 126612 h 1230918"/>
                <a:gd name="connsiteX80" fmla="*/ 203642 w 1314394"/>
                <a:gd name="connsiteY80" fmla="*/ 189662 h 1230918"/>
                <a:gd name="connsiteX81" fmla="*/ 48666 w 1314394"/>
                <a:gd name="connsiteY81" fmla="*/ 251795 h 1230918"/>
                <a:gd name="connsiteX82" fmla="*/ 47136 w 1314394"/>
                <a:gd name="connsiteY82" fmla="*/ 227105 h 1230918"/>
                <a:gd name="connsiteX83" fmla="*/ 828240 w 1314394"/>
                <a:gd name="connsiteY83" fmla="*/ 416054 h 1230918"/>
                <a:gd name="connsiteX84" fmla="*/ 1023924 w 1314394"/>
                <a:gd name="connsiteY84" fmla="*/ 460332 h 1230918"/>
                <a:gd name="connsiteX85" fmla="*/ 1048614 w 1314394"/>
                <a:gd name="connsiteY85" fmla="*/ 465637 h 1230918"/>
                <a:gd name="connsiteX86" fmla="*/ 1061571 w 1314394"/>
                <a:gd name="connsiteY86" fmla="*/ 468800 h 1230918"/>
                <a:gd name="connsiteX87" fmla="*/ 1074222 w 1314394"/>
                <a:gd name="connsiteY87" fmla="*/ 472983 h 1230918"/>
                <a:gd name="connsiteX88" fmla="*/ 1121766 w 1314394"/>
                <a:gd name="connsiteY88" fmla="*/ 496244 h 1230918"/>
                <a:gd name="connsiteX89" fmla="*/ 1163290 w 1314394"/>
                <a:gd name="connsiteY89" fmla="*/ 528484 h 1230918"/>
                <a:gd name="connsiteX90" fmla="*/ 1198489 w 1314394"/>
                <a:gd name="connsiteY90" fmla="*/ 566845 h 1230918"/>
                <a:gd name="connsiteX91" fmla="*/ 1292148 w 1314394"/>
                <a:gd name="connsiteY91" fmla="*/ 748549 h 1230918"/>
                <a:gd name="connsiteX92" fmla="*/ 1306023 w 1314394"/>
                <a:gd name="connsiteY92" fmla="*/ 797929 h 1230918"/>
                <a:gd name="connsiteX93" fmla="*/ 1314287 w 1314394"/>
                <a:gd name="connsiteY93" fmla="*/ 850063 h 1230918"/>
                <a:gd name="connsiteX94" fmla="*/ 1314287 w 1314394"/>
                <a:gd name="connsiteY94" fmla="*/ 854552 h 1230918"/>
                <a:gd name="connsiteX95" fmla="*/ 1313369 w 1314394"/>
                <a:gd name="connsiteY95" fmla="*/ 859551 h 1230918"/>
                <a:gd name="connsiteX96" fmla="*/ 1311533 w 1314394"/>
                <a:gd name="connsiteY96" fmla="*/ 866285 h 1230918"/>
                <a:gd name="connsiteX97" fmla="*/ 1307554 w 1314394"/>
                <a:gd name="connsiteY97" fmla="*/ 878732 h 1230918"/>
                <a:gd name="connsiteX98" fmla="*/ 1298882 w 1314394"/>
                <a:gd name="connsiteY98" fmla="*/ 902707 h 1230918"/>
                <a:gd name="connsiteX99" fmla="*/ 1280313 w 1314394"/>
                <a:gd name="connsiteY99" fmla="*/ 949843 h 1230918"/>
                <a:gd name="connsiteX100" fmla="*/ 1238177 w 1314394"/>
                <a:gd name="connsiteY100" fmla="*/ 1042174 h 1230918"/>
                <a:gd name="connsiteX101" fmla="*/ 1211854 w 1314394"/>
                <a:gd name="connsiteY101" fmla="*/ 1086963 h 1230918"/>
                <a:gd name="connsiteX102" fmla="*/ 1191449 w 1314394"/>
                <a:gd name="connsiteY102" fmla="*/ 1108694 h 1230918"/>
                <a:gd name="connsiteX103" fmla="*/ 1189613 w 1314394"/>
                <a:gd name="connsiteY103" fmla="*/ 1110020 h 1230918"/>
                <a:gd name="connsiteX104" fmla="*/ 1186960 w 1314394"/>
                <a:gd name="connsiteY104" fmla="*/ 1111244 h 1230918"/>
                <a:gd name="connsiteX105" fmla="*/ 1180941 w 1314394"/>
                <a:gd name="connsiteY105" fmla="*/ 1113081 h 1230918"/>
                <a:gd name="connsiteX106" fmla="*/ 1176962 w 1314394"/>
                <a:gd name="connsiteY106" fmla="*/ 1113081 h 1230918"/>
                <a:gd name="connsiteX107" fmla="*/ 1173799 w 1314394"/>
                <a:gd name="connsiteY107" fmla="*/ 1113081 h 1230918"/>
                <a:gd name="connsiteX108" fmla="*/ 1170432 w 1314394"/>
                <a:gd name="connsiteY108" fmla="*/ 1112469 h 1230918"/>
                <a:gd name="connsiteX109" fmla="*/ 1156965 w 1314394"/>
                <a:gd name="connsiteY109" fmla="*/ 1109408 h 1230918"/>
                <a:gd name="connsiteX110" fmla="*/ 1107993 w 1314394"/>
                <a:gd name="connsiteY110" fmla="*/ 1080739 h 1230918"/>
                <a:gd name="connsiteX111" fmla="*/ 1081772 w 1314394"/>
                <a:gd name="connsiteY111" fmla="*/ 1031360 h 1230918"/>
                <a:gd name="connsiteX112" fmla="*/ 1078507 w 1314394"/>
                <a:gd name="connsiteY112" fmla="*/ 926683 h 1230918"/>
                <a:gd name="connsiteX113" fmla="*/ 1093505 w 1314394"/>
                <a:gd name="connsiteY113" fmla="*/ 827516 h 1230918"/>
                <a:gd name="connsiteX114" fmla="*/ 1093505 w 1314394"/>
                <a:gd name="connsiteY114" fmla="*/ 807111 h 1230918"/>
                <a:gd name="connsiteX115" fmla="*/ 1093505 w 1314394"/>
                <a:gd name="connsiteY115" fmla="*/ 806397 h 1230918"/>
                <a:gd name="connsiteX116" fmla="*/ 1094933 w 1314394"/>
                <a:gd name="connsiteY116" fmla="*/ 807621 h 1230918"/>
                <a:gd name="connsiteX117" fmla="*/ 1093607 w 1314394"/>
                <a:gd name="connsiteY117" fmla="*/ 807111 h 1230918"/>
                <a:gd name="connsiteX118" fmla="*/ 1081976 w 1314394"/>
                <a:gd name="connsiteY118" fmla="*/ 802520 h 1230918"/>
                <a:gd name="connsiteX119" fmla="*/ 1035861 w 1314394"/>
                <a:gd name="connsiteY119" fmla="*/ 786911 h 1230918"/>
                <a:gd name="connsiteX120" fmla="*/ 1016170 w 1314394"/>
                <a:gd name="connsiteY120" fmla="*/ 784258 h 1230918"/>
                <a:gd name="connsiteX121" fmla="*/ 1016170 w 1314394"/>
                <a:gd name="connsiteY121" fmla="*/ 783748 h 1230918"/>
                <a:gd name="connsiteX122" fmla="*/ 1016170 w 1314394"/>
                <a:gd name="connsiteY122" fmla="*/ 788747 h 1230918"/>
                <a:gd name="connsiteX123" fmla="*/ 1017190 w 1314394"/>
                <a:gd name="connsiteY123" fmla="*/ 793644 h 1230918"/>
                <a:gd name="connsiteX124" fmla="*/ 1018517 w 1314394"/>
                <a:gd name="connsiteY124" fmla="*/ 800990 h 1230918"/>
                <a:gd name="connsiteX125" fmla="*/ 1019639 w 1314394"/>
                <a:gd name="connsiteY125" fmla="*/ 815069 h 1230918"/>
                <a:gd name="connsiteX126" fmla="*/ 1018414 w 1314394"/>
                <a:gd name="connsiteY126" fmla="*/ 841697 h 1230918"/>
                <a:gd name="connsiteX127" fmla="*/ 998826 w 1314394"/>
                <a:gd name="connsiteY127" fmla="*/ 942293 h 1230918"/>
                <a:gd name="connsiteX128" fmla="*/ 924348 w 1314394"/>
                <a:gd name="connsiteY128" fmla="*/ 1131751 h 1230918"/>
                <a:gd name="connsiteX129" fmla="*/ 858133 w 1314394"/>
                <a:gd name="connsiteY129" fmla="*/ 1213370 h 1230918"/>
                <a:gd name="connsiteX130" fmla="*/ 846197 w 1314394"/>
                <a:gd name="connsiteY130" fmla="*/ 1221022 h 1230918"/>
                <a:gd name="connsiteX131" fmla="*/ 832831 w 1314394"/>
                <a:gd name="connsiteY131" fmla="*/ 1227042 h 1230918"/>
                <a:gd name="connsiteX132" fmla="*/ 818140 w 1314394"/>
                <a:gd name="connsiteY132" fmla="*/ 1230612 h 1230918"/>
                <a:gd name="connsiteX133" fmla="*/ 802530 w 1314394"/>
                <a:gd name="connsiteY133" fmla="*/ 1230612 h 1230918"/>
                <a:gd name="connsiteX134" fmla="*/ 773146 w 1314394"/>
                <a:gd name="connsiteY134" fmla="*/ 1220410 h 1230918"/>
                <a:gd name="connsiteX135" fmla="*/ 753863 w 1314394"/>
                <a:gd name="connsiteY135" fmla="*/ 1194598 h 1230918"/>
                <a:gd name="connsiteX136" fmla="*/ 749783 w 1314394"/>
                <a:gd name="connsiteY136" fmla="*/ 1138995 h 1230918"/>
                <a:gd name="connsiteX137" fmla="*/ 759475 w 1314394"/>
                <a:gd name="connsiteY137" fmla="*/ 1087983 h 1230918"/>
                <a:gd name="connsiteX138" fmla="*/ 786818 w 1314394"/>
                <a:gd name="connsiteY138" fmla="*/ 990856 h 1230918"/>
                <a:gd name="connsiteX139" fmla="*/ 798857 w 1314394"/>
                <a:gd name="connsiteY139" fmla="*/ 943109 h 1230918"/>
                <a:gd name="connsiteX140" fmla="*/ 803550 w 1314394"/>
                <a:gd name="connsiteY140" fmla="*/ 896688 h 1230918"/>
                <a:gd name="connsiteX141" fmla="*/ 799469 w 1314394"/>
                <a:gd name="connsiteY141" fmla="*/ 874957 h 1230918"/>
                <a:gd name="connsiteX142" fmla="*/ 790286 w 1314394"/>
                <a:gd name="connsiteY142" fmla="*/ 855266 h 1230918"/>
                <a:gd name="connsiteX143" fmla="*/ 776309 w 1314394"/>
                <a:gd name="connsiteY143" fmla="*/ 838841 h 1230918"/>
                <a:gd name="connsiteX144" fmla="*/ 759373 w 1314394"/>
                <a:gd name="connsiteY144" fmla="*/ 827414 h 1230918"/>
                <a:gd name="connsiteX145" fmla="*/ 775901 w 1314394"/>
                <a:gd name="connsiteY145" fmla="*/ 820272 h 1230918"/>
                <a:gd name="connsiteX146" fmla="*/ 723460 w 1314394"/>
                <a:gd name="connsiteY146" fmla="*/ 942701 h 1230918"/>
                <a:gd name="connsiteX147" fmla="*/ 694485 w 1314394"/>
                <a:gd name="connsiteY147" fmla="*/ 1002793 h 1230918"/>
                <a:gd name="connsiteX148" fmla="*/ 660307 w 1314394"/>
                <a:gd name="connsiteY148" fmla="*/ 1061559 h 1230918"/>
                <a:gd name="connsiteX149" fmla="*/ 612457 w 1314394"/>
                <a:gd name="connsiteY149" fmla="*/ 1112571 h 1230918"/>
                <a:gd name="connsiteX150" fmla="*/ 543284 w 1314394"/>
                <a:gd name="connsiteY150" fmla="*/ 1137465 h 1230918"/>
                <a:gd name="connsiteX151" fmla="*/ 505738 w 1314394"/>
                <a:gd name="connsiteY151" fmla="*/ 1122161 h 1230918"/>
                <a:gd name="connsiteX152" fmla="*/ 486660 w 1314394"/>
                <a:gd name="connsiteY152" fmla="*/ 1087473 h 1230918"/>
                <a:gd name="connsiteX153" fmla="*/ 494924 w 1314394"/>
                <a:gd name="connsiteY153" fmla="*/ 1016668 h 1230918"/>
                <a:gd name="connsiteX154" fmla="*/ 494924 w 1314394"/>
                <a:gd name="connsiteY154" fmla="*/ 1017280 h 1230918"/>
                <a:gd name="connsiteX155" fmla="*/ 550324 w 1314394"/>
                <a:gd name="connsiteY155" fmla="*/ 828230 h 1230918"/>
                <a:gd name="connsiteX156" fmla="*/ 553487 w 1314394"/>
                <a:gd name="connsiteY156" fmla="*/ 835066 h 1230918"/>
                <a:gd name="connsiteX157" fmla="*/ 319032 w 1314394"/>
                <a:gd name="connsiteY157" fmla="*/ 713453 h 123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314394" h="1230918">
                  <a:moveTo>
                    <a:pt x="319032" y="713453"/>
                  </a:moveTo>
                  <a:cubicBezTo>
                    <a:pt x="398816" y="750110"/>
                    <a:pt x="478467" y="786982"/>
                    <a:pt x="557976" y="824047"/>
                  </a:cubicBezTo>
                  <a:lnTo>
                    <a:pt x="562363" y="825986"/>
                  </a:lnTo>
                  <a:lnTo>
                    <a:pt x="561138" y="830883"/>
                  </a:lnTo>
                  <a:lnTo>
                    <a:pt x="513289" y="1022076"/>
                  </a:lnTo>
                  <a:lnTo>
                    <a:pt x="513289" y="1022076"/>
                  </a:lnTo>
                  <a:lnTo>
                    <a:pt x="513289" y="1022688"/>
                  </a:lnTo>
                  <a:cubicBezTo>
                    <a:pt x="506289" y="1041593"/>
                    <a:pt x="504565" y="1062049"/>
                    <a:pt x="508289" y="1081861"/>
                  </a:cubicBezTo>
                  <a:cubicBezTo>
                    <a:pt x="511288" y="1099257"/>
                    <a:pt x="526450" y="1111908"/>
                    <a:pt x="544100" y="1111754"/>
                  </a:cubicBezTo>
                  <a:cubicBezTo>
                    <a:pt x="563281" y="1110612"/>
                    <a:pt x="581625" y="1103470"/>
                    <a:pt x="596541" y="1091350"/>
                  </a:cubicBezTo>
                  <a:cubicBezTo>
                    <a:pt x="613038" y="1078740"/>
                    <a:pt x="627434" y="1063579"/>
                    <a:pt x="639187" y="1046459"/>
                  </a:cubicBezTo>
                  <a:cubicBezTo>
                    <a:pt x="651379" y="1028819"/>
                    <a:pt x="662194" y="1010261"/>
                    <a:pt x="671529" y="990958"/>
                  </a:cubicBezTo>
                  <a:cubicBezTo>
                    <a:pt x="681732" y="971574"/>
                    <a:pt x="690812" y="951781"/>
                    <a:pt x="699892" y="931784"/>
                  </a:cubicBezTo>
                  <a:cubicBezTo>
                    <a:pt x="718155" y="891995"/>
                    <a:pt x="735499" y="851492"/>
                    <a:pt x="751823" y="810784"/>
                  </a:cubicBezTo>
                  <a:lnTo>
                    <a:pt x="756925" y="798337"/>
                  </a:lnTo>
                  <a:lnTo>
                    <a:pt x="768453" y="803642"/>
                  </a:lnTo>
                  <a:cubicBezTo>
                    <a:pt x="803713" y="820721"/>
                    <a:pt x="826812" y="855715"/>
                    <a:pt x="828648" y="894852"/>
                  </a:cubicBezTo>
                  <a:cubicBezTo>
                    <a:pt x="829281" y="912787"/>
                    <a:pt x="827556" y="930723"/>
                    <a:pt x="823547" y="948210"/>
                  </a:cubicBezTo>
                  <a:cubicBezTo>
                    <a:pt x="820078" y="965044"/>
                    <a:pt x="815691" y="981572"/>
                    <a:pt x="811100" y="997794"/>
                  </a:cubicBezTo>
                  <a:cubicBezTo>
                    <a:pt x="801917" y="1030339"/>
                    <a:pt x="791817" y="1062171"/>
                    <a:pt x="783961" y="1094104"/>
                  </a:cubicBezTo>
                  <a:cubicBezTo>
                    <a:pt x="779890" y="1109775"/>
                    <a:pt x="776819" y="1125691"/>
                    <a:pt x="774779" y="1141749"/>
                  </a:cubicBezTo>
                  <a:cubicBezTo>
                    <a:pt x="772361" y="1156349"/>
                    <a:pt x="773228" y="1171295"/>
                    <a:pt x="777330" y="1185518"/>
                  </a:cubicBezTo>
                  <a:cubicBezTo>
                    <a:pt x="779329" y="1191027"/>
                    <a:pt x="782869" y="1195842"/>
                    <a:pt x="787532" y="1199393"/>
                  </a:cubicBezTo>
                  <a:cubicBezTo>
                    <a:pt x="792878" y="1202698"/>
                    <a:pt x="798918" y="1204719"/>
                    <a:pt x="805182" y="1205311"/>
                  </a:cubicBezTo>
                  <a:cubicBezTo>
                    <a:pt x="818803" y="1206035"/>
                    <a:pt x="832199" y="1201637"/>
                    <a:pt x="842727" y="1192966"/>
                  </a:cubicBezTo>
                  <a:cubicBezTo>
                    <a:pt x="867091" y="1172551"/>
                    <a:pt x="887170" y="1147514"/>
                    <a:pt x="901800" y="1119305"/>
                  </a:cubicBezTo>
                  <a:cubicBezTo>
                    <a:pt x="933275" y="1061242"/>
                    <a:pt x="957597" y="999579"/>
                    <a:pt x="974238" y="935661"/>
                  </a:cubicBezTo>
                  <a:cubicBezTo>
                    <a:pt x="983114" y="904095"/>
                    <a:pt x="989399" y="871845"/>
                    <a:pt x="993010" y="839249"/>
                  </a:cubicBezTo>
                  <a:cubicBezTo>
                    <a:pt x="993837" y="831423"/>
                    <a:pt x="994204" y="823547"/>
                    <a:pt x="994133" y="815681"/>
                  </a:cubicBezTo>
                  <a:cubicBezTo>
                    <a:pt x="994041" y="812029"/>
                    <a:pt x="993735" y="808386"/>
                    <a:pt x="993214" y="804765"/>
                  </a:cubicBezTo>
                  <a:lnTo>
                    <a:pt x="992398" y="799765"/>
                  </a:lnTo>
                  <a:lnTo>
                    <a:pt x="990868" y="792318"/>
                  </a:lnTo>
                  <a:cubicBezTo>
                    <a:pt x="989715" y="785707"/>
                    <a:pt x="990501" y="778912"/>
                    <a:pt x="993112" y="772729"/>
                  </a:cubicBezTo>
                  <a:cubicBezTo>
                    <a:pt x="993980" y="770627"/>
                    <a:pt x="995265" y="768719"/>
                    <a:pt x="996887" y="767118"/>
                  </a:cubicBezTo>
                  <a:cubicBezTo>
                    <a:pt x="998285" y="765363"/>
                    <a:pt x="1000019" y="763904"/>
                    <a:pt x="1001988" y="762833"/>
                  </a:cubicBezTo>
                  <a:cubicBezTo>
                    <a:pt x="1005090" y="760884"/>
                    <a:pt x="1008569" y="759599"/>
                    <a:pt x="1012191" y="759058"/>
                  </a:cubicBezTo>
                  <a:cubicBezTo>
                    <a:pt x="1022271" y="758129"/>
                    <a:pt x="1032423" y="759201"/>
                    <a:pt x="1042084" y="762221"/>
                  </a:cubicBezTo>
                  <a:cubicBezTo>
                    <a:pt x="1058695" y="766842"/>
                    <a:pt x="1075049" y="772352"/>
                    <a:pt x="1091057" y="778748"/>
                  </a:cubicBezTo>
                  <a:lnTo>
                    <a:pt x="1102789" y="783340"/>
                  </a:lnTo>
                  <a:cubicBezTo>
                    <a:pt x="1104309" y="783860"/>
                    <a:pt x="1105768" y="784503"/>
                    <a:pt x="1107176" y="785278"/>
                  </a:cubicBezTo>
                  <a:cubicBezTo>
                    <a:pt x="1109584" y="786604"/>
                    <a:pt x="1111707" y="788410"/>
                    <a:pt x="1113400" y="790583"/>
                  </a:cubicBezTo>
                  <a:cubicBezTo>
                    <a:pt x="1115757" y="793583"/>
                    <a:pt x="1117430" y="797062"/>
                    <a:pt x="1118297" y="800786"/>
                  </a:cubicBezTo>
                  <a:cubicBezTo>
                    <a:pt x="1119817" y="810488"/>
                    <a:pt x="1119817" y="820364"/>
                    <a:pt x="1118297" y="830066"/>
                  </a:cubicBezTo>
                  <a:cubicBezTo>
                    <a:pt x="1114013" y="864754"/>
                    <a:pt x="1106871" y="896790"/>
                    <a:pt x="1103299" y="929540"/>
                  </a:cubicBezTo>
                  <a:cubicBezTo>
                    <a:pt x="1098362" y="961126"/>
                    <a:pt x="1099188" y="993336"/>
                    <a:pt x="1105749" y="1024626"/>
                  </a:cubicBezTo>
                  <a:cubicBezTo>
                    <a:pt x="1109227" y="1038981"/>
                    <a:pt x="1116247" y="1052234"/>
                    <a:pt x="1126154" y="1063191"/>
                  </a:cubicBezTo>
                  <a:cubicBezTo>
                    <a:pt x="1136233" y="1073649"/>
                    <a:pt x="1149017" y="1081096"/>
                    <a:pt x="1163087" y="1084718"/>
                  </a:cubicBezTo>
                  <a:cubicBezTo>
                    <a:pt x="1166759" y="1085636"/>
                    <a:pt x="1170432" y="1086555"/>
                    <a:pt x="1174207" y="1087167"/>
                  </a:cubicBezTo>
                  <a:lnTo>
                    <a:pt x="1176962" y="1087677"/>
                  </a:lnTo>
                  <a:cubicBezTo>
                    <a:pt x="1177778" y="1087677"/>
                    <a:pt x="1176962" y="1087677"/>
                    <a:pt x="1176962" y="1087677"/>
                  </a:cubicBezTo>
                  <a:lnTo>
                    <a:pt x="1176145" y="1087677"/>
                  </a:lnTo>
                  <a:cubicBezTo>
                    <a:pt x="1175431" y="1087677"/>
                    <a:pt x="1176145" y="1087677"/>
                    <a:pt x="1176145" y="1087677"/>
                  </a:cubicBezTo>
                  <a:lnTo>
                    <a:pt x="1176145" y="1087677"/>
                  </a:lnTo>
                  <a:lnTo>
                    <a:pt x="1176860" y="1087167"/>
                  </a:lnTo>
                  <a:cubicBezTo>
                    <a:pt x="1182022" y="1082780"/>
                    <a:pt x="1186562" y="1077699"/>
                    <a:pt x="1190327" y="1072068"/>
                  </a:cubicBezTo>
                  <a:cubicBezTo>
                    <a:pt x="1199356" y="1058651"/>
                    <a:pt x="1207528" y="1044674"/>
                    <a:pt x="1214813" y="1030237"/>
                  </a:cubicBezTo>
                  <a:cubicBezTo>
                    <a:pt x="1229913" y="1000956"/>
                    <a:pt x="1243380" y="970554"/>
                    <a:pt x="1255623" y="939844"/>
                  </a:cubicBezTo>
                  <a:cubicBezTo>
                    <a:pt x="1261949" y="924541"/>
                    <a:pt x="1268070" y="909237"/>
                    <a:pt x="1273886" y="893525"/>
                  </a:cubicBezTo>
                  <a:lnTo>
                    <a:pt x="1282252" y="870264"/>
                  </a:lnTo>
                  <a:lnTo>
                    <a:pt x="1286027" y="858735"/>
                  </a:lnTo>
                  <a:cubicBezTo>
                    <a:pt x="1286537" y="857001"/>
                    <a:pt x="1287149" y="854858"/>
                    <a:pt x="1287455" y="853430"/>
                  </a:cubicBezTo>
                  <a:cubicBezTo>
                    <a:pt x="1287761" y="852002"/>
                    <a:pt x="1287455" y="851594"/>
                    <a:pt x="1287455" y="852206"/>
                  </a:cubicBezTo>
                  <a:cubicBezTo>
                    <a:pt x="1287455" y="852818"/>
                    <a:pt x="1287455" y="851083"/>
                    <a:pt x="1287455" y="850471"/>
                  </a:cubicBezTo>
                  <a:cubicBezTo>
                    <a:pt x="1286292" y="834637"/>
                    <a:pt x="1283772" y="818936"/>
                    <a:pt x="1279905" y="803540"/>
                  </a:cubicBezTo>
                  <a:cubicBezTo>
                    <a:pt x="1276130" y="787624"/>
                    <a:pt x="1271641" y="771811"/>
                    <a:pt x="1266642" y="756201"/>
                  </a:cubicBezTo>
                  <a:cubicBezTo>
                    <a:pt x="1247267" y="693589"/>
                    <a:pt x="1217017" y="634874"/>
                    <a:pt x="1177268" y="582761"/>
                  </a:cubicBezTo>
                  <a:cubicBezTo>
                    <a:pt x="1167269" y="570079"/>
                    <a:pt x="1156322" y="558173"/>
                    <a:pt x="1144518" y="547154"/>
                  </a:cubicBezTo>
                  <a:cubicBezTo>
                    <a:pt x="1132948" y="536166"/>
                    <a:pt x="1120338" y="526331"/>
                    <a:pt x="1106871" y="517771"/>
                  </a:cubicBezTo>
                  <a:cubicBezTo>
                    <a:pt x="1093556" y="509354"/>
                    <a:pt x="1079314" y="502509"/>
                    <a:pt x="1064428" y="497367"/>
                  </a:cubicBezTo>
                  <a:cubicBezTo>
                    <a:pt x="1060653" y="496142"/>
                    <a:pt x="1056980" y="494714"/>
                    <a:pt x="1053205" y="493694"/>
                  </a:cubicBezTo>
                  <a:lnTo>
                    <a:pt x="1041779" y="490837"/>
                  </a:lnTo>
                  <a:cubicBezTo>
                    <a:pt x="1034127" y="489001"/>
                    <a:pt x="1025454" y="487368"/>
                    <a:pt x="1017394" y="485634"/>
                  </a:cubicBezTo>
                  <a:cubicBezTo>
                    <a:pt x="951588" y="471555"/>
                    <a:pt x="886395" y="456455"/>
                    <a:pt x="821098" y="441151"/>
                  </a:cubicBezTo>
                  <a:cubicBezTo>
                    <a:pt x="560118" y="379937"/>
                    <a:pt x="299852" y="316172"/>
                    <a:pt x="39586" y="252611"/>
                  </a:cubicBezTo>
                  <a:lnTo>
                    <a:pt x="0" y="242919"/>
                  </a:lnTo>
                  <a:lnTo>
                    <a:pt x="38055" y="227921"/>
                  </a:lnTo>
                  <a:cubicBezTo>
                    <a:pt x="89782" y="207517"/>
                    <a:pt x="142427" y="189356"/>
                    <a:pt x="194664" y="170176"/>
                  </a:cubicBezTo>
                  <a:lnTo>
                    <a:pt x="353007" y="113042"/>
                  </a:lnTo>
                  <a:lnTo>
                    <a:pt x="667346" y="0"/>
                  </a:lnTo>
                  <a:lnTo>
                    <a:pt x="358210" y="126612"/>
                  </a:lnTo>
                  <a:lnTo>
                    <a:pt x="203642" y="189662"/>
                  </a:lnTo>
                  <a:cubicBezTo>
                    <a:pt x="152017" y="210067"/>
                    <a:pt x="100801" y="232308"/>
                    <a:pt x="48666" y="251795"/>
                  </a:cubicBezTo>
                  <a:lnTo>
                    <a:pt x="47136" y="227105"/>
                  </a:lnTo>
                  <a:cubicBezTo>
                    <a:pt x="307096" y="291380"/>
                    <a:pt x="567464" y="354360"/>
                    <a:pt x="828240" y="416054"/>
                  </a:cubicBezTo>
                  <a:cubicBezTo>
                    <a:pt x="893434" y="431255"/>
                    <a:pt x="958628" y="446661"/>
                    <a:pt x="1023924" y="460332"/>
                  </a:cubicBezTo>
                  <a:cubicBezTo>
                    <a:pt x="1032188" y="462066"/>
                    <a:pt x="1039942" y="463597"/>
                    <a:pt x="1048614" y="465637"/>
                  </a:cubicBezTo>
                  <a:lnTo>
                    <a:pt x="1061571" y="468800"/>
                  </a:lnTo>
                  <a:lnTo>
                    <a:pt x="1074222" y="472983"/>
                  </a:lnTo>
                  <a:cubicBezTo>
                    <a:pt x="1090934" y="478829"/>
                    <a:pt x="1106901" y="486634"/>
                    <a:pt x="1121766" y="496244"/>
                  </a:cubicBezTo>
                  <a:cubicBezTo>
                    <a:pt x="1136631" y="505600"/>
                    <a:pt x="1150537" y="516404"/>
                    <a:pt x="1163290" y="528484"/>
                  </a:cubicBezTo>
                  <a:cubicBezTo>
                    <a:pt x="1176023" y="540319"/>
                    <a:pt x="1187786" y="553143"/>
                    <a:pt x="1198489" y="566845"/>
                  </a:cubicBezTo>
                  <a:cubicBezTo>
                    <a:pt x="1240248" y="621377"/>
                    <a:pt x="1271957" y="682907"/>
                    <a:pt x="1292148" y="748549"/>
                  </a:cubicBezTo>
                  <a:cubicBezTo>
                    <a:pt x="1297453" y="764771"/>
                    <a:pt x="1302350" y="781197"/>
                    <a:pt x="1306023" y="797929"/>
                  </a:cubicBezTo>
                  <a:cubicBezTo>
                    <a:pt x="1310319" y="815028"/>
                    <a:pt x="1313084" y="832474"/>
                    <a:pt x="1314287" y="850063"/>
                  </a:cubicBezTo>
                  <a:cubicBezTo>
                    <a:pt x="1314430" y="851553"/>
                    <a:pt x="1314430" y="853063"/>
                    <a:pt x="1314287" y="854552"/>
                  </a:cubicBezTo>
                  <a:cubicBezTo>
                    <a:pt x="1314155" y="856246"/>
                    <a:pt x="1313849" y="857919"/>
                    <a:pt x="1313369" y="859551"/>
                  </a:cubicBezTo>
                  <a:cubicBezTo>
                    <a:pt x="1313369" y="862102"/>
                    <a:pt x="1312145" y="864041"/>
                    <a:pt x="1311533" y="866285"/>
                  </a:cubicBezTo>
                  <a:lnTo>
                    <a:pt x="1307554" y="878732"/>
                  </a:lnTo>
                  <a:cubicBezTo>
                    <a:pt x="1304799" y="886792"/>
                    <a:pt x="1301840" y="894750"/>
                    <a:pt x="1298882" y="902707"/>
                  </a:cubicBezTo>
                  <a:cubicBezTo>
                    <a:pt x="1292964" y="918490"/>
                    <a:pt x="1286771" y="934202"/>
                    <a:pt x="1280313" y="949843"/>
                  </a:cubicBezTo>
                  <a:cubicBezTo>
                    <a:pt x="1267458" y="981062"/>
                    <a:pt x="1253786" y="1011873"/>
                    <a:pt x="1238177" y="1042174"/>
                  </a:cubicBezTo>
                  <a:cubicBezTo>
                    <a:pt x="1230423" y="1057682"/>
                    <a:pt x="1221628" y="1072639"/>
                    <a:pt x="1211854" y="1086963"/>
                  </a:cubicBezTo>
                  <a:cubicBezTo>
                    <a:pt x="1206355" y="1095329"/>
                    <a:pt x="1199448" y="1102675"/>
                    <a:pt x="1191449" y="1108694"/>
                  </a:cubicBezTo>
                  <a:lnTo>
                    <a:pt x="1189613" y="1110020"/>
                  </a:lnTo>
                  <a:lnTo>
                    <a:pt x="1186960" y="1111244"/>
                  </a:lnTo>
                  <a:cubicBezTo>
                    <a:pt x="1185073" y="1112203"/>
                    <a:pt x="1183043" y="1112826"/>
                    <a:pt x="1180941" y="1113081"/>
                  </a:cubicBezTo>
                  <a:cubicBezTo>
                    <a:pt x="1179615" y="1113183"/>
                    <a:pt x="1178288" y="1113183"/>
                    <a:pt x="1176962" y="1113081"/>
                  </a:cubicBezTo>
                  <a:lnTo>
                    <a:pt x="1173799" y="1113081"/>
                  </a:lnTo>
                  <a:lnTo>
                    <a:pt x="1170432" y="1112469"/>
                  </a:lnTo>
                  <a:cubicBezTo>
                    <a:pt x="1165882" y="1111714"/>
                    <a:pt x="1161393" y="1110693"/>
                    <a:pt x="1156965" y="1109408"/>
                  </a:cubicBezTo>
                  <a:cubicBezTo>
                    <a:pt x="1138253" y="1104674"/>
                    <a:pt x="1121276" y="1094737"/>
                    <a:pt x="1107993" y="1080739"/>
                  </a:cubicBezTo>
                  <a:cubicBezTo>
                    <a:pt x="1095250" y="1066742"/>
                    <a:pt x="1086231" y="1049755"/>
                    <a:pt x="1081772" y="1031360"/>
                  </a:cubicBezTo>
                  <a:cubicBezTo>
                    <a:pt x="1074294" y="996957"/>
                    <a:pt x="1073192" y="961484"/>
                    <a:pt x="1078507" y="926683"/>
                  </a:cubicBezTo>
                  <a:cubicBezTo>
                    <a:pt x="1082282" y="892913"/>
                    <a:pt x="1089628" y="859449"/>
                    <a:pt x="1093505" y="827516"/>
                  </a:cubicBezTo>
                  <a:cubicBezTo>
                    <a:pt x="1094393" y="820741"/>
                    <a:pt x="1094393" y="813885"/>
                    <a:pt x="1093505" y="807111"/>
                  </a:cubicBezTo>
                  <a:cubicBezTo>
                    <a:pt x="1093505" y="806193"/>
                    <a:pt x="1092893" y="805581"/>
                    <a:pt x="1093505" y="806397"/>
                  </a:cubicBezTo>
                  <a:cubicBezTo>
                    <a:pt x="1093913" y="806877"/>
                    <a:pt x="1094393" y="807284"/>
                    <a:pt x="1094933" y="807621"/>
                  </a:cubicBezTo>
                  <a:lnTo>
                    <a:pt x="1093607" y="807111"/>
                  </a:lnTo>
                  <a:lnTo>
                    <a:pt x="1081976" y="802520"/>
                  </a:lnTo>
                  <a:cubicBezTo>
                    <a:pt x="1066897" y="796501"/>
                    <a:pt x="1051502" y="791287"/>
                    <a:pt x="1035861" y="786911"/>
                  </a:cubicBezTo>
                  <a:cubicBezTo>
                    <a:pt x="1029495" y="784921"/>
                    <a:pt x="1022833" y="784023"/>
                    <a:pt x="1016170" y="784258"/>
                  </a:cubicBezTo>
                  <a:cubicBezTo>
                    <a:pt x="1013824" y="784768"/>
                    <a:pt x="1016170" y="784258"/>
                    <a:pt x="1016170" y="783748"/>
                  </a:cubicBezTo>
                  <a:cubicBezTo>
                    <a:pt x="1015895" y="785400"/>
                    <a:pt x="1015895" y="787094"/>
                    <a:pt x="1016170" y="788747"/>
                  </a:cubicBezTo>
                  <a:lnTo>
                    <a:pt x="1017190" y="793644"/>
                  </a:lnTo>
                  <a:lnTo>
                    <a:pt x="1018517" y="800990"/>
                  </a:lnTo>
                  <a:cubicBezTo>
                    <a:pt x="1019129" y="805662"/>
                    <a:pt x="1019507" y="810355"/>
                    <a:pt x="1019639" y="815069"/>
                  </a:cubicBezTo>
                  <a:cubicBezTo>
                    <a:pt x="1019700" y="823955"/>
                    <a:pt x="1019292" y="832852"/>
                    <a:pt x="1018414" y="841697"/>
                  </a:cubicBezTo>
                  <a:cubicBezTo>
                    <a:pt x="1014660" y="875712"/>
                    <a:pt x="1008110" y="909359"/>
                    <a:pt x="998826" y="942293"/>
                  </a:cubicBezTo>
                  <a:cubicBezTo>
                    <a:pt x="981778" y="1008231"/>
                    <a:pt x="956771" y="1071853"/>
                    <a:pt x="924348" y="1131751"/>
                  </a:cubicBezTo>
                  <a:cubicBezTo>
                    <a:pt x="907973" y="1163124"/>
                    <a:pt x="885455" y="1190885"/>
                    <a:pt x="858133" y="1213370"/>
                  </a:cubicBezTo>
                  <a:cubicBezTo>
                    <a:pt x="854410" y="1216288"/>
                    <a:pt x="850410" y="1218860"/>
                    <a:pt x="846197" y="1221022"/>
                  </a:cubicBezTo>
                  <a:cubicBezTo>
                    <a:pt x="841962" y="1223491"/>
                    <a:pt x="837484" y="1225511"/>
                    <a:pt x="832831" y="1227042"/>
                  </a:cubicBezTo>
                  <a:cubicBezTo>
                    <a:pt x="828066" y="1228704"/>
                    <a:pt x="823139" y="1229908"/>
                    <a:pt x="818140" y="1230612"/>
                  </a:cubicBezTo>
                  <a:cubicBezTo>
                    <a:pt x="812946" y="1231020"/>
                    <a:pt x="807722" y="1231020"/>
                    <a:pt x="802530" y="1230612"/>
                  </a:cubicBezTo>
                  <a:cubicBezTo>
                    <a:pt x="792082" y="1229490"/>
                    <a:pt x="782033" y="1226001"/>
                    <a:pt x="773146" y="1220410"/>
                  </a:cubicBezTo>
                  <a:cubicBezTo>
                    <a:pt x="764301" y="1213911"/>
                    <a:pt x="757588" y="1204923"/>
                    <a:pt x="753863" y="1194598"/>
                  </a:cubicBezTo>
                  <a:cubicBezTo>
                    <a:pt x="748242" y="1176621"/>
                    <a:pt x="746844" y="1157594"/>
                    <a:pt x="749783" y="1138995"/>
                  </a:cubicBezTo>
                  <a:cubicBezTo>
                    <a:pt x="751925" y="1121804"/>
                    <a:pt x="755159" y="1104766"/>
                    <a:pt x="759475" y="1087983"/>
                  </a:cubicBezTo>
                  <a:cubicBezTo>
                    <a:pt x="767637" y="1054927"/>
                    <a:pt x="777840" y="1022892"/>
                    <a:pt x="786818" y="990856"/>
                  </a:cubicBezTo>
                  <a:cubicBezTo>
                    <a:pt x="791307" y="974941"/>
                    <a:pt x="795592" y="958923"/>
                    <a:pt x="798857" y="943109"/>
                  </a:cubicBezTo>
                  <a:cubicBezTo>
                    <a:pt x="802417" y="927907"/>
                    <a:pt x="803999" y="912298"/>
                    <a:pt x="803550" y="896688"/>
                  </a:cubicBezTo>
                  <a:cubicBezTo>
                    <a:pt x="802988" y="889312"/>
                    <a:pt x="801622" y="882027"/>
                    <a:pt x="799469" y="874957"/>
                  </a:cubicBezTo>
                  <a:cubicBezTo>
                    <a:pt x="797224" y="868040"/>
                    <a:pt x="794143" y="861429"/>
                    <a:pt x="790286" y="855266"/>
                  </a:cubicBezTo>
                  <a:cubicBezTo>
                    <a:pt x="786369" y="849206"/>
                    <a:pt x="781666" y="843677"/>
                    <a:pt x="776309" y="838841"/>
                  </a:cubicBezTo>
                  <a:cubicBezTo>
                    <a:pt x="771249" y="834229"/>
                    <a:pt x="765545" y="830383"/>
                    <a:pt x="759373" y="827414"/>
                  </a:cubicBezTo>
                  <a:lnTo>
                    <a:pt x="775901" y="820272"/>
                  </a:lnTo>
                  <a:cubicBezTo>
                    <a:pt x="759271" y="861082"/>
                    <a:pt x="741824" y="901891"/>
                    <a:pt x="723460" y="942701"/>
                  </a:cubicBezTo>
                  <a:cubicBezTo>
                    <a:pt x="714176" y="963106"/>
                    <a:pt x="704586" y="982898"/>
                    <a:pt x="694485" y="1002793"/>
                  </a:cubicBezTo>
                  <a:cubicBezTo>
                    <a:pt x="684609" y="1023218"/>
                    <a:pt x="673182" y="1042868"/>
                    <a:pt x="660307" y="1061559"/>
                  </a:cubicBezTo>
                  <a:cubicBezTo>
                    <a:pt x="647013" y="1080872"/>
                    <a:pt x="630883" y="1098073"/>
                    <a:pt x="612457" y="1112571"/>
                  </a:cubicBezTo>
                  <a:cubicBezTo>
                    <a:pt x="592980" y="1128640"/>
                    <a:pt x="568535" y="1137434"/>
                    <a:pt x="543284" y="1137465"/>
                  </a:cubicBezTo>
                  <a:cubicBezTo>
                    <a:pt x="529368" y="1136903"/>
                    <a:pt x="516084" y="1131486"/>
                    <a:pt x="505738" y="1122161"/>
                  </a:cubicBezTo>
                  <a:cubicBezTo>
                    <a:pt x="495801" y="1112959"/>
                    <a:pt x="489109" y="1100787"/>
                    <a:pt x="486660" y="1087473"/>
                  </a:cubicBezTo>
                  <a:cubicBezTo>
                    <a:pt x="482763" y="1063558"/>
                    <a:pt x="485619" y="1039042"/>
                    <a:pt x="494924" y="1016668"/>
                  </a:cubicBezTo>
                  <a:lnTo>
                    <a:pt x="494924" y="1017280"/>
                  </a:lnTo>
                  <a:lnTo>
                    <a:pt x="550324" y="828230"/>
                  </a:lnTo>
                  <a:lnTo>
                    <a:pt x="553487" y="835066"/>
                  </a:lnTo>
                  <a:cubicBezTo>
                    <a:pt x="474927" y="794797"/>
                    <a:pt x="396775" y="754263"/>
                    <a:pt x="319032" y="713453"/>
                  </a:cubicBezTo>
                  <a:close/>
                </a:path>
              </a:pathLst>
            </a:custGeom>
            <a:solidFill>
              <a:srgbClr val="EDCFC5"/>
            </a:solidFill>
            <a:ln w="10203" cap="flat">
              <a:noFill/>
              <a:prstDash val="solid"/>
              <a:miter/>
            </a:ln>
          </p:spPr>
          <p:txBody>
            <a:bodyPr rtlCol="0" anchor="ctr"/>
            <a:lstStyle/>
            <a:p>
              <a:endParaRPr lang="nb-NO"/>
            </a:p>
          </p:txBody>
        </p:sp>
        <p:sp>
          <p:nvSpPr>
            <p:cNvPr id="23" name="Frihåndsform: figur 22">
              <a:extLst>
                <a:ext uri="{FF2B5EF4-FFF2-40B4-BE49-F238E27FC236}">
                  <a16:creationId xmlns:a16="http://schemas.microsoft.com/office/drawing/2014/main" id="{83FE50A8-D4EA-DA67-624D-0B94050DB35A}"/>
                </a:ext>
              </a:extLst>
            </p:cNvPr>
            <p:cNvSpPr/>
            <p:nvPr/>
          </p:nvSpPr>
          <p:spPr>
            <a:xfrm>
              <a:off x="5786761" y="2896805"/>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5" y="179766"/>
                    <a:pt x="89884" y="179766"/>
                  </a:cubicBezTo>
                  <a:cubicBezTo>
                    <a:pt x="40243" y="179766"/>
                    <a:pt x="0" y="139524"/>
                    <a:pt x="0" y="89883"/>
                  </a:cubicBezTo>
                  <a:cubicBezTo>
                    <a:pt x="0" y="40242"/>
                    <a:pt x="40243" y="0"/>
                    <a:pt x="89884" y="0"/>
                  </a:cubicBezTo>
                  <a:cubicBezTo>
                    <a:pt x="139525"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24" name="Frihåndsform: figur 23">
              <a:extLst>
                <a:ext uri="{FF2B5EF4-FFF2-40B4-BE49-F238E27FC236}">
                  <a16:creationId xmlns:a16="http://schemas.microsoft.com/office/drawing/2014/main" id="{2588D870-C391-326D-2DCA-073D3E181E41}"/>
                </a:ext>
              </a:extLst>
            </p:cNvPr>
            <p:cNvSpPr/>
            <p:nvPr/>
          </p:nvSpPr>
          <p:spPr>
            <a:xfrm>
              <a:off x="5876646" y="2851915"/>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5" y="179766"/>
                    <a:pt x="89884" y="179766"/>
                  </a:cubicBezTo>
                  <a:cubicBezTo>
                    <a:pt x="40243" y="179766"/>
                    <a:pt x="0" y="139524"/>
                    <a:pt x="0" y="89883"/>
                  </a:cubicBezTo>
                  <a:cubicBezTo>
                    <a:pt x="0" y="40242"/>
                    <a:pt x="40243" y="0"/>
                    <a:pt x="89884" y="0"/>
                  </a:cubicBezTo>
                  <a:cubicBezTo>
                    <a:pt x="139525"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25" name="Frihåndsform: figur 24">
              <a:extLst>
                <a:ext uri="{FF2B5EF4-FFF2-40B4-BE49-F238E27FC236}">
                  <a16:creationId xmlns:a16="http://schemas.microsoft.com/office/drawing/2014/main" id="{15E5BA40-7B26-454E-8995-A1EFF817DB13}"/>
                </a:ext>
              </a:extLst>
            </p:cNvPr>
            <p:cNvSpPr/>
            <p:nvPr/>
          </p:nvSpPr>
          <p:spPr>
            <a:xfrm>
              <a:off x="5997443" y="2753564"/>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6" y="179766"/>
                    <a:pt x="89884" y="179766"/>
                  </a:cubicBezTo>
                  <a:cubicBezTo>
                    <a:pt x="40243" y="179766"/>
                    <a:pt x="0" y="139524"/>
                    <a:pt x="0" y="89883"/>
                  </a:cubicBezTo>
                  <a:cubicBezTo>
                    <a:pt x="0" y="40242"/>
                    <a:pt x="40243" y="0"/>
                    <a:pt x="89884" y="0"/>
                  </a:cubicBezTo>
                  <a:cubicBezTo>
                    <a:pt x="139526"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26" name="Frihåndsform: figur 25">
              <a:extLst>
                <a:ext uri="{FF2B5EF4-FFF2-40B4-BE49-F238E27FC236}">
                  <a16:creationId xmlns:a16="http://schemas.microsoft.com/office/drawing/2014/main" id="{A7162EBC-6098-9E61-BBD1-DB59A8D8AC46}"/>
                </a:ext>
              </a:extLst>
            </p:cNvPr>
            <p:cNvSpPr/>
            <p:nvPr/>
          </p:nvSpPr>
          <p:spPr>
            <a:xfrm>
              <a:off x="5946941" y="2809779"/>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6" y="179766"/>
                    <a:pt x="89884" y="179766"/>
                  </a:cubicBezTo>
                  <a:cubicBezTo>
                    <a:pt x="40243" y="179766"/>
                    <a:pt x="0" y="139524"/>
                    <a:pt x="0" y="89883"/>
                  </a:cubicBezTo>
                  <a:cubicBezTo>
                    <a:pt x="0" y="40242"/>
                    <a:pt x="40243" y="0"/>
                    <a:pt x="89884" y="0"/>
                  </a:cubicBezTo>
                  <a:cubicBezTo>
                    <a:pt x="139526"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27" name="Frihåndsform: figur 26">
              <a:extLst>
                <a:ext uri="{FF2B5EF4-FFF2-40B4-BE49-F238E27FC236}">
                  <a16:creationId xmlns:a16="http://schemas.microsoft.com/office/drawing/2014/main" id="{176530C8-3D1D-7D69-63E5-CD170792CE97}"/>
                </a:ext>
              </a:extLst>
            </p:cNvPr>
            <p:cNvSpPr/>
            <p:nvPr/>
          </p:nvSpPr>
          <p:spPr>
            <a:xfrm>
              <a:off x="5865423" y="2719896"/>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6" y="179766"/>
                    <a:pt x="89884" y="179766"/>
                  </a:cubicBezTo>
                  <a:cubicBezTo>
                    <a:pt x="40243" y="179766"/>
                    <a:pt x="0" y="139524"/>
                    <a:pt x="0" y="89883"/>
                  </a:cubicBezTo>
                  <a:cubicBezTo>
                    <a:pt x="0" y="40242"/>
                    <a:pt x="40243" y="0"/>
                    <a:pt x="89884" y="0"/>
                  </a:cubicBezTo>
                  <a:cubicBezTo>
                    <a:pt x="139526"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28" name="Frihåndsform: figur 27">
              <a:extLst>
                <a:ext uri="{FF2B5EF4-FFF2-40B4-BE49-F238E27FC236}">
                  <a16:creationId xmlns:a16="http://schemas.microsoft.com/office/drawing/2014/main" id="{9121B317-4C2E-36CD-54C9-99933E43367A}"/>
                </a:ext>
              </a:extLst>
            </p:cNvPr>
            <p:cNvSpPr/>
            <p:nvPr/>
          </p:nvSpPr>
          <p:spPr>
            <a:xfrm>
              <a:off x="5944084" y="2644092"/>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5" y="179766"/>
                    <a:pt x="89884" y="179766"/>
                  </a:cubicBezTo>
                  <a:cubicBezTo>
                    <a:pt x="40243" y="179766"/>
                    <a:pt x="0" y="139524"/>
                    <a:pt x="0" y="89883"/>
                  </a:cubicBezTo>
                  <a:cubicBezTo>
                    <a:pt x="0" y="40242"/>
                    <a:pt x="40243" y="0"/>
                    <a:pt x="89884" y="0"/>
                  </a:cubicBezTo>
                  <a:cubicBezTo>
                    <a:pt x="139525"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29" name="Frihåndsform: figur 28">
              <a:extLst>
                <a:ext uri="{FF2B5EF4-FFF2-40B4-BE49-F238E27FC236}">
                  <a16:creationId xmlns:a16="http://schemas.microsoft.com/office/drawing/2014/main" id="{920B6B1E-66B3-EE2D-4167-CE84E065F230}"/>
                </a:ext>
              </a:extLst>
            </p:cNvPr>
            <p:cNvSpPr/>
            <p:nvPr/>
          </p:nvSpPr>
          <p:spPr>
            <a:xfrm>
              <a:off x="5837672" y="2616545"/>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5" y="179766"/>
                    <a:pt x="89884" y="179766"/>
                  </a:cubicBezTo>
                  <a:cubicBezTo>
                    <a:pt x="40243" y="179766"/>
                    <a:pt x="0" y="139524"/>
                    <a:pt x="0" y="89883"/>
                  </a:cubicBezTo>
                  <a:cubicBezTo>
                    <a:pt x="0" y="40242"/>
                    <a:pt x="40243" y="0"/>
                    <a:pt x="89884" y="0"/>
                  </a:cubicBezTo>
                  <a:cubicBezTo>
                    <a:pt x="139525"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30" name="Frihåndsform: figur 29">
              <a:extLst>
                <a:ext uri="{FF2B5EF4-FFF2-40B4-BE49-F238E27FC236}">
                  <a16:creationId xmlns:a16="http://schemas.microsoft.com/office/drawing/2014/main" id="{238BFA7A-1716-BAE3-73A1-199241EB9EEC}"/>
                </a:ext>
              </a:extLst>
            </p:cNvPr>
            <p:cNvSpPr/>
            <p:nvPr/>
          </p:nvSpPr>
          <p:spPr>
            <a:xfrm>
              <a:off x="5354889" y="2675311"/>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5" y="179766"/>
                    <a:pt x="89884" y="179766"/>
                  </a:cubicBezTo>
                  <a:cubicBezTo>
                    <a:pt x="40243" y="179766"/>
                    <a:pt x="0" y="139524"/>
                    <a:pt x="0" y="89883"/>
                  </a:cubicBezTo>
                  <a:cubicBezTo>
                    <a:pt x="0" y="40242"/>
                    <a:pt x="40243" y="0"/>
                    <a:pt x="89884" y="0"/>
                  </a:cubicBezTo>
                  <a:cubicBezTo>
                    <a:pt x="139525"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31" name="Frihåndsform: figur 30">
              <a:extLst>
                <a:ext uri="{FF2B5EF4-FFF2-40B4-BE49-F238E27FC236}">
                  <a16:creationId xmlns:a16="http://schemas.microsoft.com/office/drawing/2014/main" id="{8F60A700-5A83-34AF-22A1-43AAAD7C053F}"/>
                </a:ext>
              </a:extLst>
            </p:cNvPr>
            <p:cNvSpPr/>
            <p:nvPr/>
          </p:nvSpPr>
          <p:spPr>
            <a:xfrm>
              <a:off x="5183793" y="2604405"/>
              <a:ext cx="109574" cy="109573"/>
            </a:xfrm>
            <a:custGeom>
              <a:avLst/>
              <a:gdLst>
                <a:gd name="connsiteX0" fmla="*/ 109575 w 109574"/>
                <a:gd name="connsiteY0" fmla="*/ 54787 h 109573"/>
                <a:gd name="connsiteX1" fmla="*/ 54788 w 109574"/>
                <a:gd name="connsiteY1" fmla="*/ 109574 h 109573"/>
                <a:gd name="connsiteX2" fmla="*/ 0 w 109574"/>
                <a:gd name="connsiteY2" fmla="*/ 54787 h 109573"/>
                <a:gd name="connsiteX3" fmla="*/ 54788 w 109574"/>
                <a:gd name="connsiteY3" fmla="*/ 0 h 109573"/>
                <a:gd name="connsiteX4" fmla="*/ 109575 w 109574"/>
                <a:gd name="connsiteY4" fmla="*/ 54787 h 109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74" h="109573">
                  <a:moveTo>
                    <a:pt x="109575" y="54787"/>
                  </a:moveTo>
                  <a:cubicBezTo>
                    <a:pt x="109575" y="85045"/>
                    <a:pt x="85046" y="109574"/>
                    <a:pt x="54788" y="109574"/>
                  </a:cubicBezTo>
                  <a:cubicBezTo>
                    <a:pt x="24530" y="109574"/>
                    <a:pt x="0" y="85045"/>
                    <a:pt x="0" y="54787"/>
                  </a:cubicBezTo>
                  <a:cubicBezTo>
                    <a:pt x="0" y="24529"/>
                    <a:pt x="24530" y="0"/>
                    <a:pt x="54788" y="0"/>
                  </a:cubicBezTo>
                  <a:cubicBezTo>
                    <a:pt x="85046" y="0"/>
                    <a:pt x="109575" y="24529"/>
                    <a:pt x="109575" y="54787"/>
                  </a:cubicBezTo>
                  <a:close/>
                </a:path>
              </a:pathLst>
            </a:custGeom>
            <a:solidFill>
              <a:srgbClr val="F05F63"/>
            </a:solidFill>
            <a:ln w="10203" cap="flat">
              <a:noFill/>
              <a:prstDash val="solid"/>
              <a:miter/>
            </a:ln>
          </p:spPr>
          <p:txBody>
            <a:bodyPr rtlCol="0" anchor="ctr"/>
            <a:lstStyle/>
            <a:p>
              <a:endParaRPr lang="nb-NO"/>
            </a:p>
          </p:txBody>
        </p:sp>
        <p:sp>
          <p:nvSpPr>
            <p:cNvPr id="32" name="Frihåndsform: figur 31">
              <a:extLst>
                <a:ext uri="{FF2B5EF4-FFF2-40B4-BE49-F238E27FC236}">
                  <a16:creationId xmlns:a16="http://schemas.microsoft.com/office/drawing/2014/main" id="{DD33EA6B-650D-DD9D-1BC5-94A68E27C62A}"/>
                </a:ext>
              </a:extLst>
            </p:cNvPr>
            <p:cNvSpPr/>
            <p:nvPr/>
          </p:nvSpPr>
          <p:spPr>
            <a:xfrm>
              <a:off x="5520476" y="2490240"/>
              <a:ext cx="284445" cy="284442"/>
            </a:xfrm>
            <a:custGeom>
              <a:avLst/>
              <a:gdLst>
                <a:gd name="connsiteX0" fmla="*/ 284446 w 284445"/>
                <a:gd name="connsiteY0" fmla="*/ 142221 h 284442"/>
                <a:gd name="connsiteX1" fmla="*/ 142223 w 284445"/>
                <a:gd name="connsiteY1" fmla="*/ 284443 h 284442"/>
                <a:gd name="connsiteX2" fmla="*/ 0 w 284445"/>
                <a:gd name="connsiteY2" fmla="*/ 142221 h 284442"/>
                <a:gd name="connsiteX3" fmla="*/ 142223 w 284445"/>
                <a:gd name="connsiteY3" fmla="*/ 0 h 284442"/>
                <a:gd name="connsiteX4" fmla="*/ 284446 w 284445"/>
                <a:gd name="connsiteY4" fmla="*/ 142221 h 28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5" h="284442">
                  <a:moveTo>
                    <a:pt x="284446" y="142221"/>
                  </a:moveTo>
                  <a:cubicBezTo>
                    <a:pt x="284446" y="220768"/>
                    <a:pt x="220770" y="284443"/>
                    <a:pt x="142223" y="284443"/>
                  </a:cubicBezTo>
                  <a:cubicBezTo>
                    <a:pt x="63675" y="284443"/>
                    <a:pt x="0" y="220768"/>
                    <a:pt x="0" y="142221"/>
                  </a:cubicBezTo>
                  <a:cubicBezTo>
                    <a:pt x="0" y="63674"/>
                    <a:pt x="63675" y="0"/>
                    <a:pt x="142223" y="0"/>
                  </a:cubicBezTo>
                  <a:cubicBezTo>
                    <a:pt x="220770" y="0"/>
                    <a:pt x="284446" y="63674"/>
                    <a:pt x="284446" y="142221"/>
                  </a:cubicBezTo>
                  <a:close/>
                </a:path>
              </a:pathLst>
            </a:custGeom>
            <a:solidFill>
              <a:srgbClr val="F05F63"/>
            </a:solidFill>
            <a:ln w="10203" cap="flat">
              <a:noFill/>
              <a:prstDash val="solid"/>
              <a:miter/>
            </a:ln>
          </p:spPr>
          <p:txBody>
            <a:bodyPr rtlCol="0" anchor="ctr"/>
            <a:lstStyle/>
            <a:p>
              <a:endParaRPr lang="nb-NO"/>
            </a:p>
          </p:txBody>
        </p:sp>
        <p:sp>
          <p:nvSpPr>
            <p:cNvPr id="33" name="Frihåndsform: figur 32">
              <a:extLst>
                <a:ext uri="{FF2B5EF4-FFF2-40B4-BE49-F238E27FC236}">
                  <a16:creationId xmlns:a16="http://schemas.microsoft.com/office/drawing/2014/main" id="{9F4131A7-CF13-C0A2-BD36-A0A53A585DDB}"/>
                </a:ext>
              </a:extLst>
            </p:cNvPr>
            <p:cNvSpPr/>
            <p:nvPr/>
          </p:nvSpPr>
          <p:spPr>
            <a:xfrm>
              <a:off x="5733402" y="2554209"/>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6" y="179766"/>
                    <a:pt x="89884" y="179766"/>
                  </a:cubicBezTo>
                  <a:cubicBezTo>
                    <a:pt x="40243" y="179766"/>
                    <a:pt x="0" y="139524"/>
                    <a:pt x="0" y="89883"/>
                  </a:cubicBezTo>
                  <a:cubicBezTo>
                    <a:pt x="0" y="40242"/>
                    <a:pt x="40243" y="0"/>
                    <a:pt x="89884" y="0"/>
                  </a:cubicBezTo>
                  <a:cubicBezTo>
                    <a:pt x="139526"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34" name="Frihåndsform: figur 33">
              <a:extLst>
                <a:ext uri="{FF2B5EF4-FFF2-40B4-BE49-F238E27FC236}">
                  <a16:creationId xmlns:a16="http://schemas.microsoft.com/office/drawing/2014/main" id="{787CABB6-037D-7846-3B9F-68F00EB338A5}"/>
                </a:ext>
              </a:extLst>
            </p:cNvPr>
            <p:cNvSpPr/>
            <p:nvPr/>
          </p:nvSpPr>
          <p:spPr>
            <a:xfrm>
              <a:off x="5601382" y="2891194"/>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6" y="179766"/>
                    <a:pt x="89884" y="179766"/>
                  </a:cubicBezTo>
                  <a:cubicBezTo>
                    <a:pt x="40243" y="179766"/>
                    <a:pt x="0" y="139524"/>
                    <a:pt x="0" y="89883"/>
                  </a:cubicBezTo>
                  <a:cubicBezTo>
                    <a:pt x="0" y="40242"/>
                    <a:pt x="40243" y="0"/>
                    <a:pt x="89884" y="0"/>
                  </a:cubicBezTo>
                  <a:cubicBezTo>
                    <a:pt x="139526"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35" name="Frihåndsform: figur 34">
              <a:extLst>
                <a:ext uri="{FF2B5EF4-FFF2-40B4-BE49-F238E27FC236}">
                  <a16:creationId xmlns:a16="http://schemas.microsoft.com/office/drawing/2014/main" id="{5029595A-7670-9BE8-2A7D-664E4C52CBA3}"/>
                </a:ext>
              </a:extLst>
            </p:cNvPr>
            <p:cNvSpPr/>
            <p:nvPr/>
          </p:nvSpPr>
          <p:spPr>
            <a:xfrm>
              <a:off x="5760541" y="2831306"/>
              <a:ext cx="91822" cy="91821"/>
            </a:xfrm>
            <a:custGeom>
              <a:avLst/>
              <a:gdLst>
                <a:gd name="connsiteX0" fmla="*/ 91823 w 91822"/>
                <a:gd name="connsiteY0" fmla="*/ 45911 h 91821"/>
                <a:gd name="connsiteX1" fmla="*/ 45911 w 91822"/>
                <a:gd name="connsiteY1" fmla="*/ 91822 h 91821"/>
                <a:gd name="connsiteX2" fmla="*/ 0 w 91822"/>
                <a:gd name="connsiteY2" fmla="*/ 45911 h 91821"/>
                <a:gd name="connsiteX3" fmla="*/ 45911 w 91822"/>
                <a:gd name="connsiteY3" fmla="*/ 0 h 91821"/>
                <a:gd name="connsiteX4" fmla="*/ 91823 w 91822"/>
                <a:gd name="connsiteY4" fmla="*/ 45911 h 91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2" h="91821">
                  <a:moveTo>
                    <a:pt x="91823" y="45911"/>
                  </a:moveTo>
                  <a:cubicBezTo>
                    <a:pt x="91823" y="71267"/>
                    <a:pt x="71267" y="91822"/>
                    <a:pt x="45911" y="91822"/>
                  </a:cubicBezTo>
                  <a:cubicBezTo>
                    <a:pt x="20555" y="91822"/>
                    <a:pt x="0" y="71267"/>
                    <a:pt x="0" y="45911"/>
                  </a:cubicBezTo>
                  <a:cubicBezTo>
                    <a:pt x="0" y="20555"/>
                    <a:pt x="20555" y="0"/>
                    <a:pt x="45911" y="0"/>
                  </a:cubicBezTo>
                  <a:cubicBezTo>
                    <a:pt x="71267" y="0"/>
                    <a:pt x="91823" y="20555"/>
                    <a:pt x="91823" y="45911"/>
                  </a:cubicBezTo>
                  <a:close/>
                </a:path>
              </a:pathLst>
            </a:custGeom>
            <a:solidFill>
              <a:srgbClr val="F05F63"/>
            </a:solidFill>
            <a:ln w="10203" cap="flat">
              <a:noFill/>
              <a:prstDash val="solid"/>
              <a:miter/>
            </a:ln>
          </p:spPr>
          <p:txBody>
            <a:bodyPr rtlCol="0" anchor="ctr"/>
            <a:lstStyle/>
            <a:p>
              <a:endParaRPr lang="nb-NO"/>
            </a:p>
          </p:txBody>
        </p:sp>
        <p:sp>
          <p:nvSpPr>
            <p:cNvPr id="36" name="Frihåndsform: figur 35">
              <a:extLst>
                <a:ext uri="{FF2B5EF4-FFF2-40B4-BE49-F238E27FC236}">
                  <a16:creationId xmlns:a16="http://schemas.microsoft.com/office/drawing/2014/main" id="{5E91C88F-527C-BE55-E07E-8C6BD45FC85D}"/>
                </a:ext>
              </a:extLst>
            </p:cNvPr>
            <p:cNvSpPr/>
            <p:nvPr/>
          </p:nvSpPr>
          <p:spPr>
            <a:xfrm>
              <a:off x="5659536" y="2853955"/>
              <a:ext cx="91822" cy="91821"/>
            </a:xfrm>
            <a:custGeom>
              <a:avLst/>
              <a:gdLst>
                <a:gd name="connsiteX0" fmla="*/ 91822 w 91822"/>
                <a:gd name="connsiteY0" fmla="*/ 45911 h 91821"/>
                <a:gd name="connsiteX1" fmla="*/ 45911 w 91822"/>
                <a:gd name="connsiteY1" fmla="*/ 91822 h 91821"/>
                <a:gd name="connsiteX2" fmla="*/ 0 w 91822"/>
                <a:gd name="connsiteY2" fmla="*/ 45911 h 91821"/>
                <a:gd name="connsiteX3" fmla="*/ 45911 w 91822"/>
                <a:gd name="connsiteY3" fmla="*/ 0 h 91821"/>
                <a:gd name="connsiteX4" fmla="*/ 91822 w 91822"/>
                <a:gd name="connsiteY4" fmla="*/ 45911 h 91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2" h="91821">
                  <a:moveTo>
                    <a:pt x="91822" y="45911"/>
                  </a:moveTo>
                  <a:cubicBezTo>
                    <a:pt x="91822" y="71267"/>
                    <a:pt x="71267" y="91822"/>
                    <a:pt x="45911" y="91822"/>
                  </a:cubicBezTo>
                  <a:cubicBezTo>
                    <a:pt x="20555" y="91822"/>
                    <a:pt x="0" y="71267"/>
                    <a:pt x="0" y="45911"/>
                  </a:cubicBezTo>
                  <a:cubicBezTo>
                    <a:pt x="0" y="20555"/>
                    <a:pt x="20555" y="0"/>
                    <a:pt x="45911" y="0"/>
                  </a:cubicBezTo>
                  <a:cubicBezTo>
                    <a:pt x="71267" y="0"/>
                    <a:pt x="91822" y="20555"/>
                    <a:pt x="91822" y="45911"/>
                  </a:cubicBezTo>
                  <a:close/>
                </a:path>
              </a:pathLst>
            </a:custGeom>
            <a:solidFill>
              <a:srgbClr val="F05F63"/>
            </a:solidFill>
            <a:ln w="10203" cap="flat">
              <a:noFill/>
              <a:prstDash val="solid"/>
              <a:miter/>
            </a:ln>
          </p:spPr>
          <p:txBody>
            <a:bodyPr rtlCol="0" anchor="ctr"/>
            <a:lstStyle/>
            <a:p>
              <a:endParaRPr lang="nb-NO"/>
            </a:p>
          </p:txBody>
        </p:sp>
        <p:sp>
          <p:nvSpPr>
            <p:cNvPr id="37" name="Frihåndsform: figur 36">
              <a:extLst>
                <a:ext uri="{FF2B5EF4-FFF2-40B4-BE49-F238E27FC236}">
                  <a16:creationId xmlns:a16="http://schemas.microsoft.com/office/drawing/2014/main" id="{DDC97EEF-1FC9-CCBE-0054-C56ECB240C12}"/>
                </a:ext>
              </a:extLst>
            </p:cNvPr>
            <p:cNvSpPr/>
            <p:nvPr/>
          </p:nvSpPr>
          <p:spPr>
            <a:xfrm>
              <a:off x="5620256" y="2794985"/>
              <a:ext cx="91822" cy="91821"/>
            </a:xfrm>
            <a:custGeom>
              <a:avLst/>
              <a:gdLst>
                <a:gd name="connsiteX0" fmla="*/ 91823 w 91822"/>
                <a:gd name="connsiteY0" fmla="*/ 45911 h 91821"/>
                <a:gd name="connsiteX1" fmla="*/ 45911 w 91822"/>
                <a:gd name="connsiteY1" fmla="*/ 91822 h 91821"/>
                <a:gd name="connsiteX2" fmla="*/ 0 w 91822"/>
                <a:gd name="connsiteY2" fmla="*/ 45911 h 91821"/>
                <a:gd name="connsiteX3" fmla="*/ 45911 w 91822"/>
                <a:gd name="connsiteY3" fmla="*/ 0 h 91821"/>
                <a:gd name="connsiteX4" fmla="*/ 91823 w 91822"/>
                <a:gd name="connsiteY4" fmla="*/ 45911 h 91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2" h="91821">
                  <a:moveTo>
                    <a:pt x="91823" y="45911"/>
                  </a:moveTo>
                  <a:cubicBezTo>
                    <a:pt x="91823" y="71267"/>
                    <a:pt x="71267" y="91822"/>
                    <a:pt x="45911" y="91822"/>
                  </a:cubicBezTo>
                  <a:cubicBezTo>
                    <a:pt x="20555" y="91822"/>
                    <a:pt x="0" y="71267"/>
                    <a:pt x="0" y="45911"/>
                  </a:cubicBezTo>
                  <a:cubicBezTo>
                    <a:pt x="0" y="20555"/>
                    <a:pt x="20555" y="0"/>
                    <a:pt x="45911" y="0"/>
                  </a:cubicBezTo>
                  <a:cubicBezTo>
                    <a:pt x="71267" y="0"/>
                    <a:pt x="91823" y="20555"/>
                    <a:pt x="91823" y="45911"/>
                  </a:cubicBezTo>
                  <a:close/>
                </a:path>
              </a:pathLst>
            </a:custGeom>
            <a:solidFill>
              <a:srgbClr val="F05F63"/>
            </a:solidFill>
            <a:ln w="10203" cap="flat">
              <a:noFill/>
              <a:prstDash val="solid"/>
              <a:miter/>
            </a:ln>
          </p:spPr>
          <p:txBody>
            <a:bodyPr rtlCol="0" anchor="ctr"/>
            <a:lstStyle/>
            <a:p>
              <a:endParaRPr lang="nb-NO"/>
            </a:p>
          </p:txBody>
        </p:sp>
        <p:sp>
          <p:nvSpPr>
            <p:cNvPr id="38" name="Frihåndsform: figur 37">
              <a:extLst>
                <a:ext uri="{FF2B5EF4-FFF2-40B4-BE49-F238E27FC236}">
                  <a16:creationId xmlns:a16="http://schemas.microsoft.com/office/drawing/2014/main" id="{B253290E-CADE-D1E0-3FCE-3772E97FC0C5}"/>
                </a:ext>
              </a:extLst>
            </p:cNvPr>
            <p:cNvSpPr/>
            <p:nvPr/>
          </p:nvSpPr>
          <p:spPr>
            <a:xfrm>
              <a:off x="5601586" y="2853139"/>
              <a:ext cx="91822" cy="91821"/>
            </a:xfrm>
            <a:custGeom>
              <a:avLst/>
              <a:gdLst>
                <a:gd name="connsiteX0" fmla="*/ 91822 w 91822"/>
                <a:gd name="connsiteY0" fmla="*/ 45911 h 91821"/>
                <a:gd name="connsiteX1" fmla="*/ 45911 w 91822"/>
                <a:gd name="connsiteY1" fmla="*/ 91821 h 91821"/>
                <a:gd name="connsiteX2" fmla="*/ 0 w 91822"/>
                <a:gd name="connsiteY2" fmla="*/ 45911 h 91821"/>
                <a:gd name="connsiteX3" fmla="*/ 45911 w 91822"/>
                <a:gd name="connsiteY3" fmla="*/ 0 h 91821"/>
                <a:gd name="connsiteX4" fmla="*/ 91822 w 91822"/>
                <a:gd name="connsiteY4" fmla="*/ 45911 h 91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2" h="91821">
                  <a:moveTo>
                    <a:pt x="91822" y="45911"/>
                  </a:moveTo>
                  <a:cubicBezTo>
                    <a:pt x="91822" y="71267"/>
                    <a:pt x="71267" y="91821"/>
                    <a:pt x="45911" y="91821"/>
                  </a:cubicBezTo>
                  <a:cubicBezTo>
                    <a:pt x="20555" y="91821"/>
                    <a:pt x="0" y="71267"/>
                    <a:pt x="0" y="45911"/>
                  </a:cubicBezTo>
                  <a:cubicBezTo>
                    <a:pt x="0" y="20555"/>
                    <a:pt x="20555" y="0"/>
                    <a:pt x="45911" y="0"/>
                  </a:cubicBezTo>
                  <a:cubicBezTo>
                    <a:pt x="71267" y="0"/>
                    <a:pt x="91822" y="20555"/>
                    <a:pt x="91822" y="45911"/>
                  </a:cubicBezTo>
                  <a:close/>
                </a:path>
              </a:pathLst>
            </a:custGeom>
            <a:solidFill>
              <a:srgbClr val="F05F63"/>
            </a:solidFill>
            <a:ln w="10203" cap="flat">
              <a:noFill/>
              <a:prstDash val="solid"/>
              <a:miter/>
            </a:ln>
          </p:spPr>
          <p:txBody>
            <a:bodyPr rtlCol="0" anchor="ctr"/>
            <a:lstStyle/>
            <a:p>
              <a:endParaRPr lang="nb-NO"/>
            </a:p>
          </p:txBody>
        </p:sp>
        <p:sp>
          <p:nvSpPr>
            <p:cNvPr id="39" name="Frihåndsform: figur 38">
              <a:extLst>
                <a:ext uri="{FF2B5EF4-FFF2-40B4-BE49-F238E27FC236}">
                  <a16:creationId xmlns:a16="http://schemas.microsoft.com/office/drawing/2014/main" id="{A28F8D55-3A3C-B338-58D7-4C97DD461DCF}"/>
                </a:ext>
              </a:extLst>
            </p:cNvPr>
            <p:cNvSpPr/>
            <p:nvPr/>
          </p:nvSpPr>
          <p:spPr>
            <a:xfrm>
              <a:off x="5698612" y="2781926"/>
              <a:ext cx="132428" cy="132427"/>
            </a:xfrm>
            <a:custGeom>
              <a:avLst/>
              <a:gdLst>
                <a:gd name="connsiteX0" fmla="*/ 132429 w 132428"/>
                <a:gd name="connsiteY0" fmla="*/ 66214 h 132427"/>
                <a:gd name="connsiteX1" fmla="*/ 66215 w 132428"/>
                <a:gd name="connsiteY1" fmla="*/ 132427 h 132427"/>
                <a:gd name="connsiteX2" fmla="*/ 0 w 132428"/>
                <a:gd name="connsiteY2" fmla="*/ 66214 h 132427"/>
                <a:gd name="connsiteX3" fmla="*/ 66215 w 132428"/>
                <a:gd name="connsiteY3" fmla="*/ 0 h 132427"/>
                <a:gd name="connsiteX4" fmla="*/ 132429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4"/>
                  </a:moveTo>
                  <a:cubicBezTo>
                    <a:pt x="132429" y="102782"/>
                    <a:pt x="102783" y="132427"/>
                    <a:pt x="66215" y="132427"/>
                  </a:cubicBezTo>
                  <a:cubicBezTo>
                    <a:pt x="29645" y="132427"/>
                    <a:pt x="0" y="102782"/>
                    <a:pt x="0" y="66214"/>
                  </a:cubicBezTo>
                  <a:cubicBezTo>
                    <a:pt x="0" y="29645"/>
                    <a:pt x="29646" y="0"/>
                    <a:pt x="66215" y="0"/>
                  </a:cubicBezTo>
                  <a:cubicBezTo>
                    <a:pt x="102784" y="0"/>
                    <a:pt x="132429" y="29645"/>
                    <a:pt x="132429" y="66214"/>
                  </a:cubicBezTo>
                  <a:close/>
                </a:path>
              </a:pathLst>
            </a:custGeom>
            <a:solidFill>
              <a:srgbClr val="F05F63"/>
            </a:solidFill>
            <a:ln w="10203" cap="flat">
              <a:noFill/>
              <a:prstDash val="solid"/>
              <a:miter/>
            </a:ln>
          </p:spPr>
          <p:txBody>
            <a:bodyPr rtlCol="0" anchor="ctr"/>
            <a:lstStyle/>
            <a:p>
              <a:endParaRPr lang="nb-NO"/>
            </a:p>
          </p:txBody>
        </p:sp>
        <p:sp>
          <p:nvSpPr>
            <p:cNvPr id="40" name="Frihåndsform: figur 39">
              <a:extLst>
                <a:ext uri="{FF2B5EF4-FFF2-40B4-BE49-F238E27FC236}">
                  <a16:creationId xmlns:a16="http://schemas.microsoft.com/office/drawing/2014/main" id="{48849BCC-1A4F-F4D5-EDD6-28A01E193317}"/>
                </a:ext>
              </a:extLst>
            </p:cNvPr>
            <p:cNvSpPr/>
            <p:nvPr/>
          </p:nvSpPr>
          <p:spPr>
            <a:xfrm>
              <a:off x="5586282" y="2683677"/>
              <a:ext cx="132428" cy="132427"/>
            </a:xfrm>
            <a:custGeom>
              <a:avLst/>
              <a:gdLst>
                <a:gd name="connsiteX0" fmla="*/ 132429 w 132428"/>
                <a:gd name="connsiteY0" fmla="*/ 66213 h 132427"/>
                <a:gd name="connsiteX1" fmla="*/ 66215 w 132428"/>
                <a:gd name="connsiteY1" fmla="*/ 132427 h 132427"/>
                <a:gd name="connsiteX2" fmla="*/ 0 w 132428"/>
                <a:gd name="connsiteY2" fmla="*/ 66213 h 132427"/>
                <a:gd name="connsiteX3" fmla="*/ 66215 w 132428"/>
                <a:gd name="connsiteY3" fmla="*/ 0 h 132427"/>
                <a:gd name="connsiteX4" fmla="*/ 132429 w 132428"/>
                <a:gd name="connsiteY4" fmla="*/ 66213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3"/>
                  </a:moveTo>
                  <a:cubicBezTo>
                    <a:pt x="132429" y="102782"/>
                    <a:pt x="102783" y="132427"/>
                    <a:pt x="66215" y="132427"/>
                  </a:cubicBezTo>
                  <a:cubicBezTo>
                    <a:pt x="29645" y="132427"/>
                    <a:pt x="0" y="102782"/>
                    <a:pt x="0" y="66213"/>
                  </a:cubicBezTo>
                  <a:cubicBezTo>
                    <a:pt x="0" y="29645"/>
                    <a:pt x="29646" y="0"/>
                    <a:pt x="66215" y="0"/>
                  </a:cubicBezTo>
                  <a:cubicBezTo>
                    <a:pt x="102784" y="0"/>
                    <a:pt x="132429" y="29645"/>
                    <a:pt x="132429" y="66213"/>
                  </a:cubicBezTo>
                  <a:close/>
                </a:path>
              </a:pathLst>
            </a:custGeom>
            <a:solidFill>
              <a:srgbClr val="F05F63"/>
            </a:solidFill>
            <a:ln w="10203" cap="flat">
              <a:noFill/>
              <a:prstDash val="solid"/>
              <a:miter/>
            </a:ln>
          </p:spPr>
          <p:txBody>
            <a:bodyPr rtlCol="0" anchor="ctr"/>
            <a:lstStyle/>
            <a:p>
              <a:endParaRPr lang="nb-NO"/>
            </a:p>
          </p:txBody>
        </p:sp>
        <p:sp>
          <p:nvSpPr>
            <p:cNvPr id="41" name="Frihåndsform: figur 40">
              <a:extLst>
                <a:ext uri="{FF2B5EF4-FFF2-40B4-BE49-F238E27FC236}">
                  <a16:creationId xmlns:a16="http://schemas.microsoft.com/office/drawing/2014/main" id="{EB83E642-676D-1F5B-C84A-615AD4AE6121}"/>
                </a:ext>
              </a:extLst>
            </p:cNvPr>
            <p:cNvSpPr/>
            <p:nvPr/>
          </p:nvSpPr>
          <p:spPr>
            <a:xfrm>
              <a:off x="5484257" y="2666231"/>
              <a:ext cx="132428" cy="132427"/>
            </a:xfrm>
            <a:custGeom>
              <a:avLst/>
              <a:gdLst>
                <a:gd name="connsiteX0" fmla="*/ 132429 w 132428"/>
                <a:gd name="connsiteY0" fmla="*/ 66214 h 132427"/>
                <a:gd name="connsiteX1" fmla="*/ 66215 w 132428"/>
                <a:gd name="connsiteY1" fmla="*/ 132427 h 132427"/>
                <a:gd name="connsiteX2" fmla="*/ 0 w 132428"/>
                <a:gd name="connsiteY2" fmla="*/ 66214 h 132427"/>
                <a:gd name="connsiteX3" fmla="*/ 66215 w 132428"/>
                <a:gd name="connsiteY3" fmla="*/ 0 h 132427"/>
                <a:gd name="connsiteX4" fmla="*/ 132429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4"/>
                  </a:moveTo>
                  <a:cubicBezTo>
                    <a:pt x="132429" y="102782"/>
                    <a:pt x="102783" y="132427"/>
                    <a:pt x="66215" y="132427"/>
                  </a:cubicBezTo>
                  <a:cubicBezTo>
                    <a:pt x="29645" y="132427"/>
                    <a:pt x="0" y="102782"/>
                    <a:pt x="0" y="66214"/>
                  </a:cubicBezTo>
                  <a:cubicBezTo>
                    <a:pt x="0" y="29645"/>
                    <a:pt x="29646" y="0"/>
                    <a:pt x="66215" y="0"/>
                  </a:cubicBezTo>
                  <a:cubicBezTo>
                    <a:pt x="102784" y="0"/>
                    <a:pt x="132429" y="29645"/>
                    <a:pt x="132429" y="66214"/>
                  </a:cubicBezTo>
                  <a:close/>
                </a:path>
              </a:pathLst>
            </a:custGeom>
            <a:solidFill>
              <a:srgbClr val="F05F63"/>
            </a:solidFill>
            <a:ln w="10203" cap="flat">
              <a:noFill/>
              <a:prstDash val="solid"/>
              <a:miter/>
            </a:ln>
          </p:spPr>
          <p:txBody>
            <a:bodyPr rtlCol="0" anchor="ctr"/>
            <a:lstStyle/>
            <a:p>
              <a:endParaRPr lang="nb-NO"/>
            </a:p>
          </p:txBody>
        </p:sp>
        <p:sp>
          <p:nvSpPr>
            <p:cNvPr id="42" name="Frihåndsform: figur 41">
              <a:extLst>
                <a:ext uri="{FF2B5EF4-FFF2-40B4-BE49-F238E27FC236}">
                  <a16:creationId xmlns:a16="http://schemas.microsoft.com/office/drawing/2014/main" id="{467D5CFD-A44F-5F2C-429B-BCAD8C95F922}"/>
                </a:ext>
              </a:extLst>
            </p:cNvPr>
            <p:cNvSpPr/>
            <p:nvPr/>
          </p:nvSpPr>
          <p:spPr>
            <a:xfrm>
              <a:off x="5833897" y="2533702"/>
              <a:ext cx="194051" cy="194049"/>
            </a:xfrm>
            <a:custGeom>
              <a:avLst/>
              <a:gdLst>
                <a:gd name="connsiteX0" fmla="*/ 194052 w 194051"/>
                <a:gd name="connsiteY0" fmla="*/ 97025 h 194049"/>
                <a:gd name="connsiteX1" fmla="*/ 97026 w 194051"/>
                <a:gd name="connsiteY1" fmla="*/ 194050 h 194049"/>
                <a:gd name="connsiteX2" fmla="*/ 0 w 194051"/>
                <a:gd name="connsiteY2" fmla="*/ 97025 h 194049"/>
                <a:gd name="connsiteX3" fmla="*/ 97026 w 194051"/>
                <a:gd name="connsiteY3" fmla="*/ 0 h 194049"/>
                <a:gd name="connsiteX4" fmla="*/ 194052 w 194051"/>
                <a:gd name="connsiteY4" fmla="*/ 97025 h 194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51" h="194049">
                  <a:moveTo>
                    <a:pt x="194052" y="97025"/>
                  </a:moveTo>
                  <a:cubicBezTo>
                    <a:pt x="194052" y="150610"/>
                    <a:pt x="150612" y="194050"/>
                    <a:pt x="97026" y="194050"/>
                  </a:cubicBezTo>
                  <a:cubicBezTo>
                    <a:pt x="43440" y="194050"/>
                    <a:pt x="0" y="150610"/>
                    <a:pt x="0" y="97025"/>
                  </a:cubicBezTo>
                  <a:cubicBezTo>
                    <a:pt x="0" y="43439"/>
                    <a:pt x="43440" y="0"/>
                    <a:pt x="97026" y="0"/>
                  </a:cubicBezTo>
                  <a:cubicBezTo>
                    <a:pt x="150612" y="0"/>
                    <a:pt x="194052" y="43439"/>
                    <a:pt x="194052" y="97025"/>
                  </a:cubicBezTo>
                  <a:close/>
                </a:path>
              </a:pathLst>
            </a:custGeom>
            <a:solidFill>
              <a:srgbClr val="F05F63"/>
            </a:solidFill>
            <a:ln w="10203" cap="flat">
              <a:noFill/>
              <a:prstDash val="solid"/>
              <a:miter/>
            </a:ln>
          </p:spPr>
          <p:txBody>
            <a:bodyPr rtlCol="0" anchor="ctr"/>
            <a:lstStyle/>
            <a:p>
              <a:endParaRPr lang="nb-NO"/>
            </a:p>
          </p:txBody>
        </p:sp>
        <p:sp>
          <p:nvSpPr>
            <p:cNvPr id="43" name="Frihåndsform: figur 42">
              <a:extLst>
                <a:ext uri="{FF2B5EF4-FFF2-40B4-BE49-F238E27FC236}">
                  <a16:creationId xmlns:a16="http://schemas.microsoft.com/office/drawing/2014/main" id="{BFF8863C-C338-30A0-42FF-62D117BC9D75}"/>
                </a:ext>
              </a:extLst>
            </p:cNvPr>
            <p:cNvSpPr/>
            <p:nvPr/>
          </p:nvSpPr>
          <p:spPr>
            <a:xfrm>
              <a:off x="5648109" y="2706122"/>
              <a:ext cx="132428" cy="132427"/>
            </a:xfrm>
            <a:custGeom>
              <a:avLst/>
              <a:gdLst>
                <a:gd name="connsiteX0" fmla="*/ 132429 w 132428"/>
                <a:gd name="connsiteY0" fmla="*/ 66214 h 132427"/>
                <a:gd name="connsiteX1" fmla="*/ 66215 w 132428"/>
                <a:gd name="connsiteY1" fmla="*/ 132427 h 132427"/>
                <a:gd name="connsiteX2" fmla="*/ 0 w 132428"/>
                <a:gd name="connsiteY2" fmla="*/ 66214 h 132427"/>
                <a:gd name="connsiteX3" fmla="*/ 66215 w 132428"/>
                <a:gd name="connsiteY3" fmla="*/ 0 h 132427"/>
                <a:gd name="connsiteX4" fmla="*/ 132429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4"/>
                  </a:moveTo>
                  <a:cubicBezTo>
                    <a:pt x="132429" y="102782"/>
                    <a:pt x="102783" y="132427"/>
                    <a:pt x="66215" y="132427"/>
                  </a:cubicBezTo>
                  <a:cubicBezTo>
                    <a:pt x="29645" y="132427"/>
                    <a:pt x="0" y="102782"/>
                    <a:pt x="0" y="66214"/>
                  </a:cubicBezTo>
                  <a:cubicBezTo>
                    <a:pt x="0" y="29645"/>
                    <a:pt x="29646" y="0"/>
                    <a:pt x="66215" y="0"/>
                  </a:cubicBezTo>
                  <a:cubicBezTo>
                    <a:pt x="102784" y="0"/>
                    <a:pt x="132429" y="29645"/>
                    <a:pt x="132429" y="66214"/>
                  </a:cubicBezTo>
                  <a:close/>
                </a:path>
              </a:pathLst>
            </a:custGeom>
            <a:solidFill>
              <a:srgbClr val="F05F63"/>
            </a:solidFill>
            <a:ln w="10203" cap="flat">
              <a:noFill/>
              <a:prstDash val="solid"/>
              <a:miter/>
            </a:ln>
          </p:spPr>
          <p:txBody>
            <a:bodyPr rtlCol="0" anchor="ctr"/>
            <a:lstStyle/>
            <a:p>
              <a:endParaRPr lang="nb-NO"/>
            </a:p>
          </p:txBody>
        </p:sp>
        <p:sp>
          <p:nvSpPr>
            <p:cNvPr id="44" name="Frihåndsform: figur 43">
              <a:extLst>
                <a:ext uri="{FF2B5EF4-FFF2-40B4-BE49-F238E27FC236}">
                  <a16:creationId xmlns:a16="http://schemas.microsoft.com/office/drawing/2014/main" id="{2DAC5471-0EC6-1BA1-ABBA-A269B7AAABCE}"/>
                </a:ext>
              </a:extLst>
            </p:cNvPr>
            <p:cNvSpPr/>
            <p:nvPr/>
          </p:nvSpPr>
          <p:spPr>
            <a:xfrm>
              <a:off x="5445181" y="2757338"/>
              <a:ext cx="204866" cy="204864"/>
            </a:xfrm>
            <a:custGeom>
              <a:avLst/>
              <a:gdLst>
                <a:gd name="connsiteX0" fmla="*/ 204866 w 204866"/>
                <a:gd name="connsiteY0" fmla="*/ 102432 h 204864"/>
                <a:gd name="connsiteX1" fmla="*/ 102433 w 204866"/>
                <a:gd name="connsiteY1" fmla="*/ 204864 h 204864"/>
                <a:gd name="connsiteX2" fmla="*/ 0 w 204866"/>
                <a:gd name="connsiteY2" fmla="*/ 102432 h 204864"/>
                <a:gd name="connsiteX3" fmla="*/ 102433 w 204866"/>
                <a:gd name="connsiteY3" fmla="*/ 0 h 204864"/>
                <a:gd name="connsiteX4" fmla="*/ 204866 w 204866"/>
                <a:gd name="connsiteY4" fmla="*/ 102432 h 20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66" h="204864">
                  <a:moveTo>
                    <a:pt x="204866" y="102432"/>
                  </a:moveTo>
                  <a:cubicBezTo>
                    <a:pt x="204866" y="159004"/>
                    <a:pt x="159005" y="204864"/>
                    <a:pt x="102433" y="204864"/>
                  </a:cubicBezTo>
                  <a:cubicBezTo>
                    <a:pt x="45861" y="204864"/>
                    <a:pt x="0" y="159004"/>
                    <a:pt x="0" y="102432"/>
                  </a:cubicBezTo>
                  <a:cubicBezTo>
                    <a:pt x="0" y="45860"/>
                    <a:pt x="45861" y="0"/>
                    <a:pt x="102433" y="0"/>
                  </a:cubicBezTo>
                  <a:cubicBezTo>
                    <a:pt x="159005" y="0"/>
                    <a:pt x="204866" y="45860"/>
                    <a:pt x="204866" y="102432"/>
                  </a:cubicBezTo>
                  <a:close/>
                </a:path>
              </a:pathLst>
            </a:custGeom>
            <a:solidFill>
              <a:srgbClr val="F05F63"/>
            </a:solidFill>
            <a:ln w="10203" cap="flat">
              <a:noFill/>
              <a:prstDash val="solid"/>
              <a:miter/>
            </a:ln>
          </p:spPr>
          <p:txBody>
            <a:bodyPr rtlCol="0" anchor="ctr"/>
            <a:lstStyle/>
            <a:p>
              <a:endParaRPr lang="nb-NO"/>
            </a:p>
          </p:txBody>
        </p:sp>
        <p:sp>
          <p:nvSpPr>
            <p:cNvPr id="45" name="Frihåndsform: figur 44">
              <a:extLst>
                <a:ext uri="{FF2B5EF4-FFF2-40B4-BE49-F238E27FC236}">
                  <a16:creationId xmlns:a16="http://schemas.microsoft.com/office/drawing/2014/main" id="{3B0C3FF5-2FA3-ECB0-FFD7-ED6990DCBD04}"/>
                </a:ext>
              </a:extLst>
            </p:cNvPr>
            <p:cNvSpPr/>
            <p:nvPr/>
          </p:nvSpPr>
          <p:spPr>
            <a:xfrm>
              <a:off x="5299081" y="2605935"/>
              <a:ext cx="144467" cy="144465"/>
            </a:xfrm>
            <a:custGeom>
              <a:avLst/>
              <a:gdLst>
                <a:gd name="connsiteX0" fmla="*/ 144467 w 144467"/>
                <a:gd name="connsiteY0" fmla="*/ 72233 h 144465"/>
                <a:gd name="connsiteX1" fmla="*/ 72233 w 144467"/>
                <a:gd name="connsiteY1" fmla="*/ 144466 h 144465"/>
                <a:gd name="connsiteX2" fmla="*/ 0 w 144467"/>
                <a:gd name="connsiteY2" fmla="*/ 72233 h 144465"/>
                <a:gd name="connsiteX3" fmla="*/ 72233 w 144467"/>
                <a:gd name="connsiteY3" fmla="*/ 0 h 144465"/>
                <a:gd name="connsiteX4" fmla="*/ 144467 w 144467"/>
                <a:gd name="connsiteY4" fmla="*/ 72233 h 14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7" h="144465">
                  <a:moveTo>
                    <a:pt x="144467" y="72233"/>
                  </a:moveTo>
                  <a:cubicBezTo>
                    <a:pt x="144467" y="112126"/>
                    <a:pt x="112128" y="144466"/>
                    <a:pt x="72233" y="144466"/>
                  </a:cubicBezTo>
                  <a:cubicBezTo>
                    <a:pt x="32340" y="144466"/>
                    <a:pt x="0" y="112126"/>
                    <a:pt x="0" y="72233"/>
                  </a:cubicBezTo>
                  <a:cubicBezTo>
                    <a:pt x="0" y="32340"/>
                    <a:pt x="32339" y="0"/>
                    <a:pt x="72233" y="0"/>
                  </a:cubicBezTo>
                  <a:cubicBezTo>
                    <a:pt x="112127" y="0"/>
                    <a:pt x="144467" y="32340"/>
                    <a:pt x="144467" y="72233"/>
                  </a:cubicBezTo>
                  <a:close/>
                </a:path>
              </a:pathLst>
            </a:custGeom>
            <a:solidFill>
              <a:srgbClr val="F05F63"/>
            </a:solidFill>
            <a:ln w="10203" cap="flat">
              <a:noFill/>
              <a:prstDash val="solid"/>
              <a:miter/>
            </a:ln>
          </p:spPr>
          <p:txBody>
            <a:bodyPr rtlCol="0" anchor="ctr"/>
            <a:lstStyle/>
            <a:p>
              <a:endParaRPr lang="nb-NO"/>
            </a:p>
          </p:txBody>
        </p:sp>
        <p:sp>
          <p:nvSpPr>
            <p:cNvPr id="46" name="Frihåndsform: figur 45">
              <a:extLst>
                <a:ext uri="{FF2B5EF4-FFF2-40B4-BE49-F238E27FC236}">
                  <a16:creationId xmlns:a16="http://schemas.microsoft.com/office/drawing/2014/main" id="{0C9ECE4F-ED73-00BB-67B0-6CF44EB93E80}"/>
                </a:ext>
              </a:extLst>
            </p:cNvPr>
            <p:cNvSpPr/>
            <p:nvPr/>
          </p:nvSpPr>
          <p:spPr>
            <a:xfrm>
              <a:off x="5445079" y="2603078"/>
              <a:ext cx="144467" cy="144465"/>
            </a:xfrm>
            <a:custGeom>
              <a:avLst/>
              <a:gdLst>
                <a:gd name="connsiteX0" fmla="*/ 144467 w 144467"/>
                <a:gd name="connsiteY0" fmla="*/ 72233 h 144465"/>
                <a:gd name="connsiteX1" fmla="*/ 72233 w 144467"/>
                <a:gd name="connsiteY1" fmla="*/ 144466 h 144465"/>
                <a:gd name="connsiteX2" fmla="*/ 0 w 144467"/>
                <a:gd name="connsiteY2" fmla="*/ 72233 h 144465"/>
                <a:gd name="connsiteX3" fmla="*/ 72233 w 144467"/>
                <a:gd name="connsiteY3" fmla="*/ 0 h 144465"/>
                <a:gd name="connsiteX4" fmla="*/ 144467 w 144467"/>
                <a:gd name="connsiteY4" fmla="*/ 72233 h 14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7" h="144465">
                  <a:moveTo>
                    <a:pt x="144467" y="72233"/>
                  </a:moveTo>
                  <a:cubicBezTo>
                    <a:pt x="144467" y="112126"/>
                    <a:pt x="112127" y="144466"/>
                    <a:pt x="72233" y="144466"/>
                  </a:cubicBezTo>
                  <a:cubicBezTo>
                    <a:pt x="32340" y="144466"/>
                    <a:pt x="0" y="112126"/>
                    <a:pt x="0" y="72233"/>
                  </a:cubicBezTo>
                  <a:cubicBezTo>
                    <a:pt x="0" y="32340"/>
                    <a:pt x="32339" y="0"/>
                    <a:pt x="72233" y="0"/>
                  </a:cubicBezTo>
                  <a:cubicBezTo>
                    <a:pt x="112127" y="0"/>
                    <a:pt x="144467" y="32340"/>
                    <a:pt x="144467" y="72233"/>
                  </a:cubicBezTo>
                  <a:close/>
                </a:path>
              </a:pathLst>
            </a:custGeom>
            <a:solidFill>
              <a:srgbClr val="F05F63"/>
            </a:solidFill>
            <a:ln w="10203" cap="flat">
              <a:noFill/>
              <a:prstDash val="solid"/>
              <a:miter/>
            </a:ln>
          </p:spPr>
          <p:txBody>
            <a:bodyPr rtlCol="0" anchor="ctr"/>
            <a:lstStyle/>
            <a:p>
              <a:endParaRPr lang="nb-NO"/>
            </a:p>
          </p:txBody>
        </p:sp>
        <p:sp>
          <p:nvSpPr>
            <p:cNvPr id="47" name="Frihåndsform: figur 46">
              <a:extLst>
                <a:ext uri="{FF2B5EF4-FFF2-40B4-BE49-F238E27FC236}">
                  <a16:creationId xmlns:a16="http://schemas.microsoft.com/office/drawing/2014/main" id="{5FC5ABED-9EB6-60A3-051D-751DA307584E}"/>
                </a:ext>
              </a:extLst>
            </p:cNvPr>
            <p:cNvSpPr/>
            <p:nvPr/>
          </p:nvSpPr>
          <p:spPr>
            <a:xfrm>
              <a:off x="5749216" y="2703266"/>
              <a:ext cx="132428" cy="132427"/>
            </a:xfrm>
            <a:custGeom>
              <a:avLst/>
              <a:gdLst>
                <a:gd name="connsiteX0" fmla="*/ 132428 w 132428"/>
                <a:gd name="connsiteY0" fmla="*/ 66214 h 132427"/>
                <a:gd name="connsiteX1" fmla="*/ 66214 w 132428"/>
                <a:gd name="connsiteY1" fmla="*/ 132427 h 132427"/>
                <a:gd name="connsiteX2" fmla="*/ 0 w 132428"/>
                <a:gd name="connsiteY2" fmla="*/ 66214 h 132427"/>
                <a:gd name="connsiteX3" fmla="*/ 66214 w 132428"/>
                <a:gd name="connsiteY3" fmla="*/ 0 h 132427"/>
                <a:gd name="connsiteX4" fmla="*/ 132428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8" y="66214"/>
                  </a:moveTo>
                  <a:cubicBezTo>
                    <a:pt x="132428" y="102782"/>
                    <a:pt x="102783" y="132427"/>
                    <a:pt x="66214" y="132427"/>
                  </a:cubicBezTo>
                  <a:cubicBezTo>
                    <a:pt x="29645" y="132427"/>
                    <a:pt x="0" y="102782"/>
                    <a:pt x="0" y="66214"/>
                  </a:cubicBezTo>
                  <a:cubicBezTo>
                    <a:pt x="0" y="29645"/>
                    <a:pt x="29646" y="0"/>
                    <a:pt x="66214" y="0"/>
                  </a:cubicBezTo>
                  <a:cubicBezTo>
                    <a:pt x="102784" y="0"/>
                    <a:pt x="132428" y="29645"/>
                    <a:pt x="132428" y="66214"/>
                  </a:cubicBezTo>
                  <a:close/>
                </a:path>
              </a:pathLst>
            </a:custGeom>
            <a:solidFill>
              <a:srgbClr val="F05F63"/>
            </a:solidFill>
            <a:ln w="10203" cap="flat">
              <a:noFill/>
              <a:prstDash val="solid"/>
              <a:miter/>
            </a:ln>
          </p:spPr>
          <p:txBody>
            <a:bodyPr rtlCol="0" anchor="ctr"/>
            <a:lstStyle/>
            <a:p>
              <a:endParaRPr lang="nb-NO"/>
            </a:p>
          </p:txBody>
        </p:sp>
        <p:sp>
          <p:nvSpPr>
            <p:cNvPr id="48" name="Frihåndsform: figur 47">
              <a:extLst>
                <a:ext uri="{FF2B5EF4-FFF2-40B4-BE49-F238E27FC236}">
                  <a16:creationId xmlns:a16="http://schemas.microsoft.com/office/drawing/2014/main" id="{BD37D19C-8500-774E-0692-7C389866A90D}"/>
                </a:ext>
              </a:extLst>
            </p:cNvPr>
            <p:cNvSpPr/>
            <p:nvPr/>
          </p:nvSpPr>
          <p:spPr>
            <a:xfrm>
              <a:off x="5724934" y="2633992"/>
              <a:ext cx="132428" cy="132427"/>
            </a:xfrm>
            <a:custGeom>
              <a:avLst/>
              <a:gdLst>
                <a:gd name="connsiteX0" fmla="*/ 132428 w 132428"/>
                <a:gd name="connsiteY0" fmla="*/ 66214 h 132427"/>
                <a:gd name="connsiteX1" fmla="*/ 66214 w 132428"/>
                <a:gd name="connsiteY1" fmla="*/ 132427 h 132427"/>
                <a:gd name="connsiteX2" fmla="*/ 0 w 132428"/>
                <a:gd name="connsiteY2" fmla="*/ 66214 h 132427"/>
                <a:gd name="connsiteX3" fmla="*/ 66214 w 132428"/>
                <a:gd name="connsiteY3" fmla="*/ 0 h 132427"/>
                <a:gd name="connsiteX4" fmla="*/ 132428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8" y="66214"/>
                  </a:moveTo>
                  <a:cubicBezTo>
                    <a:pt x="132428" y="102782"/>
                    <a:pt x="102783" y="132427"/>
                    <a:pt x="66214" y="132427"/>
                  </a:cubicBezTo>
                  <a:cubicBezTo>
                    <a:pt x="29645" y="132427"/>
                    <a:pt x="0" y="102782"/>
                    <a:pt x="0" y="66214"/>
                  </a:cubicBezTo>
                  <a:cubicBezTo>
                    <a:pt x="0" y="29645"/>
                    <a:pt x="29645" y="0"/>
                    <a:pt x="66214" y="0"/>
                  </a:cubicBezTo>
                  <a:cubicBezTo>
                    <a:pt x="102784" y="0"/>
                    <a:pt x="132428" y="29645"/>
                    <a:pt x="132428" y="66214"/>
                  </a:cubicBezTo>
                  <a:close/>
                </a:path>
              </a:pathLst>
            </a:custGeom>
            <a:solidFill>
              <a:srgbClr val="F05F63"/>
            </a:solidFill>
            <a:ln w="10203" cap="flat">
              <a:noFill/>
              <a:prstDash val="solid"/>
              <a:miter/>
            </a:ln>
          </p:spPr>
          <p:txBody>
            <a:bodyPr rtlCol="0" anchor="ctr"/>
            <a:lstStyle/>
            <a:p>
              <a:endParaRPr lang="nb-NO"/>
            </a:p>
          </p:txBody>
        </p:sp>
        <p:sp>
          <p:nvSpPr>
            <p:cNvPr id="49" name="Frihåndsform: figur 48">
              <a:extLst>
                <a:ext uri="{FF2B5EF4-FFF2-40B4-BE49-F238E27FC236}">
                  <a16:creationId xmlns:a16="http://schemas.microsoft.com/office/drawing/2014/main" id="{9752CA30-9D71-E4EF-868A-E32A26642BD5}"/>
                </a:ext>
              </a:extLst>
            </p:cNvPr>
            <p:cNvSpPr/>
            <p:nvPr/>
          </p:nvSpPr>
          <p:spPr>
            <a:xfrm>
              <a:off x="5808187" y="2781926"/>
              <a:ext cx="132428" cy="132427"/>
            </a:xfrm>
            <a:custGeom>
              <a:avLst/>
              <a:gdLst>
                <a:gd name="connsiteX0" fmla="*/ 132429 w 132428"/>
                <a:gd name="connsiteY0" fmla="*/ 66214 h 132427"/>
                <a:gd name="connsiteX1" fmla="*/ 66215 w 132428"/>
                <a:gd name="connsiteY1" fmla="*/ 132427 h 132427"/>
                <a:gd name="connsiteX2" fmla="*/ 0 w 132428"/>
                <a:gd name="connsiteY2" fmla="*/ 66214 h 132427"/>
                <a:gd name="connsiteX3" fmla="*/ 66215 w 132428"/>
                <a:gd name="connsiteY3" fmla="*/ 0 h 132427"/>
                <a:gd name="connsiteX4" fmla="*/ 132429 w 132428"/>
                <a:gd name="connsiteY4" fmla="*/ 66214 h 13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28" h="132427">
                  <a:moveTo>
                    <a:pt x="132429" y="66214"/>
                  </a:moveTo>
                  <a:cubicBezTo>
                    <a:pt x="132429" y="102782"/>
                    <a:pt x="102783" y="132427"/>
                    <a:pt x="66215" y="132427"/>
                  </a:cubicBezTo>
                  <a:cubicBezTo>
                    <a:pt x="29645" y="132427"/>
                    <a:pt x="0" y="102782"/>
                    <a:pt x="0" y="66214"/>
                  </a:cubicBezTo>
                  <a:cubicBezTo>
                    <a:pt x="0" y="29645"/>
                    <a:pt x="29646" y="0"/>
                    <a:pt x="66215" y="0"/>
                  </a:cubicBezTo>
                  <a:cubicBezTo>
                    <a:pt x="102784" y="0"/>
                    <a:pt x="132429" y="29645"/>
                    <a:pt x="132429" y="66214"/>
                  </a:cubicBezTo>
                  <a:close/>
                </a:path>
              </a:pathLst>
            </a:custGeom>
            <a:solidFill>
              <a:srgbClr val="F05F63"/>
            </a:solidFill>
            <a:ln w="10203" cap="flat">
              <a:noFill/>
              <a:prstDash val="solid"/>
              <a:miter/>
            </a:ln>
          </p:spPr>
          <p:txBody>
            <a:bodyPr rtlCol="0" anchor="ctr"/>
            <a:lstStyle/>
            <a:p>
              <a:endParaRPr lang="nb-NO"/>
            </a:p>
          </p:txBody>
        </p:sp>
        <p:sp>
          <p:nvSpPr>
            <p:cNvPr id="50" name="Frihåndsform: figur 49">
              <a:extLst>
                <a:ext uri="{FF2B5EF4-FFF2-40B4-BE49-F238E27FC236}">
                  <a16:creationId xmlns:a16="http://schemas.microsoft.com/office/drawing/2014/main" id="{C170E9DB-191E-1FCE-AFE0-B753F07B6BD9}"/>
                </a:ext>
              </a:extLst>
            </p:cNvPr>
            <p:cNvSpPr/>
            <p:nvPr/>
          </p:nvSpPr>
          <p:spPr>
            <a:xfrm>
              <a:off x="5685655" y="2899662"/>
              <a:ext cx="179768" cy="179766"/>
            </a:xfrm>
            <a:custGeom>
              <a:avLst/>
              <a:gdLst>
                <a:gd name="connsiteX0" fmla="*/ 179768 w 179768"/>
                <a:gd name="connsiteY0" fmla="*/ 89883 h 179766"/>
                <a:gd name="connsiteX1" fmla="*/ 89884 w 179768"/>
                <a:gd name="connsiteY1" fmla="*/ 179766 h 179766"/>
                <a:gd name="connsiteX2" fmla="*/ 0 w 179768"/>
                <a:gd name="connsiteY2" fmla="*/ 89883 h 179766"/>
                <a:gd name="connsiteX3" fmla="*/ 89884 w 179768"/>
                <a:gd name="connsiteY3" fmla="*/ 0 h 179766"/>
                <a:gd name="connsiteX4" fmla="*/ 179768 w 179768"/>
                <a:gd name="connsiteY4" fmla="*/ 89883 h 17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68" h="179766">
                  <a:moveTo>
                    <a:pt x="179768" y="89883"/>
                  </a:moveTo>
                  <a:cubicBezTo>
                    <a:pt x="179768" y="139524"/>
                    <a:pt x="139526" y="179766"/>
                    <a:pt x="89884" y="179766"/>
                  </a:cubicBezTo>
                  <a:cubicBezTo>
                    <a:pt x="40243" y="179766"/>
                    <a:pt x="0" y="139524"/>
                    <a:pt x="0" y="89883"/>
                  </a:cubicBezTo>
                  <a:cubicBezTo>
                    <a:pt x="0" y="40242"/>
                    <a:pt x="40243" y="0"/>
                    <a:pt x="89884" y="0"/>
                  </a:cubicBezTo>
                  <a:cubicBezTo>
                    <a:pt x="139526" y="0"/>
                    <a:pt x="179768" y="40242"/>
                    <a:pt x="179768" y="89883"/>
                  </a:cubicBezTo>
                  <a:close/>
                </a:path>
              </a:pathLst>
            </a:custGeom>
            <a:solidFill>
              <a:srgbClr val="F05F63"/>
            </a:solidFill>
            <a:ln w="10203" cap="flat">
              <a:noFill/>
              <a:prstDash val="solid"/>
              <a:miter/>
            </a:ln>
          </p:spPr>
          <p:txBody>
            <a:bodyPr rtlCol="0" anchor="ctr"/>
            <a:lstStyle/>
            <a:p>
              <a:endParaRPr lang="nb-NO"/>
            </a:p>
          </p:txBody>
        </p:sp>
        <p:sp>
          <p:nvSpPr>
            <p:cNvPr id="51" name="Frihåndsform: figur 50">
              <a:extLst>
                <a:ext uri="{FF2B5EF4-FFF2-40B4-BE49-F238E27FC236}">
                  <a16:creationId xmlns:a16="http://schemas.microsoft.com/office/drawing/2014/main" id="{010A5CB3-C357-A4F4-78FB-079D9E16C0C0}"/>
                </a:ext>
              </a:extLst>
            </p:cNvPr>
            <p:cNvSpPr/>
            <p:nvPr/>
          </p:nvSpPr>
          <p:spPr>
            <a:xfrm rot="20203798">
              <a:off x="5764195" y="2991706"/>
              <a:ext cx="415956" cy="138956"/>
            </a:xfrm>
            <a:custGeom>
              <a:avLst/>
              <a:gdLst>
                <a:gd name="connsiteX0" fmla="*/ 0 w 415956"/>
                <a:gd name="connsiteY0" fmla="*/ 0 h 138956"/>
                <a:gd name="connsiteX1" fmla="*/ 415956 w 415956"/>
                <a:gd name="connsiteY1" fmla="*/ 0 h 138956"/>
                <a:gd name="connsiteX2" fmla="*/ 415956 w 415956"/>
                <a:gd name="connsiteY2" fmla="*/ 138957 h 138956"/>
                <a:gd name="connsiteX3" fmla="*/ 0 w 415956"/>
                <a:gd name="connsiteY3" fmla="*/ 138957 h 138956"/>
              </a:gdLst>
              <a:ahLst/>
              <a:cxnLst>
                <a:cxn ang="0">
                  <a:pos x="connsiteX0" y="connsiteY0"/>
                </a:cxn>
                <a:cxn ang="0">
                  <a:pos x="connsiteX1" y="connsiteY1"/>
                </a:cxn>
                <a:cxn ang="0">
                  <a:pos x="connsiteX2" y="connsiteY2"/>
                </a:cxn>
                <a:cxn ang="0">
                  <a:pos x="connsiteX3" y="connsiteY3"/>
                </a:cxn>
              </a:cxnLst>
              <a:rect l="l" t="t" r="r" b="b"/>
              <a:pathLst>
                <a:path w="415956" h="138956">
                  <a:moveTo>
                    <a:pt x="0" y="0"/>
                  </a:moveTo>
                  <a:lnTo>
                    <a:pt x="415956" y="0"/>
                  </a:lnTo>
                  <a:lnTo>
                    <a:pt x="415956" y="138957"/>
                  </a:lnTo>
                  <a:lnTo>
                    <a:pt x="0" y="138957"/>
                  </a:lnTo>
                  <a:close/>
                </a:path>
              </a:pathLst>
            </a:custGeom>
            <a:solidFill>
              <a:srgbClr val="1E98F5"/>
            </a:solidFill>
            <a:ln w="10203" cap="flat">
              <a:noFill/>
              <a:prstDash val="solid"/>
              <a:miter/>
            </a:ln>
          </p:spPr>
          <p:txBody>
            <a:bodyPr rtlCol="0" anchor="ctr"/>
            <a:lstStyle/>
            <a:p>
              <a:endParaRPr lang="nb-NO"/>
            </a:p>
          </p:txBody>
        </p:sp>
        <p:sp>
          <p:nvSpPr>
            <p:cNvPr id="52" name="Frihåndsform: figur 51">
              <a:extLst>
                <a:ext uri="{FF2B5EF4-FFF2-40B4-BE49-F238E27FC236}">
                  <a16:creationId xmlns:a16="http://schemas.microsoft.com/office/drawing/2014/main" id="{37AABC1C-D0AB-0021-6BD7-9EFE868656BF}"/>
                </a:ext>
              </a:extLst>
            </p:cNvPr>
            <p:cNvSpPr/>
            <p:nvPr/>
          </p:nvSpPr>
          <p:spPr>
            <a:xfrm>
              <a:off x="7946327" y="3885755"/>
              <a:ext cx="424220" cy="370620"/>
            </a:xfrm>
            <a:custGeom>
              <a:avLst/>
              <a:gdLst>
                <a:gd name="connsiteX0" fmla="*/ 0 w 424220"/>
                <a:gd name="connsiteY0" fmla="*/ 9354 h 370620"/>
                <a:gd name="connsiteX1" fmla="*/ 145998 w 424220"/>
                <a:gd name="connsiteY1" fmla="*/ 31494 h 370620"/>
                <a:gd name="connsiteX2" fmla="*/ 161608 w 424220"/>
                <a:gd name="connsiteY2" fmla="*/ 43430 h 370620"/>
                <a:gd name="connsiteX3" fmla="*/ 175381 w 424220"/>
                <a:gd name="connsiteY3" fmla="*/ 56387 h 370620"/>
                <a:gd name="connsiteX4" fmla="*/ 200887 w 424220"/>
                <a:gd name="connsiteY4" fmla="*/ 83118 h 370620"/>
                <a:gd name="connsiteX5" fmla="*/ 249452 w 424220"/>
                <a:gd name="connsiteY5" fmla="*/ 137802 h 370620"/>
                <a:gd name="connsiteX6" fmla="*/ 342906 w 424220"/>
                <a:gd name="connsiteY6" fmla="*/ 249417 h 370620"/>
                <a:gd name="connsiteX7" fmla="*/ 388716 w 424220"/>
                <a:gd name="connsiteY7" fmla="*/ 305938 h 370620"/>
                <a:gd name="connsiteX8" fmla="*/ 424221 w 424220"/>
                <a:gd name="connsiteY8" fmla="*/ 370621 h 370620"/>
                <a:gd name="connsiteX9" fmla="*/ 368923 w 424220"/>
                <a:gd name="connsiteY9" fmla="*/ 321956 h 370620"/>
                <a:gd name="connsiteX10" fmla="*/ 323114 w 424220"/>
                <a:gd name="connsiteY10" fmla="*/ 265638 h 370620"/>
                <a:gd name="connsiteX11" fmla="*/ 230066 w 424220"/>
                <a:gd name="connsiteY11" fmla="*/ 154432 h 370620"/>
                <a:gd name="connsiteX12" fmla="*/ 182115 w 424220"/>
                <a:gd name="connsiteY12" fmla="*/ 100462 h 370620"/>
                <a:gd name="connsiteX13" fmla="*/ 131103 w 424220"/>
                <a:gd name="connsiteY13" fmla="*/ 52612 h 370620"/>
                <a:gd name="connsiteX14" fmla="*/ 68969 w 424220"/>
                <a:gd name="connsiteY14" fmla="*/ 26698 h 370620"/>
                <a:gd name="connsiteX15" fmla="*/ 0 w 424220"/>
                <a:gd name="connsiteY15" fmla="*/ 9354 h 3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4220" h="370620">
                  <a:moveTo>
                    <a:pt x="0" y="9354"/>
                  </a:moveTo>
                  <a:cubicBezTo>
                    <a:pt x="49258" y="-8663"/>
                    <a:pt x="104300" y="-318"/>
                    <a:pt x="145998" y="31494"/>
                  </a:cubicBezTo>
                  <a:cubicBezTo>
                    <a:pt x="151406" y="35064"/>
                    <a:pt x="156200" y="39451"/>
                    <a:pt x="161608" y="43430"/>
                  </a:cubicBezTo>
                  <a:lnTo>
                    <a:pt x="175381" y="56387"/>
                  </a:lnTo>
                  <a:cubicBezTo>
                    <a:pt x="184054" y="65263"/>
                    <a:pt x="192726" y="74037"/>
                    <a:pt x="200887" y="83118"/>
                  </a:cubicBezTo>
                  <a:cubicBezTo>
                    <a:pt x="217518" y="101074"/>
                    <a:pt x="233433" y="119438"/>
                    <a:pt x="249452" y="137802"/>
                  </a:cubicBezTo>
                  <a:cubicBezTo>
                    <a:pt x="281079" y="174633"/>
                    <a:pt x="312095" y="211974"/>
                    <a:pt x="342906" y="249417"/>
                  </a:cubicBezTo>
                  <a:lnTo>
                    <a:pt x="388716" y="305938"/>
                  </a:lnTo>
                  <a:cubicBezTo>
                    <a:pt x="400959" y="327261"/>
                    <a:pt x="413202" y="348482"/>
                    <a:pt x="424221" y="370621"/>
                  </a:cubicBezTo>
                  <a:cubicBezTo>
                    <a:pt x="405142" y="354807"/>
                    <a:pt x="387083" y="338279"/>
                    <a:pt x="368923" y="321956"/>
                  </a:cubicBezTo>
                  <a:lnTo>
                    <a:pt x="323114" y="265638"/>
                  </a:lnTo>
                  <a:cubicBezTo>
                    <a:pt x="292506" y="228196"/>
                    <a:pt x="261899" y="190957"/>
                    <a:pt x="230066" y="154432"/>
                  </a:cubicBezTo>
                  <a:cubicBezTo>
                    <a:pt x="214253" y="136170"/>
                    <a:pt x="198439" y="118010"/>
                    <a:pt x="182115" y="100462"/>
                  </a:cubicBezTo>
                  <a:cubicBezTo>
                    <a:pt x="166933" y="82679"/>
                    <a:pt x="149824" y="66631"/>
                    <a:pt x="131103" y="52612"/>
                  </a:cubicBezTo>
                  <a:cubicBezTo>
                    <a:pt x="112279" y="40002"/>
                    <a:pt x="91170" y="31198"/>
                    <a:pt x="68969" y="26698"/>
                  </a:cubicBezTo>
                  <a:cubicBezTo>
                    <a:pt x="46779" y="18088"/>
                    <a:pt x="23619" y="12262"/>
                    <a:pt x="0" y="9354"/>
                  </a:cubicBezTo>
                  <a:close/>
                </a:path>
              </a:pathLst>
            </a:custGeom>
            <a:solidFill>
              <a:srgbClr val="EDCFC5"/>
            </a:solidFill>
            <a:ln w="10203" cap="flat">
              <a:noFill/>
              <a:prstDash val="solid"/>
              <a:miter/>
            </a:ln>
          </p:spPr>
          <p:txBody>
            <a:bodyPr rtlCol="0" anchor="ctr"/>
            <a:lstStyle/>
            <a:p>
              <a:endParaRPr lang="nb-NO"/>
            </a:p>
          </p:txBody>
        </p:sp>
        <p:sp>
          <p:nvSpPr>
            <p:cNvPr id="53" name="Frihåndsform: figur 52">
              <a:extLst>
                <a:ext uri="{FF2B5EF4-FFF2-40B4-BE49-F238E27FC236}">
                  <a16:creationId xmlns:a16="http://schemas.microsoft.com/office/drawing/2014/main" id="{F2DB3A19-67FC-6F77-0EF5-822A405E66D2}"/>
                </a:ext>
              </a:extLst>
            </p:cNvPr>
            <p:cNvSpPr/>
            <p:nvPr/>
          </p:nvSpPr>
          <p:spPr>
            <a:xfrm>
              <a:off x="6051619" y="3587201"/>
              <a:ext cx="165449" cy="991060"/>
            </a:xfrm>
            <a:custGeom>
              <a:avLst/>
              <a:gdLst>
                <a:gd name="connsiteX0" fmla="*/ 0 w 165449"/>
                <a:gd name="connsiteY0" fmla="*/ 0 h 991060"/>
                <a:gd name="connsiteX1" fmla="*/ 58868 w 165449"/>
                <a:gd name="connsiteY1" fmla="*/ 30607 h 991060"/>
                <a:gd name="connsiteX2" fmla="*/ 104269 w 165449"/>
                <a:gd name="connsiteY2" fmla="*/ 81619 h 991060"/>
                <a:gd name="connsiteX3" fmla="*/ 147222 w 165449"/>
                <a:gd name="connsiteY3" fmla="*/ 208231 h 991060"/>
                <a:gd name="connsiteX4" fmla="*/ 165382 w 165449"/>
                <a:gd name="connsiteY4" fmla="*/ 470330 h 991060"/>
                <a:gd name="connsiteX5" fmla="*/ 161607 w 165449"/>
                <a:gd name="connsiteY5" fmla="*/ 600921 h 991060"/>
                <a:gd name="connsiteX6" fmla="*/ 159261 w 165449"/>
                <a:gd name="connsiteY6" fmla="*/ 730797 h 991060"/>
                <a:gd name="connsiteX7" fmla="*/ 159261 w 165449"/>
                <a:gd name="connsiteY7" fmla="*/ 860980 h 991060"/>
                <a:gd name="connsiteX8" fmla="*/ 145998 w 165449"/>
                <a:gd name="connsiteY8" fmla="*/ 991060 h 991060"/>
                <a:gd name="connsiteX9" fmla="*/ 133755 w 165449"/>
                <a:gd name="connsiteY9" fmla="*/ 860674 h 991060"/>
                <a:gd name="connsiteX10" fmla="*/ 133755 w 165449"/>
                <a:gd name="connsiteY10" fmla="*/ 730287 h 991060"/>
                <a:gd name="connsiteX11" fmla="*/ 136101 w 165449"/>
                <a:gd name="connsiteY11" fmla="*/ 599799 h 991060"/>
                <a:gd name="connsiteX12" fmla="*/ 139876 w 165449"/>
                <a:gd name="connsiteY12" fmla="*/ 470024 h 991060"/>
                <a:gd name="connsiteX13" fmla="*/ 122226 w 165449"/>
                <a:gd name="connsiteY13" fmla="*/ 213128 h 991060"/>
                <a:gd name="connsiteX14" fmla="*/ 81416 w 165449"/>
                <a:gd name="connsiteY14" fmla="*/ 94066 h 991060"/>
                <a:gd name="connsiteX15" fmla="*/ 0 w 165449"/>
                <a:gd name="connsiteY15" fmla="*/ 0 h 99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449" h="991060">
                  <a:moveTo>
                    <a:pt x="0" y="0"/>
                  </a:moveTo>
                  <a:cubicBezTo>
                    <a:pt x="21476" y="6162"/>
                    <a:pt x="41493" y="16569"/>
                    <a:pt x="58868" y="30607"/>
                  </a:cubicBezTo>
                  <a:cubicBezTo>
                    <a:pt x="76519" y="45186"/>
                    <a:pt x="91833" y="62398"/>
                    <a:pt x="104269" y="81619"/>
                  </a:cubicBezTo>
                  <a:cubicBezTo>
                    <a:pt x="124899" y="121408"/>
                    <a:pt x="139387" y="164095"/>
                    <a:pt x="147222" y="208231"/>
                  </a:cubicBezTo>
                  <a:cubicBezTo>
                    <a:pt x="163852" y="295257"/>
                    <a:pt x="165892" y="383100"/>
                    <a:pt x="165382" y="470330"/>
                  </a:cubicBezTo>
                  <a:cubicBezTo>
                    <a:pt x="165382" y="513894"/>
                    <a:pt x="163444" y="557459"/>
                    <a:pt x="161607" y="600921"/>
                  </a:cubicBezTo>
                  <a:cubicBezTo>
                    <a:pt x="159771" y="644383"/>
                    <a:pt x="159567" y="687437"/>
                    <a:pt x="159261" y="730797"/>
                  </a:cubicBezTo>
                  <a:lnTo>
                    <a:pt x="159261" y="860980"/>
                  </a:lnTo>
                  <a:cubicBezTo>
                    <a:pt x="155282" y="904238"/>
                    <a:pt x="151303" y="947700"/>
                    <a:pt x="145998" y="991060"/>
                  </a:cubicBezTo>
                  <a:cubicBezTo>
                    <a:pt x="141100" y="947700"/>
                    <a:pt x="137530" y="904238"/>
                    <a:pt x="133755" y="860674"/>
                  </a:cubicBezTo>
                  <a:lnTo>
                    <a:pt x="133755" y="730287"/>
                  </a:lnTo>
                  <a:cubicBezTo>
                    <a:pt x="133755" y="686927"/>
                    <a:pt x="133755" y="643363"/>
                    <a:pt x="136101" y="599799"/>
                  </a:cubicBezTo>
                  <a:cubicBezTo>
                    <a:pt x="138448" y="556234"/>
                    <a:pt x="139468" y="513282"/>
                    <a:pt x="139876" y="470024"/>
                  </a:cubicBezTo>
                  <a:cubicBezTo>
                    <a:pt x="140488" y="383712"/>
                    <a:pt x="138244" y="296584"/>
                    <a:pt x="122226" y="213128"/>
                  </a:cubicBezTo>
                  <a:cubicBezTo>
                    <a:pt x="114819" y="171584"/>
                    <a:pt x="101056" y="131417"/>
                    <a:pt x="81416" y="94066"/>
                  </a:cubicBezTo>
                  <a:cubicBezTo>
                    <a:pt x="65214" y="54705"/>
                    <a:pt x="36637" y="21680"/>
                    <a:pt x="0" y="0"/>
                  </a:cubicBezTo>
                  <a:close/>
                </a:path>
              </a:pathLst>
            </a:custGeom>
            <a:solidFill>
              <a:srgbClr val="EDCFC5"/>
            </a:solidFill>
            <a:ln w="10203" cap="flat">
              <a:noFill/>
              <a:prstDash val="solid"/>
              <a:miter/>
            </a:ln>
          </p:spPr>
          <p:txBody>
            <a:bodyPr rtlCol="0" anchor="ctr"/>
            <a:lstStyle/>
            <a:p>
              <a:endParaRPr lang="nb-NO"/>
            </a:p>
          </p:txBody>
        </p:sp>
        <p:sp>
          <p:nvSpPr>
            <p:cNvPr id="54" name="Frihåndsform: figur 53">
              <a:extLst>
                <a:ext uri="{FF2B5EF4-FFF2-40B4-BE49-F238E27FC236}">
                  <a16:creationId xmlns:a16="http://schemas.microsoft.com/office/drawing/2014/main" id="{A99AA27F-8E43-AA0D-A6D3-A0DFB4E1AD7E}"/>
                </a:ext>
              </a:extLst>
            </p:cNvPr>
            <p:cNvSpPr/>
            <p:nvPr/>
          </p:nvSpPr>
          <p:spPr>
            <a:xfrm>
              <a:off x="7163696" y="3940510"/>
              <a:ext cx="402587" cy="578985"/>
            </a:xfrm>
            <a:custGeom>
              <a:avLst/>
              <a:gdLst>
                <a:gd name="connsiteX0" fmla="*/ 299236 w 402587"/>
                <a:gd name="connsiteY0" fmla="*/ 0 h 578985"/>
                <a:gd name="connsiteX1" fmla="*/ 206598 w 402587"/>
                <a:gd name="connsiteY1" fmla="*/ 154770 h 578985"/>
                <a:gd name="connsiteX2" fmla="*/ 294543 w 402587"/>
                <a:gd name="connsiteY2" fmla="*/ 430235 h 578985"/>
                <a:gd name="connsiteX3" fmla="*/ 402587 w 402587"/>
                <a:gd name="connsiteY3" fmla="*/ 463086 h 578985"/>
                <a:gd name="connsiteX4" fmla="*/ 207924 w 402587"/>
                <a:gd name="connsiteY4" fmla="*/ 578986 h 578985"/>
                <a:gd name="connsiteX5" fmla="*/ 2547 w 402587"/>
                <a:gd name="connsiteY5" fmla="*/ 318825 h 578985"/>
                <a:gd name="connsiteX6" fmla="*/ 73965 w 402587"/>
                <a:gd name="connsiteY6" fmla="*/ 101106 h 578985"/>
                <a:gd name="connsiteX7" fmla="*/ 227513 w 402587"/>
                <a:gd name="connsiteY7" fmla="*/ 32035 h 57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87" h="578985">
                  <a:moveTo>
                    <a:pt x="299236" y="0"/>
                  </a:moveTo>
                  <a:cubicBezTo>
                    <a:pt x="299236" y="0"/>
                    <a:pt x="234246" y="86720"/>
                    <a:pt x="206598" y="154770"/>
                  </a:cubicBezTo>
                  <a:cubicBezTo>
                    <a:pt x="165788" y="255570"/>
                    <a:pt x="236082" y="369020"/>
                    <a:pt x="294543" y="430235"/>
                  </a:cubicBezTo>
                  <a:cubicBezTo>
                    <a:pt x="329741" y="467167"/>
                    <a:pt x="402587" y="463086"/>
                    <a:pt x="402587" y="463086"/>
                  </a:cubicBezTo>
                  <a:lnTo>
                    <a:pt x="207924" y="578986"/>
                  </a:lnTo>
                  <a:cubicBezTo>
                    <a:pt x="207924" y="578986"/>
                    <a:pt x="25094" y="496244"/>
                    <a:pt x="2547" y="318825"/>
                  </a:cubicBezTo>
                  <a:cubicBezTo>
                    <a:pt x="-16123" y="171094"/>
                    <a:pt x="73965" y="101106"/>
                    <a:pt x="73965" y="101106"/>
                  </a:cubicBezTo>
                  <a:lnTo>
                    <a:pt x="227513" y="32035"/>
                  </a:lnTo>
                  <a:close/>
                </a:path>
              </a:pathLst>
            </a:custGeom>
            <a:solidFill>
              <a:srgbClr val="1E98F5"/>
            </a:solidFill>
            <a:ln w="10203" cap="flat">
              <a:noFill/>
              <a:prstDash val="solid"/>
              <a:miter/>
            </a:ln>
          </p:spPr>
          <p:txBody>
            <a:bodyPr rtlCol="0" anchor="ctr"/>
            <a:lstStyle/>
            <a:p>
              <a:endParaRPr lang="nb-NO"/>
            </a:p>
          </p:txBody>
        </p:sp>
        <p:sp>
          <p:nvSpPr>
            <p:cNvPr id="55" name="Frihåndsform: figur 54">
              <a:extLst>
                <a:ext uri="{FF2B5EF4-FFF2-40B4-BE49-F238E27FC236}">
                  <a16:creationId xmlns:a16="http://schemas.microsoft.com/office/drawing/2014/main" id="{9E237C1B-44BE-8392-9054-5E362DB0DBAD}"/>
                </a:ext>
              </a:extLst>
            </p:cNvPr>
            <p:cNvSpPr/>
            <p:nvPr/>
          </p:nvSpPr>
          <p:spPr>
            <a:xfrm>
              <a:off x="7183649" y="3948468"/>
              <a:ext cx="247246" cy="221799"/>
            </a:xfrm>
            <a:custGeom>
              <a:avLst/>
              <a:gdLst>
                <a:gd name="connsiteX0" fmla="*/ 83496 w 247246"/>
                <a:gd name="connsiteY0" fmla="*/ 57644 h 221799"/>
                <a:gd name="connsiteX1" fmla="*/ 47175 w 247246"/>
                <a:gd name="connsiteY1" fmla="*/ 103350 h 221799"/>
                <a:gd name="connsiteX2" fmla="*/ 1366 w 247246"/>
                <a:gd name="connsiteY2" fmla="*/ 204252 h 221799"/>
                <a:gd name="connsiteX3" fmla="*/ 2590 w 247246"/>
                <a:gd name="connsiteY3" fmla="*/ 221800 h 221799"/>
                <a:gd name="connsiteX4" fmla="*/ 157771 w 247246"/>
                <a:gd name="connsiteY4" fmla="*/ 175685 h 221799"/>
                <a:gd name="connsiteX5" fmla="*/ 224189 w 247246"/>
                <a:gd name="connsiteY5" fmla="*/ 37749 h 221799"/>
                <a:gd name="connsiteX6" fmla="*/ 247247 w 247246"/>
                <a:gd name="connsiteY6" fmla="*/ 6223 h 221799"/>
                <a:gd name="connsiteX7" fmla="*/ 224189 w 247246"/>
                <a:gd name="connsiteY7" fmla="*/ 204 h 221799"/>
                <a:gd name="connsiteX8" fmla="*/ 83496 w 247246"/>
                <a:gd name="connsiteY8" fmla="*/ 57644 h 2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246" h="221799">
                  <a:moveTo>
                    <a:pt x="83496" y="57644"/>
                  </a:moveTo>
                  <a:cubicBezTo>
                    <a:pt x="69416" y="67846"/>
                    <a:pt x="47175" y="103350"/>
                    <a:pt x="47175" y="103350"/>
                  </a:cubicBezTo>
                  <a:cubicBezTo>
                    <a:pt x="28291" y="135223"/>
                    <a:pt x="12925" y="169054"/>
                    <a:pt x="1366" y="204252"/>
                  </a:cubicBezTo>
                  <a:cubicBezTo>
                    <a:pt x="-2307" y="217209"/>
                    <a:pt x="2590" y="221800"/>
                    <a:pt x="2590" y="221800"/>
                  </a:cubicBezTo>
                  <a:lnTo>
                    <a:pt x="157771" y="175685"/>
                  </a:lnTo>
                  <a:cubicBezTo>
                    <a:pt x="147568" y="177828"/>
                    <a:pt x="200009" y="63459"/>
                    <a:pt x="224189" y="37749"/>
                  </a:cubicBezTo>
                  <a:cubicBezTo>
                    <a:pt x="231331" y="30097"/>
                    <a:pt x="247247" y="6223"/>
                    <a:pt x="247247" y="6223"/>
                  </a:cubicBezTo>
                  <a:cubicBezTo>
                    <a:pt x="240564" y="1439"/>
                    <a:pt x="232351" y="-704"/>
                    <a:pt x="224189" y="204"/>
                  </a:cubicBezTo>
                  <a:cubicBezTo>
                    <a:pt x="212456" y="2551"/>
                    <a:pt x="97576" y="47135"/>
                    <a:pt x="83496" y="57644"/>
                  </a:cubicBezTo>
                  <a:close/>
                </a:path>
              </a:pathLst>
            </a:custGeom>
            <a:solidFill>
              <a:srgbClr val="F05F63"/>
            </a:solidFill>
            <a:ln w="10203" cap="flat">
              <a:noFill/>
              <a:prstDash val="solid"/>
              <a:miter/>
            </a:ln>
          </p:spPr>
          <p:txBody>
            <a:bodyPr rtlCol="0" anchor="ctr"/>
            <a:lstStyle/>
            <a:p>
              <a:endParaRPr lang="nb-NO"/>
            </a:p>
          </p:txBody>
        </p:sp>
      </p:grpSp>
      <p:sp>
        <p:nvSpPr>
          <p:cNvPr id="62" name="TekstSylinder 61">
            <a:extLst>
              <a:ext uri="{FF2B5EF4-FFF2-40B4-BE49-F238E27FC236}">
                <a16:creationId xmlns:a16="http://schemas.microsoft.com/office/drawing/2014/main" id="{5CD9E37A-2A7B-5D86-6310-C7CC6642012D}"/>
              </a:ext>
            </a:extLst>
          </p:cNvPr>
          <p:cNvSpPr txBox="1"/>
          <p:nvPr/>
        </p:nvSpPr>
        <p:spPr>
          <a:xfrm>
            <a:off x="3752440" y="347780"/>
            <a:ext cx="4647426" cy="923330"/>
          </a:xfrm>
          <a:prstGeom prst="rect">
            <a:avLst/>
          </a:prstGeom>
          <a:noFill/>
        </p:spPr>
        <p:txBody>
          <a:bodyPr wrap="none" rtlCol="0">
            <a:spAutoFit/>
          </a:bodyPr>
          <a:lstStyle/>
          <a:p>
            <a:r>
              <a:rPr lang="nb-NO" sz="5400" dirty="0"/>
              <a:t>Utviklingstrekk</a:t>
            </a:r>
          </a:p>
        </p:txBody>
      </p:sp>
    </p:spTree>
    <p:extLst>
      <p:ext uri="{BB962C8B-B14F-4D97-AF65-F5344CB8AC3E}">
        <p14:creationId xmlns:p14="http://schemas.microsoft.com/office/powerpoint/2010/main" val="528758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B6C2845-9D3E-C268-5A60-0A4011A18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91" y="1771071"/>
            <a:ext cx="4703344" cy="3315858"/>
          </a:xfrm>
          <a:prstGeom prst="rect">
            <a:avLst/>
          </a:prstGeom>
          <a:noFill/>
        </p:spPr>
      </p:pic>
      <p:sp>
        <p:nvSpPr>
          <p:cNvPr id="3" name="Tittel 2">
            <a:extLst>
              <a:ext uri="{FF2B5EF4-FFF2-40B4-BE49-F238E27FC236}">
                <a16:creationId xmlns:a16="http://schemas.microsoft.com/office/drawing/2014/main" id="{FEB7EB89-1CFB-FBD1-E6FE-B3546FF0C4FE}"/>
              </a:ext>
            </a:extLst>
          </p:cNvPr>
          <p:cNvSpPr>
            <a:spLocks noGrp="1"/>
          </p:cNvSpPr>
          <p:nvPr>
            <p:ph type="title"/>
          </p:nvPr>
        </p:nvSpPr>
        <p:spPr>
          <a:xfrm>
            <a:off x="802560" y="952201"/>
            <a:ext cx="10586880" cy="519373"/>
          </a:xfrm>
        </p:spPr>
        <p:txBody>
          <a:bodyPr anchor="t">
            <a:normAutofit/>
          </a:bodyPr>
          <a:lstStyle/>
          <a:p>
            <a:r>
              <a:rPr lang="nb-NO" sz="3600" dirty="0"/>
              <a:t>Utviklingstrekk</a:t>
            </a:r>
          </a:p>
        </p:txBody>
      </p:sp>
      <p:sp>
        <p:nvSpPr>
          <p:cNvPr id="7" name="TekstSylinder 6">
            <a:extLst>
              <a:ext uri="{FF2B5EF4-FFF2-40B4-BE49-F238E27FC236}">
                <a16:creationId xmlns:a16="http://schemas.microsoft.com/office/drawing/2014/main" id="{E1E7BF8B-D6A9-C0F0-BEAC-1F7D978CBA92}"/>
              </a:ext>
            </a:extLst>
          </p:cNvPr>
          <p:cNvSpPr txBox="1"/>
          <p:nvPr/>
        </p:nvSpPr>
        <p:spPr>
          <a:xfrm>
            <a:off x="5467740" y="1120676"/>
            <a:ext cx="6201620" cy="4616648"/>
          </a:xfrm>
          <a:prstGeom prst="rect">
            <a:avLst/>
          </a:prstGeom>
          <a:noFill/>
          <a:ln>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Datakildene som har status som nasjonale felleskomponenter (Folkeregisteret, Matrikkelen, Enhetsregisteret og Kontakt- og reservasjonsregisteret) er alle underlagt regelverk som er utformet for å tilrettelegge for flerbruk - de er skapt og forvaltes for å legge til rette for deling. De skal med det ha tilstrekkelig rom til å innhente og dele informasjon med andre. De eksisterer likevel i et samspill med andre datakilder som fungerer som satellitter med ytterligere informasjon som er nødvendig for konsumentene.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Konsumenter av data har i et stadig økende omfang behov for data fra en rekke tilbydere og kilder, ofte i kombinasjon med data fra ulike kilder og gjerne i kombinasjon med data fra dagens felleskomponenter. Det ikke bare felleskomponenter som tilbyr grunndata. Det vil si at vi får en mer desentralisert modell som trenger enkle finansieringsmodeller for dem som tilbyr grunndata.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Med behovet for mer data fra flere, ulike tilbydere og kilder øker også behovet for enkel, stabil tilgang til data med avklart kvalitet. Forutsigbare støtteprosesser og -funksjoner for å holde kompleksitet og administrasjon på et håndterbart nivå blir også nødvendig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3941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B28880C-4410-1952-174D-8D7C4736C763}"/>
              </a:ext>
            </a:extLst>
          </p:cNvPr>
          <p:cNvSpPr>
            <a:spLocks noGrp="1"/>
          </p:cNvSpPr>
          <p:nvPr>
            <p:ph idx="1"/>
          </p:nvPr>
        </p:nvSpPr>
        <p:spPr>
          <a:xfrm>
            <a:off x="1229125" y="1771071"/>
            <a:ext cx="5169033" cy="4458787"/>
          </a:xfrm>
        </p:spPr>
        <p:txBody>
          <a:bodyPr>
            <a:normAutofit/>
          </a:bodyPr>
          <a:lstStyle/>
          <a:p>
            <a:pPr marL="0" indent="0">
              <a:buNone/>
            </a:pPr>
            <a:r>
              <a:rPr lang="nb-NO" sz="1500" dirty="0">
                <a:effectLst/>
                <a:ea typeface="Times New Roman" panose="02020603050405020304" pitchFamily="18" charset="0"/>
                <a:cs typeface="Arial" panose="020B0604020202020204" pitchFamily="34" charset="0"/>
              </a:rPr>
              <a:t>Teknologisk utvikling gjør at viktige data kan forvaltes kildenært og utveksles fra fagsystemer, og ikke trenger å overføres til en sentral forvalter</a:t>
            </a:r>
            <a:endParaRPr lang="nb-NO" sz="1500" dirty="0">
              <a:effectLst/>
              <a:ea typeface="Times New Roman" panose="02020603050405020304" pitchFamily="18" charset="0"/>
              <a:cs typeface="Times New Roman" panose="02020603050405020304" pitchFamily="18" charset="0"/>
            </a:endParaRPr>
          </a:p>
          <a:p>
            <a:pPr marL="0" indent="0">
              <a:buNone/>
            </a:pPr>
            <a:r>
              <a:rPr lang="nb-NO" sz="1500" dirty="0"/>
              <a:t>Fagsystemer er ikke lengre endepunkter for data de har mottatt sentralt, men kan potensielt være like sentrale som dagens registre. Spesielt er teknologisk utvikling med flere skybaserte løsninger viktig. Dataene lever i praksis i skyen og kan utveksles, hvis grensesnittene standardiseres.</a:t>
            </a:r>
          </a:p>
          <a:p>
            <a:pPr marL="0" indent="0">
              <a:buNone/>
            </a:pPr>
            <a:r>
              <a:rPr lang="nb-NO" sz="1500" dirty="0"/>
              <a:t>Konsekvensen er at systemer ikke nødvendigvis trenger å sende data til et sentralt register, men hentes direkte fra fagsystemene.</a:t>
            </a:r>
          </a:p>
          <a:p>
            <a:pPr marL="0" indent="0">
              <a:buNone/>
            </a:pPr>
            <a:r>
              <a:rPr lang="nb-NO" sz="1500" dirty="0"/>
              <a:t>Gode eksempler er regnskapssystemer for </a:t>
            </a:r>
            <a:r>
              <a:rPr lang="nb-NO" sz="1500" dirty="0" err="1"/>
              <a:t>SMBer</a:t>
            </a:r>
            <a:r>
              <a:rPr lang="nb-NO" sz="1500" dirty="0"/>
              <a:t> som stort sett er skybaserte eller oppslag av saldo som gjøres direkte mot bankenes API fremfor å mot et sentralt saldoregister</a:t>
            </a:r>
          </a:p>
        </p:txBody>
      </p:sp>
      <p:sp>
        <p:nvSpPr>
          <p:cNvPr id="3" name="Tittel 2">
            <a:extLst>
              <a:ext uri="{FF2B5EF4-FFF2-40B4-BE49-F238E27FC236}">
                <a16:creationId xmlns:a16="http://schemas.microsoft.com/office/drawing/2014/main" id="{FEB7EB89-1CFB-FBD1-E6FE-B3546FF0C4FE}"/>
              </a:ext>
            </a:extLst>
          </p:cNvPr>
          <p:cNvSpPr>
            <a:spLocks noGrp="1"/>
          </p:cNvSpPr>
          <p:nvPr>
            <p:ph type="title"/>
          </p:nvPr>
        </p:nvSpPr>
        <p:spPr/>
        <p:txBody>
          <a:bodyPr/>
          <a:lstStyle/>
          <a:p>
            <a:r>
              <a:rPr lang="nb-NO" sz="3600" dirty="0"/>
              <a:t>Utviklingstrekk</a:t>
            </a:r>
          </a:p>
        </p:txBody>
      </p:sp>
      <p:pic>
        <p:nvPicPr>
          <p:cNvPr id="4" name="Bilde 3">
            <a:extLst>
              <a:ext uri="{FF2B5EF4-FFF2-40B4-BE49-F238E27FC236}">
                <a16:creationId xmlns:a16="http://schemas.microsoft.com/office/drawing/2014/main" id="{8A5F13E2-EE51-DA9B-FBA0-913A3A571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603" y="1771071"/>
            <a:ext cx="4703344" cy="3315858"/>
          </a:xfrm>
          <a:prstGeom prst="rect">
            <a:avLst/>
          </a:prstGeom>
          <a:noFill/>
        </p:spPr>
      </p:pic>
    </p:spTree>
    <p:extLst>
      <p:ext uri="{BB962C8B-B14F-4D97-AF65-F5344CB8AC3E}">
        <p14:creationId xmlns:p14="http://schemas.microsoft.com/office/powerpoint/2010/main" val="99526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a:extLst>
              <a:ext uri="{FF2B5EF4-FFF2-40B4-BE49-F238E27FC236}">
                <a16:creationId xmlns:a16="http://schemas.microsoft.com/office/drawing/2014/main" id="{7E21BE8F-1AB5-5D99-0E3F-201D11A94330}"/>
              </a:ext>
            </a:extLst>
          </p:cNvPr>
          <p:cNvPicPr>
            <a:picLocks noChangeAspect="1"/>
          </p:cNvPicPr>
          <p:nvPr/>
        </p:nvPicPr>
        <p:blipFill rotWithShape="1">
          <a:blip r:embed="rId2"/>
          <a:srcRect b="19"/>
          <a:stretch/>
        </p:blipFill>
        <p:spPr>
          <a:xfrm>
            <a:off x="20" y="1282"/>
            <a:ext cx="12191980" cy="6856718"/>
          </a:xfrm>
          <a:prstGeom prst="rect">
            <a:avLst/>
          </a:prstGeom>
          <a:solidFill>
            <a:srgbClr val="E5AA20"/>
          </a:solidFill>
        </p:spPr>
      </p:pic>
    </p:spTree>
    <p:extLst>
      <p:ext uri="{BB962C8B-B14F-4D97-AF65-F5344CB8AC3E}">
        <p14:creationId xmlns:p14="http://schemas.microsoft.com/office/powerpoint/2010/main" val="390515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ld. St. 27 (2015–2016) - regjeringen.no">
            <a:extLst>
              <a:ext uri="{FF2B5EF4-FFF2-40B4-BE49-F238E27FC236}">
                <a16:creationId xmlns:a16="http://schemas.microsoft.com/office/drawing/2014/main" id="{6C63AD18-0EFF-17CC-FF9D-3DBD05B5F73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54840" y="1"/>
            <a:ext cx="5024112" cy="6858857"/>
          </a:xfrm>
          <a:prstGeom prst="rect">
            <a:avLst/>
          </a:prstGeom>
          <a:solidFill>
            <a:srgbClr val="FFFFFF"/>
          </a:solidFill>
        </p:spPr>
      </p:pic>
      <p:pic>
        <p:nvPicPr>
          <p:cNvPr id="6" name="Bilde 5">
            <a:extLst>
              <a:ext uri="{FF2B5EF4-FFF2-40B4-BE49-F238E27FC236}">
                <a16:creationId xmlns:a16="http://schemas.microsoft.com/office/drawing/2014/main" id="{62AD5D43-282D-346B-4528-2A9E7DBECF80}"/>
              </a:ext>
            </a:extLst>
          </p:cNvPr>
          <p:cNvPicPr>
            <a:picLocks noChangeAspect="1"/>
          </p:cNvPicPr>
          <p:nvPr/>
        </p:nvPicPr>
        <p:blipFill>
          <a:blip r:embed="rId4"/>
          <a:stretch>
            <a:fillRect/>
          </a:stretch>
        </p:blipFill>
        <p:spPr>
          <a:xfrm>
            <a:off x="13048" y="6194616"/>
            <a:ext cx="1485979" cy="663384"/>
          </a:xfrm>
          <a:prstGeom prst="rect">
            <a:avLst/>
          </a:prstGeom>
        </p:spPr>
      </p:pic>
      <p:sp>
        <p:nvSpPr>
          <p:cNvPr id="3" name="TekstSylinder 2">
            <a:extLst>
              <a:ext uri="{FF2B5EF4-FFF2-40B4-BE49-F238E27FC236}">
                <a16:creationId xmlns:a16="http://schemas.microsoft.com/office/drawing/2014/main" id="{2AE140DB-101F-18E2-9E66-9677BEB07495}"/>
              </a:ext>
            </a:extLst>
          </p:cNvPr>
          <p:cNvSpPr txBox="1"/>
          <p:nvPr/>
        </p:nvSpPr>
        <p:spPr>
          <a:xfrm>
            <a:off x="728829" y="2760283"/>
            <a:ext cx="6098344" cy="830997"/>
          </a:xfrm>
          <a:prstGeom prst="rect">
            <a:avLst/>
          </a:prstGeom>
          <a:noFill/>
        </p:spPr>
        <p:txBody>
          <a:bodyPr wrap="square">
            <a:spAutoFit/>
          </a:bodyPr>
          <a:lstStyle/>
          <a:p>
            <a:pPr marL="0" indent="0">
              <a:buNone/>
            </a:pPr>
            <a:r>
              <a:rPr lang="nb-NO" sz="2400" i="1" dirty="0"/>
              <a:t>Nytteverdien av fellesløsningene høy, men synkende​ </a:t>
            </a:r>
            <a:r>
              <a:rPr lang="nb-NO" sz="2400" dirty="0"/>
              <a:t>(IT i praksis 2022)</a:t>
            </a:r>
          </a:p>
        </p:txBody>
      </p:sp>
    </p:spTree>
    <p:extLst>
      <p:ext uri="{BB962C8B-B14F-4D97-AF65-F5344CB8AC3E}">
        <p14:creationId xmlns:p14="http://schemas.microsoft.com/office/powerpoint/2010/main" val="253413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B28AA33-11AA-ABD5-73A0-462702FFAF0D}"/>
              </a:ext>
            </a:extLst>
          </p:cNvPr>
          <p:cNvPicPr>
            <a:picLocks noChangeAspect="1"/>
          </p:cNvPicPr>
          <p:nvPr/>
        </p:nvPicPr>
        <p:blipFill>
          <a:blip r:embed="rId3"/>
          <a:stretch>
            <a:fillRect/>
          </a:stretch>
        </p:blipFill>
        <p:spPr>
          <a:xfrm>
            <a:off x="8051205" y="45113"/>
            <a:ext cx="4140795" cy="2701291"/>
          </a:xfrm>
          <a:prstGeom prst="rect">
            <a:avLst/>
          </a:prstGeom>
        </p:spPr>
      </p:pic>
      <p:sp>
        <p:nvSpPr>
          <p:cNvPr id="3" name="Tittel 2">
            <a:extLst>
              <a:ext uri="{FF2B5EF4-FFF2-40B4-BE49-F238E27FC236}">
                <a16:creationId xmlns:a16="http://schemas.microsoft.com/office/drawing/2014/main" id="{63061E64-9F83-B24C-3491-D1C04BC29FBD}"/>
              </a:ext>
            </a:extLst>
          </p:cNvPr>
          <p:cNvSpPr>
            <a:spLocks noGrp="1"/>
          </p:cNvSpPr>
          <p:nvPr>
            <p:ph type="title" idx="4294967295"/>
          </p:nvPr>
        </p:nvSpPr>
        <p:spPr>
          <a:xfrm>
            <a:off x="396240" y="547688"/>
            <a:ext cx="10587038" cy="519112"/>
          </a:xfrm>
        </p:spPr>
        <p:txBody>
          <a:bodyPr anchor="t">
            <a:normAutofit/>
          </a:bodyPr>
          <a:lstStyle/>
          <a:p>
            <a:r>
              <a:rPr lang="nb-NO" sz="3600" b="1"/>
              <a:t>Utfordringer</a:t>
            </a:r>
          </a:p>
        </p:txBody>
      </p:sp>
      <p:pic>
        <p:nvPicPr>
          <p:cNvPr id="2054" name="Picture 6">
            <a:extLst>
              <a:ext uri="{FF2B5EF4-FFF2-40B4-BE49-F238E27FC236}">
                <a16:creationId xmlns:a16="http://schemas.microsoft.com/office/drawing/2014/main" id="{FB03A628-BDDA-B4B5-8C9A-AB4379F5775C}"/>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8342313" y="3787775"/>
            <a:ext cx="3849687" cy="308133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avrundede hjørner 6">
            <a:extLst>
              <a:ext uri="{FF2B5EF4-FFF2-40B4-BE49-F238E27FC236}">
                <a16:creationId xmlns:a16="http://schemas.microsoft.com/office/drawing/2014/main" id="{19AEE687-6343-C25E-D43A-A333536724C8}"/>
              </a:ext>
            </a:extLst>
          </p:cNvPr>
          <p:cNvSpPr/>
          <p:nvPr/>
        </p:nvSpPr>
        <p:spPr>
          <a:xfrm>
            <a:off x="4631872" y="2189748"/>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a:ea typeface="+mn-ea"/>
                <a:cs typeface="+mn-cs"/>
              </a:rPr>
              <a:t>Vanskelig å være tilbyder og  konsument</a:t>
            </a:r>
          </a:p>
        </p:txBody>
      </p:sp>
      <p:sp>
        <p:nvSpPr>
          <p:cNvPr id="24" name="Rektangel: avrundede hjørner 23">
            <a:extLst>
              <a:ext uri="{FF2B5EF4-FFF2-40B4-BE49-F238E27FC236}">
                <a16:creationId xmlns:a16="http://schemas.microsoft.com/office/drawing/2014/main" id="{69463DF0-74F6-4E95-CB2F-98FB22BD7CF4}"/>
              </a:ext>
            </a:extLst>
          </p:cNvPr>
          <p:cNvSpPr/>
          <p:nvPr/>
        </p:nvSpPr>
        <p:spPr>
          <a:xfrm>
            <a:off x="802560" y="2198914"/>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a:ea typeface="+mn-ea"/>
                <a:cs typeface="+mn-cs"/>
              </a:rPr>
              <a:t>Ingen helhetlig tilnærming til opplysningene  </a:t>
            </a:r>
          </a:p>
        </p:txBody>
      </p:sp>
      <p:sp>
        <p:nvSpPr>
          <p:cNvPr id="27" name="Rektangel: avrundede hjørner 26">
            <a:extLst>
              <a:ext uri="{FF2B5EF4-FFF2-40B4-BE49-F238E27FC236}">
                <a16:creationId xmlns:a16="http://schemas.microsoft.com/office/drawing/2014/main" id="{0FE2EB45-618B-B145-B534-9A7815D10914}"/>
              </a:ext>
            </a:extLst>
          </p:cNvPr>
          <p:cNvSpPr/>
          <p:nvPr/>
        </p:nvSpPr>
        <p:spPr>
          <a:xfrm>
            <a:off x="8714016" y="2186308"/>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a:ea typeface="+mn-ea"/>
                <a:cs typeface="+mn-cs"/>
              </a:rPr>
              <a:t>Datakvalitet</a:t>
            </a:r>
          </a:p>
        </p:txBody>
      </p:sp>
      <p:sp>
        <p:nvSpPr>
          <p:cNvPr id="28" name="Rektangel: avrundede hjørner 27">
            <a:extLst>
              <a:ext uri="{FF2B5EF4-FFF2-40B4-BE49-F238E27FC236}">
                <a16:creationId xmlns:a16="http://schemas.microsoft.com/office/drawing/2014/main" id="{220191DE-CEE2-4235-6AEB-DE64FB4B96F0}"/>
              </a:ext>
            </a:extLst>
          </p:cNvPr>
          <p:cNvSpPr/>
          <p:nvPr/>
        </p:nvSpPr>
        <p:spPr>
          <a:xfrm>
            <a:off x="802560" y="4539342"/>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solidFill>
              <a:schemeClr val="accent6">
                <a:lumMod val="50000"/>
              </a:schemeClr>
            </a:solidFill>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a:ea typeface="+mn-ea"/>
                <a:cs typeface="+mn-cs"/>
              </a:rPr>
              <a:t>Fravær av overordnet styring, roller og ansvar</a:t>
            </a:r>
          </a:p>
        </p:txBody>
      </p:sp>
      <p:sp>
        <p:nvSpPr>
          <p:cNvPr id="29" name="Rektangel: avrundede hjørner 28">
            <a:extLst>
              <a:ext uri="{FF2B5EF4-FFF2-40B4-BE49-F238E27FC236}">
                <a16:creationId xmlns:a16="http://schemas.microsoft.com/office/drawing/2014/main" id="{D2770C56-BFF8-A86D-4480-1AAB153A3C8A}"/>
              </a:ext>
            </a:extLst>
          </p:cNvPr>
          <p:cNvSpPr/>
          <p:nvPr/>
        </p:nvSpPr>
        <p:spPr>
          <a:xfrm>
            <a:off x="5413268" y="4539342"/>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a:ea typeface="+mn-ea"/>
                <a:cs typeface="+mn-cs"/>
              </a:rPr>
              <a:t>Tilpasningsevne og kritikalitet </a:t>
            </a:r>
          </a:p>
        </p:txBody>
      </p:sp>
      <p:cxnSp>
        <p:nvCxnSpPr>
          <p:cNvPr id="30" name="Rett pilkobling 29">
            <a:extLst>
              <a:ext uri="{FF2B5EF4-FFF2-40B4-BE49-F238E27FC236}">
                <a16:creationId xmlns:a16="http://schemas.microsoft.com/office/drawing/2014/main" id="{3D3E0BD9-36D0-C914-29CF-0282CFC7F18D}"/>
              </a:ext>
            </a:extLst>
          </p:cNvPr>
          <p:cNvCxnSpPr>
            <a:cxnSpLocks/>
            <a:stCxn id="28" idx="0"/>
            <a:endCxn id="24" idx="2"/>
          </p:cNvCxnSpPr>
          <p:nvPr/>
        </p:nvCxnSpPr>
        <p:spPr>
          <a:xfrm flipV="1">
            <a:off x="2266688" y="3429000"/>
            <a:ext cx="0" cy="11103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4" name="Rett pilkobling 33">
            <a:extLst>
              <a:ext uri="{FF2B5EF4-FFF2-40B4-BE49-F238E27FC236}">
                <a16:creationId xmlns:a16="http://schemas.microsoft.com/office/drawing/2014/main" id="{3D8870B7-7C56-83FA-BE1D-52881FC4181D}"/>
              </a:ext>
            </a:extLst>
          </p:cNvPr>
          <p:cNvCxnSpPr>
            <a:cxnSpLocks/>
            <a:stCxn id="24" idx="3"/>
            <a:endCxn id="7" idx="1"/>
          </p:cNvCxnSpPr>
          <p:nvPr/>
        </p:nvCxnSpPr>
        <p:spPr>
          <a:xfrm flipV="1">
            <a:off x="3730816" y="2804791"/>
            <a:ext cx="901056" cy="916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Rett pilkobling 36">
            <a:extLst>
              <a:ext uri="{FF2B5EF4-FFF2-40B4-BE49-F238E27FC236}">
                <a16:creationId xmlns:a16="http://schemas.microsoft.com/office/drawing/2014/main" id="{9648B81A-4002-E8B7-1A84-298D7DCDC19B}"/>
              </a:ext>
            </a:extLst>
          </p:cNvPr>
          <p:cNvCxnSpPr>
            <a:cxnSpLocks/>
            <a:stCxn id="28" idx="0"/>
            <a:endCxn id="27" idx="2"/>
          </p:cNvCxnSpPr>
          <p:nvPr/>
        </p:nvCxnSpPr>
        <p:spPr>
          <a:xfrm flipV="1">
            <a:off x="2266688" y="3416394"/>
            <a:ext cx="7911456" cy="112294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0" name="Rett pilkobling 39">
            <a:extLst>
              <a:ext uri="{FF2B5EF4-FFF2-40B4-BE49-F238E27FC236}">
                <a16:creationId xmlns:a16="http://schemas.microsoft.com/office/drawing/2014/main" id="{F6E8A12D-18AE-DC44-EF35-B9B7EFA4D088}"/>
              </a:ext>
            </a:extLst>
          </p:cNvPr>
          <p:cNvCxnSpPr>
            <a:cxnSpLocks/>
            <a:stCxn id="28" idx="3"/>
            <a:endCxn id="29" idx="1"/>
          </p:cNvCxnSpPr>
          <p:nvPr/>
        </p:nvCxnSpPr>
        <p:spPr>
          <a:xfrm>
            <a:off x="3730816" y="5154385"/>
            <a:ext cx="1682452" cy="0"/>
          </a:xfrm>
          <a:prstGeom prst="straightConnector1">
            <a:avLst/>
          </a:prstGeom>
          <a:ln w="571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43" name="Rett pilkobling 42">
            <a:extLst>
              <a:ext uri="{FF2B5EF4-FFF2-40B4-BE49-F238E27FC236}">
                <a16:creationId xmlns:a16="http://schemas.microsoft.com/office/drawing/2014/main" id="{3AE9237D-2343-19D7-B3B4-5A57ED4B2F7A}"/>
              </a:ext>
            </a:extLst>
          </p:cNvPr>
          <p:cNvCxnSpPr>
            <a:cxnSpLocks/>
            <a:stCxn id="27" idx="2"/>
            <a:endCxn id="29" idx="0"/>
          </p:cNvCxnSpPr>
          <p:nvPr/>
        </p:nvCxnSpPr>
        <p:spPr>
          <a:xfrm flipH="1">
            <a:off x="6877396" y="3416394"/>
            <a:ext cx="3300748" cy="112294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7" name="Rett pilkobling 46">
            <a:extLst>
              <a:ext uri="{FF2B5EF4-FFF2-40B4-BE49-F238E27FC236}">
                <a16:creationId xmlns:a16="http://schemas.microsoft.com/office/drawing/2014/main" id="{F0127057-E00D-2D91-939C-210335C8AEF1}"/>
              </a:ext>
            </a:extLst>
          </p:cNvPr>
          <p:cNvCxnSpPr>
            <a:cxnSpLocks/>
            <a:stCxn id="28" idx="0"/>
            <a:endCxn id="7" idx="1"/>
          </p:cNvCxnSpPr>
          <p:nvPr/>
        </p:nvCxnSpPr>
        <p:spPr>
          <a:xfrm flipV="1">
            <a:off x="2266688" y="2804791"/>
            <a:ext cx="2365184" cy="173455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0" name="Rett pilkobling 49">
            <a:extLst>
              <a:ext uri="{FF2B5EF4-FFF2-40B4-BE49-F238E27FC236}">
                <a16:creationId xmlns:a16="http://schemas.microsoft.com/office/drawing/2014/main" id="{13F0114D-18BA-1B35-7080-8D19C621BAD5}"/>
              </a:ext>
            </a:extLst>
          </p:cNvPr>
          <p:cNvCxnSpPr>
            <a:cxnSpLocks/>
            <a:stCxn id="27" idx="1"/>
            <a:endCxn id="7" idx="3"/>
          </p:cNvCxnSpPr>
          <p:nvPr/>
        </p:nvCxnSpPr>
        <p:spPr>
          <a:xfrm flipH="1">
            <a:off x="7560128" y="2801351"/>
            <a:ext cx="1153888" cy="344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0" name="Rett pilkobling 19">
            <a:extLst>
              <a:ext uri="{FF2B5EF4-FFF2-40B4-BE49-F238E27FC236}">
                <a16:creationId xmlns:a16="http://schemas.microsoft.com/office/drawing/2014/main" id="{7AF3481F-1F31-0AB3-EE1F-0D3D8D5B61AE}"/>
              </a:ext>
            </a:extLst>
          </p:cNvPr>
          <p:cNvCxnSpPr>
            <a:cxnSpLocks/>
          </p:cNvCxnSpPr>
          <p:nvPr/>
        </p:nvCxnSpPr>
        <p:spPr>
          <a:xfrm flipV="1">
            <a:off x="7589801" y="2987751"/>
            <a:ext cx="1124215" cy="1241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Kobling: vinkel 12">
            <a:extLst>
              <a:ext uri="{FF2B5EF4-FFF2-40B4-BE49-F238E27FC236}">
                <a16:creationId xmlns:a16="http://schemas.microsoft.com/office/drawing/2014/main" id="{E781F54B-CB3B-9923-D249-23C95C1826BA}"/>
              </a:ext>
            </a:extLst>
          </p:cNvPr>
          <p:cNvCxnSpPr>
            <a:cxnSpLocks/>
            <a:stCxn id="24" idx="0"/>
            <a:endCxn id="27" idx="0"/>
          </p:cNvCxnSpPr>
          <p:nvPr/>
        </p:nvCxnSpPr>
        <p:spPr>
          <a:xfrm rot="5400000" flipH="1" flipV="1">
            <a:off x="6216113" y="-1763117"/>
            <a:ext cx="12606" cy="7911456"/>
          </a:xfrm>
          <a:prstGeom prst="bentConnector3">
            <a:avLst>
              <a:gd name="adj1" fmla="val 1913422"/>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7571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281B74-EFE6-EBEC-EE88-D17505BA43BF}"/>
              </a:ext>
            </a:extLst>
          </p:cNvPr>
          <p:cNvSpPr>
            <a:spLocks noGrp="1"/>
          </p:cNvSpPr>
          <p:nvPr>
            <p:ph type="title"/>
          </p:nvPr>
        </p:nvSpPr>
        <p:spPr/>
        <p:txBody>
          <a:bodyPr/>
          <a:lstStyle/>
          <a:p>
            <a:r>
              <a:rPr lang="nb-NO" dirty="0"/>
              <a:t>Kun én gang</a:t>
            </a:r>
          </a:p>
        </p:txBody>
      </p:sp>
      <p:sp>
        <p:nvSpPr>
          <p:cNvPr id="3" name="Plassholder for innhold 2">
            <a:extLst>
              <a:ext uri="{FF2B5EF4-FFF2-40B4-BE49-F238E27FC236}">
                <a16:creationId xmlns:a16="http://schemas.microsoft.com/office/drawing/2014/main" id="{F56483D5-09DE-2EAB-B810-B484C6B78BA4}"/>
              </a:ext>
            </a:extLst>
          </p:cNvPr>
          <p:cNvSpPr>
            <a:spLocks noGrp="1"/>
          </p:cNvSpPr>
          <p:nvPr>
            <p:ph idx="1"/>
          </p:nvPr>
        </p:nvSpPr>
        <p:spPr/>
        <p:txBody>
          <a:bodyPr>
            <a:normAutofit fontScale="92500" lnSpcReduction="20000"/>
          </a:bodyPr>
          <a:lstStyle/>
          <a:p>
            <a:pPr marL="0" indent="0">
              <a:buNone/>
            </a:pPr>
            <a:r>
              <a:rPr lang="nb-NO" b="0" i="1" dirty="0">
                <a:solidFill>
                  <a:srgbClr val="333333"/>
                </a:solidFill>
                <a:effectLst/>
              </a:rPr>
              <a:t>«Kun én gang» er et langsiktig mål som vil kreve innsats over lengre tid. Målet er at innbyggere, næringsliv og frivillig sektor i sin kontakt med offentlige virksomheter ikke må levere samme opplysning mer enn én gang. Dette forutsetter at offentlige virksomheter skal dele og gjenbruke informasjon om forhold som brukeren allerede har opplyst om, istedenfor å spørre brukeren på nytt. </a:t>
            </a:r>
          </a:p>
          <a:p>
            <a:pPr marL="0" indent="0">
              <a:buNone/>
            </a:pPr>
            <a:r>
              <a:rPr lang="nb-NO" b="0" i="1" dirty="0">
                <a:solidFill>
                  <a:srgbClr val="333333"/>
                </a:solidFill>
                <a:effectLst/>
              </a:rPr>
              <a:t>Gjenbruk av informasjon bidrar til raskere og enklere saksgang for brukerne, og kan bidra til enklere prosesser der flere offentlige virksomheter må samhandle. En hensiktsmessig deling og gjenbruk av informasjon er ikke begrenset til det som brukeren rapporterer inn, men omfatter også informasjon som forvaltningen selv produserer eller henter fra andre kilder. </a:t>
            </a:r>
            <a:endParaRPr lang="nb-NO" i="1" dirty="0"/>
          </a:p>
          <a:p>
            <a:pPr marL="0" indent="0">
              <a:buNone/>
            </a:pPr>
            <a:endParaRPr lang="nb-NO" dirty="0"/>
          </a:p>
        </p:txBody>
      </p:sp>
      <p:sp>
        <p:nvSpPr>
          <p:cNvPr id="4" name="TekstSylinder 3">
            <a:extLst>
              <a:ext uri="{FF2B5EF4-FFF2-40B4-BE49-F238E27FC236}">
                <a16:creationId xmlns:a16="http://schemas.microsoft.com/office/drawing/2014/main" id="{AF1FAAAB-6B92-A027-0FEE-13D98A88A8D8}"/>
              </a:ext>
            </a:extLst>
          </p:cNvPr>
          <p:cNvSpPr txBox="1"/>
          <p:nvPr/>
        </p:nvSpPr>
        <p:spPr>
          <a:xfrm>
            <a:off x="1773348" y="6189480"/>
            <a:ext cx="8609240" cy="369332"/>
          </a:xfrm>
          <a:prstGeom prst="rect">
            <a:avLst/>
          </a:prstGeom>
          <a:noFill/>
        </p:spPr>
        <p:txBody>
          <a:bodyPr wrap="square">
            <a:spAutoFit/>
          </a:bodyPr>
          <a:lstStyle/>
          <a:p>
            <a:pPr marL="0" indent="0">
              <a:buNone/>
            </a:pPr>
            <a:r>
              <a:rPr lang="nb-NO" b="0" dirty="0">
                <a:solidFill>
                  <a:srgbClr val="333333"/>
                </a:solidFill>
                <a:effectLst/>
              </a:rPr>
              <a:t>Digital agenda for Norge — IKT for en enklere hverdag og økt produktivitet</a:t>
            </a:r>
          </a:p>
        </p:txBody>
      </p:sp>
    </p:spTree>
    <p:extLst>
      <p:ext uri="{BB962C8B-B14F-4D97-AF65-F5344CB8AC3E}">
        <p14:creationId xmlns:p14="http://schemas.microsoft.com/office/powerpoint/2010/main" val="2444185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F80E8924-26C2-61C2-E1C5-AA0996E8867C}"/>
              </a:ext>
            </a:extLst>
          </p:cNvPr>
          <p:cNvSpPr>
            <a:spLocks noGrp="1"/>
          </p:cNvSpPr>
          <p:nvPr>
            <p:ph sz="half" idx="1"/>
          </p:nvPr>
        </p:nvSpPr>
        <p:spPr>
          <a:xfrm>
            <a:off x="802559" y="2009672"/>
            <a:ext cx="5201400" cy="4617244"/>
          </a:xfrm>
        </p:spPr>
        <p:txBody>
          <a:bodyPr>
            <a:normAutofit lnSpcReduction="10000"/>
          </a:bodyPr>
          <a:lstStyle/>
          <a:p>
            <a:pPr marL="0" indent="0">
              <a:buNone/>
            </a:pPr>
            <a:r>
              <a:rPr lang="nb-NO" sz="2100" b="1" dirty="0"/>
              <a:t>Utfordringer</a:t>
            </a:r>
            <a:r>
              <a:rPr lang="nb-NO" sz="2400" dirty="0"/>
              <a:t>	</a:t>
            </a:r>
          </a:p>
          <a:p>
            <a:r>
              <a:rPr lang="nb-NO" sz="2100" dirty="0"/>
              <a:t>Konsumentene må forholde seg til mange tilbydere som har ulike rutiner og standarder</a:t>
            </a:r>
          </a:p>
          <a:p>
            <a:r>
              <a:rPr lang="nb-NO" sz="2100" dirty="0"/>
              <a:t>Krevende for konsument å utrede eget databehov</a:t>
            </a:r>
            <a:endParaRPr lang="nb-NO" sz="2100" dirty="0">
              <a:solidFill>
                <a:schemeClr val="tx1"/>
              </a:solidFill>
            </a:endParaRPr>
          </a:p>
          <a:p>
            <a:r>
              <a:rPr lang="nb-NO" sz="2100" dirty="0"/>
              <a:t>Konsumentenes samlede behov er ikke hensyntatt</a:t>
            </a:r>
          </a:p>
          <a:p>
            <a:r>
              <a:rPr lang="nb-NO" sz="2100" dirty="0"/>
              <a:t>Konsumentene er prisgitt tilbyders prioriteringer</a:t>
            </a:r>
          </a:p>
          <a:p>
            <a:r>
              <a:rPr lang="nb-NO" sz="2100" dirty="0"/>
              <a:t>Mange konsumenter sliter med gamle, lite fleksible systemer (og leverandører)</a:t>
            </a:r>
          </a:p>
        </p:txBody>
      </p:sp>
      <p:sp>
        <p:nvSpPr>
          <p:cNvPr id="11" name="Plassholder for innhold 10">
            <a:extLst>
              <a:ext uri="{FF2B5EF4-FFF2-40B4-BE49-F238E27FC236}">
                <a16:creationId xmlns:a16="http://schemas.microsoft.com/office/drawing/2014/main" id="{29CCF032-6986-31A5-BCD1-7D2344213446}"/>
              </a:ext>
            </a:extLst>
          </p:cNvPr>
          <p:cNvSpPr>
            <a:spLocks noGrp="1"/>
          </p:cNvSpPr>
          <p:nvPr>
            <p:ph sz="half" idx="2"/>
          </p:nvPr>
        </p:nvSpPr>
        <p:spPr>
          <a:xfrm>
            <a:off x="6188040" y="2009672"/>
            <a:ext cx="5201400" cy="4617244"/>
          </a:xfrm>
        </p:spPr>
        <p:txBody>
          <a:bodyPr>
            <a:normAutofit/>
          </a:bodyPr>
          <a:lstStyle/>
          <a:p>
            <a:pPr marL="0" indent="0">
              <a:buNone/>
            </a:pPr>
            <a:r>
              <a:rPr lang="nb-NO" b="1" dirty="0"/>
              <a:t>Konsekvenser </a:t>
            </a:r>
          </a:p>
          <a:p>
            <a:r>
              <a:rPr lang="nb-NO" dirty="0"/>
              <a:t>Lite bruk og tapte gevinster av digitalisering</a:t>
            </a:r>
          </a:p>
          <a:p>
            <a:r>
              <a:rPr lang="nb-NO" dirty="0"/>
              <a:t>Avhengigheter til datakildene blir en risiko og kostnad for tilbydere og konsumenter </a:t>
            </a:r>
          </a:p>
          <a:p>
            <a:r>
              <a:rPr lang="nb-NO" dirty="0"/>
              <a:t>Utfordrer mål om sammenhengende tjenester og økosystemer</a:t>
            </a:r>
          </a:p>
          <a:p>
            <a:r>
              <a:rPr lang="nb-NO" dirty="0"/>
              <a:t>I ytterste konsekvens er det enklere å hente opplysningene direkte fra den registrerte selv </a:t>
            </a:r>
          </a:p>
        </p:txBody>
      </p:sp>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a:xfrm>
            <a:off x="802560" y="1148145"/>
            <a:ext cx="10586880" cy="519373"/>
          </a:xfrm>
        </p:spPr>
        <p:txBody>
          <a:bodyPr/>
          <a:lstStyle/>
          <a:p>
            <a:r>
              <a:rPr lang="nb-NO" sz="3600" b="1" dirty="0"/>
              <a:t>Vanskelig å være konsument </a:t>
            </a:r>
          </a:p>
        </p:txBody>
      </p:sp>
    </p:spTree>
    <p:extLst>
      <p:ext uri="{BB962C8B-B14F-4D97-AF65-F5344CB8AC3E}">
        <p14:creationId xmlns:p14="http://schemas.microsoft.com/office/powerpoint/2010/main" val="2393240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31A6299-5367-2DC3-48BD-2F5946B13F8B}"/>
              </a:ext>
            </a:extLst>
          </p:cNvPr>
          <p:cNvSpPr>
            <a:spLocks noGrp="1"/>
          </p:cNvSpPr>
          <p:nvPr>
            <p:ph type="title"/>
          </p:nvPr>
        </p:nvSpPr>
        <p:spPr/>
        <p:txBody>
          <a:bodyPr/>
          <a:lstStyle/>
          <a:p>
            <a:r>
              <a:rPr lang="nb-NO" dirty="0"/>
              <a:t>Behov for toppforankring</a:t>
            </a:r>
          </a:p>
        </p:txBody>
      </p:sp>
      <p:sp>
        <p:nvSpPr>
          <p:cNvPr id="4" name="TekstSylinder 3">
            <a:extLst>
              <a:ext uri="{FF2B5EF4-FFF2-40B4-BE49-F238E27FC236}">
                <a16:creationId xmlns:a16="http://schemas.microsoft.com/office/drawing/2014/main" id="{3DD27DFD-60F5-E810-CE2E-0939E65B0F35}"/>
              </a:ext>
            </a:extLst>
          </p:cNvPr>
          <p:cNvSpPr txBox="1"/>
          <p:nvPr/>
        </p:nvSpPr>
        <p:spPr>
          <a:xfrm>
            <a:off x="2759610" y="2944861"/>
            <a:ext cx="7086600" cy="1065676"/>
          </a:xfrm>
          <a:prstGeom prst="rect">
            <a:avLst/>
          </a:prstGeom>
          <a:noFill/>
        </p:spPr>
        <p:txBody>
          <a:bodyPr wrap="square" rtlCol="0">
            <a:spAutoFit/>
          </a:bodyPr>
          <a:lstStyle/>
          <a:p>
            <a:pPr>
              <a:lnSpc>
                <a:spcPct val="107000"/>
              </a:lnSpc>
              <a:spcAft>
                <a:spcPts val="800"/>
              </a:spcAft>
            </a:pPr>
            <a:r>
              <a:rPr lang="nb-NO" sz="2000" dirty="0">
                <a:effectLst/>
                <a:latin typeface="Calibri" panose="020F0502020204030204" pitchFamily="34" charset="0"/>
                <a:ea typeface="Calibri" panose="020F0502020204030204" pitchFamily="34" charset="0"/>
                <a:cs typeface="Calibri" panose="020F0502020204030204" pitchFamily="34" charset="0"/>
              </a:rPr>
              <a:t>«Det var behov for et sterkt mandat. Å få myndighetene til å jobbe i samme retning var ikke lett. […] Top level commitment har vært helt nødvendig». </a:t>
            </a:r>
            <a:r>
              <a:rPr lang="nb-NO" dirty="0">
                <a:effectLst/>
                <a:latin typeface="Calibri" panose="020F0502020204030204" pitchFamily="34" charset="0"/>
                <a:ea typeface="Calibri" panose="020F0502020204030204" pitchFamily="34" charset="0"/>
                <a:cs typeface="Calibri" panose="020F0502020204030204" pitchFamily="34" charset="0"/>
              </a:rPr>
              <a:t>(Styrelsen for Dataforsyning og Infrastruktur)</a:t>
            </a:r>
            <a:endParaRPr lang="nb-NO"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3396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E40A2D0-E1AB-8A67-C9D6-248F8F4B97AB}"/>
              </a:ext>
            </a:extLst>
          </p:cNvPr>
          <p:cNvSpPr/>
          <p:nvPr/>
        </p:nvSpPr>
        <p:spPr>
          <a:xfrm>
            <a:off x="0" y="0"/>
            <a:ext cx="12192000" cy="6858000"/>
          </a:xfrm>
          <a:prstGeom prst="rect">
            <a:avLst/>
          </a:prstGeom>
          <a:solidFill>
            <a:srgbClr val="F0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p>
        </p:txBody>
      </p:sp>
      <p:sp>
        <p:nvSpPr>
          <p:cNvPr id="8" name="TekstSylinder 7">
            <a:extLst>
              <a:ext uri="{FF2B5EF4-FFF2-40B4-BE49-F238E27FC236}">
                <a16:creationId xmlns:a16="http://schemas.microsoft.com/office/drawing/2014/main" id="{E76A8EBF-10DB-4061-23E8-9258010F8460}"/>
              </a:ext>
            </a:extLst>
          </p:cNvPr>
          <p:cNvSpPr txBox="1"/>
          <p:nvPr/>
        </p:nvSpPr>
        <p:spPr>
          <a:xfrm>
            <a:off x="1225202" y="3044279"/>
            <a:ext cx="9741596" cy="769441"/>
          </a:xfrm>
          <a:prstGeom prst="rect">
            <a:avLst/>
          </a:prstGeom>
          <a:noFill/>
        </p:spPr>
        <p:txBody>
          <a:bodyPr wrap="square">
            <a:spAutoFit/>
          </a:bodyPr>
          <a:lstStyle/>
          <a:p>
            <a:pPr algn="ctr"/>
            <a:r>
              <a:rPr kumimoji="0" lang="nb-NO" sz="4400" b="1" i="0" u="none" strike="noStrike" kern="1200" cap="none" spc="0" normalizeH="0" baseline="0" noProof="0" dirty="0">
                <a:ln>
                  <a:noFill/>
                </a:ln>
                <a:solidFill>
                  <a:srgbClr val="1E2B3C"/>
                </a:solidFill>
                <a:effectLst/>
                <a:uLnTx/>
                <a:uFillTx/>
                <a:latin typeface="Arial" panose="020B0604020202020204"/>
                <a:ea typeface="+mj-ea"/>
                <a:cs typeface="+mj-cs"/>
              </a:rPr>
              <a:t>Hva gjør de i Danmark og Sverige?</a:t>
            </a:r>
            <a:endParaRPr lang="nb-NO" sz="2400" b="1" dirty="0"/>
          </a:p>
        </p:txBody>
      </p:sp>
    </p:spTree>
    <p:extLst>
      <p:ext uri="{BB962C8B-B14F-4D97-AF65-F5344CB8AC3E}">
        <p14:creationId xmlns:p14="http://schemas.microsoft.com/office/powerpoint/2010/main" val="194677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3B8C13D-3805-7658-CEC3-28AEA0ED5B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71269" y="1848809"/>
            <a:ext cx="4716987" cy="3160381"/>
          </a:xfrm>
          <a:prstGeom prst="rect">
            <a:avLst/>
          </a:prstGeom>
          <a:solidFill>
            <a:srgbClr val="FFFFFF"/>
          </a:solidFill>
        </p:spPr>
      </p:pic>
      <p:sp>
        <p:nvSpPr>
          <p:cNvPr id="1033" name="Title 3">
            <a:extLst>
              <a:ext uri="{FF2B5EF4-FFF2-40B4-BE49-F238E27FC236}">
                <a16:creationId xmlns:a16="http://schemas.microsoft.com/office/drawing/2014/main" id="{FD9F9DE9-9503-D70A-AB53-ED3443DB1A30}"/>
              </a:ext>
            </a:extLst>
          </p:cNvPr>
          <p:cNvSpPr>
            <a:spLocks noGrp="1"/>
          </p:cNvSpPr>
          <p:nvPr>
            <p:ph type="title"/>
          </p:nvPr>
        </p:nvSpPr>
        <p:spPr>
          <a:xfrm>
            <a:off x="648384" y="308530"/>
            <a:ext cx="10261002" cy="519373"/>
          </a:xfrm>
        </p:spPr>
        <p:txBody>
          <a:bodyPr anchor="ctr"/>
          <a:lstStyle/>
          <a:p>
            <a:r>
              <a:rPr lang="nb-NO" sz="2400" dirty="0">
                <a:ea typeface="Verdana" panose="020B0604030504040204" pitchFamily="34" charset="0"/>
              </a:rPr>
              <a:t>Sveriges</a:t>
            </a:r>
            <a:r>
              <a:rPr lang="en-US" sz="2400" dirty="0">
                <a:ea typeface="Verdana" panose="020B0604030504040204" pitchFamily="34" charset="0"/>
              </a:rPr>
              <a:t> </a:t>
            </a:r>
            <a:r>
              <a:rPr lang="nb-NO" sz="2400" dirty="0">
                <a:ea typeface="Verdana" panose="020B0604030504040204" pitchFamily="34" charset="0"/>
              </a:rPr>
              <a:t>nationella</a:t>
            </a:r>
            <a:r>
              <a:rPr lang="en-US" sz="2400" dirty="0">
                <a:ea typeface="Verdana" panose="020B0604030504040204" pitchFamily="34" charset="0"/>
              </a:rPr>
              <a:t> </a:t>
            </a:r>
            <a:r>
              <a:rPr lang="nb-NO" sz="2400" dirty="0">
                <a:ea typeface="Verdana" panose="020B0604030504040204" pitchFamily="34" charset="0"/>
              </a:rPr>
              <a:t>grunddata</a:t>
            </a:r>
          </a:p>
        </p:txBody>
      </p:sp>
      <p:sp>
        <p:nvSpPr>
          <p:cNvPr id="6" name="TekstSylinder 5">
            <a:extLst>
              <a:ext uri="{FF2B5EF4-FFF2-40B4-BE49-F238E27FC236}">
                <a16:creationId xmlns:a16="http://schemas.microsoft.com/office/drawing/2014/main" id="{03DC3EFA-3C2F-4818-E28B-E6A385E5DD7C}"/>
              </a:ext>
            </a:extLst>
          </p:cNvPr>
          <p:cNvSpPr txBox="1"/>
          <p:nvPr/>
        </p:nvSpPr>
        <p:spPr>
          <a:xfrm>
            <a:off x="527286" y="732809"/>
            <a:ext cx="65310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292A2B"/>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sv-SE" sz="1200" b="1" i="0" u="none" strike="noStrike" kern="1200" cap="none" spc="0" normalizeH="0" baseline="0" noProof="0" dirty="0">
                <a:ln>
                  <a:noFill/>
                </a:ln>
                <a:solidFill>
                  <a:srgbClr val="292A2B"/>
                </a:solidFill>
                <a:effectLst/>
                <a:uLnTx/>
                <a:uFillTx/>
                <a:latin typeface="Arial" panose="020B0604020202020204" pitchFamily="34" charset="0"/>
                <a:ea typeface="Verdana" panose="020B0604030504040204" pitchFamily="34" charset="0"/>
                <a:cs typeface="Arial" panose="020B0604020202020204" pitchFamily="34" charset="0"/>
              </a:rPr>
              <a:t>När fler grunddatamängder följer ramverket kommer mängden nationella grunddata att bli större. Målet är att samtliga grunddata på sikt ska vara nationella grunddata»</a:t>
            </a:r>
            <a:endParaRPr kumimoji="0" lang="nb-NO" sz="1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TekstSylinder 7">
            <a:extLst>
              <a:ext uri="{FF2B5EF4-FFF2-40B4-BE49-F238E27FC236}">
                <a16:creationId xmlns:a16="http://schemas.microsoft.com/office/drawing/2014/main" id="{8D883EF0-B55F-5F82-5164-0AFD5A645012}"/>
              </a:ext>
            </a:extLst>
          </p:cNvPr>
          <p:cNvSpPr txBox="1"/>
          <p:nvPr/>
        </p:nvSpPr>
        <p:spPr>
          <a:xfrm>
            <a:off x="527286" y="1217240"/>
            <a:ext cx="6531024" cy="49936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Svenskene har jobbet lenge med grunndata, med en første utredning av området allerede i 1997. Målet har vært å gjøre det enkelt å finne dataene man behøver, samtidig som løsningen er sikker og helhetlig. De har en forvaltning som består av selvstendige myndighetsorganer, og det var behov for en samordnet regulering av 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Oppdraget om å etablere et </a:t>
            </a:r>
            <a:r>
              <a:rPr kumimoji="0" lang="nb-NO" sz="11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Ramverk för nationella grunddata inom den offentliga förvaltningen</a:t>
            </a:r>
            <a:r>
              <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kom til nyetablerte DIGG i 2018. Svenskene forteller at de var veldig inspirert av arbeidet som ble gjort i Danmarks Grunddataprogram, men ikke ønsket en like sentralisert tilnærming. Sverige ønsker en mer distribuert modell, hvor dataene ligger hos og deles fra den enkelte ansvarlige myndighet og beskrives på Sveriges dataportal.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Svenskene har i tillegg etablert det de kaller grunndatadomener, som inneholder nasjonale grunndata som tilhører et spesifikt område og følger rammeverket for nasjonale grunndata. Foreløpig har de etablert domenene virksomhet, person og eiendom/geografisk informasjon. Nye domener er helse og transport. De ser stor forskjell på omfang og kompleksitet hos de ulike domenene. Persondomenet er lite og avgrenset, mens geodata og eiendomsdata er stort og komplekst, med mange produsenter og ulike roller.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Svenske myndigheter ser på grunndata som en felles ressurs som behøver helhetlig perspektiv i forvaltning. Rammeverket de har utviklet sier hvordan grunndata skal håndteres, bevares, sikres, tilgjengeliggjøres og forvaltes. Dette skal skje nasjonalt og innad i domenene. Samordning vurderes som en forutsetning for at man kan imøtekomme regjeringens målbilde med en sikker og effektiv håndtering av, og tilgang til, grunndata. Skatteverket er ansvarlig for domenet person,  Lantmäteriet er ansvarlig for domenet fastighets- og geografisk informasjon, og Bolagsverket er ansvarlig for domenet foretag.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393354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3B8C13D-3805-7658-CEC3-28AEA0ED5B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97677" y="1362515"/>
            <a:ext cx="7135603" cy="4780854"/>
          </a:xfrm>
          <a:prstGeom prst="rect">
            <a:avLst/>
          </a:prstGeom>
          <a:solidFill>
            <a:srgbClr val="FFFFFF"/>
          </a:solidFill>
        </p:spPr>
      </p:pic>
      <p:sp>
        <p:nvSpPr>
          <p:cNvPr id="1033" name="Title 3">
            <a:extLst>
              <a:ext uri="{FF2B5EF4-FFF2-40B4-BE49-F238E27FC236}">
                <a16:creationId xmlns:a16="http://schemas.microsoft.com/office/drawing/2014/main" id="{FD9F9DE9-9503-D70A-AB53-ED3443DB1A30}"/>
              </a:ext>
            </a:extLst>
          </p:cNvPr>
          <p:cNvSpPr>
            <a:spLocks noGrp="1"/>
          </p:cNvSpPr>
          <p:nvPr>
            <p:ph type="title"/>
          </p:nvPr>
        </p:nvSpPr>
        <p:spPr>
          <a:xfrm>
            <a:off x="648384" y="308530"/>
            <a:ext cx="10261002" cy="519373"/>
          </a:xfrm>
        </p:spPr>
        <p:txBody>
          <a:bodyPr anchor="ctr"/>
          <a:lstStyle/>
          <a:p>
            <a:r>
              <a:rPr lang="nb-NO" sz="2400" dirty="0">
                <a:ea typeface="Verdana" panose="020B0604030504040204" pitchFamily="34" charset="0"/>
              </a:rPr>
              <a:t>Sveriges</a:t>
            </a:r>
            <a:r>
              <a:rPr lang="en-US" sz="2400" dirty="0">
                <a:ea typeface="Verdana" panose="020B0604030504040204" pitchFamily="34" charset="0"/>
              </a:rPr>
              <a:t> </a:t>
            </a:r>
            <a:r>
              <a:rPr lang="nb-NO" sz="2400" dirty="0">
                <a:ea typeface="Verdana" panose="020B0604030504040204" pitchFamily="34" charset="0"/>
              </a:rPr>
              <a:t>nationella</a:t>
            </a:r>
            <a:r>
              <a:rPr lang="en-US" sz="2400" dirty="0">
                <a:ea typeface="Verdana" panose="020B0604030504040204" pitchFamily="34" charset="0"/>
              </a:rPr>
              <a:t> </a:t>
            </a:r>
            <a:r>
              <a:rPr lang="nb-NO" sz="2400" dirty="0">
                <a:ea typeface="Verdana" panose="020B0604030504040204" pitchFamily="34" charset="0"/>
              </a:rPr>
              <a:t>grunddata</a:t>
            </a:r>
          </a:p>
        </p:txBody>
      </p:sp>
      <p:sp>
        <p:nvSpPr>
          <p:cNvPr id="6" name="TekstSylinder 5">
            <a:extLst>
              <a:ext uri="{FF2B5EF4-FFF2-40B4-BE49-F238E27FC236}">
                <a16:creationId xmlns:a16="http://schemas.microsoft.com/office/drawing/2014/main" id="{03DC3EFA-3C2F-4818-E28B-E6A385E5DD7C}"/>
              </a:ext>
            </a:extLst>
          </p:cNvPr>
          <p:cNvSpPr txBox="1"/>
          <p:nvPr/>
        </p:nvSpPr>
        <p:spPr>
          <a:xfrm>
            <a:off x="765280" y="3013501"/>
            <a:ext cx="348104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srgbClr val="292A2B"/>
                </a:solidFill>
                <a:effectLst/>
                <a:uLnTx/>
                <a:uFillTx/>
                <a:latin typeface="Arial" panose="020B0604020202020204" pitchFamily="34" charset="0"/>
                <a:ea typeface="Verdana" panose="020B0604030504040204" pitchFamily="34" charset="0"/>
                <a:cs typeface="Arial" panose="020B0604020202020204" pitchFamily="34" charset="0"/>
              </a:rPr>
              <a:t>«</a:t>
            </a:r>
            <a:r>
              <a:rPr kumimoji="0" lang="sv-SE" sz="1200" b="1" i="0" u="none" strike="noStrike" kern="1200" cap="none" spc="0" normalizeH="0" baseline="0" noProof="0" dirty="0">
                <a:ln>
                  <a:noFill/>
                </a:ln>
                <a:solidFill>
                  <a:srgbClr val="292A2B"/>
                </a:solidFill>
                <a:effectLst/>
                <a:uLnTx/>
                <a:uFillTx/>
                <a:latin typeface="Arial" panose="020B0604020202020204" pitchFamily="34" charset="0"/>
                <a:ea typeface="Verdana" panose="020B0604030504040204" pitchFamily="34" charset="0"/>
                <a:cs typeface="Arial" panose="020B0604020202020204" pitchFamily="34" charset="0"/>
              </a:rPr>
              <a:t>När fler grunddatamängder följer ramverket kommer mängden nationella grunddata att bli större. Målet är att samtliga grunddata på sikt ska vara nationella grunddata»</a:t>
            </a:r>
            <a:endParaRPr kumimoji="0" lang="nb-NO" sz="1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76094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34CB204-B3E9-1D91-5CE5-E7751889AB36}"/>
              </a:ext>
            </a:extLst>
          </p:cNvPr>
          <p:cNvPicPr>
            <a:picLocks noChangeAspect="1"/>
          </p:cNvPicPr>
          <p:nvPr/>
        </p:nvPicPr>
        <p:blipFill>
          <a:blip r:embed="rId3"/>
          <a:stretch>
            <a:fillRect/>
          </a:stretch>
        </p:blipFill>
        <p:spPr>
          <a:xfrm>
            <a:off x="7708848" y="1451766"/>
            <a:ext cx="4483152" cy="4124499"/>
          </a:xfrm>
          <a:prstGeom prst="rect">
            <a:avLst/>
          </a:prstGeom>
          <a:noFill/>
        </p:spPr>
      </p:pic>
      <p:sp>
        <p:nvSpPr>
          <p:cNvPr id="6" name="TekstSylinder 5">
            <a:extLst>
              <a:ext uri="{FF2B5EF4-FFF2-40B4-BE49-F238E27FC236}">
                <a16:creationId xmlns:a16="http://schemas.microsoft.com/office/drawing/2014/main" id="{BEBBDB3F-3A4B-3A26-C3B1-362C8BA90C7F}"/>
              </a:ext>
            </a:extLst>
          </p:cNvPr>
          <p:cNvSpPr txBox="1"/>
          <p:nvPr/>
        </p:nvSpPr>
        <p:spPr>
          <a:xfrm>
            <a:off x="658864" y="1210782"/>
            <a:ext cx="6824874" cy="471520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Danskene har jobbet fokusert med etablering og forvaltning av grunndata i mange år gjennom Grunddataprogrammet. De beskrev i forbindelse med </a:t>
            </a:r>
            <a:r>
              <a:rPr kumimoji="0" lang="nb-NO" sz="1200" b="0" i="1"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Den fællesoffentlige digitaliseringsstrategien </a:t>
            </a:r>
            <a:r>
              <a:rPr kumimoji="0" lang="nb-NO"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fra 2011 en trinnvis plan for å oppnå sitt målbilde om en felles styring og distribusjon av grunndata. Opplysningene skulle være gratis, eksisterende registre skulle bygges ut og tilgrensende registre skulle fases ut. De ønsket kombinerbarhet mellom dataene, en «datafordeler» for dokumentasjon og tilgjengeliggjøring og en egen tverroffentlig forvaltning.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De forteller at en suksessfaktor var tidlig og grundig arbeid i samarbeid med kommuner og statlige etater for å etablere et solid businesscase. I tillegg var arbeidet forankret i Folketinget, og fikk egen finansiering.  De forteller at forankringen i det politiske toppsjiktet var viktig.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Grunddataprogrammet ble endelig implementert i 2020, og det har blitt den hittil største offentlige digitale samhandlingsreformen i Danmark. Det forvaltes i et samarbeid mellom kommune, stat og regioner. Danskene er opptatt av at dataene skal være kombinerbare, og sier at man også tidligere hadde en felles grunndatamodell og sammenhengende grunndata, men nå kan man kombinere opplysningene på kryss og tvers av kilder og områder.</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Danskene har avgrenset grunndata til å være utvalgte data om personer, virksomheter, eiendommer, adresser og geografi. Grunddatamodellen inneholder opplysninger som hentes fra 20 ulike registre. Datakildene/registrene vedlikeholdes og forvaltes av den enkelte myndighet, men deles gjennom det de kaller datafordeleren.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Danskenes vurdering er at det er en besparelse for offentlig sektor at data distribueres i én felles kanal. Datafordeleren erstattet mange ulike løsninger for å distribuere data fra registrene.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nb-NO" sz="105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10" name="Tittel 2">
            <a:extLst>
              <a:ext uri="{FF2B5EF4-FFF2-40B4-BE49-F238E27FC236}">
                <a16:creationId xmlns:a16="http://schemas.microsoft.com/office/drawing/2014/main" id="{BEB98460-6CC1-1DEC-1E20-3ED894E608E9}"/>
              </a:ext>
            </a:extLst>
          </p:cNvPr>
          <p:cNvSpPr>
            <a:spLocks noGrp="1"/>
          </p:cNvSpPr>
          <p:nvPr>
            <p:ph type="title"/>
          </p:nvPr>
        </p:nvSpPr>
        <p:spPr>
          <a:xfrm>
            <a:off x="802560" y="397388"/>
            <a:ext cx="10261002" cy="519373"/>
          </a:xfrm>
        </p:spPr>
        <p:txBody>
          <a:bodyPr anchor="ctr"/>
          <a:lstStyle/>
          <a:p>
            <a:r>
              <a:rPr lang="nb-NO" sz="2400" dirty="0">
                <a:ea typeface="Verdana" panose="020B0604030504040204" pitchFamily="34" charset="0"/>
              </a:rPr>
              <a:t>Danmarks grunddata</a:t>
            </a:r>
          </a:p>
        </p:txBody>
      </p:sp>
      <p:sp>
        <p:nvSpPr>
          <p:cNvPr id="3" name="TekstSylinder 2">
            <a:extLst>
              <a:ext uri="{FF2B5EF4-FFF2-40B4-BE49-F238E27FC236}">
                <a16:creationId xmlns:a16="http://schemas.microsoft.com/office/drawing/2014/main" id="{FF290704-9DF4-067E-3AA8-F97BEFB845C8}"/>
              </a:ext>
            </a:extLst>
          </p:cNvPr>
          <p:cNvSpPr txBox="1"/>
          <p:nvPr/>
        </p:nvSpPr>
        <p:spPr>
          <a:xfrm>
            <a:off x="658864" y="907264"/>
            <a:ext cx="609414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«Før måtte brukerne selv se sammenhengen, nå er sammenhengen der selv»</a:t>
            </a:r>
          </a:p>
        </p:txBody>
      </p:sp>
    </p:spTree>
    <p:extLst>
      <p:ext uri="{BB962C8B-B14F-4D97-AF65-F5344CB8AC3E}">
        <p14:creationId xmlns:p14="http://schemas.microsoft.com/office/powerpoint/2010/main" val="2310775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descr="Et bilde som inneholder tekst, utendørsobjekt&#10;&#10;Automatisk generert beskrivelse">
            <a:extLst>
              <a:ext uri="{FF2B5EF4-FFF2-40B4-BE49-F238E27FC236}">
                <a16:creationId xmlns:a16="http://schemas.microsoft.com/office/drawing/2014/main" id="{2EF726B5-4992-2E4B-D2A5-D27E48B94B6B}"/>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91835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e 17">
            <a:extLst>
              <a:ext uri="{FF2B5EF4-FFF2-40B4-BE49-F238E27FC236}">
                <a16:creationId xmlns:a16="http://schemas.microsoft.com/office/drawing/2014/main" id="{BE0FC86C-1878-416C-AFD8-20E8CAE424D9}"/>
              </a:ext>
            </a:extLst>
          </p:cNvPr>
          <p:cNvGrpSpPr/>
          <p:nvPr/>
        </p:nvGrpSpPr>
        <p:grpSpPr>
          <a:xfrm rot="16200000">
            <a:off x="6314056" y="880224"/>
            <a:ext cx="6757574" cy="4997125"/>
            <a:chOff x="5185530" y="1694389"/>
            <a:chExt cx="8876196" cy="6236296"/>
          </a:xfrm>
        </p:grpSpPr>
        <p:sp>
          <p:nvSpPr>
            <p:cNvPr id="8" name="Frihåndsform: figur 7">
              <a:extLst>
                <a:ext uri="{FF2B5EF4-FFF2-40B4-BE49-F238E27FC236}">
                  <a16:creationId xmlns:a16="http://schemas.microsoft.com/office/drawing/2014/main" id="{58E4171C-CD94-46E7-AAE2-F670C84AA00B}"/>
                </a:ext>
              </a:extLst>
            </p:cNvPr>
            <p:cNvSpPr/>
            <p:nvPr/>
          </p:nvSpPr>
          <p:spPr>
            <a:xfrm>
              <a:off x="6362536" y="2400594"/>
              <a:ext cx="840616" cy="419564"/>
            </a:xfrm>
            <a:custGeom>
              <a:avLst/>
              <a:gdLst>
                <a:gd name="connsiteX0" fmla="*/ 579961 w 840616"/>
                <a:gd name="connsiteY0" fmla="*/ 317826 h 419564"/>
                <a:gd name="connsiteX1" fmla="*/ 488622 w 840616"/>
                <a:gd name="connsiteY1" fmla="*/ 272531 h 419564"/>
                <a:gd name="connsiteX2" fmla="*/ 308914 w 840616"/>
                <a:gd name="connsiteY2" fmla="*/ 176735 h 419564"/>
                <a:gd name="connsiteX3" fmla="*/ 132177 w 840616"/>
                <a:gd name="connsiteY3" fmla="*/ 77225 h 419564"/>
                <a:gd name="connsiteX4" fmla="*/ 0 w 840616"/>
                <a:gd name="connsiteY4" fmla="*/ 0 h 419564"/>
                <a:gd name="connsiteX5" fmla="*/ 465603 w 840616"/>
                <a:gd name="connsiteY5" fmla="*/ 266589 h 419564"/>
                <a:gd name="connsiteX6" fmla="*/ 840617 w 840616"/>
                <a:gd name="connsiteY6" fmla="*/ 419564 h 419564"/>
                <a:gd name="connsiteX7" fmla="*/ 673529 w 840616"/>
                <a:gd name="connsiteY7" fmla="*/ 358671 h 419564"/>
                <a:gd name="connsiteX8" fmla="*/ 579961 w 840616"/>
                <a:gd name="connsiteY8" fmla="*/ 317826 h 41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616" h="419564">
                  <a:moveTo>
                    <a:pt x="579961" y="317826"/>
                  </a:moveTo>
                  <a:cubicBezTo>
                    <a:pt x="549515" y="302978"/>
                    <a:pt x="519068" y="288130"/>
                    <a:pt x="488622" y="272531"/>
                  </a:cubicBezTo>
                  <a:cubicBezTo>
                    <a:pt x="428471" y="242085"/>
                    <a:pt x="368321" y="209410"/>
                    <a:pt x="308914" y="176735"/>
                  </a:cubicBezTo>
                  <a:cubicBezTo>
                    <a:pt x="249506" y="144060"/>
                    <a:pt x="190842" y="110643"/>
                    <a:pt x="132177" y="77225"/>
                  </a:cubicBezTo>
                  <a:cubicBezTo>
                    <a:pt x="87626" y="51978"/>
                    <a:pt x="43809" y="25988"/>
                    <a:pt x="0" y="0"/>
                  </a:cubicBezTo>
                  <a:cubicBezTo>
                    <a:pt x="250992" y="149260"/>
                    <a:pt x="435156" y="255447"/>
                    <a:pt x="465603" y="266589"/>
                  </a:cubicBezTo>
                  <a:cubicBezTo>
                    <a:pt x="555457" y="300007"/>
                    <a:pt x="680214" y="389860"/>
                    <a:pt x="840617" y="419564"/>
                  </a:cubicBezTo>
                  <a:cubicBezTo>
                    <a:pt x="783430" y="403230"/>
                    <a:pt x="727737" y="381690"/>
                    <a:pt x="673529" y="358671"/>
                  </a:cubicBezTo>
                  <a:cubicBezTo>
                    <a:pt x="641597" y="346044"/>
                    <a:pt x="611150" y="332681"/>
                    <a:pt x="579961" y="317826"/>
                  </a:cubicBezTo>
                  <a:close/>
                </a:path>
              </a:pathLst>
            </a:custGeom>
            <a:solidFill>
              <a:srgbClr val="1E98F5"/>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9" name="Frihåndsform: figur 8">
              <a:extLst>
                <a:ext uri="{FF2B5EF4-FFF2-40B4-BE49-F238E27FC236}">
                  <a16:creationId xmlns:a16="http://schemas.microsoft.com/office/drawing/2014/main" id="{80F1BB0B-72D1-423A-9569-ACED551636AF}"/>
                </a:ext>
              </a:extLst>
            </p:cNvPr>
            <p:cNvSpPr/>
            <p:nvPr/>
          </p:nvSpPr>
          <p:spPr>
            <a:xfrm>
              <a:off x="7994965" y="3536753"/>
              <a:ext cx="3126095" cy="2323572"/>
            </a:xfrm>
            <a:custGeom>
              <a:avLst/>
              <a:gdLst>
                <a:gd name="connsiteX0" fmla="*/ 2539450 w 3126095"/>
                <a:gd name="connsiteY0" fmla="*/ 2091135 h 2323572"/>
                <a:gd name="connsiteX1" fmla="*/ 2522374 w 3126095"/>
                <a:gd name="connsiteY1" fmla="*/ 1854256 h 2323572"/>
                <a:gd name="connsiteX2" fmla="*/ 2807526 w 3126095"/>
                <a:gd name="connsiteY2" fmla="*/ 1840886 h 2323572"/>
                <a:gd name="connsiteX3" fmla="*/ 2901836 w 3126095"/>
                <a:gd name="connsiteY3" fmla="*/ 2013166 h 2323572"/>
                <a:gd name="connsiteX4" fmla="*/ 3126096 w 3126095"/>
                <a:gd name="connsiteY4" fmla="*/ 1958215 h 2323572"/>
                <a:gd name="connsiteX5" fmla="*/ 3031785 w 3126095"/>
                <a:gd name="connsiteY5" fmla="*/ 1573553 h 2323572"/>
                <a:gd name="connsiteX6" fmla="*/ 2951588 w 3126095"/>
                <a:gd name="connsiteY6" fmla="*/ 1609941 h 2323572"/>
                <a:gd name="connsiteX7" fmla="*/ 2904065 w 3126095"/>
                <a:gd name="connsiteY7" fmla="*/ 1627018 h 2323572"/>
                <a:gd name="connsiteX8" fmla="*/ 2854306 w 3126095"/>
                <a:gd name="connsiteY8" fmla="*/ 1638903 h 2323572"/>
                <a:gd name="connsiteX9" fmla="*/ 2802327 w 3126095"/>
                <a:gd name="connsiteY9" fmla="*/ 1643352 h 2323572"/>
                <a:gd name="connsiteX10" fmla="*/ 2750347 w 3126095"/>
                <a:gd name="connsiteY10" fmla="*/ 1632960 h 2323572"/>
                <a:gd name="connsiteX11" fmla="*/ 2663464 w 3126095"/>
                <a:gd name="connsiteY11" fmla="*/ 1575781 h 2323572"/>
                <a:gd name="connsiteX12" fmla="*/ 2638960 w 3126095"/>
                <a:gd name="connsiteY12" fmla="*/ 1527516 h 2323572"/>
                <a:gd name="connsiteX13" fmla="*/ 2639695 w 3126095"/>
                <a:gd name="connsiteY13" fmla="*/ 1498547 h 2323572"/>
                <a:gd name="connsiteX14" fmla="*/ 2653065 w 3126095"/>
                <a:gd name="connsiteY14" fmla="*/ 1472557 h 2323572"/>
                <a:gd name="connsiteX15" fmla="*/ 2673856 w 3126095"/>
                <a:gd name="connsiteY15" fmla="*/ 1453995 h 2323572"/>
                <a:gd name="connsiteX16" fmla="*/ 2695396 w 3126095"/>
                <a:gd name="connsiteY16" fmla="*/ 1440625 h 2323572"/>
                <a:gd name="connsiteX17" fmla="*/ 2737720 w 3126095"/>
                <a:gd name="connsiteY17" fmla="*/ 1413150 h 2323572"/>
                <a:gd name="connsiteX18" fmla="*/ 2821631 w 3126095"/>
                <a:gd name="connsiteY18" fmla="*/ 1358207 h 2323572"/>
                <a:gd name="connsiteX19" fmla="*/ 2959015 w 3126095"/>
                <a:gd name="connsiteY19" fmla="*/ 1271317 h 2323572"/>
                <a:gd name="connsiteX20" fmla="*/ 2762967 w 3126095"/>
                <a:gd name="connsiteY20" fmla="*/ 467831 h 2323572"/>
                <a:gd name="connsiteX21" fmla="*/ 1713689 w 3126095"/>
                <a:gd name="connsiteY21" fmla="*/ 724030 h 2323572"/>
                <a:gd name="connsiteX22" fmla="*/ 887928 w 3126095"/>
                <a:gd name="connsiteY22" fmla="*/ 0 h 2323572"/>
                <a:gd name="connsiteX23" fmla="*/ 875300 w 3126095"/>
                <a:gd name="connsiteY23" fmla="*/ 0 h 2323572"/>
                <a:gd name="connsiteX24" fmla="*/ 816636 w 3126095"/>
                <a:gd name="connsiteY24" fmla="*/ 743 h 2323572"/>
                <a:gd name="connsiteX25" fmla="*/ 584206 w 3126095"/>
                <a:gd name="connsiteY25" fmla="*/ 45295 h 2323572"/>
                <a:gd name="connsiteX26" fmla="*/ 505493 w 3126095"/>
                <a:gd name="connsiteY26" fmla="*/ 76484 h 2323572"/>
                <a:gd name="connsiteX27" fmla="*/ 470590 w 3126095"/>
                <a:gd name="connsiteY27" fmla="*/ 93568 h 2323572"/>
                <a:gd name="connsiteX28" fmla="*/ 486924 w 3126095"/>
                <a:gd name="connsiteY28" fmla="*/ 106188 h 2323572"/>
                <a:gd name="connsiteX29" fmla="*/ 506979 w 3126095"/>
                <a:gd name="connsiteY29" fmla="*/ 119557 h 2323572"/>
                <a:gd name="connsiteX30" fmla="*/ 547817 w 3126095"/>
                <a:gd name="connsiteY30" fmla="*/ 147033 h 2323572"/>
                <a:gd name="connsiteX31" fmla="*/ 628022 w 3126095"/>
                <a:gd name="connsiteY31" fmla="*/ 205698 h 2323572"/>
                <a:gd name="connsiteX32" fmla="*/ 703763 w 3126095"/>
                <a:gd name="connsiteY32" fmla="*/ 269562 h 2323572"/>
                <a:gd name="connsiteX33" fmla="*/ 772084 w 3126095"/>
                <a:gd name="connsiteY33" fmla="*/ 342332 h 2323572"/>
                <a:gd name="connsiteX34" fmla="*/ 799559 w 3126095"/>
                <a:gd name="connsiteY34" fmla="*/ 385405 h 2323572"/>
                <a:gd name="connsiteX35" fmla="*/ 813665 w 3126095"/>
                <a:gd name="connsiteY35" fmla="*/ 436642 h 2323572"/>
                <a:gd name="connsiteX36" fmla="*/ 812922 w 3126095"/>
                <a:gd name="connsiteY36" fmla="*/ 450755 h 2323572"/>
                <a:gd name="connsiteX37" fmla="*/ 809951 w 3126095"/>
                <a:gd name="connsiteY37" fmla="*/ 463382 h 2323572"/>
                <a:gd name="connsiteX38" fmla="*/ 806987 w 3126095"/>
                <a:gd name="connsiteY38" fmla="*/ 476002 h 2323572"/>
                <a:gd name="connsiteX39" fmla="*/ 803273 w 3126095"/>
                <a:gd name="connsiteY39" fmla="*/ 488622 h 2323572"/>
                <a:gd name="connsiteX40" fmla="*/ 779504 w 3126095"/>
                <a:gd name="connsiteY40" fmla="*/ 534667 h 2323572"/>
                <a:gd name="connsiteX41" fmla="*/ 691136 w 3126095"/>
                <a:gd name="connsiteY41" fmla="*/ 587389 h 2323572"/>
                <a:gd name="connsiteX42" fmla="*/ 590148 w 3126095"/>
                <a:gd name="connsiteY42" fmla="*/ 573283 h 2323572"/>
                <a:gd name="connsiteX43" fmla="*/ 499551 w 3126095"/>
                <a:gd name="connsiteY43" fmla="*/ 530953 h 2323572"/>
                <a:gd name="connsiteX44" fmla="*/ 412668 w 3126095"/>
                <a:gd name="connsiteY44" fmla="*/ 484172 h 2323572"/>
                <a:gd name="connsiteX45" fmla="*/ 241131 w 3126095"/>
                <a:gd name="connsiteY45" fmla="*/ 386148 h 2323572"/>
                <a:gd name="connsiteX46" fmla="*/ 171325 w 3126095"/>
                <a:gd name="connsiteY46" fmla="*/ 346045 h 2323572"/>
                <a:gd name="connsiteX47" fmla="*/ 120088 w 3126095"/>
                <a:gd name="connsiteY47" fmla="*/ 423280 h 2323572"/>
                <a:gd name="connsiteX48" fmla="*/ 7951 w 3126095"/>
                <a:gd name="connsiteY48" fmla="*/ 744078 h 2323572"/>
                <a:gd name="connsiteX49" fmla="*/ 1273 w 3126095"/>
                <a:gd name="connsiteY49" fmla="*/ 907452 h 2323572"/>
                <a:gd name="connsiteX50" fmla="*/ 907232 w 3126095"/>
                <a:gd name="connsiteY50" fmla="*/ 1721328 h 2323572"/>
                <a:gd name="connsiteX51" fmla="*/ 1433728 w 3126095"/>
                <a:gd name="connsiteY51" fmla="*/ 1504489 h 2323572"/>
                <a:gd name="connsiteX52" fmla="*/ 1633484 w 3126095"/>
                <a:gd name="connsiteY52" fmla="*/ 2323573 h 2323572"/>
                <a:gd name="connsiteX53" fmla="*/ 2538707 w 3126095"/>
                <a:gd name="connsiteY53" fmla="*/ 2102277 h 2323572"/>
                <a:gd name="connsiteX54" fmla="*/ 2537221 w 3126095"/>
                <a:gd name="connsiteY54" fmla="*/ 2090393 h 2323572"/>
                <a:gd name="connsiteX55" fmla="*/ 2539450 w 3126095"/>
                <a:gd name="connsiteY55" fmla="*/ 2091135 h 232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26095" h="2323572">
                  <a:moveTo>
                    <a:pt x="2539450" y="2091135"/>
                  </a:moveTo>
                  <a:cubicBezTo>
                    <a:pt x="2529051" y="1996082"/>
                    <a:pt x="2527565" y="1909207"/>
                    <a:pt x="2522374" y="1854256"/>
                  </a:cubicBezTo>
                  <a:cubicBezTo>
                    <a:pt x="2509746" y="1707223"/>
                    <a:pt x="2711730" y="1728013"/>
                    <a:pt x="2807526" y="1840886"/>
                  </a:cubicBezTo>
                  <a:cubicBezTo>
                    <a:pt x="2849850" y="1890645"/>
                    <a:pt x="2880296" y="1954502"/>
                    <a:pt x="2901836" y="2013166"/>
                  </a:cubicBezTo>
                  <a:lnTo>
                    <a:pt x="3126096" y="1958215"/>
                  </a:lnTo>
                  <a:lnTo>
                    <a:pt x="3031785" y="1573553"/>
                  </a:lnTo>
                  <a:cubicBezTo>
                    <a:pt x="3005796" y="1586180"/>
                    <a:pt x="2979063" y="1598800"/>
                    <a:pt x="2951588" y="1609941"/>
                  </a:cubicBezTo>
                  <a:cubicBezTo>
                    <a:pt x="2935990" y="1616619"/>
                    <a:pt x="2920399" y="1622561"/>
                    <a:pt x="2904065" y="1627018"/>
                  </a:cubicBezTo>
                  <a:cubicBezTo>
                    <a:pt x="2887724" y="1631475"/>
                    <a:pt x="2871390" y="1635931"/>
                    <a:pt x="2854306" y="1638903"/>
                  </a:cubicBezTo>
                  <a:cubicBezTo>
                    <a:pt x="2837230" y="1641874"/>
                    <a:pt x="2820153" y="1644095"/>
                    <a:pt x="2802327" y="1643352"/>
                  </a:cubicBezTo>
                  <a:cubicBezTo>
                    <a:pt x="2783764" y="1642609"/>
                    <a:pt x="2767423" y="1638160"/>
                    <a:pt x="2750347" y="1632960"/>
                  </a:cubicBezTo>
                  <a:cubicBezTo>
                    <a:pt x="2717672" y="1621826"/>
                    <a:pt x="2686483" y="1603257"/>
                    <a:pt x="2663464" y="1575781"/>
                  </a:cubicBezTo>
                  <a:cubicBezTo>
                    <a:pt x="2652323" y="1562419"/>
                    <a:pt x="2642674" y="1546077"/>
                    <a:pt x="2638960" y="1527516"/>
                  </a:cubicBezTo>
                  <a:cubicBezTo>
                    <a:pt x="2637474" y="1517859"/>
                    <a:pt x="2637474" y="1508203"/>
                    <a:pt x="2639695" y="1498547"/>
                  </a:cubicBezTo>
                  <a:cubicBezTo>
                    <a:pt x="2641924" y="1488898"/>
                    <a:pt x="2647123" y="1479985"/>
                    <a:pt x="2653065" y="1472557"/>
                  </a:cubicBezTo>
                  <a:cubicBezTo>
                    <a:pt x="2659008" y="1465129"/>
                    <a:pt x="2666436" y="1459195"/>
                    <a:pt x="2673856" y="1453995"/>
                  </a:cubicBezTo>
                  <a:lnTo>
                    <a:pt x="2695396" y="1440625"/>
                  </a:lnTo>
                  <a:lnTo>
                    <a:pt x="2737720" y="1413150"/>
                  </a:lnTo>
                  <a:lnTo>
                    <a:pt x="2821631" y="1358207"/>
                  </a:lnTo>
                  <a:cubicBezTo>
                    <a:pt x="2866933" y="1328503"/>
                    <a:pt x="2912228" y="1299535"/>
                    <a:pt x="2959015" y="1271317"/>
                  </a:cubicBezTo>
                  <a:lnTo>
                    <a:pt x="2762967" y="467831"/>
                  </a:lnTo>
                  <a:lnTo>
                    <a:pt x="1713689" y="724030"/>
                  </a:lnTo>
                  <a:cubicBezTo>
                    <a:pt x="1649082" y="317085"/>
                    <a:pt x="1301551" y="11142"/>
                    <a:pt x="887928" y="0"/>
                  </a:cubicBezTo>
                  <a:cubicBezTo>
                    <a:pt x="884214" y="0"/>
                    <a:pt x="879757" y="0"/>
                    <a:pt x="875300" y="0"/>
                  </a:cubicBezTo>
                  <a:cubicBezTo>
                    <a:pt x="855996" y="0"/>
                    <a:pt x="836683" y="0"/>
                    <a:pt x="816636" y="743"/>
                  </a:cubicBezTo>
                  <a:cubicBezTo>
                    <a:pt x="735695" y="5199"/>
                    <a:pt x="657726" y="20790"/>
                    <a:pt x="584206" y="45295"/>
                  </a:cubicBezTo>
                  <a:cubicBezTo>
                    <a:pt x="557473" y="54208"/>
                    <a:pt x="530741" y="64607"/>
                    <a:pt x="505493" y="76484"/>
                  </a:cubicBezTo>
                  <a:cubicBezTo>
                    <a:pt x="493609" y="81683"/>
                    <a:pt x="482467" y="87626"/>
                    <a:pt x="470590" y="93568"/>
                  </a:cubicBezTo>
                  <a:cubicBezTo>
                    <a:pt x="476533" y="98017"/>
                    <a:pt x="481725" y="102474"/>
                    <a:pt x="486924" y="106188"/>
                  </a:cubicBezTo>
                  <a:cubicBezTo>
                    <a:pt x="492866" y="110644"/>
                    <a:pt x="500294" y="115101"/>
                    <a:pt x="506979" y="119557"/>
                  </a:cubicBezTo>
                  <a:cubicBezTo>
                    <a:pt x="521084" y="128463"/>
                    <a:pt x="534455" y="138119"/>
                    <a:pt x="547817" y="147033"/>
                  </a:cubicBezTo>
                  <a:cubicBezTo>
                    <a:pt x="575292" y="165595"/>
                    <a:pt x="602025" y="184907"/>
                    <a:pt x="628022" y="205698"/>
                  </a:cubicBezTo>
                  <a:cubicBezTo>
                    <a:pt x="654012" y="225752"/>
                    <a:pt x="680002" y="247286"/>
                    <a:pt x="703763" y="269562"/>
                  </a:cubicBezTo>
                  <a:cubicBezTo>
                    <a:pt x="728267" y="291837"/>
                    <a:pt x="751286" y="315599"/>
                    <a:pt x="772084" y="342332"/>
                  </a:cubicBezTo>
                  <a:cubicBezTo>
                    <a:pt x="782475" y="355701"/>
                    <a:pt x="792131" y="369814"/>
                    <a:pt x="799559" y="385405"/>
                  </a:cubicBezTo>
                  <a:cubicBezTo>
                    <a:pt x="806987" y="401003"/>
                    <a:pt x="813665" y="418080"/>
                    <a:pt x="813665" y="436642"/>
                  </a:cubicBezTo>
                  <a:cubicBezTo>
                    <a:pt x="813665" y="441099"/>
                    <a:pt x="812922" y="446298"/>
                    <a:pt x="812922" y="450755"/>
                  </a:cubicBezTo>
                  <a:lnTo>
                    <a:pt x="809951" y="463382"/>
                  </a:lnTo>
                  <a:cubicBezTo>
                    <a:pt x="809208" y="467839"/>
                    <a:pt x="807730" y="471545"/>
                    <a:pt x="806987" y="476002"/>
                  </a:cubicBezTo>
                  <a:cubicBezTo>
                    <a:pt x="805502" y="480451"/>
                    <a:pt x="804759" y="484172"/>
                    <a:pt x="803273" y="488622"/>
                  </a:cubicBezTo>
                  <a:cubicBezTo>
                    <a:pt x="798074" y="504963"/>
                    <a:pt x="789903" y="520561"/>
                    <a:pt x="779504" y="534667"/>
                  </a:cubicBezTo>
                  <a:cubicBezTo>
                    <a:pt x="759457" y="563627"/>
                    <a:pt x="726039" y="583675"/>
                    <a:pt x="691136" y="587389"/>
                  </a:cubicBezTo>
                  <a:cubicBezTo>
                    <a:pt x="656240" y="591846"/>
                    <a:pt x="622080" y="584425"/>
                    <a:pt x="590148" y="573283"/>
                  </a:cubicBezTo>
                  <a:cubicBezTo>
                    <a:pt x="558216" y="561399"/>
                    <a:pt x="529255" y="546551"/>
                    <a:pt x="499551" y="530953"/>
                  </a:cubicBezTo>
                  <a:cubicBezTo>
                    <a:pt x="470590" y="515362"/>
                    <a:pt x="441629" y="499763"/>
                    <a:pt x="412668" y="484172"/>
                  </a:cubicBezTo>
                  <a:cubicBezTo>
                    <a:pt x="354747" y="452240"/>
                    <a:pt x="298310" y="419566"/>
                    <a:pt x="241131" y="386148"/>
                  </a:cubicBezTo>
                  <a:lnTo>
                    <a:pt x="171325" y="346045"/>
                  </a:lnTo>
                  <a:cubicBezTo>
                    <a:pt x="152763" y="370550"/>
                    <a:pt x="135679" y="396547"/>
                    <a:pt x="120088" y="423280"/>
                  </a:cubicBezTo>
                  <a:cubicBezTo>
                    <a:pt x="62909" y="519818"/>
                    <a:pt x="23549" y="628977"/>
                    <a:pt x="7951" y="744078"/>
                  </a:cubicBezTo>
                  <a:cubicBezTo>
                    <a:pt x="531" y="797543"/>
                    <a:pt x="-1698" y="851758"/>
                    <a:pt x="1273" y="907452"/>
                  </a:cubicBezTo>
                  <a:cubicBezTo>
                    <a:pt x="26520" y="1382711"/>
                    <a:pt x="431973" y="1746576"/>
                    <a:pt x="907232" y="1721328"/>
                  </a:cubicBezTo>
                  <a:cubicBezTo>
                    <a:pt x="1109959" y="1710187"/>
                    <a:pt x="1292638" y="1629989"/>
                    <a:pt x="1433728" y="1504489"/>
                  </a:cubicBezTo>
                  <a:lnTo>
                    <a:pt x="1633484" y="2323573"/>
                  </a:lnTo>
                  <a:lnTo>
                    <a:pt x="2538707" y="2102277"/>
                  </a:lnTo>
                  <a:cubicBezTo>
                    <a:pt x="2537965" y="2098563"/>
                    <a:pt x="2537965" y="2094107"/>
                    <a:pt x="2537221" y="2090393"/>
                  </a:cubicBezTo>
                  <a:cubicBezTo>
                    <a:pt x="2539450" y="2091135"/>
                    <a:pt x="2539450" y="2091135"/>
                    <a:pt x="2539450" y="2091135"/>
                  </a:cubicBezTo>
                  <a:close/>
                </a:path>
              </a:pathLst>
            </a:custGeom>
            <a:solidFill>
              <a:srgbClr val="F05F63"/>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0" name="Frihåndsform: figur 9">
              <a:extLst>
                <a:ext uri="{FF2B5EF4-FFF2-40B4-BE49-F238E27FC236}">
                  <a16:creationId xmlns:a16="http://schemas.microsoft.com/office/drawing/2014/main" id="{43239539-0A70-496E-AB98-CE03D4917A02}"/>
                </a:ext>
              </a:extLst>
            </p:cNvPr>
            <p:cNvSpPr/>
            <p:nvPr/>
          </p:nvSpPr>
          <p:spPr>
            <a:xfrm>
              <a:off x="10538136" y="4260816"/>
              <a:ext cx="3523590" cy="3669869"/>
            </a:xfrm>
            <a:custGeom>
              <a:avLst/>
              <a:gdLst>
                <a:gd name="connsiteX0" fmla="*/ 1933711 w 3523590"/>
                <a:gd name="connsiteY0" fmla="*/ 2008691 h 3669869"/>
                <a:gd name="connsiteX1" fmla="*/ 1912921 w 3523590"/>
                <a:gd name="connsiteY1" fmla="*/ 1976759 h 3669869"/>
                <a:gd name="connsiteX2" fmla="*/ 1915884 w 3523590"/>
                <a:gd name="connsiteY2" fmla="*/ 1256443 h 3669869"/>
                <a:gd name="connsiteX3" fmla="*/ 1918113 w 3523590"/>
                <a:gd name="connsiteY3" fmla="*/ 1244559 h 3669869"/>
                <a:gd name="connsiteX4" fmla="*/ 2062917 w 3523590"/>
                <a:gd name="connsiteY4" fmla="*/ 620781 h 3669869"/>
                <a:gd name="connsiteX5" fmla="*/ 1615884 w 3523590"/>
                <a:gd name="connsiteY5" fmla="*/ 51219 h 3669869"/>
                <a:gd name="connsiteX6" fmla="*/ 1436919 w 3523590"/>
                <a:gd name="connsiteY6" fmla="*/ 172997 h 3669869"/>
                <a:gd name="connsiteX7" fmla="*/ 1580981 w 3523590"/>
                <a:gd name="connsiteY7" fmla="*/ 461121 h 3669869"/>
                <a:gd name="connsiteX8" fmla="*/ 1722814 w 3523590"/>
                <a:gd name="connsiteY8" fmla="*/ 654199 h 3669869"/>
                <a:gd name="connsiteX9" fmla="*/ 1727271 w 3523590"/>
                <a:gd name="connsiteY9" fmla="*/ 678710 h 3669869"/>
                <a:gd name="connsiteX10" fmla="*/ 1712415 w 3523590"/>
                <a:gd name="connsiteY10" fmla="*/ 755194 h 3669869"/>
                <a:gd name="connsiteX11" fmla="*/ 1644845 w 3523590"/>
                <a:gd name="connsiteY11" fmla="*/ 760394 h 3669869"/>
                <a:gd name="connsiteX12" fmla="*/ 1494841 w 3523590"/>
                <a:gd name="connsiteY12" fmla="*/ 392065 h 3669869"/>
                <a:gd name="connsiteX13" fmla="*/ 977251 w 3523590"/>
                <a:gd name="connsiteY13" fmla="*/ 72752 h 3669869"/>
                <a:gd name="connsiteX14" fmla="*/ 637148 w 3523590"/>
                <a:gd name="connsiteY14" fmla="*/ 717 h 3669869"/>
                <a:gd name="connsiteX15" fmla="*/ 613386 w 3523590"/>
                <a:gd name="connsiteY15" fmla="*/ 3688 h 3669869"/>
                <a:gd name="connsiteX16" fmla="*/ 592589 w 3523590"/>
                <a:gd name="connsiteY16" fmla="*/ 184139 h 3669869"/>
                <a:gd name="connsiteX17" fmla="*/ 886654 w 3523590"/>
                <a:gd name="connsiteY17" fmla="*/ 350484 h 3669869"/>
                <a:gd name="connsiteX18" fmla="*/ 898539 w 3523590"/>
                <a:gd name="connsiteY18" fmla="*/ 355684 h 3669869"/>
                <a:gd name="connsiteX19" fmla="*/ 1134683 w 3523590"/>
                <a:gd name="connsiteY19" fmla="*/ 510879 h 3669869"/>
                <a:gd name="connsiteX20" fmla="*/ 1148045 w 3523590"/>
                <a:gd name="connsiteY20" fmla="*/ 526478 h 3669869"/>
                <a:gd name="connsiteX21" fmla="*/ 1205974 w 3523590"/>
                <a:gd name="connsiteY21" fmla="*/ 698015 h 3669869"/>
                <a:gd name="connsiteX22" fmla="*/ 1213395 w 3523590"/>
                <a:gd name="connsiteY22" fmla="*/ 705443 h 3669869"/>
                <a:gd name="connsiteX23" fmla="*/ 1383446 w 3523590"/>
                <a:gd name="connsiteY23" fmla="*/ 873266 h 3669869"/>
                <a:gd name="connsiteX24" fmla="*/ 1207453 w 3523590"/>
                <a:gd name="connsiteY24" fmla="*/ 712128 h 3669869"/>
                <a:gd name="connsiteX25" fmla="*/ 1033687 w 3523590"/>
                <a:gd name="connsiteY25" fmla="*/ 551725 h 3669869"/>
                <a:gd name="connsiteX26" fmla="*/ 986164 w 3523590"/>
                <a:gd name="connsiteY26" fmla="*/ 542069 h 3669869"/>
                <a:gd name="connsiteX27" fmla="*/ 937156 w 3523590"/>
                <a:gd name="connsiteY27" fmla="*/ 530935 h 3669869"/>
                <a:gd name="connsiteX28" fmla="*/ 839131 w 3523590"/>
                <a:gd name="connsiteY28" fmla="*/ 510879 h 3669869"/>
                <a:gd name="connsiteX29" fmla="*/ 641604 w 3523590"/>
                <a:gd name="connsiteY29" fmla="*/ 482661 h 3669869"/>
                <a:gd name="connsiteX30" fmla="*/ 593331 w 3523590"/>
                <a:gd name="connsiteY30" fmla="*/ 482661 h 3669869"/>
                <a:gd name="connsiteX31" fmla="*/ 548779 w 3523590"/>
                <a:gd name="connsiteY31" fmla="*/ 496774 h 3669869"/>
                <a:gd name="connsiteX32" fmla="*/ 461154 w 3523590"/>
                <a:gd name="connsiteY32" fmla="*/ 543554 h 3669869"/>
                <a:gd name="connsiteX33" fmla="*/ 291837 w 3523590"/>
                <a:gd name="connsiteY33" fmla="*/ 649749 h 3669869"/>
                <a:gd name="connsiteX34" fmla="*/ 207926 w 3523590"/>
                <a:gd name="connsiteY34" fmla="*/ 704700 h 3669869"/>
                <a:gd name="connsiteX35" fmla="*/ 165602 w 3523590"/>
                <a:gd name="connsiteY35" fmla="*/ 732168 h 3669869"/>
                <a:gd name="connsiteX36" fmla="*/ 144805 w 3523590"/>
                <a:gd name="connsiteY36" fmla="*/ 745545 h 3669869"/>
                <a:gd name="connsiteX37" fmla="*/ 128471 w 3523590"/>
                <a:gd name="connsiteY37" fmla="*/ 760394 h 3669869"/>
                <a:gd name="connsiteX38" fmla="*/ 118072 w 3523590"/>
                <a:gd name="connsiteY38" fmla="*/ 799753 h 3669869"/>
                <a:gd name="connsiteX39" fmla="*/ 138870 w 3523590"/>
                <a:gd name="connsiteY39" fmla="*/ 839848 h 3669869"/>
                <a:gd name="connsiteX40" fmla="*/ 217582 w 3523590"/>
                <a:gd name="connsiteY40" fmla="*/ 891085 h 3669869"/>
                <a:gd name="connsiteX41" fmla="*/ 263620 w 3523590"/>
                <a:gd name="connsiteY41" fmla="*/ 900741 h 3669869"/>
                <a:gd name="connsiteX42" fmla="*/ 311150 w 3523590"/>
                <a:gd name="connsiteY42" fmla="*/ 896285 h 3669869"/>
                <a:gd name="connsiteX43" fmla="*/ 406203 w 3523590"/>
                <a:gd name="connsiteY43" fmla="*/ 870295 h 3669869"/>
                <a:gd name="connsiteX44" fmla="*/ 591845 w 3523590"/>
                <a:gd name="connsiteY44" fmla="*/ 795289 h 3669869"/>
                <a:gd name="connsiteX45" fmla="*/ 617835 w 3523590"/>
                <a:gd name="connsiteY45" fmla="*/ 792325 h 3669869"/>
                <a:gd name="connsiteX46" fmla="*/ 848780 w 3523590"/>
                <a:gd name="connsiteY46" fmla="*/ 857668 h 3669869"/>
                <a:gd name="connsiteX47" fmla="*/ 868092 w 3523590"/>
                <a:gd name="connsiteY47" fmla="*/ 871781 h 3669869"/>
                <a:gd name="connsiteX48" fmla="*/ 1005469 w 3523590"/>
                <a:gd name="connsiteY48" fmla="*/ 1073764 h 3669869"/>
                <a:gd name="connsiteX49" fmla="*/ 1055970 w 3523590"/>
                <a:gd name="connsiteY49" fmla="*/ 1523776 h 3669869"/>
                <a:gd name="connsiteX50" fmla="*/ 646796 w 3523590"/>
                <a:gd name="connsiteY50" fmla="*/ 1641105 h 3669869"/>
                <a:gd name="connsiteX51" fmla="*/ 415852 w 3523590"/>
                <a:gd name="connsiteY51" fmla="*/ 1466597 h 3669869"/>
                <a:gd name="connsiteX52" fmla="*/ 403232 w 3523590"/>
                <a:gd name="connsiteY52" fmla="*/ 1445057 h 3669869"/>
                <a:gd name="connsiteX53" fmla="*/ 360901 w 3523590"/>
                <a:gd name="connsiteY53" fmla="*/ 1288375 h 3669869"/>
                <a:gd name="connsiteX54" fmla="*/ 0 w 3523590"/>
                <a:gd name="connsiteY54" fmla="*/ 1376743 h 3669869"/>
                <a:gd name="connsiteX55" fmla="*/ 22276 w 3523590"/>
                <a:gd name="connsiteY55" fmla="*/ 1500015 h 3669869"/>
                <a:gd name="connsiteX56" fmla="*/ 63121 w 3523590"/>
                <a:gd name="connsiteY56" fmla="*/ 1630707 h 3669869"/>
                <a:gd name="connsiteX57" fmla="*/ 130699 w 3523590"/>
                <a:gd name="connsiteY57" fmla="*/ 1748043 h 3669869"/>
                <a:gd name="connsiteX58" fmla="*/ 177479 w 3523590"/>
                <a:gd name="connsiteY58" fmla="*/ 1796309 h 3669869"/>
                <a:gd name="connsiteX59" fmla="*/ 229466 w 3523590"/>
                <a:gd name="connsiteY59" fmla="*/ 1842346 h 3669869"/>
                <a:gd name="connsiteX60" fmla="*/ 279218 w 3523590"/>
                <a:gd name="connsiteY60" fmla="*/ 1889876 h 3669869"/>
                <a:gd name="connsiteX61" fmla="*/ 328226 w 3523590"/>
                <a:gd name="connsiteY61" fmla="*/ 1938142 h 3669869"/>
                <a:gd name="connsiteX62" fmla="*/ 426250 w 3523590"/>
                <a:gd name="connsiteY62" fmla="*/ 2035416 h 3669869"/>
                <a:gd name="connsiteX63" fmla="*/ 620064 w 3523590"/>
                <a:gd name="connsiteY63" fmla="*/ 2230730 h 3669869"/>
                <a:gd name="connsiteX64" fmla="*/ 1009926 w 3523590"/>
                <a:gd name="connsiteY64" fmla="*/ 2619099 h 3669869"/>
                <a:gd name="connsiteX65" fmla="*/ 1059684 w 3523590"/>
                <a:gd name="connsiteY65" fmla="*/ 2666622 h 3669869"/>
                <a:gd name="connsiteX66" fmla="*/ 1109435 w 3523590"/>
                <a:gd name="connsiteY66" fmla="*/ 2713409 h 3669869"/>
                <a:gd name="connsiteX67" fmla="*/ 1213395 w 3523590"/>
                <a:gd name="connsiteY67" fmla="*/ 2801777 h 3669869"/>
                <a:gd name="connsiteX68" fmla="*/ 1431720 w 3523590"/>
                <a:gd name="connsiteY68" fmla="*/ 2968858 h 3669869"/>
                <a:gd name="connsiteX69" fmla="*/ 2310188 w 3523590"/>
                <a:gd name="connsiteY69" fmla="*/ 3631988 h 3669869"/>
                <a:gd name="connsiteX70" fmla="*/ 2360697 w 3523590"/>
                <a:gd name="connsiteY70" fmla="*/ 3669870 h 3669869"/>
                <a:gd name="connsiteX71" fmla="*/ 3523590 w 3523590"/>
                <a:gd name="connsiteY71" fmla="*/ 3669870 h 3669869"/>
                <a:gd name="connsiteX72" fmla="*/ 3523590 w 3523590"/>
                <a:gd name="connsiteY72" fmla="*/ 2730486 h 3669869"/>
                <a:gd name="connsiteX73" fmla="*/ 1933711 w 3523590"/>
                <a:gd name="connsiteY73" fmla="*/ 2008691 h 366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23590" h="3669869">
                  <a:moveTo>
                    <a:pt x="1933711" y="2008691"/>
                  </a:moveTo>
                  <a:cubicBezTo>
                    <a:pt x="1921084" y="2002749"/>
                    <a:pt x="1912921" y="1990122"/>
                    <a:pt x="1912921" y="1976759"/>
                  </a:cubicBezTo>
                  <a:lnTo>
                    <a:pt x="1915884" y="1256443"/>
                  </a:lnTo>
                  <a:cubicBezTo>
                    <a:pt x="1915884" y="1252729"/>
                    <a:pt x="1916628" y="1248273"/>
                    <a:pt x="1918113" y="1244559"/>
                  </a:cubicBezTo>
                  <a:cubicBezTo>
                    <a:pt x="1937425" y="1188865"/>
                    <a:pt x="2095600" y="733653"/>
                    <a:pt x="2062917" y="620781"/>
                  </a:cubicBezTo>
                  <a:cubicBezTo>
                    <a:pt x="2028022" y="500481"/>
                    <a:pt x="1639645" y="78694"/>
                    <a:pt x="1615884" y="51219"/>
                  </a:cubicBezTo>
                  <a:cubicBezTo>
                    <a:pt x="1572068" y="725"/>
                    <a:pt x="1436176" y="88343"/>
                    <a:pt x="1436919" y="172997"/>
                  </a:cubicBezTo>
                  <a:cubicBezTo>
                    <a:pt x="1437662" y="257659"/>
                    <a:pt x="1503004" y="383151"/>
                    <a:pt x="1580981" y="461121"/>
                  </a:cubicBezTo>
                  <a:cubicBezTo>
                    <a:pt x="1644102" y="524985"/>
                    <a:pt x="1702766" y="620781"/>
                    <a:pt x="1722814" y="654199"/>
                  </a:cubicBezTo>
                  <a:cubicBezTo>
                    <a:pt x="1727271" y="661626"/>
                    <a:pt x="1728756" y="670540"/>
                    <a:pt x="1727271" y="678710"/>
                  </a:cubicBezTo>
                  <a:lnTo>
                    <a:pt x="1712415" y="755194"/>
                  </a:lnTo>
                  <a:cubicBezTo>
                    <a:pt x="1705738" y="790097"/>
                    <a:pt x="1656722" y="793811"/>
                    <a:pt x="1644845" y="760394"/>
                  </a:cubicBezTo>
                  <a:cubicBezTo>
                    <a:pt x="1598800" y="631930"/>
                    <a:pt x="1503746" y="421026"/>
                    <a:pt x="1494841" y="392065"/>
                  </a:cubicBezTo>
                  <a:cubicBezTo>
                    <a:pt x="1479985" y="347513"/>
                    <a:pt x="1034430" y="82401"/>
                    <a:pt x="977251" y="72752"/>
                  </a:cubicBezTo>
                  <a:cubicBezTo>
                    <a:pt x="926757" y="64581"/>
                    <a:pt x="692098" y="13344"/>
                    <a:pt x="637148" y="717"/>
                  </a:cubicBezTo>
                  <a:cubicBezTo>
                    <a:pt x="628977" y="-768"/>
                    <a:pt x="620806" y="-25"/>
                    <a:pt x="613386" y="3688"/>
                  </a:cubicBezTo>
                  <a:cubicBezTo>
                    <a:pt x="581454" y="20772"/>
                    <a:pt x="502734" y="77208"/>
                    <a:pt x="592589" y="184139"/>
                  </a:cubicBezTo>
                  <a:cubicBezTo>
                    <a:pt x="691356" y="301468"/>
                    <a:pt x="853237" y="342313"/>
                    <a:pt x="886654" y="350484"/>
                  </a:cubicBezTo>
                  <a:cubicBezTo>
                    <a:pt x="891111" y="351227"/>
                    <a:pt x="894825" y="353455"/>
                    <a:pt x="898539" y="355684"/>
                  </a:cubicBezTo>
                  <a:lnTo>
                    <a:pt x="1134683" y="510879"/>
                  </a:lnTo>
                  <a:cubicBezTo>
                    <a:pt x="1140625" y="514593"/>
                    <a:pt x="1145081" y="520535"/>
                    <a:pt x="1148045" y="526478"/>
                  </a:cubicBezTo>
                  <a:cubicBezTo>
                    <a:pt x="1159187" y="552468"/>
                    <a:pt x="1192604" y="656427"/>
                    <a:pt x="1205974" y="698015"/>
                  </a:cubicBezTo>
                  <a:lnTo>
                    <a:pt x="1213395" y="705443"/>
                  </a:lnTo>
                  <a:lnTo>
                    <a:pt x="1383446" y="873266"/>
                  </a:lnTo>
                  <a:lnTo>
                    <a:pt x="1207453" y="712128"/>
                  </a:lnTo>
                  <a:lnTo>
                    <a:pt x="1033687" y="551725"/>
                  </a:lnTo>
                  <a:cubicBezTo>
                    <a:pt x="1018096" y="548754"/>
                    <a:pt x="1001755" y="545783"/>
                    <a:pt x="986164" y="542069"/>
                  </a:cubicBezTo>
                  <a:cubicBezTo>
                    <a:pt x="969823" y="538355"/>
                    <a:pt x="953489" y="534641"/>
                    <a:pt x="937156" y="530935"/>
                  </a:cubicBezTo>
                  <a:cubicBezTo>
                    <a:pt x="904481" y="524249"/>
                    <a:pt x="871806" y="517564"/>
                    <a:pt x="839131" y="510879"/>
                  </a:cubicBezTo>
                  <a:cubicBezTo>
                    <a:pt x="773782" y="498995"/>
                    <a:pt x="707689" y="487118"/>
                    <a:pt x="641604" y="482661"/>
                  </a:cubicBezTo>
                  <a:cubicBezTo>
                    <a:pt x="625263" y="481919"/>
                    <a:pt x="608929" y="481176"/>
                    <a:pt x="593331" y="482661"/>
                  </a:cubicBezTo>
                  <a:cubicBezTo>
                    <a:pt x="578483" y="484147"/>
                    <a:pt x="563627" y="490089"/>
                    <a:pt x="548779" y="496774"/>
                  </a:cubicBezTo>
                  <a:cubicBezTo>
                    <a:pt x="519076" y="510144"/>
                    <a:pt x="490115" y="526478"/>
                    <a:pt x="461154" y="543554"/>
                  </a:cubicBezTo>
                  <a:cubicBezTo>
                    <a:pt x="403975" y="576972"/>
                    <a:pt x="347531" y="613361"/>
                    <a:pt x="291837" y="649749"/>
                  </a:cubicBezTo>
                  <a:lnTo>
                    <a:pt x="207926" y="704700"/>
                  </a:lnTo>
                  <a:lnTo>
                    <a:pt x="165602" y="732168"/>
                  </a:lnTo>
                  <a:lnTo>
                    <a:pt x="144805" y="745545"/>
                  </a:lnTo>
                  <a:cubicBezTo>
                    <a:pt x="138862" y="750002"/>
                    <a:pt x="132928" y="755194"/>
                    <a:pt x="128471" y="760394"/>
                  </a:cubicBezTo>
                  <a:cubicBezTo>
                    <a:pt x="119558" y="771535"/>
                    <a:pt x="115844" y="785640"/>
                    <a:pt x="118072" y="799753"/>
                  </a:cubicBezTo>
                  <a:cubicBezTo>
                    <a:pt x="120300" y="813859"/>
                    <a:pt x="128471" y="827964"/>
                    <a:pt x="138870" y="839848"/>
                  </a:cubicBezTo>
                  <a:cubicBezTo>
                    <a:pt x="158918" y="863610"/>
                    <a:pt x="187878" y="880694"/>
                    <a:pt x="217582" y="891085"/>
                  </a:cubicBezTo>
                  <a:cubicBezTo>
                    <a:pt x="232430" y="896285"/>
                    <a:pt x="248771" y="899999"/>
                    <a:pt x="263620" y="900741"/>
                  </a:cubicBezTo>
                  <a:cubicBezTo>
                    <a:pt x="279218" y="901484"/>
                    <a:pt x="295551" y="899256"/>
                    <a:pt x="311150" y="896285"/>
                  </a:cubicBezTo>
                  <a:cubicBezTo>
                    <a:pt x="343082" y="890350"/>
                    <a:pt x="374271" y="879208"/>
                    <a:pt x="406203" y="870295"/>
                  </a:cubicBezTo>
                  <a:cubicBezTo>
                    <a:pt x="469317" y="850247"/>
                    <a:pt x="530953" y="823507"/>
                    <a:pt x="591845" y="795289"/>
                  </a:cubicBezTo>
                  <a:cubicBezTo>
                    <a:pt x="600016" y="790833"/>
                    <a:pt x="608929" y="790097"/>
                    <a:pt x="617835" y="792325"/>
                  </a:cubicBezTo>
                  <a:lnTo>
                    <a:pt x="848780" y="857668"/>
                  </a:lnTo>
                  <a:cubicBezTo>
                    <a:pt x="856951" y="859896"/>
                    <a:pt x="863635" y="865103"/>
                    <a:pt x="868092" y="871781"/>
                  </a:cubicBezTo>
                  <a:lnTo>
                    <a:pt x="1005469" y="1073764"/>
                  </a:lnTo>
                  <a:cubicBezTo>
                    <a:pt x="1005469" y="1073764"/>
                    <a:pt x="1208938" y="1402733"/>
                    <a:pt x="1055970" y="1523776"/>
                  </a:cubicBezTo>
                  <a:cubicBezTo>
                    <a:pt x="809428" y="1718339"/>
                    <a:pt x="729230" y="1696799"/>
                    <a:pt x="646796" y="1641105"/>
                  </a:cubicBezTo>
                  <a:cubicBezTo>
                    <a:pt x="576998" y="1593582"/>
                    <a:pt x="452983" y="1495558"/>
                    <a:pt x="415852" y="1466597"/>
                  </a:cubicBezTo>
                  <a:cubicBezTo>
                    <a:pt x="409167" y="1461398"/>
                    <a:pt x="404710" y="1453970"/>
                    <a:pt x="403232" y="1445057"/>
                  </a:cubicBezTo>
                  <a:cubicBezTo>
                    <a:pt x="398775" y="1419067"/>
                    <a:pt x="386148" y="1356696"/>
                    <a:pt x="360901" y="1288375"/>
                  </a:cubicBezTo>
                  <a:lnTo>
                    <a:pt x="0" y="1376743"/>
                  </a:lnTo>
                  <a:cubicBezTo>
                    <a:pt x="5942" y="1418331"/>
                    <a:pt x="12627" y="1459912"/>
                    <a:pt x="22276" y="1500015"/>
                  </a:cubicBezTo>
                  <a:cubicBezTo>
                    <a:pt x="32675" y="1544566"/>
                    <a:pt x="45302" y="1588375"/>
                    <a:pt x="63121" y="1630707"/>
                  </a:cubicBezTo>
                  <a:cubicBezTo>
                    <a:pt x="80198" y="1673037"/>
                    <a:pt x="102481" y="1712397"/>
                    <a:pt x="130699" y="1748043"/>
                  </a:cubicBezTo>
                  <a:cubicBezTo>
                    <a:pt x="144805" y="1765862"/>
                    <a:pt x="160403" y="1781461"/>
                    <a:pt x="177479" y="1796309"/>
                  </a:cubicBezTo>
                  <a:cubicBezTo>
                    <a:pt x="194564" y="1811164"/>
                    <a:pt x="213125" y="1826005"/>
                    <a:pt x="229466" y="1842346"/>
                  </a:cubicBezTo>
                  <a:cubicBezTo>
                    <a:pt x="246543" y="1857937"/>
                    <a:pt x="262877" y="1873535"/>
                    <a:pt x="279218" y="1889876"/>
                  </a:cubicBezTo>
                  <a:lnTo>
                    <a:pt x="328226" y="1938142"/>
                  </a:lnTo>
                  <a:cubicBezTo>
                    <a:pt x="360901" y="1970074"/>
                    <a:pt x="393576" y="2002742"/>
                    <a:pt x="426250" y="2035416"/>
                  </a:cubicBezTo>
                  <a:lnTo>
                    <a:pt x="620064" y="2230730"/>
                  </a:lnTo>
                  <a:cubicBezTo>
                    <a:pt x="749277" y="2360679"/>
                    <a:pt x="878484" y="2491378"/>
                    <a:pt x="1009926" y="2619099"/>
                  </a:cubicBezTo>
                  <a:cubicBezTo>
                    <a:pt x="1026259" y="2635440"/>
                    <a:pt x="1042600" y="2651031"/>
                    <a:pt x="1059684" y="2666622"/>
                  </a:cubicBezTo>
                  <a:cubicBezTo>
                    <a:pt x="1076018" y="2682213"/>
                    <a:pt x="1092352" y="2698561"/>
                    <a:pt x="1109435" y="2713409"/>
                  </a:cubicBezTo>
                  <a:cubicBezTo>
                    <a:pt x="1142853" y="2744598"/>
                    <a:pt x="1177013" y="2774302"/>
                    <a:pt x="1213395" y="2801777"/>
                  </a:cubicBezTo>
                  <a:cubicBezTo>
                    <a:pt x="1286172" y="2857471"/>
                    <a:pt x="1358942" y="2913165"/>
                    <a:pt x="1431720" y="2968858"/>
                  </a:cubicBezTo>
                  <a:lnTo>
                    <a:pt x="2310188" y="3631988"/>
                  </a:lnTo>
                  <a:lnTo>
                    <a:pt x="2360697" y="3669870"/>
                  </a:lnTo>
                  <a:lnTo>
                    <a:pt x="3523590" y="3669870"/>
                  </a:lnTo>
                  <a:lnTo>
                    <a:pt x="3523590" y="2730486"/>
                  </a:lnTo>
                  <a:lnTo>
                    <a:pt x="1933711" y="2008691"/>
                  </a:lnTo>
                  <a:close/>
                </a:path>
              </a:pathLst>
            </a:custGeom>
            <a:solidFill>
              <a:srgbClr val="1E2B3C"/>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1" name="Frihåndsform: figur 10">
              <a:extLst>
                <a:ext uri="{FF2B5EF4-FFF2-40B4-BE49-F238E27FC236}">
                  <a16:creationId xmlns:a16="http://schemas.microsoft.com/office/drawing/2014/main" id="{A2B0C277-8B73-4FE8-AFF6-41A46A6D4F65}"/>
                </a:ext>
              </a:extLst>
            </p:cNvPr>
            <p:cNvSpPr/>
            <p:nvPr/>
          </p:nvSpPr>
          <p:spPr>
            <a:xfrm>
              <a:off x="10516701" y="5287591"/>
              <a:ext cx="380092" cy="352197"/>
            </a:xfrm>
            <a:custGeom>
              <a:avLst/>
              <a:gdLst>
                <a:gd name="connsiteX0" fmla="*/ 285782 w 380092"/>
                <a:gd name="connsiteY0" fmla="*/ 90806 h 352197"/>
                <a:gd name="connsiteX1" fmla="*/ 630 w 380092"/>
                <a:gd name="connsiteY1" fmla="*/ 104169 h 352197"/>
                <a:gd name="connsiteX2" fmla="*/ 17706 w 380092"/>
                <a:gd name="connsiteY2" fmla="*/ 341056 h 352197"/>
                <a:gd name="connsiteX3" fmla="*/ 19199 w 380092"/>
                <a:gd name="connsiteY3" fmla="*/ 352197 h 352197"/>
                <a:gd name="connsiteX4" fmla="*/ 380093 w 380092"/>
                <a:gd name="connsiteY4" fmla="*/ 263829 h 352197"/>
                <a:gd name="connsiteX5" fmla="*/ 285782 w 380092"/>
                <a:gd name="connsiteY5" fmla="*/ 90806 h 3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92" h="352197">
                  <a:moveTo>
                    <a:pt x="285782" y="90806"/>
                  </a:moveTo>
                  <a:cubicBezTo>
                    <a:pt x="189994" y="-22074"/>
                    <a:pt x="-12733" y="-42864"/>
                    <a:pt x="630" y="104169"/>
                  </a:cubicBezTo>
                  <a:cubicBezTo>
                    <a:pt x="5829" y="159119"/>
                    <a:pt x="7315" y="246009"/>
                    <a:pt x="17706" y="341056"/>
                  </a:cubicBezTo>
                  <a:cubicBezTo>
                    <a:pt x="18449" y="344769"/>
                    <a:pt x="18456" y="348483"/>
                    <a:pt x="19199" y="352197"/>
                  </a:cubicBezTo>
                  <a:lnTo>
                    <a:pt x="380093" y="263829"/>
                  </a:lnTo>
                  <a:cubicBezTo>
                    <a:pt x="358560" y="204421"/>
                    <a:pt x="328113" y="140557"/>
                    <a:pt x="285782" y="90806"/>
                  </a:cubicBezTo>
                  <a:close/>
                </a:path>
              </a:pathLst>
            </a:custGeom>
            <a:solidFill>
              <a:srgbClr val="F05F63"/>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2" name="Frihåndsform: figur 11">
              <a:extLst>
                <a:ext uri="{FF2B5EF4-FFF2-40B4-BE49-F238E27FC236}">
                  <a16:creationId xmlns:a16="http://schemas.microsoft.com/office/drawing/2014/main" id="{DCB33F84-5AC7-4872-9AA3-7C2631F5FF38}"/>
                </a:ext>
              </a:extLst>
            </p:cNvPr>
            <p:cNvSpPr/>
            <p:nvPr/>
          </p:nvSpPr>
          <p:spPr>
            <a:xfrm>
              <a:off x="10631835" y="4724051"/>
              <a:ext cx="1285282" cy="456955"/>
            </a:xfrm>
            <a:custGeom>
              <a:avLst/>
              <a:gdLst>
                <a:gd name="connsiteX0" fmla="*/ 100106 w 1285282"/>
                <a:gd name="connsiteY0" fmla="*/ 226610 h 456955"/>
                <a:gd name="connsiteX1" fmla="*/ 57783 w 1285282"/>
                <a:gd name="connsiteY1" fmla="*/ 254078 h 456955"/>
                <a:gd name="connsiteX2" fmla="*/ 36243 w 1285282"/>
                <a:gd name="connsiteY2" fmla="*/ 267456 h 456955"/>
                <a:gd name="connsiteX3" fmla="*/ 15452 w 1285282"/>
                <a:gd name="connsiteY3" fmla="*/ 286018 h 456955"/>
                <a:gd name="connsiteX4" fmla="*/ 2090 w 1285282"/>
                <a:gd name="connsiteY4" fmla="*/ 312007 h 456955"/>
                <a:gd name="connsiteX5" fmla="*/ 1339 w 1285282"/>
                <a:gd name="connsiteY5" fmla="*/ 340968 h 456955"/>
                <a:gd name="connsiteX6" fmla="*/ 25851 w 1285282"/>
                <a:gd name="connsiteY6" fmla="*/ 389234 h 456955"/>
                <a:gd name="connsiteX7" fmla="*/ 112734 w 1285282"/>
                <a:gd name="connsiteY7" fmla="*/ 446413 h 456955"/>
                <a:gd name="connsiteX8" fmla="*/ 164713 w 1285282"/>
                <a:gd name="connsiteY8" fmla="*/ 456812 h 456955"/>
                <a:gd name="connsiteX9" fmla="*/ 216693 w 1285282"/>
                <a:gd name="connsiteY9" fmla="*/ 452355 h 456955"/>
                <a:gd name="connsiteX10" fmla="*/ 266444 w 1285282"/>
                <a:gd name="connsiteY10" fmla="*/ 440478 h 456955"/>
                <a:gd name="connsiteX11" fmla="*/ 313975 w 1285282"/>
                <a:gd name="connsiteY11" fmla="*/ 423394 h 456955"/>
                <a:gd name="connsiteX12" fmla="*/ 394172 w 1285282"/>
                <a:gd name="connsiteY12" fmla="*/ 387006 h 456955"/>
                <a:gd name="connsiteX13" fmla="*/ 493682 w 1285282"/>
                <a:gd name="connsiteY13" fmla="*/ 332798 h 456955"/>
                <a:gd name="connsiteX14" fmla="*/ 308033 w 1285282"/>
                <a:gd name="connsiteY14" fmla="*/ 407796 h 456955"/>
                <a:gd name="connsiteX15" fmla="*/ 212979 w 1285282"/>
                <a:gd name="connsiteY15" fmla="*/ 433786 h 456955"/>
                <a:gd name="connsiteX16" fmla="*/ 165456 w 1285282"/>
                <a:gd name="connsiteY16" fmla="*/ 438250 h 456955"/>
                <a:gd name="connsiteX17" fmla="*/ 119419 w 1285282"/>
                <a:gd name="connsiteY17" fmla="*/ 428586 h 456955"/>
                <a:gd name="connsiteX18" fmla="*/ 40699 w 1285282"/>
                <a:gd name="connsiteY18" fmla="*/ 377357 h 456955"/>
                <a:gd name="connsiteX19" fmla="*/ 19909 w 1285282"/>
                <a:gd name="connsiteY19" fmla="*/ 337254 h 456955"/>
                <a:gd name="connsiteX20" fmla="*/ 30308 w 1285282"/>
                <a:gd name="connsiteY20" fmla="*/ 297895 h 456955"/>
                <a:gd name="connsiteX21" fmla="*/ 46641 w 1285282"/>
                <a:gd name="connsiteY21" fmla="*/ 283047 h 456955"/>
                <a:gd name="connsiteX22" fmla="*/ 67432 w 1285282"/>
                <a:gd name="connsiteY22" fmla="*/ 269676 h 456955"/>
                <a:gd name="connsiteX23" fmla="*/ 109763 w 1285282"/>
                <a:gd name="connsiteY23" fmla="*/ 242201 h 456955"/>
                <a:gd name="connsiteX24" fmla="*/ 193675 w 1285282"/>
                <a:gd name="connsiteY24" fmla="*/ 187250 h 456955"/>
                <a:gd name="connsiteX25" fmla="*/ 362983 w 1285282"/>
                <a:gd name="connsiteY25" fmla="*/ 81056 h 456955"/>
                <a:gd name="connsiteX26" fmla="*/ 450609 w 1285282"/>
                <a:gd name="connsiteY26" fmla="*/ 34275 h 456955"/>
                <a:gd name="connsiteX27" fmla="*/ 495168 w 1285282"/>
                <a:gd name="connsiteY27" fmla="*/ 20162 h 456955"/>
                <a:gd name="connsiteX28" fmla="*/ 543433 w 1285282"/>
                <a:gd name="connsiteY28" fmla="*/ 20162 h 456955"/>
                <a:gd name="connsiteX29" fmla="*/ 740968 w 1285282"/>
                <a:gd name="connsiteY29" fmla="*/ 48388 h 456955"/>
                <a:gd name="connsiteX30" fmla="*/ 838985 w 1285282"/>
                <a:gd name="connsiteY30" fmla="*/ 68436 h 456955"/>
                <a:gd name="connsiteX31" fmla="*/ 888001 w 1285282"/>
                <a:gd name="connsiteY31" fmla="*/ 79570 h 456955"/>
                <a:gd name="connsiteX32" fmla="*/ 935524 w 1285282"/>
                <a:gd name="connsiteY32" fmla="*/ 89233 h 456955"/>
                <a:gd name="connsiteX33" fmla="*/ 1109289 w 1285282"/>
                <a:gd name="connsiteY33" fmla="*/ 249629 h 456955"/>
                <a:gd name="connsiteX34" fmla="*/ 1285283 w 1285282"/>
                <a:gd name="connsiteY34" fmla="*/ 410775 h 456955"/>
                <a:gd name="connsiteX35" fmla="*/ 1115232 w 1285282"/>
                <a:gd name="connsiteY35" fmla="*/ 242944 h 456955"/>
                <a:gd name="connsiteX36" fmla="*/ 1107804 w 1285282"/>
                <a:gd name="connsiteY36" fmla="*/ 235516 h 456955"/>
                <a:gd name="connsiteX37" fmla="*/ 944437 w 1285282"/>
                <a:gd name="connsiteY37" fmla="*/ 75121 h 456955"/>
                <a:gd name="connsiteX38" fmla="*/ 942952 w 1285282"/>
                <a:gd name="connsiteY38" fmla="*/ 73635 h 456955"/>
                <a:gd name="connsiteX39" fmla="*/ 940723 w 1285282"/>
                <a:gd name="connsiteY39" fmla="*/ 72892 h 456955"/>
                <a:gd name="connsiteX40" fmla="*/ 891707 w 1285282"/>
                <a:gd name="connsiteY40" fmla="*/ 60265 h 456955"/>
                <a:gd name="connsiteX41" fmla="*/ 842699 w 1285282"/>
                <a:gd name="connsiteY41" fmla="*/ 49866 h 456955"/>
                <a:gd name="connsiteX42" fmla="*/ 743932 w 1285282"/>
                <a:gd name="connsiteY42" fmla="*/ 29826 h 456955"/>
                <a:gd name="connsiteX43" fmla="*/ 644429 w 1285282"/>
                <a:gd name="connsiteY43" fmla="*/ 12735 h 456955"/>
                <a:gd name="connsiteX44" fmla="*/ 544177 w 1285282"/>
                <a:gd name="connsiteY44" fmla="*/ 858 h 456955"/>
                <a:gd name="connsiteX45" fmla="*/ 492197 w 1285282"/>
                <a:gd name="connsiteY45" fmla="*/ 858 h 456955"/>
                <a:gd name="connsiteX46" fmla="*/ 478827 w 1285282"/>
                <a:gd name="connsiteY46" fmla="*/ 3086 h 456955"/>
                <a:gd name="connsiteX47" fmla="*/ 466207 w 1285282"/>
                <a:gd name="connsiteY47" fmla="*/ 6800 h 456955"/>
                <a:gd name="connsiteX48" fmla="*/ 442446 w 1285282"/>
                <a:gd name="connsiteY48" fmla="*/ 16448 h 456955"/>
                <a:gd name="connsiteX49" fmla="*/ 353335 w 1285282"/>
                <a:gd name="connsiteY49" fmla="*/ 63979 h 456955"/>
                <a:gd name="connsiteX50" fmla="*/ 319917 w 1285282"/>
                <a:gd name="connsiteY50" fmla="*/ 84034 h 456955"/>
                <a:gd name="connsiteX51" fmla="*/ 182533 w 1285282"/>
                <a:gd name="connsiteY51" fmla="*/ 170917 h 456955"/>
                <a:gd name="connsiteX52" fmla="*/ 100106 w 1285282"/>
                <a:gd name="connsiteY52" fmla="*/ 226610 h 45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85282" h="456955">
                  <a:moveTo>
                    <a:pt x="100106" y="226610"/>
                  </a:moveTo>
                  <a:lnTo>
                    <a:pt x="57783" y="254078"/>
                  </a:lnTo>
                  <a:lnTo>
                    <a:pt x="36243" y="267456"/>
                  </a:lnTo>
                  <a:cubicBezTo>
                    <a:pt x="28815" y="272647"/>
                    <a:pt x="21394" y="278590"/>
                    <a:pt x="15452" y="286018"/>
                  </a:cubicBezTo>
                  <a:cubicBezTo>
                    <a:pt x="9510" y="293445"/>
                    <a:pt x="5053" y="302351"/>
                    <a:pt x="2090" y="312007"/>
                  </a:cubicBezTo>
                  <a:cubicBezTo>
                    <a:pt x="-139" y="321663"/>
                    <a:pt x="-881" y="331312"/>
                    <a:pt x="1339" y="340968"/>
                  </a:cubicBezTo>
                  <a:cubicBezTo>
                    <a:pt x="5053" y="359530"/>
                    <a:pt x="14710" y="375864"/>
                    <a:pt x="25851" y="389234"/>
                  </a:cubicBezTo>
                  <a:cubicBezTo>
                    <a:pt x="48870" y="415967"/>
                    <a:pt x="80059" y="434536"/>
                    <a:pt x="112734" y="446413"/>
                  </a:cubicBezTo>
                  <a:cubicBezTo>
                    <a:pt x="129068" y="452355"/>
                    <a:pt x="146152" y="456069"/>
                    <a:pt x="164713" y="456812"/>
                  </a:cubicBezTo>
                  <a:cubicBezTo>
                    <a:pt x="182533" y="457555"/>
                    <a:pt x="199617" y="455326"/>
                    <a:pt x="216693" y="452355"/>
                  </a:cubicBezTo>
                  <a:cubicBezTo>
                    <a:pt x="233777" y="449384"/>
                    <a:pt x="250111" y="444927"/>
                    <a:pt x="266444" y="440478"/>
                  </a:cubicBezTo>
                  <a:cubicBezTo>
                    <a:pt x="282786" y="436022"/>
                    <a:pt x="298377" y="430079"/>
                    <a:pt x="313975" y="423394"/>
                  </a:cubicBezTo>
                  <a:cubicBezTo>
                    <a:pt x="341450" y="412260"/>
                    <a:pt x="368182" y="399633"/>
                    <a:pt x="394172" y="387006"/>
                  </a:cubicBezTo>
                  <a:cubicBezTo>
                    <a:pt x="428333" y="369929"/>
                    <a:pt x="461751" y="352110"/>
                    <a:pt x="493682" y="332798"/>
                  </a:cubicBezTo>
                  <a:cubicBezTo>
                    <a:pt x="432789" y="361016"/>
                    <a:pt x="371154" y="387006"/>
                    <a:pt x="308033" y="407796"/>
                  </a:cubicBezTo>
                  <a:cubicBezTo>
                    <a:pt x="276100" y="417452"/>
                    <a:pt x="244911" y="428594"/>
                    <a:pt x="212979" y="433786"/>
                  </a:cubicBezTo>
                  <a:cubicBezTo>
                    <a:pt x="196645" y="436757"/>
                    <a:pt x="181047" y="438993"/>
                    <a:pt x="165456" y="438250"/>
                  </a:cubicBezTo>
                  <a:cubicBezTo>
                    <a:pt x="149865" y="437507"/>
                    <a:pt x="134267" y="433786"/>
                    <a:pt x="119419" y="428586"/>
                  </a:cubicBezTo>
                  <a:cubicBezTo>
                    <a:pt x="88972" y="418195"/>
                    <a:pt x="60747" y="401119"/>
                    <a:pt x="40699" y="377357"/>
                  </a:cubicBezTo>
                  <a:cubicBezTo>
                    <a:pt x="30308" y="365473"/>
                    <a:pt x="22880" y="352103"/>
                    <a:pt x="19909" y="337254"/>
                  </a:cubicBezTo>
                  <a:cubicBezTo>
                    <a:pt x="16938" y="323142"/>
                    <a:pt x="20652" y="309036"/>
                    <a:pt x="30308" y="297895"/>
                  </a:cubicBezTo>
                  <a:cubicBezTo>
                    <a:pt x="34757" y="291952"/>
                    <a:pt x="40699" y="287503"/>
                    <a:pt x="46641" y="283047"/>
                  </a:cubicBezTo>
                  <a:lnTo>
                    <a:pt x="67432" y="269676"/>
                  </a:lnTo>
                  <a:lnTo>
                    <a:pt x="109763" y="242201"/>
                  </a:lnTo>
                  <a:lnTo>
                    <a:pt x="193675" y="187250"/>
                  </a:lnTo>
                  <a:cubicBezTo>
                    <a:pt x="249368" y="150862"/>
                    <a:pt x="305804" y="114473"/>
                    <a:pt x="362983" y="81056"/>
                  </a:cubicBezTo>
                  <a:cubicBezTo>
                    <a:pt x="391944" y="63979"/>
                    <a:pt x="420905" y="47645"/>
                    <a:pt x="450609" y="34275"/>
                  </a:cubicBezTo>
                  <a:cubicBezTo>
                    <a:pt x="465464" y="27590"/>
                    <a:pt x="480312" y="20905"/>
                    <a:pt x="495168" y="20162"/>
                  </a:cubicBezTo>
                  <a:cubicBezTo>
                    <a:pt x="510759" y="18677"/>
                    <a:pt x="527100" y="19420"/>
                    <a:pt x="543433" y="20162"/>
                  </a:cubicBezTo>
                  <a:cubicBezTo>
                    <a:pt x="609526" y="24619"/>
                    <a:pt x="675618" y="36504"/>
                    <a:pt x="740968" y="48388"/>
                  </a:cubicBezTo>
                  <a:cubicBezTo>
                    <a:pt x="773635" y="54330"/>
                    <a:pt x="806310" y="61008"/>
                    <a:pt x="838985" y="68436"/>
                  </a:cubicBezTo>
                  <a:cubicBezTo>
                    <a:pt x="855326" y="72142"/>
                    <a:pt x="871660" y="75113"/>
                    <a:pt x="888001" y="79570"/>
                  </a:cubicBezTo>
                  <a:cubicBezTo>
                    <a:pt x="903592" y="83284"/>
                    <a:pt x="919183" y="86262"/>
                    <a:pt x="935524" y="89233"/>
                  </a:cubicBezTo>
                  <a:lnTo>
                    <a:pt x="1109289" y="249629"/>
                  </a:lnTo>
                  <a:lnTo>
                    <a:pt x="1285283" y="410775"/>
                  </a:lnTo>
                  <a:lnTo>
                    <a:pt x="1115232" y="242944"/>
                  </a:lnTo>
                  <a:lnTo>
                    <a:pt x="1107804" y="235516"/>
                  </a:lnTo>
                  <a:lnTo>
                    <a:pt x="944437" y="75121"/>
                  </a:lnTo>
                  <a:lnTo>
                    <a:pt x="942952" y="73635"/>
                  </a:lnTo>
                  <a:lnTo>
                    <a:pt x="940723" y="72892"/>
                  </a:lnTo>
                  <a:cubicBezTo>
                    <a:pt x="924382" y="68436"/>
                    <a:pt x="908048" y="63979"/>
                    <a:pt x="891707" y="60265"/>
                  </a:cubicBezTo>
                  <a:lnTo>
                    <a:pt x="842699" y="49866"/>
                  </a:lnTo>
                  <a:cubicBezTo>
                    <a:pt x="810024" y="43181"/>
                    <a:pt x="777349" y="36504"/>
                    <a:pt x="743932" y="29826"/>
                  </a:cubicBezTo>
                  <a:cubicBezTo>
                    <a:pt x="710514" y="23141"/>
                    <a:pt x="677847" y="17934"/>
                    <a:pt x="644429" y="12735"/>
                  </a:cubicBezTo>
                  <a:cubicBezTo>
                    <a:pt x="611012" y="7543"/>
                    <a:pt x="577594" y="3086"/>
                    <a:pt x="544177" y="858"/>
                  </a:cubicBezTo>
                  <a:cubicBezTo>
                    <a:pt x="527100" y="115"/>
                    <a:pt x="510016" y="-628"/>
                    <a:pt x="492197" y="858"/>
                  </a:cubicBezTo>
                  <a:cubicBezTo>
                    <a:pt x="487740" y="1600"/>
                    <a:pt x="483284" y="1600"/>
                    <a:pt x="478827" y="3086"/>
                  </a:cubicBezTo>
                  <a:cubicBezTo>
                    <a:pt x="474370" y="4571"/>
                    <a:pt x="469921" y="5314"/>
                    <a:pt x="466207" y="6800"/>
                  </a:cubicBezTo>
                  <a:cubicBezTo>
                    <a:pt x="458037" y="9771"/>
                    <a:pt x="449866" y="12735"/>
                    <a:pt x="442446" y="16448"/>
                  </a:cubicBezTo>
                  <a:cubicBezTo>
                    <a:pt x="411256" y="30561"/>
                    <a:pt x="382295" y="46902"/>
                    <a:pt x="353335" y="63979"/>
                  </a:cubicBezTo>
                  <a:cubicBezTo>
                    <a:pt x="342193" y="70664"/>
                    <a:pt x="331051" y="77349"/>
                    <a:pt x="319917" y="84034"/>
                  </a:cubicBezTo>
                  <a:cubicBezTo>
                    <a:pt x="273872" y="112252"/>
                    <a:pt x="227835" y="141213"/>
                    <a:pt x="182533" y="170917"/>
                  </a:cubicBezTo>
                  <a:lnTo>
                    <a:pt x="100106" y="226610"/>
                  </a:lnTo>
                  <a:close/>
                </a:path>
              </a:pathLst>
            </a:custGeom>
            <a:solidFill>
              <a:srgbClr val="EDCFC5"/>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3" name="Frihåndsform: figur 12">
              <a:extLst>
                <a:ext uri="{FF2B5EF4-FFF2-40B4-BE49-F238E27FC236}">
                  <a16:creationId xmlns:a16="http://schemas.microsoft.com/office/drawing/2014/main" id="{5C5D8B4D-329C-441B-AE5D-31B40173231C}"/>
                </a:ext>
              </a:extLst>
            </p:cNvPr>
            <p:cNvSpPr/>
            <p:nvPr/>
          </p:nvSpPr>
          <p:spPr>
            <a:xfrm>
              <a:off x="10535150" y="5626411"/>
              <a:ext cx="2364425" cy="2304260"/>
            </a:xfrm>
            <a:custGeom>
              <a:avLst/>
              <a:gdLst>
                <a:gd name="connsiteX0" fmla="*/ 1433198 w 2364425"/>
                <a:gd name="connsiteY0" fmla="*/ 1603999 h 2304260"/>
                <a:gd name="connsiteX1" fmla="*/ 1214880 w 2364425"/>
                <a:gd name="connsiteY1" fmla="*/ 1436919 h 2304260"/>
                <a:gd name="connsiteX2" fmla="*/ 1110914 w 2364425"/>
                <a:gd name="connsiteY2" fmla="*/ 1348543 h 2304260"/>
                <a:gd name="connsiteX3" fmla="*/ 1061162 w 2364425"/>
                <a:gd name="connsiteY3" fmla="*/ 1301763 h 2304260"/>
                <a:gd name="connsiteX4" fmla="*/ 1011411 w 2364425"/>
                <a:gd name="connsiteY4" fmla="*/ 1254233 h 2304260"/>
                <a:gd name="connsiteX5" fmla="*/ 621549 w 2364425"/>
                <a:gd name="connsiteY5" fmla="*/ 865864 h 2304260"/>
                <a:gd name="connsiteX6" fmla="*/ 427728 w 2364425"/>
                <a:gd name="connsiteY6" fmla="*/ 670558 h 2304260"/>
                <a:gd name="connsiteX7" fmla="*/ 329712 w 2364425"/>
                <a:gd name="connsiteY7" fmla="*/ 573276 h 2304260"/>
                <a:gd name="connsiteX8" fmla="*/ 280696 w 2364425"/>
                <a:gd name="connsiteY8" fmla="*/ 525010 h 2304260"/>
                <a:gd name="connsiteX9" fmla="*/ 230944 w 2364425"/>
                <a:gd name="connsiteY9" fmla="*/ 477487 h 2304260"/>
                <a:gd name="connsiteX10" fmla="*/ 178965 w 2364425"/>
                <a:gd name="connsiteY10" fmla="*/ 431443 h 2304260"/>
                <a:gd name="connsiteX11" fmla="*/ 132177 w 2364425"/>
                <a:gd name="connsiteY11" fmla="*/ 383177 h 2304260"/>
                <a:gd name="connsiteX12" fmla="*/ 64607 w 2364425"/>
                <a:gd name="connsiteY12" fmla="*/ 265848 h 2304260"/>
                <a:gd name="connsiteX13" fmla="*/ 23761 w 2364425"/>
                <a:gd name="connsiteY13" fmla="*/ 135149 h 2304260"/>
                <a:gd name="connsiteX14" fmla="*/ 1486 w 2364425"/>
                <a:gd name="connsiteY14" fmla="*/ 11877 h 2304260"/>
                <a:gd name="connsiteX15" fmla="*/ 0 w 2364425"/>
                <a:gd name="connsiteY15" fmla="*/ 743 h 2304260"/>
                <a:gd name="connsiteX16" fmla="*/ 0 w 2364425"/>
                <a:gd name="connsiteY16" fmla="*/ 0 h 2304260"/>
                <a:gd name="connsiteX17" fmla="*/ 1486 w 2364425"/>
                <a:gd name="connsiteY17" fmla="*/ 11877 h 2304260"/>
                <a:gd name="connsiteX18" fmla="*/ 55693 w 2364425"/>
                <a:gd name="connsiteY18" fmla="*/ 269562 h 2304260"/>
                <a:gd name="connsiteX19" fmla="*/ 121786 w 2364425"/>
                <a:gd name="connsiteY19" fmla="*/ 392090 h 2304260"/>
                <a:gd name="connsiteX20" fmla="*/ 169309 w 2364425"/>
                <a:gd name="connsiteY20" fmla="*/ 444070 h 2304260"/>
                <a:gd name="connsiteX21" fmla="*/ 219060 w 2364425"/>
                <a:gd name="connsiteY21" fmla="*/ 490850 h 2304260"/>
                <a:gd name="connsiteX22" fmla="*/ 415109 w 2364425"/>
                <a:gd name="connsiteY22" fmla="*/ 683185 h 2304260"/>
                <a:gd name="connsiteX23" fmla="*/ 608922 w 2364425"/>
                <a:gd name="connsiteY23" fmla="*/ 878484 h 2304260"/>
                <a:gd name="connsiteX24" fmla="*/ 998784 w 2364425"/>
                <a:gd name="connsiteY24" fmla="*/ 1266860 h 2304260"/>
                <a:gd name="connsiteX25" fmla="*/ 1048535 w 2364425"/>
                <a:gd name="connsiteY25" fmla="*/ 1314390 h 2304260"/>
                <a:gd name="connsiteX26" fmla="*/ 1099037 w 2364425"/>
                <a:gd name="connsiteY26" fmla="*/ 1361913 h 2304260"/>
                <a:gd name="connsiteX27" fmla="*/ 1204481 w 2364425"/>
                <a:gd name="connsiteY27" fmla="*/ 1451024 h 2304260"/>
                <a:gd name="connsiteX28" fmla="*/ 1423549 w 2364425"/>
                <a:gd name="connsiteY28" fmla="*/ 1618104 h 2304260"/>
                <a:gd name="connsiteX29" fmla="*/ 2302033 w 2364425"/>
                <a:gd name="connsiteY29" fmla="*/ 2281235 h 2304260"/>
                <a:gd name="connsiteX30" fmla="*/ 2333229 w 2364425"/>
                <a:gd name="connsiteY30" fmla="*/ 2304261 h 2304260"/>
                <a:gd name="connsiteX31" fmla="*/ 2364426 w 2364425"/>
                <a:gd name="connsiteY31" fmla="*/ 2304261 h 2304260"/>
                <a:gd name="connsiteX32" fmla="*/ 2313917 w 2364425"/>
                <a:gd name="connsiteY32" fmla="*/ 2266386 h 2304260"/>
                <a:gd name="connsiteX33" fmla="*/ 1433198 w 2364425"/>
                <a:gd name="connsiteY33" fmla="*/ 1603999 h 230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64425" h="2304260">
                  <a:moveTo>
                    <a:pt x="1433198" y="1603999"/>
                  </a:moveTo>
                  <a:cubicBezTo>
                    <a:pt x="1360428" y="1548306"/>
                    <a:pt x="1286907" y="1493355"/>
                    <a:pt x="1214880" y="1436919"/>
                  </a:cubicBezTo>
                  <a:cubicBezTo>
                    <a:pt x="1178491" y="1409443"/>
                    <a:pt x="1144331" y="1379732"/>
                    <a:pt x="1110914" y="1348543"/>
                  </a:cubicBezTo>
                  <a:cubicBezTo>
                    <a:pt x="1093837" y="1332952"/>
                    <a:pt x="1077496" y="1317361"/>
                    <a:pt x="1061162" y="1301763"/>
                  </a:cubicBezTo>
                  <a:cubicBezTo>
                    <a:pt x="1044821" y="1286172"/>
                    <a:pt x="1027745" y="1269831"/>
                    <a:pt x="1011411" y="1254233"/>
                  </a:cubicBezTo>
                  <a:cubicBezTo>
                    <a:pt x="879969" y="1126512"/>
                    <a:pt x="750755" y="995813"/>
                    <a:pt x="621549" y="865864"/>
                  </a:cubicBezTo>
                  <a:lnTo>
                    <a:pt x="427728" y="670558"/>
                  </a:lnTo>
                  <a:cubicBezTo>
                    <a:pt x="395061" y="637883"/>
                    <a:pt x="363122" y="605951"/>
                    <a:pt x="329712" y="573276"/>
                  </a:cubicBezTo>
                  <a:lnTo>
                    <a:pt x="280696" y="525010"/>
                  </a:lnTo>
                  <a:cubicBezTo>
                    <a:pt x="264362" y="508669"/>
                    <a:pt x="247286" y="493078"/>
                    <a:pt x="230944" y="477487"/>
                  </a:cubicBezTo>
                  <a:cubicBezTo>
                    <a:pt x="214611" y="461889"/>
                    <a:pt x="196041" y="447041"/>
                    <a:pt x="178965" y="431443"/>
                  </a:cubicBezTo>
                  <a:cubicBezTo>
                    <a:pt x="161881" y="416594"/>
                    <a:pt x="146290" y="400996"/>
                    <a:pt x="132177" y="383177"/>
                  </a:cubicBezTo>
                  <a:cubicBezTo>
                    <a:pt x="103959" y="348274"/>
                    <a:pt x="81683" y="308179"/>
                    <a:pt x="64607" y="265848"/>
                  </a:cubicBezTo>
                  <a:cubicBezTo>
                    <a:pt x="47523" y="223517"/>
                    <a:pt x="34160" y="179700"/>
                    <a:pt x="23761" y="135149"/>
                  </a:cubicBezTo>
                  <a:cubicBezTo>
                    <a:pt x="14105" y="94303"/>
                    <a:pt x="7420" y="52723"/>
                    <a:pt x="1486" y="11877"/>
                  </a:cubicBezTo>
                  <a:cubicBezTo>
                    <a:pt x="743" y="8170"/>
                    <a:pt x="743" y="4456"/>
                    <a:pt x="0" y="743"/>
                  </a:cubicBezTo>
                  <a:lnTo>
                    <a:pt x="0" y="0"/>
                  </a:lnTo>
                  <a:cubicBezTo>
                    <a:pt x="0" y="3714"/>
                    <a:pt x="743" y="8170"/>
                    <a:pt x="1486" y="11877"/>
                  </a:cubicBezTo>
                  <a:cubicBezTo>
                    <a:pt x="9649" y="99503"/>
                    <a:pt x="24504" y="186393"/>
                    <a:pt x="55693" y="269562"/>
                  </a:cubicBezTo>
                  <a:cubicBezTo>
                    <a:pt x="72027" y="312628"/>
                    <a:pt x="93568" y="354216"/>
                    <a:pt x="121786" y="392090"/>
                  </a:cubicBezTo>
                  <a:cubicBezTo>
                    <a:pt x="135149" y="410652"/>
                    <a:pt x="151489" y="427736"/>
                    <a:pt x="169309" y="444070"/>
                  </a:cubicBezTo>
                  <a:cubicBezTo>
                    <a:pt x="186393" y="459661"/>
                    <a:pt x="202726" y="474516"/>
                    <a:pt x="219060" y="490850"/>
                  </a:cubicBezTo>
                  <a:cubicBezTo>
                    <a:pt x="285152" y="553971"/>
                    <a:pt x="350502" y="618578"/>
                    <a:pt x="415109" y="683185"/>
                  </a:cubicBezTo>
                  <a:lnTo>
                    <a:pt x="608922" y="878484"/>
                  </a:lnTo>
                  <a:cubicBezTo>
                    <a:pt x="738136" y="1008440"/>
                    <a:pt x="867342" y="1139132"/>
                    <a:pt x="998784" y="1266860"/>
                  </a:cubicBezTo>
                  <a:cubicBezTo>
                    <a:pt x="1015117" y="1283193"/>
                    <a:pt x="1031459" y="1298792"/>
                    <a:pt x="1048535" y="1314390"/>
                  </a:cubicBezTo>
                  <a:cubicBezTo>
                    <a:pt x="1065619" y="1329981"/>
                    <a:pt x="1081953" y="1346315"/>
                    <a:pt x="1099037" y="1361913"/>
                  </a:cubicBezTo>
                  <a:cubicBezTo>
                    <a:pt x="1132454" y="1393102"/>
                    <a:pt x="1168093" y="1423549"/>
                    <a:pt x="1204481" y="1451024"/>
                  </a:cubicBezTo>
                  <a:cubicBezTo>
                    <a:pt x="1277259" y="1507460"/>
                    <a:pt x="1350029" y="1562411"/>
                    <a:pt x="1423549" y="1618104"/>
                  </a:cubicBezTo>
                  <a:lnTo>
                    <a:pt x="2302033" y="2281235"/>
                  </a:lnTo>
                  <a:lnTo>
                    <a:pt x="2333229" y="2304261"/>
                  </a:lnTo>
                  <a:lnTo>
                    <a:pt x="2364426" y="2304261"/>
                  </a:lnTo>
                  <a:lnTo>
                    <a:pt x="2313917" y="2266386"/>
                  </a:lnTo>
                  <a:lnTo>
                    <a:pt x="1433198" y="1603999"/>
                  </a:lnTo>
                  <a:close/>
                </a:path>
              </a:pathLst>
            </a:custGeom>
            <a:solidFill>
              <a:srgbClr val="EDCFC5"/>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4" name="Frihåndsform: figur 13">
              <a:extLst>
                <a:ext uri="{FF2B5EF4-FFF2-40B4-BE49-F238E27FC236}">
                  <a16:creationId xmlns:a16="http://schemas.microsoft.com/office/drawing/2014/main" id="{751FCFD0-A2E4-4F0D-AF55-25B30310E891}"/>
                </a:ext>
              </a:extLst>
            </p:cNvPr>
            <p:cNvSpPr/>
            <p:nvPr/>
          </p:nvSpPr>
          <p:spPr>
            <a:xfrm>
              <a:off x="7722235" y="3697149"/>
              <a:ext cx="394311" cy="582931"/>
            </a:xfrm>
            <a:custGeom>
              <a:avLst/>
              <a:gdLst>
                <a:gd name="connsiteX0" fmla="*/ 369064 w 394311"/>
                <a:gd name="connsiteY0" fmla="*/ 141091 h 582931"/>
                <a:gd name="connsiteX1" fmla="*/ 344560 w 394311"/>
                <a:gd name="connsiteY1" fmla="*/ 126985 h 582931"/>
                <a:gd name="connsiteX2" fmla="*/ 171537 w 394311"/>
                <a:gd name="connsiteY2" fmla="*/ 33418 h 582931"/>
                <a:gd name="connsiteX3" fmla="*/ 149261 w 394311"/>
                <a:gd name="connsiteY3" fmla="*/ 23761 h 582931"/>
                <a:gd name="connsiteX4" fmla="*/ 126978 w 394311"/>
                <a:gd name="connsiteY4" fmla="*/ 17084 h 582931"/>
                <a:gd name="connsiteX5" fmla="*/ 79455 w 394311"/>
                <a:gd name="connsiteY5" fmla="*/ 8913 h 582931"/>
                <a:gd name="connsiteX6" fmla="*/ 0 w 394311"/>
                <a:gd name="connsiteY6" fmla="*/ 0 h 582931"/>
                <a:gd name="connsiteX7" fmla="*/ 129949 w 394311"/>
                <a:gd name="connsiteY7" fmla="*/ 213868 h 582931"/>
                <a:gd name="connsiteX8" fmla="*/ 262134 w 394311"/>
                <a:gd name="connsiteY8" fmla="*/ 576997 h 582931"/>
                <a:gd name="connsiteX9" fmla="*/ 282182 w 394311"/>
                <a:gd name="connsiteY9" fmla="*/ 582932 h 582931"/>
                <a:gd name="connsiteX10" fmla="*/ 394311 w 394311"/>
                <a:gd name="connsiteY10" fmla="*/ 262141 h 582931"/>
                <a:gd name="connsiteX11" fmla="*/ 369064 w 394311"/>
                <a:gd name="connsiteY11" fmla="*/ 141091 h 58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311" h="582931">
                  <a:moveTo>
                    <a:pt x="369064" y="141091"/>
                  </a:moveTo>
                  <a:lnTo>
                    <a:pt x="344560" y="126985"/>
                  </a:lnTo>
                  <a:cubicBezTo>
                    <a:pt x="287381" y="94310"/>
                    <a:pt x="230202" y="61636"/>
                    <a:pt x="171537" y="33418"/>
                  </a:cubicBezTo>
                  <a:cubicBezTo>
                    <a:pt x="164109" y="29704"/>
                    <a:pt x="156682" y="26733"/>
                    <a:pt x="149261" y="23761"/>
                  </a:cubicBezTo>
                  <a:cubicBezTo>
                    <a:pt x="141833" y="20790"/>
                    <a:pt x="135149" y="18569"/>
                    <a:pt x="126978" y="17084"/>
                  </a:cubicBezTo>
                  <a:cubicBezTo>
                    <a:pt x="111387" y="13370"/>
                    <a:pt x="95046" y="11142"/>
                    <a:pt x="79455" y="8913"/>
                  </a:cubicBezTo>
                  <a:cubicBezTo>
                    <a:pt x="53465" y="5199"/>
                    <a:pt x="26733" y="2971"/>
                    <a:pt x="0" y="0"/>
                  </a:cubicBezTo>
                  <a:cubicBezTo>
                    <a:pt x="42323" y="61636"/>
                    <a:pt x="110644" y="164117"/>
                    <a:pt x="129949" y="213868"/>
                  </a:cubicBezTo>
                  <a:cubicBezTo>
                    <a:pt x="158910" y="287388"/>
                    <a:pt x="196784" y="552486"/>
                    <a:pt x="262134" y="576997"/>
                  </a:cubicBezTo>
                  <a:cubicBezTo>
                    <a:pt x="268819" y="579218"/>
                    <a:pt x="275496" y="581447"/>
                    <a:pt x="282182" y="582932"/>
                  </a:cubicBezTo>
                  <a:cubicBezTo>
                    <a:pt x="297780" y="467089"/>
                    <a:pt x="337132" y="358680"/>
                    <a:pt x="394311" y="262141"/>
                  </a:cubicBezTo>
                  <a:cubicBezTo>
                    <a:pt x="386891" y="222781"/>
                    <a:pt x="377978" y="181193"/>
                    <a:pt x="369064" y="141091"/>
                  </a:cubicBezTo>
                  <a:close/>
                </a:path>
              </a:pathLst>
            </a:custGeom>
            <a:solidFill>
              <a:srgbClr val="1E2B3C"/>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5" name="Frihåndsform: figur 14">
              <a:extLst>
                <a:ext uri="{FF2B5EF4-FFF2-40B4-BE49-F238E27FC236}">
                  <a16:creationId xmlns:a16="http://schemas.microsoft.com/office/drawing/2014/main" id="{9A119FD4-F040-43C8-89D8-B08C49E98672}"/>
                </a:ext>
              </a:extLst>
            </p:cNvPr>
            <p:cNvSpPr/>
            <p:nvPr/>
          </p:nvSpPr>
          <p:spPr>
            <a:xfrm>
              <a:off x="5185530" y="1694389"/>
              <a:ext cx="3685478" cy="2411492"/>
            </a:xfrm>
            <a:custGeom>
              <a:avLst/>
              <a:gdLst>
                <a:gd name="connsiteX0" fmla="*/ 1811925 w 3685478"/>
                <a:gd name="connsiteY0" fmla="*/ 1969350 h 2411492"/>
                <a:gd name="connsiteX1" fmla="*/ 2166141 w 3685478"/>
                <a:gd name="connsiteY1" fmla="*/ 1965636 h 2411492"/>
                <a:gd name="connsiteX2" fmla="*/ 2125296 w 3685478"/>
                <a:gd name="connsiteY2" fmla="*/ 1957473 h 2411492"/>
                <a:gd name="connsiteX3" fmla="*/ 2030243 w 3685478"/>
                <a:gd name="connsiteY3" fmla="*/ 1928512 h 2411492"/>
                <a:gd name="connsiteX4" fmla="*/ 1942617 w 3685478"/>
                <a:gd name="connsiteY4" fmla="*/ 1882474 h 2411492"/>
                <a:gd name="connsiteX5" fmla="*/ 2126782 w 3685478"/>
                <a:gd name="connsiteY5" fmla="*/ 1947074 h 2411492"/>
                <a:gd name="connsiteX6" fmla="*/ 2322823 w 3685478"/>
                <a:gd name="connsiteY6" fmla="*/ 1966386 h 2411492"/>
                <a:gd name="connsiteX7" fmla="*/ 2519614 w 3685478"/>
                <a:gd name="connsiteY7" fmla="*/ 1981234 h 2411492"/>
                <a:gd name="connsiteX8" fmla="*/ 2618374 w 3685478"/>
                <a:gd name="connsiteY8" fmla="*/ 1991625 h 2411492"/>
                <a:gd name="connsiteX9" fmla="*/ 2667390 w 3685478"/>
                <a:gd name="connsiteY9" fmla="*/ 2000539 h 2411492"/>
                <a:gd name="connsiteX10" fmla="*/ 2692637 w 3685478"/>
                <a:gd name="connsiteY10" fmla="*/ 2007967 h 2411492"/>
                <a:gd name="connsiteX11" fmla="*/ 2715656 w 3685478"/>
                <a:gd name="connsiteY11" fmla="*/ 2018365 h 2411492"/>
                <a:gd name="connsiteX12" fmla="*/ 2889421 w 3685478"/>
                <a:gd name="connsiteY12" fmla="*/ 2112676 h 2411492"/>
                <a:gd name="connsiteX13" fmla="*/ 3060216 w 3685478"/>
                <a:gd name="connsiteY13" fmla="*/ 2211443 h 2411492"/>
                <a:gd name="connsiteX14" fmla="*/ 3231760 w 3685478"/>
                <a:gd name="connsiteY14" fmla="*/ 2309460 h 2411492"/>
                <a:gd name="connsiteX15" fmla="*/ 3318643 w 3685478"/>
                <a:gd name="connsiteY15" fmla="*/ 2356248 h 2411492"/>
                <a:gd name="connsiteX16" fmla="*/ 3407011 w 3685478"/>
                <a:gd name="connsiteY16" fmla="*/ 2397086 h 2411492"/>
                <a:gd name="connsiteX17" fmla="*/ 3499836 w 3685478"/>
                <a:gd name="connsiteY17" fmla="*/ 2410456 h 2411492"/>
                <a:gd name="connsiteX18" fmla="*/ 3575577 w 3685478"/>
                <a:gd name="connsiteY18" fmla="*/ 2365161 h 2411492"/>
                <a:gd name="connsiteX19" fmla="*/ 3596368 w 3685478"/>
                <a:gd name="connsiteY19" fmla="*/ 2323566 h 2411492"/>
                <a:gd name="connsiteX20" fmla="*/ 3600082 w 3685478"/>
                <a:gd name="connsiteY20" fmla="*/ 2312431 h 2411492"/>
                <a:gd name="connsiteX21" fmla="*/ 3603053 w 3685478"/>
                <a:gd name="connsiteY21" fmla="*/ 2301290 h 2411492"/>
                <a:gd name="connsiteX22" fmla="*/ 3605281 w 3685478"/>
                <a:gd name="connsiteY22" fmla="*/ 2289413 h 2411492"/>
                <a:gd name="connsiteX23" fmla="*/ 3606024 w 3685478"/>
                <a:gd name="connsiteY23" fmla="*/ 2279014 h 2411492"/>
                <a:gd name="connsiteX24" fmla="*/ 3594147 w 3685478"/>
                <a:gd name="connsiteY24" fmla="*/ 2235947 h 2411492"/>
                <a:gd name="connsiteX25" fmla="*/ 3568150 w 3685478"/>
                <a:gd name="connsiteY25" fmla="*/ 2195845 h 2411492"/>
                <a:gd name="connsiteX26" fmla="*/ 3502065 w 3685478"/>
                <a:gd name="connsiteY26" fmla="*/ 2125296 h 2411492"/>
                <a:gd name="connsiteX27" fmla="*/ 3427059 w 3685478"/>
                <a:gd name="connsiteY27" fmla="*/ 2062175 h 2411492"/>
                <a:gd name="connsiteX28" fmla="*/ 3347604 w 3685478"/>
                <a:gd name="connsiteY28" fmla="*/ 2004253 h 2411492"/>
                <a:gd name="connsiteX29" fmla="*/ 3306759 w 3685478"/>
                <a:gd name="connsiteY29" fmla="*/ 1976777 h 2411492"/>
                <a:gd name="connsiteX30" fmla="*/ 3285968 w 3685478"/>
                <a:gd name="connsiteY30" fmla="*/ 1962672 h 2411492"/>
                <a:gd name="connsiteX31" fmla="*/ 3265913 w 3685478"/>
                <a:gd name="connsiteY31" fmla="*/ 1947816 h 2411492"/>
                <a:gd name="connsiteX32" fmla="*/ 3112946 w 3685478"/>
                <a:gd name="connsiteY32" fmla="*/ 1823067 h 2411492"/>
                <a:gd name="connsiteX33" fmla="*/ 2965170 w 3685478"/>
                <a:gd name="connsiteY33" fmla="*/ 1692368 h 2411492"/>
                <a:gd name="connsiteX34" fmla="*/ 2930267 w 3685478"/>
                <a:gd name="connsiteY34" fmla="*/ 1656722 h 2411492"/>
                <a:gd name="connsiteX35" fmla="*/ 2899077 w 3685478"/>
                <a:gd name="connsiteY35" fmla="*/ 1617369 h 2411492"/>
                <a:gd name="connsiteX36" fmla="*/ 2850812 w 3685478"/>
                <a:gd name="connsiteY36" fmla="*/ 1530479 h 2411492"/>
                <a:gd name="connsiteX37" fmla="*/ 2818880 w 3685478"/>
                <a:gd name="connsiteY37" fmla="*/ 1436911 h 2411492"/>
                <a:gd name="connsiteX38" fmla="*/ 2810709 w 3685478"/>
                <a:gd name="connsiteY38" fmla="*/ 1338895 h 2411492"/>
                <a:gd name="connsiteX39" fmla="*/ 2859718 w 3685478"/>
                <a:gd name="connsiteY39" fmla="*/ 1526773 h 2411492"/>
                <a:gd name="connsiteX40" fmla="*/ 2910962 w 3685478"/>
                <a:gd name="connsiteY40" fmla="*/ 1609942 h 2411492"/>
                <a:gd name="connsiteX41" fmla="*/ 2942887 w 3685478"/>
                <a:gd name="connsiteY41" fmla="*/ 1646330 h 2411492"/>
                <a:gd name="connsiteX42" fmla="*/ 2978532 w 3685478"/>
                <a:gd name="connsiteY42" fmla="*/ 1679740 h 2411492"/>
                <a:gd name="connsiteX43" fmla="*/ 3125565 w 3685478"/>
                <a:gd name="connsiteY43" fmla="*/ 1810440 h 2411492"/>
                <a:gd name="connsiteX44" fmla="*/ 3277798 w 3685478"/>
                <a:gd name="connsiteY44" fmla="*/ 1935197 h 2411492"/>
                <a:gd name="connsiteX45" fmla="*/ 3280769 w 3685478"/>
                <a:gd name="connsiteY45" fmla="*/ 1937418 h 2411492"/>
                <a:gd name="connsiteX46" fmla="*/ 3315672 w 3685478"/>
                <a:gd name="connsiteY46" fmla="*/ 1920341 h 2411492"/>
                <a:gd name="connsiteX47" fmla="*/ 3086213 w 3685478"/>
                <a:gd name="connsiteY47" fmla="*/ 1560183 h 2411492"/>
                <a:gd name="connsiteX48" fmla="*/ 3394384 w 3685478"/>
                <a:gd name="connsiteY48" fmla="*/ 1888416 h 2411492"/>
                <a:gd name="connsiteX49" fmla="*/ 3626814 w 3685478"/>
                <a:gd name="connsiteY49" fmla="*/ 1843857 h 2411492"/>
                <a:gd name="connsiteX50" fmla="*/ 3685479 w 3685478"/>
                <a:gd name="connsiteY50" fmla="*/ 1843107 h 2411492"/>
                <a:gd name="connsiteX51" fmla="*/ 3678801 w 3685478"/>
                <a:gd name="connsiteY51" fmla="*/ 1831230 h 2411492"/>
                <a:gd name="connsiteX52" fmla="*/ 3577063 w 3685478"/>
                <a:gd name="connsiteY52" fmla="*/ 1655979 h 2411492"/>
                <a:gd name="connsiteX53" fmla="*/ 3354289 w 3685478"/>
                <a:gd name="connsiteY53" fmla="*/ 1318097 h 2411492"/>
                <a:gd name="connsiteX54" fmla="*/ 3219876 w 3685478"/>
                <a:gd name="connsiteY54" fmla="*/ 1168835 h 2411492"/>
                <a:gd name="connsiteX55" fmla="*/ 3048339 w 3685478"/>
                <a:gd name="connsiteY55" fmla="*/ 1069333 h 2411492"/>
                <a:gd name="connsiteX56" fmla="*/ 2852297 w 3685478"/>
                <a:gd name="connsiteY56" fmla="*/ 1052999 h 2411492"/>
                <a:gd name="connsiteX57" fmla="*/ 2802539 w 3685478"/>
                <a:gd name="connsiteY57" fmla="*/ 1063391 h 2411492"/>
                <a:gd name="connsiteX58" fmla="*/ 2752787 w 3685478"/>
                <a:gd name="connsiteY58" fmla="*/ 1073047 h 2411492"/>
                <a:gd name="connsiteX59" fmla="*/ 2652535 w 3685478"/>
                <a:gd name="connsiteY59" fmla="*/ 1089380 h 2411492"/>
                <a:gd name="connsiteX60" fmla="*/ 2248567 w 3685478"/>
                <a:gd name="connsiteY60" fmla="*/ 1138396 h 2411492"/>
                <a:gd name="connsiteX61" fmla="*/ 2198073 w 3685478"/>
                <a:gd name="connsiteY61" fmla="*/ 1142110 h 2411492"/>
                <a:gd name="connsiteX62" fmla="*/ 2172819 w 3685478"/>
                <a:gd name="connsiteY62" fmla="*/ 1143588 h 2411492"/>
                <a:gd name="connsiteX63" fmla="*/ 2147572 w 3685478"/>
                <a:gd name="connsiteY63" fmla="*/ 1144331 h 2411492"/>
                <a:gd name="connsiteX64" fmla="*/ 2095592 w 3685478"/>
                <a:gd name="connsiteY64" fmla="*/ 1142846 h 2411492"/>
                <a:gd name="connsiteX65" fmla="*/ 2044355 w 3685478"/>
                <a:gd name="connsiteY65" fmla="*/ 1133197 h 2411492"/>
                <a:gd name="connsiteX66" fmla="*/ 2018366 w 3685478"/>
                <a:gd name="connsiteY66" fmla="*/ 1126512 h 2411492"/>
                <a:gd name="connsiteX67" fmla="*/ 1643352 w 3685478"/>
                <a:gd name="connsiteY67" fmla="*/ 973537 h 2411492"/>
                <a:gd name="connsiteX68" fmla="*/ 1177749 w 3685478"/>
                <a:gd name="connsiteY68" fmla="*/ 706949 h 2411492"/>
                <a:gd name="connsiteX69" fmla="*/ 1134675 w 3685478"/>
                <a:gd name="connsiteY69" fmla="*/ 682441 h 2411492"/>
                <a:gd name="connsiteX70" fmla="*/ 1150273 w 3685478"/>
                <a:gd name="connsiteY70" fmla="*/ 690610 h 2411492"/>
                <a:gd name="connsiteX71" fmla="*/ 0 w 3685478"/>
                <a:gd name="connsiteY71" fmla="*/ 0 h 2411492"/>
                <a:gd name="connsiteX72" fmla="*/ 0 w 3685478"/>
                <a:gd name="connsiteY72" fmla="*/ 1361913 h 2411492"/>
                <a:gd name="connsiteX73" fmla="*/ 1290621 w 3685478"/>
                <a:gd name="connsiteY73" fmla="*/ 1764395 h 2411492"/>
                <a:gd name="connsiteX74" fmla="*/ 1811925 w 3685478"/>
                <a:gd name="connsiteY74" fmla="*/ 1969350 h 24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85478" h="2411492">
                  <a:moveTo>
                    <a:pt x="1811925" y="1969350"/>
                  </a:moveTo>
                  <a:cubicBezTo>
                    <a:pt x="1924055" y="2010938"/>
                    <a:pt x="2063660" y="1986434"/>
                    <a:pt x="2166141" y="1965636"/>
                  </a:cubicBezTo>
                  <a:cubicBezTo>
                    <a:pt x="2152771" y="1963407"/>
                    <a:pt x="2138666" y="1960444"/>
                    <a:pt x="2125296" y="1957473"/>
                  </a:cubicBezTo>
                  <a:cubicBezTo>
                    <a:pt x="2092621" y="1950045"/>
                    <a:pt x="2061432" y="1941132"/>
                    <a:pt x="2030243" y="1928512"/>
                  </a:cubicBezTo>
                  <a:cubicBezTo>
                    <a:pt x="1999796" y="1915884"/>
                    <a:pt x="1970092" y="1901036"/>
                    <a:pt x="1942617" y="1882474"/>
                  </a:cubicBezTo>
                  <a:cubicBezTo>
                    <a:pt x="1999796" y="1915892"/>
                    <a:pt x="2062917" y="1935932"/>
                    <a:pt x="2126782" y="1947074"/>
                  </a:cubicBezTo>
                  <a:cubicBezTo>
                    <a:pt x="2191388" y="1958215"/>
                    <a:pt x="2256738" y="1961186"/>
                    <a:pt x="2322823" y="1966386"/>
                  </a:cubicBezTo>
                  <a:cubicBezTo>
                    <a:pt x="2388173" y="1972328"/>
                    <a:pt x="2453522" y="1976042"/>
                    <a:pt x="2519614" y="1981234"/>
                  </a:cubicBezTo>
                  <a:cubicBezTo>
                    <a:pt x="2552289" y="1984205"/>
                    <a:pt x="2585707" y="1987176"/>
                    <a:pt x="2618374" y="1991625"/>
                  </a:cubicBezTo>
                  <a:cubicBezTo>
                    <a:pt x="2634715" y="1993854"/>
                    <a:pt x="2651049" y="1996825"/>
                    <a:pt x="2667390" y="2000539"/>
                  </a:cubicBezTo>
                  <a:cubicBezTo>
                    <a:pt x="2675561" y="2002024"/>
                    <a:pt x="2684467" y="2004996"/>
                    <a:pt x="2692637" y="2007967"/>
                  </a:cubicBezTo>
                  <a:cubicBezTo>
                    <a:pt x="2700808" y="2010938"/>
                    <a:pt x="2708228" y="2014652"/>
                    <a:pt x="2715656" y="2018365"/>
                  </a:cubicBezTo>
                  <a:cubicBezTo>
                    <a:pt x="2775806" y="2047326"/>
                    <a:pt x="2832242" y="2080001"/>
                    <a:pt x="2889421" y="2112676"/>
                  </a:cubicBezTo>
                  <a:lnTo>
                    <a:pt x="3060216" y="2211443"/>
                  </a:lnTo>
                  <a:cubicBezTo>
                    <a:pt x="3117402" y="2244111"/>
                    <a:pt x="3173838" y="2277536"/>
                    <a:pt x="3231760" y="2309460"/>
                  </a:cubicBezTo>
                  <a:cubicBezTo>
                    <a:pt x="3260721" y="2325059"/>
                    <a:pt x="3288939" y="2341392"/>
                    <a:pt x="3318643" y="2356248"/>
                  </a:cubicBezTo>
                  <a:cubicBezTo>
                    <a:pt x="3347604" y="2371096"/>
                    <a:pt x="3377308" y="2385952"/>
                    <a:pt x="3407011" y="2397086"/>
                  </a:cubicBezTo>
                  <a:cubicBezTo>
                    <a:pt x="3436715" y="2407485"/>
                    <a:pt x="3468647" y="2414170"/>
                    <a:pt x="3499836" y="2410456"/>
                  </a:cubicBezTo>
                  <a:cubicBezTo>
                    <a:pt x="3530283" y="2407485"/>
                    <a:pt x="3557758" y="2390408"/>
                    <a:pt x="3575577" y="2365161"/>
                  </a:cubicBezTo>
                  <a:cubicBezTo>
                    <a:pt x="3584491" y="2352534"/>
                    <a:pt x="3591911" y="2338421"/>
                    <a:pt x="3596368" y="2323566"/>
                  </a:cubicBezTo>
                  <a:cubicBezTo>
                    <a:pt x="3597853" y="2319859"/>
                    <a:pt x="3598596" y="2316145"/>
                    <a:pt x="3600082" y="2312431"/>
                  </a:cubicBezTo>
                  <a:cubicBezTo>
                    <a:pt x="3600825" y="2308717"/>
                    <a:pt x="3602310" y="2305003"/>
                    <a:pt x="3603053" y="2301290"/>
                  </a:cubicBezTo>
                  <a:lnTo>
                    <a:pt x="3605281" y="2289413"/>
                  </a:lnTo>
                  <a:cubicBezTo>
                    <a:pt x="3605281" y="2285699"/>
                    <a:pt x="3606024" y="2282728"/>
                    <a:pt x="3606024" y="2279014"/>
                  </a:cubicBezTo>
                  <a:cubicBezTo>
                    <a:pt x="3606024" y="2264901"/>
                    <a:pt x="3600825" y="2250053"/>
                    <a:pt x="3594147" y="2235947"/>
                  </a:cubicBezTo>
                  <a:cubicBezTo>
                    <a:pt x="3586719" y="2221835"/>
                    <a:pt x="3578548" y="2208465"/>
                    <a:pt x="3568150" y="2195845"/>
                  </a:cubicBezTo>
                  <a:cubicBezTo>
                    <a:pt x="3548102" y="2170591"/>
                    <a:pt x="3525826" y="2147572"/>
                    <a:pt x="3502065" y="2125296"/>
                  </a:cubicBezTo>
                  <a:cubicBezTo>
                    <a:pt x="3478296" y="2103020"/>
                    <a:pt x="3453049" y="2082222"/>
                    <a:pt x="3427059" y="2062175"/>
                  </a:cubicBezTo>
                  <a:cubicBezTo>
                    <a:pt x="3401069" y="2042127"/>
                    <a:pt x="3375079" y="2022822"/>
                    <a:pt x="3347604" y="2004253"/>
                  </a:cubicBezTo>
                  <a:cubicBezTo>
                    <a:pt x="3334234" y="1995347"/>
                    <a:pt x="3320871" y="1985691"/>
                    <a:pt x="3306759" y="1976777"/>
                  </a:cubicBezTo>
                  <a:cubicBezTo>
                    <a:pt x="3300074" y="1972321"/>
                    <a:pt x="3293396" y="1967871"/>
                    <a:pt x="3285968" y="1962672"/>
                  </a:cubicBezTo>
                  <a:cubicBezTo>
                    <a:pt x="3278541" y="1957473"/>
                    <a:pt x="3272598" y="1953016"/>
                    <a:pt x="3265913" y="1947816"/>
                  </a:cubicBezTo>
                  <a:cubicBezTo>
                    <a:pt x="3213934" y="1906978"/>
                    <a:pt x="3163440" y="1865390"/>
                    <a:pt x="3112946" y="1823067"/>
                  </a:cubicBezTo>
                  <a:cubicBezTo>
                    <a:pt x="3062451" y="1780736"/>
                    <a:pt x="3012693" y="1737662"/>
                    <a:pt x="2965170" y="1692368"/>
                  </a:cubicBezTo>
                  <a:cubicBezTo>
                    <a:pt x="2953285" y="1680483"/>
                    <a:pt x="2941408" y="1669349"/>
                    <a:pt x="2930267" y="1656722"/>
                  </a:cubicBezTo>
                  <a:cubicBezTo>
                    <a:pt x="2919125" y="1644845"/>
                    <a:pt x="2907991" y="1630732"/>
                    <a:pt x="2899077" y="1617369"/>
                  </a:cubicBezTo>
                  <a:cubicBezTo>
                    <a:pt x="2880516" y="1589894"/>
                    <a:pt x="2864174" y="1560926"/>
                    <a:pt x="2850812" y="1530479"/>
                  </a:cubicBezTo>
                  <a:cubicBezTo>
                    <a:pt x="2837442" y="1500033"/>
                    <a:pt x="2826300" y="1468843"/>
                    <a:pt x="2818880" y="1436911"/>
                  </a:cubicBezTo>
                  <a:cubicBezTo>
                    <a:pt x="2811452" y="1404987"/>
                    <a:pt x="2808481" y="1371569"/>
                    <a:pt x="2810709" y="1338895"/>
                  </a:cubicBezTo>
                  <a:cubicBezTo>
                    <a:pt x="2809966" y="1404987"/>
                    <a:pt x="2830757" y="1468843"/>
                    <a:pt x="2859718" y="1526773"/>
                  </a:cubicBezTo>
                  <a:cubicBezTo>
                    <a:pt x="2874573" y="1555734"/>
                    <a:pt x="2891650" y="1583952"/>
                    <a:pt x="2910962" y="1609942"/>
                  </a:cubicBezTo>
                  <a:cubicBezTo>
                    <a:pt x="2920611" y="1623304"/>
                    <a:pt x="2931010" y="1635189"/>
                    <a:pt x="2942887" y="1646330"/>
                  </a:cubicBezTo>
                  <a:cubicBezTo>
                    <a:pt x="2954028" y="1658207"/>
                    <a:pt x="2966655" y="1668606"/>
                    <a:pt x="2978532" y="1679740"/>
                  </a:cubicBezTo>
                  <a:cubicBezTo>
                    <a:pt x="3026063" y="1724300"/>
                    <a:pt x="3075814" y="1768116"/>
                    <a:pt x="3125565" y="1810440"/>
                  </a:cubicBezTo>
                  <a:cubicBezTo>
                    <a:pt x="3176067" y="1852771"/>
                    <a:pt x="3226561" y="1895094"/>
                    <a:pt x="3277798" y="1935197"/>
                  </a:cubicBezTo>
                  <a:cubicBezTo>
                    <a:pt x="3278541" y="1935939"/>
                    <a:pt x="3279283" y="1936675"/>
                    <a:pt x="3280769" y="1937418"/>
                  </a:cubicBezTo>
                  <a:cubicBezTo>
                    <a:pt x="3291910" y="1931483"/>
                    <a:pt x="3303787" y="1926283"/>
                    <a:pt x="3315672" y="1920341"/>
                  </a:cubicBezTo>
                  <a:cubicBezTo>
                    <a:pt x="3255522" y="1830487"/>
                    <a:pt x="3069872" y="1554248"/>
                    <a:pt x="3086213" y="1560183"/>
                  </a:cubicBezTo>
                  <a:cubicBezTo>
                    <a:pt x="3162697" y="1590629"/>
                    <a:pt x="3282997" y="1739155"/>
                    <a:pt x="3394384" y="1888416"/>
                  </a:cubicBezTo>
                  <a:cubicBezTo>
                    <a:pt x="3467904" y="1863162"/>
                    <a:pt x="3545874" y="1848314"/>
                    <a:pt x="3626814" y="1843857"/>
                  </a:cubicBezTo>
                  <a:cubicBezTo>
                    <a:pt x="3646127" y="1843114"/>
                    <a:pt x="3666174" y="1842364"/>
                    <a:pt x="3685479" y="1843107"/>
                  </a:cubicBezTo>
                  <a:cubicBezTo>
                    <a:pt x="3683250" y="1839401"/>
                    <a:pt x="3681030" y="1835687"/>
                    <a:pt x="3678801" y="1831230"/>
                  </a:cubicBezTo>
                  <a:cubicBezTo>
                    <a:pt x="3646127" y="1771823"/>
                    <a:pt x="3610481" y="1714644"/>
                    <a:pt x="3577063" y="1655979"/>
                  </a:cubicBezTo>
                  <a:cubicBezTo>
                    <a:pt x="3508742" y="1539393"/>
                    <a:pt x="3435972" y="1425777"/>
                    <a:pt x="3354289" y="1318097"/>
                  </a:cubicBezTo>
                  <a:cubicBezTo>
                    <a:pt x="3313444" y="1264632"/>
                    <a:pt x="3271113" y="1211909"/>
                    <a:pt x="3219876" y="1168835"/>
                  </a:cubicBezTo>
                  <a:cubicBezTo>
                    <a:pt x="3169382" y="1125026"/>
                    <a:pt x="3111460" y="1090866"/>
                    <a:pt x="3048339" y="1069333"/>
                  </a:cubicBezTo>
                  <a:cubicBezTo>
                    <a:pt x="2985217" y="1048542"/>
                    <a:pt x="2917639" y="1041858"/>
                    <a:pt x="2852297" y="1052999"/>
                  </a:cubicBezTo>
                  <a:cubicBezTo>
                    <a:pt x="2836699" y="1055970"/>
                    <a:pt x="2819623" y="1060420"/>
                    <a:pt x="2802539" y="1063391"/>
                  </a:cubicBezTo>
                  <a:cubicBezTo>
                    <a:pt x="2786205" y="1066362"/>
                    <a:pt x="2769121" y="1069333"/>
                    <a:pt x="2752787" y="1073047"/>
                  </a:cubicBezTo>
                  <a:cubicBezTo>
                    <a:pt x="2719370" y="1078989"/>
                    <a:pt x="2685952" y="1084189"/>
                    <a:pt x="2652535" y="1089380"/>
                  </a:cubicBezTo>
                  <a:cubicBezTo>
                    <a:pt x="2518872" y="1110178"/>
                    <a:pt x="2383716" y="1127255"/>
                    <a:pt x="2248567" y="1138396"/>
                  </a:cubicBezTo>
                  <a:cubicBezTo>
                    <a:pt x="2231484" y="1139882"/>
                    <a:pt x="2214407" y="1141368"/>
                    <a:pt x="2198073" y="1142110"/>
                  </a:cubicBezTo>
                  <a:lnTo>
                    <a:pt x="2172819" y="1143588"/>
                  </a:lnTo>
                  <a:lnTo>
                    <a:pt x="2147572" y="1144331"/>
                  </a:lnTo>
                  <a:cubicBezTo>
                    <a:pt x="2131238" y="1145074"/>
                    <a:pt x="2112676" y="1145074"/>
                    <a:pt x="2095592" y="1142846"/>
                  </a:cubicBezTo>
                  <a:cubicBezTo>
                    <a:pt x="2078516" y="1140617"/>
                    <a:pt x="2061432" y="1137654"/>
                    <a:pt x="2044355" y="1133197"/>
                  </a:cubicBezTo>
                  <a:cubicBezTo>
                    <a:pt x="2035442" y="1130969"/>
                    <a:pt x="2027271" y="1128740"/>
                    <a:pt x="2018366" y="1126512"/>
                  </a:cubicBezTo>
                  <a:cubicBezTo>
                    <a:pt x="1857963" y="1097551"/>
                    <a:pt x="1733206" y="1006954"/>
                    <a:pt x="1643352" y="973537"/>
                  </a:cubicBezTo>
                  <a:cubicBezTo>
                    <a:pt x="1612905" y="962403"/>
                    <a:pt x="1428748" y="855465"/>
                    <a:pt x="1177749" y="706949"/>
                  </a:cubicBezTo>
                  <a:cubicBezTo>
                    <a:pt x="1163643" y="698780"/>
                    <a:pt x="1148788" y="690610"/>
                    <a:pt x="1134675" y="682441"/>
                  </a:cubicBezTo>
                  <a:cubicBezTo>
                    <a:pt x="1139875" y="685411"/>
                    <a:pt x="1145074" y="688383"/>
                    <a:pt x="1150273" y="690610"/>
                  </a:cubicBezTo>
                  <a:cubicBezTo>
                    <a:pt x="811648" y="489368"/>
                    <a:pt x="360899" y="218322"/>
                    <a:pt x="0" y="0"/>
                  </a:cubicBezTo>
                  <a:lnTo>
                    <a:pt x="0" y="1361913"/>
                  </a:lnTo>
                  <a:cubicBezTo>
                    <a:pt x="522042" y="1518602"/>
                    <a:pt x="1182948" y="1719100"/>
                    <a:pt x="1290621" y="1764395"/>
                  </a:cubicBezTo>
                  <a:cubicBezTo>
                    <a:pt x="1473300" y="1840143"/>
                    <a:pt x="1589144" y="1886181"/>
                    <a:pt x="1811925" y="1969350"/>
                  </a:cubicBezTo>
                  <a:close/>
                </a:path>
              </a:pathLst>
            </a:custGeom>
            <a:solidFill>
              <a:srgbClr val="1E2B3C"/>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6" name="Frihåndsform: figur 15">
              <a:extLst>
                <a:ext uri="{FF2B5EF4-FFF2-40B4-BE49-F238E27FC236}">
                  <a16:creationId xmlns:a16="http://schemas.microsoft.com/office/drawing/2014/main" id="{A357338C-ACCE-4FEA-8F5E-404927CA7F3A}"/>
                </a:ext>
              </a:extLst>
            </p:cNvPr>
            <p:cNvSpPr/>
            <p:nvPr/>
          </p:nvSpPr>
          <p:spPr>
            <a:xfrm>
              <a:off x="6318734" y="2377571"/>
              <a:ext cx="2563430" cy="1161410"/>
            </a:xfrm>
            <a:custGeom>
              <a:avLst/>
              <a:gdLst>
                <a:gd name="connsiteX0" fmla="*/ 2563431 w 2563430"/>
                <a:gd name="connsiteY0" fmla="*/ 1159925 h 1161410"/>
                <a:gd name="connsiteX1" fmla="*/ 2555260 w 2563430"/>
                <a:gd name="connsiteY1" fmla="*/ 1142849 h 1161410"/>
                <a:gd name="connsiteX2" fmla="*/ 2509223 w 2563430"/>
                <a:gd name="connsiteY2" fmla="*/ 1052252 h 1161410"/>
                <a:gd name="connsiteX3" fmla="*/ 2484719 w 2563430"/>
                <a:gd name="connsiteY3" fmla="*/ 1007700 h 1161410"/>
                <a:gd name="connsiteX4" fmla="*/ 2458729 w 2563430"/>
                <a:gd name="connsiteY4" fmla="*/ 963884 h 1161410"/>
                <a:gd name="connsiteX5" fmla="*/ 2234462 w 2563430"/>
                <a:gd name="connsiteY5" fmla="*/ 623773 h 1161410"/>
                <a:gd name="connsiteX6" fmla="*/ 2203273 w 2563430"/>
                <a:gd name="connsiteY6" fmla="*/ 583678 h 1161410"/>
                <a:gd name="connsiteX7" fmla="*/ 2170598 w 2563430"/>
                <a:gd name="connsiteY7" fmla="*/ 544318 h 1161410"/>
                <a:gd name="connsiteX8" fmla="*/ 2097828 w 2563430"/>
                <a:gd name="connsiteY8" fmla="*/ 471548 h 1161410"/>
                <a:gd name="connsiteX9" fmla="*/ 1919606 w 2563430"/>
                <a:gd name="connsiteY9" fmla="*/ 369067 h 1161410"/>
                <a:gd name="connsiteX10" fmla="*/ 1714651 w 2563430"/>
                <a:gd name="connsiteY10" fmla="*/ 352733 h 1161410"/>
                <a:gd name="connsiteX11" fmla="*/ 1664892 w 2563430"/>
                <a:gd name="connsiteY11" fmla="*/ 363125 h 1161410"/>
                <a:gd name="connsiteX12" fmla="*/ 1615141 w 2563430"/>
                <a:gd name="connsiteY12" fmla="*/ 372038 h 1161410"/>
                <a:gd name="connsiteX13" fmla="*/ 1514888 w 2563430"/>
                <a:gd name="connsiteY13" fmla="*/ 388379 h 1161410"/>
                <a:gd name="connsiteX14" fmla="*/ 1112407 w 2563430"/>
                <a:gd name="connsiteY14" fmla="*/ 437388 h 1161410"/>
                <a:gd name="connsiteX15" fmla="*/ 1061913 w 2563430"/>
                <a:gd name="connsiteY15" fmla="*/ 441102 h 1161410"/>
                <a:gd name="connsiteX16" fmla="*/ 1036666 w 2563430"/>
                <a:gd name="connsiteY16" fmla="*/ 442587 h 1161410"/>
                <a:gd name="connsiteX17" fmla="*/ 1011411 w 2563430"/>
                <a:gd name="connsiteY17" fmla="*/ 443330 h 1161410"/>
                <a:gd name="connsiteX18" fmla="*/ 962403 w 2563430"/>
                <a:gd name="connsiteY18" fmla="*/ 441844 h 1161410"/>
                <a:gd name="connsiteX19" fmla="*/ 913394 w 2563430"/>
                <a:gd name="connsiteY19" fmla="*/ 432931 h 1161410"/>
                <a:gd name="connsiteX20" fmla="*/ 723287 w 2563430"/>
                <a:gd name="connsiteY20" fmla="*/ 366096 h 1161410"/>
                <a:gd name="connsiteX21" fmla="*/ 631205 w 2563430"/>
                <a:gd name="connsiteY21" fmla="*/ 325258 h 1161410"/>
                <a:gd name="connsiteX22" fmla="*/ 539123 w 2563430"/>
                <a:gd name="connsiteY22" fmla="*/ 282184 h 1161410"/>
                <a:gd name="connsiteX23" fmla="*/ 357930 w 2563430"/>
                <a:gd name="connsiteY23" fmla="*/ 191588 h 1161410"/>
                <a:gd name="connsiteX24" fmla="*/ 15598 w 2563430"/>
                <a:gd name="connsiteY24" fmla="*/ 8169 h 1161410"/>
                <a:gd name="connsiteX25" fmla="*/ 0 w 2563430"/>
                <a:gd name="connsiteY25" fmla="*/ 0 h 1161410"/>
                <a:gd name="connsiteX26" fmla="*/ 43074 w 2563430"/>
                <a:gd name="connsiteY26" fmla="*/ 24507 h 1161410"/>
                <a:gd name="connsiteX27" fmla="*/ 175258 w 2563430"/>
                <a:gd name="connsiteY27" fmla="*/ 101734 h 1161410"/>
                <a:gd name="connsiteX28" fmla="*/ 351995 w 2563430"/>
                <a:gd name="connsiteY28" fmla="*/ 201244 h 1161410"/>
                <a:gd name="connsiteX29" fmla="*/ 531703 w 2563430"/>
                <a:gd name="connsiteY29" fmla="*/ 297040 h 1161410"/>
                <a:gd name="connsiteX30" fmla="*/ 623042 w 2563430"/>
                <a:gd name="connsiteY30" fmla="*/ 342335 h 1161410"/>
                <a:gd name="connsiteX31" fmla="*/ 715860 w 2563430"/>
                <a:gd name="connsiteY31" fmla="*/ 383923 h 1161410"/>
                <a:gd name="connsiteX32" fmla="*/ 882948 w 2563430"/>
                <a:gd name="connsiteY32" fmla="*/ 444808 h 1161410"/>
                <a:gd name="connsiteX33" fmla="*/ 908938 w 2563430"/>
                <a:gd name="connsiteY33" fmla="*/ 451501 h 1161410"/>
                <a:gd name="connsiteX34" fmla="*/ 960174 w 2563430"/>
                <a:gd name="connsiteY34" fmla="*/ 461149 h 1161410"/>
                <a:gd name="connsiteX35" fmla="*/ 1012154 w 2563430"/>
                <a:gd name="connsiteY35" fmla="*/ 462635 h 1161410"/>
                <a:gd name="connsiteX36" fmla="*/ 1037401 w 2563430"/>
                <a:gd name="connsiteY36" fmla="*/ 461892 h 1161410"/>
                <a:gd name="connsiteX37" fmla="*/ 1062655 w 2563430"/>
                <a:gd name="connsiteY37" fmla="*/ 460406 h 1161410"/>
                <a:gd name="connsiteX38" fmla="*/ 1113149 w 2563430"/>
                <a:gd name="connsiteY38" fmla="*/ 456693 h 1161410"/>
                <a:gd name="connsiteX39" fmla="*/ 1517117 w 2563430"/>
                <a:gd name="connsiteY39" fmla="*/ 407684 h 1161410"/>
                <a:gd name="connsiteX40" fmla="*/ 1617369 w 2563430"/>
                <a:gd name="connsiteY40" fmla="*/ 391350 h 1161410"/>
                <a:gd name="connsiteX41" fmla="*/ 1667121 w 2563430"/>
                <a:gd name="connsiteY41" fmla="*/ 381694 h 1161410"/>
                <a:gd name="connsiteX42" fmla="*/ 1716872 w 2563430"/>
                <a:gd name="connsiteY42" fmla="*/ 371295 h 1161410"/>
                <a:gd name="connsiteX43" fmla="*/ 1912921 w 2563430"/>
                <a:gd name="connsiteY43" fmla="*/ 387637 h 1161410"/>
                <a:gd name="connsiteX44" fmla="*/ 2084458 w 2563430"/>
                <a:gd name="connsiteY44" fmla="*/ 487139 h 1161410"/>
                <a:gd name="connsiteX45" fmla="*/ 2218871 w 2563430"/>
                <a:gd name="connsiteY45" fmla="*/ 636400 h 1161410"/>
                <a:gd name="connsiteX46" fmla="*/ 2441645 w 2563430"/>
                <a:gd name="connsiteY46" fmla="*/ 974283 h 1161410"/>
                <a:gd name="connsiteX47" fmla="*/ 2543383 w 2563430"/>
                <a:gd name="connsiteY47" fmla="*/ 1149534 h 1161410"/>
                <a:gd name="connsiteX48" fmla="*/ 2550068 w 2563430"/>
                <a:gd name="connsiteY48" fmla="*/ 1161411 h 1161410"/>
                <a:gd name="connsiteX49" fmla="*/ 2563431 w 2563430"/>
                <a:gd name="connsiteY49" fmla="*/ 1159925 h 11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63430" h="1161410">
                  <a:moveTo>
                    <a:pt x="2563431" y="1159925"/>
                  </a:moveTo>
                  <a:cubicBezTo>
                    <a:pt x="2560460" y="1153983"/>
                    <a:pt x="2558231" y="1148791"/>
                    <a:pt x="2555260" y="1142849"/>
                  </a:cubicBezTo>
                  <a:cubicBezTo>
                    <a:pt x="2540412" y="1112402"/>
                    <a:pt x="2524814" y="1081956"/>
                    <a:pt x="2509223" y="1052252"/>
                  </a:cubicBezTo>
                  <a:cubicBezTo>
                    <a:pt x="2501052" y="1037396"/>
                    <a:pt x="2493625" y="1022548"/>
                    <a:pt x="2484719" y="1007700"/>
                  </a:cubicBezTo>
                  <a:lnTo>
                    <a:pt x="2458729" y="963884"/>
                  </a:lnTo>
                  <a:cubicBezTo>
                    <a:pt x="2389665" y="847297"/>
                    <a:pt x="2316888" y="732196"/>
                    <a:pt x="2234462" y="623773"/>
                  </a:cubicBezTo>
                  <a:lnTo>
                    <a:pt x="2203273" y="583678"/>
                  </a:lnTo>
                  <a:cubicBezTo>
                    <a:pt x="2192131" y="570308"/>
                    <a:pt x="2181740" y="557688"/>
                    <a:pt x="2170598" y="544318"/>
                  </a:cubicBezTo>
                  <a:cubicBezTo>
                    <a:pt x="2148322" y="518328"/>
                    <a:pt x="2123818" y="494567"/>
                    <a:pt x="2097828" y="471548"/>
                  </a:cubicBezTo>
                  <a:cubicBezTo>
                    <a:pt x="2045841" y="426989"/>
                    <a:pt x="1985691" y="390608"/>
                    <a:pt x="1919606" y="369067"/>
                  </a:cubicBezTo>
                  <a:cubicBezTo>
                    <a:pt x="1854256" y="347534"/>
                    <a:pt x="1782964" y="340106"/>
                    <a:pt x="1714651" y="352733"/>
                  </a:cubicBezTo>
                  <a:cubicBezTo>
                    <a:pt x="1697567" y="355705"/>
                    <a:pt x="1681234" y="360154"/>
                    <a:pt x="1664892" y="363125"/>
                  </a:cubicBezTo>
                  <a:cubicBezTo>
                    <a:pt x="1648559" y="366096"/>
                    <a:pt x="1631475" y="369067"/>
                    <a:pt x="1615141" y="372038"/>
                  </a:cubicBezTo>
                  <a:cubicBezTo>
                    <a:pt x="1581724" y="377980"/>
                    <a:pt x="1548306" y="383180"/>
                    <a:pt x="1514888" y="388379"/>
                  </a:cubicBezTo>
                  <a:cubicBezTo>
                    <a:pt x="1381225" y="409170"/>
                    <a:pt x="1246812" y="426246"/>
                    <a:pt x="1112407" y="437388"/>
                  </a:cubicBezTo>
                  <a:cubicBezTo>
                    <a:pt x="1095330" y="438873"/>
                    <a:pt x="1078989" y="440359"/>
                    <a:pt x="1061913" y="441102"/>
                  </a:cubicBezTo>
                  <a:lnTo>
                    <a:pt x="1036666" y="442587"/>
                  </a:lnTo>
                  <a:lnTo>
                    <a:pt x="1011411" y="443330"/>
                  </a:lnTo>
                  <a:cubicBezTo>
                    <a:pt x="994335" y="444073"/>
                    <a:pt x="978744" y="444073"/>
                    <a:pt x="962403" y="441844"/>
                  </a:cubicBezTo>
                  <a:cubicBezTo>
                    <a:pt x="946069" y="439616"/>
                    <a:pt x="929728" y="436645"/>
                    <a:pt x="913394" y="432931"/>
                  </a:cubicBezTo>
                  <a:cubicBezTo>
                    <a:pt x="848787" y="416597"/>
                    <a:pt x="785666" y="392093"/>
                    <a:pt x="723287" y="366096"/>
                  </a:cubicBezTo>
                  <a:cubicBezTo>
                    <a:pt x="692098" y="352733"/>
                    <a:pt x="661652" y="338621"/>
                    <a:pt x="631205" y="325258"/>
                  </a:cubicBezTo>
                  <a:cubicBezTo>
                    <a:pt x="600759" y="311145"/>
                    <a:pt x="569570" y="297040"/>
                    <a:pt x="539123" y="282184"/>
                  </a:cubicBezTo>
                  <a:cubicBezTo>
                    <a:pt x="478230" y="253223"/>
                    <a:pt x="418080" y="222777"/>
                    <a:pt x="357930" y="191588"/>
                  </a:cubicBezTo>
                  <a:cubicBezTo>
                    <a:pt x="242829" y="132180"/>
                    <a:pt x="129956" y="69059"/>
                    <a:pt x="15598" y="8169"/>
                  </a:cubicBezTo>
                  <a:cubicBezTo>
                    <a:pt x="10399" y="5199"/>
                    <a:pt x="5199" y="2228"/>
                    <a:pt x="0" y="0"/>
                  </a:cubicBezTo>
                  <a:cubicBezTo>
                    <a:pt x="14113" y="8168"/>
                    <a:pt x="28968" y="16339"/>
                    <a:pt x="43074" y="24507"/>
                  </a:cubicBezTo>
                  <a:cubicBezTo>
                    <a:pt x="87633" y="49754"/>
                    <a:pt x="131442" y="76487"/>
                    <a:pt x="175258" y="101734"/>
                  </a:cubicBezTo>
                  <a:cubicBezTo>
                    <a:pt x="233923" y="135151"/>
                    <a:pt x="292588" y="168569"/>
                    <a:pt x="351995" y="201244"/>
                  </a:cubicBezTo>
                  <a:cubicBezTo>
                    <a:pt x="411402" y="233919"/>
                    <a:pt x="470810" y="265851"/>
                    <a:pt x="531703" y="297040"/>
                  </a:cubicBezTo>
                  <a:cubicBezTo>
                    <a:pt x="562149" y="312631"/>
                    <a:pt x="592596" y="327486"/>
                    <a:pt x="623042" y="342335"/>
                  </a:cubicBezTo>
                  <a:cubicBezTo>
                    <a:pt x="653489" y="357190"/>
                    <a:pt x="684678" y="370553"/>
                    <a:pt x="715860" y="383923"/>
                  </a:cubicBezTo>
                  <a:cubicBezTo>
                    <a:pt x="770075" y="406941"/>
                    <a:pt x="825769" y="428474"/>
                    <a:pt x="882948" y="444808"/>
                  </a:cubicBezTo>
                  <a:cubicBezTo>
                    <a:pt x="891118" y="447036"/>
                    <a:pt x="900024" y="449272"/>
                    <a:pt x="908938" y="451501"/>
                  </a:cubicBezTo>
                  <a:cubicBezTo>
                    <a:pt x="925271" y="455207"/>
                    <a:pt x="942355" y="458921"/>
                    <a:pt x="960174" y="461149"/>
                  </a:cubicBezTo>
                  <a:cubicBezTo>
                    <a:pt x="977258" y="463378"/>
                    <a:pt x="995820" y="463378"/>
                    <a:pt x="1012154" y="462635"/>
                  </a:cubicBezTo>
                  <a:lnTo>
                    <a:pt x="1037401" y="461892"/>
                  </a:lnTo>
                  <a:lnTo>
                    <a:pt x="1062655" y="460406"/>
                  </a:lnTo>
                  <a:cubicBezTo>
                    <a:pt x="1079732" y="459664"/>
                    <a:pt x="1096816" y="458178"/>
                    <a:pt x="1113149" y="456693"/>
                  </a:cubicBezTo>
                  <a:cubicBezTo>
                    <a:pt x="1248298" y="445558"/>
                    <a:pt x="1382711" y="428474"/>
                    <a:pt x="1517117" y="407684"/>
                  </a:cubicBezTo>
                  <a:cubicBezTo>
                    <a:pt x="1550534" y="402485"/>
                    <a:pt x="1583952" y="397285"/>
                    <a:pt x="1617369" y="391350"/>
                  </a:cubicBezTo>
                  <a:cubicBezTo>
                    <a:pt x="1633703" y="388379"/>
                    <a:pt x="1650787" y="385401"/>
                    <a:pt x="1667121" y="381694"/>
                  </a:cubicBezTo>
                  <a:cubicBezTo>
                    <a:pt x="1683462" y="378723"/>
                    <a:pt x="1700538" y="374267"/>
                    <a:pt x="1716872" y="371295"/>
                  </a:cubicBezTo>
                  <a:cubicBezTo>
                    <a:pt x="1782221" y="360154"/>
                    <a:pt x="1849800" y="366839"/>
                    <a:pt x="1912921" y="387637"/>
                  </a:cubicBezTo>
                  <a:cubicBezTo>
                    <a:pt x="1976042" y="408427"/>
                    <a:pt x="2033964" y="443330"/>
                    <a:pt x="2084458" y="487139"/>
                  </a:cubicBezTo>
                  <a:cubicBezTo>
                    <a:pt x="2135695" y="530213"/>
                    <a:pt x="2178026" y="582192"/>
                    <a:pt x="2218871" y="636400"/>
                  </a:cubicBezTo>
                  <a:cubicBezTo>
                    <a:pt x="2300554" y="744081"/>
                    <a:pt x="2372582" y="858439"/>
                    <a:pt x="2441645" y="974283"/>
                  </a:cubicBezTo>
                  <a:cubicBezTo>
                    <a:pt x="2475063" y="1032947"/>
                    <a:pt x="2510709" y="1090869"/>
                    <a:pt x="2543383" y="1149534"/>
                  </a:cubicBezTo>
                  <a:cubicBezTo>
                    <a:pt x="2545604" y="1153248"/>
                    <a:pt x="2547840" y="1156954"/>
                    <a:pt x="2550068" y="1161411"/>
                  </a:cubicBezTo>
                  <a:cubicBezTo>
                    <a:pt x="2555260" y="1159925"/>
                    <a:pt x="2559717" y="1159925"/>
                    <a:pt x="2563431" y="1159925"/>
                  </a:cubicBezTo>
                  <a:close/>
                </a:path>
              </a:pathLst>
            </a:custGeom>
            <a:solidFill>
              <a:srgbClr val="EDCFC5"/>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sp>
          <p:nvSpPr>
            <p:cNvPr id="17" name="Frihåndsform: figur 16">
              <a:extLst>
                <a:ext uri="{FF2B5EF4-FFF2-40B4-BE49-F238E27FC236}">
                  <a16:creationId xmlns:a16="http://schemas.microsoft.com/office/drawing/2014/main" id="{37049386-1C2F-4EFA-BE7D-3983BF3956DF}"/>
                </a:ext>
              </a:extLst>
            </p:cNvPr>
            <p:cNvSpPr/>
            <p:nvPr/>
          </p:nvSpPr>
          <p:spPr>
            <a:xfrm>
              <a:off x="7129639" y="3031055"/>
              <a:ext cx="1681541" cy="1093664"/>
            </a:xfrm>
            <a:custGeom>
              <a:avLst/>
              <a:gdLst>
                <a:gd name="connsiteX0" fmla="*/ 720317 w 1681541"/>
                <a:gd name="connsiteY0" fmla="*/ 683185 h 1093664"/>
                <a:gd name="connsiteX1" fmla="*/ 742592 w 1681541"/>
                <a:gd name="connsiteY1" fmla="*/ 689870 h 1093664"/>
                <a:gd name="connsiteX2" fmla="*/ 764876 w 1681541"/>
                <a:gd name="connsiteY2" fmla="*/ 699519 h 1093664"/>
                <a:gd name="connsiteX3" fmla="*/ 937898 w 1681541"/>
                <a:gd name="connsiteY3" fmla="*/ 793094 h 1093664"/>
                <a:gd name="connsiteX4" fmla="*/ 962403 w 1681541"/>
                <a:gd name="connsiteY4" fmla="*/ 807199 h 1093664"/>
                <a:gd name="connsiteX5" fmla="*/ 1038887 w 1681541"/>
                <a:gd name="connsiteY5" fmla="*/ 851008 h 1093664"/>
                <a:gd name="connsiteX6" fmla="*/ 1108693 w 1681541"/>
                <a:gd name="connsiteY6" fmla="*/ 891111 h 1093664"/>
                <a:gd name="connsiteX7" fmla="*/ 1280230 w 1681541"/>
                <a:gd name="connsiteY7" fmla="*/ 989128 h 1093664"/>
                <a:gd name="connsiteX8" fmla="*/ 1367113 w 1681541"/>
                <a:gd name="connsiteY8" fmla="*/ 1035923 h 1093664"/>
                <a:gd name="connsiteX9" fmla="*/ 1457709 w 1681541"/>
                <a:gd name="connsiteY9" fmla="*/ 1078239 h 1093664"/>
                <a:gd name="connsiteX10" fmla="*/ 1558705 w 1681541"/>
                <a:gd name="connsiteY10" fmla="*/ 1092352 h 1093664"/>
                <a:gd name="connsiteX11" fmla="*/ 1647073 w 1681541"/>
                <a:gd name="connsiteY11" fmla="*/ 1039629 h 1093664"/>
                <a:gd name="connsiteX12" fmla="*/ 1670835 w 1681541"/>
                <a:gd name="connsiteY12" fmla="*/ 993592 h 1093664"/>
                <a:gd name="connsiteX13" fmla="*/ 1674548 w 1681541"/>
                <a:gd name="connsiteY13" fmla="*/ 980965 h 1093664"/>
                <a:gd name="connsiteX14" fmla="*/ 1677520 w 1681541"/>
                <a:gd name="connsiteY14" fmla="*/ 968337 h 1093664"/>
                <a:gd name="connsiteX15" fmla="*/ 1680491 w 1681541"/>
                <a:gd name="connsiteY15" fmla="*/ 955710 h 1093664"/>
                <a:gd name="connsiteX16" fmla="*/ 1681234 w 1681541"/>
                <a:gd name="connsiteY16" fmla="*/ 941612 h 1093664"/>
                <a:gd name="connsiteX17" fmla="*/ 1667121 w 1681541"/>
                <a:gd name="connsiteY17" fmla="*/ 890368 h 1093664"/>
                <a:gd name="connsiteX18" fmla="*/ 1639646 w 1681541"/>
                <a:gd name="connsiteY18" fmla="*/ 847302 h 1093664"/>
                <a:gd name="connsiteX19" fmla="*/ 1571325 w 1681541"/>
                <a:gd name="connsiteY19" fmla="*/ 774524 h 1093664"/>
                <a:gd name="connsiteX20" fmla="*/ 1495584 w 1681541"/>
                <a:gd name="connsiteY20" fmla="*/ 710660 h 1093664"/>
                <a:gd name="connsiteX21" fmla="*/ 1415386 w 1681541"/>
                <a:gd name="connsiteY21" fmla="*/ 651996 h 1093664"/>
                <a:gd name="connsiteX22" fmla="*/ 1374541 w 1681541"/>
                <a:gd name="connsiteY22" fmla="*/ 624520 h 1093664"/>
                <a:gd name="connsiteX23" fmla="*/ 1354493 w 1681541"/>
                <a:gd name="connsiteY23" fmla="*/ 611158 h 1093664"/>
                <a:gd name="connsiteX24" fmla="*/ 1338152 w 1681541"/>
                <a:gd name="connsiteY24" fmla="*/ 598531 h 1093664"/>
                <a:gd name="connsiteX25" fmla="*/ 1335181 w 1681541"/>
                <a:gd name="connsiteY25" fmla="*/ 596302 h 1093664"/>
                <a:gd name="connsiteX26" fmla="*/ 1182948 w 1681541"/>
                <a:gd name="connsiteY26" fmla="*/ 471553 h 1093664"/>
                <a:gd name="connsiteX27" fmla="*/ 1035916 w 1681541"/>
                <a:gd name="connsiteY27" fmla="*/ 340846 h 1093664"/>
                <a:gd name="connsiteX28" fmla="*/ 1000277 w 1681541"/>
                <a:gd name="connsiteY28" fmla="*/ 307436 h 1093664"/>
                <a:gd name="connsiteX29" fmla="*/ 968345 w 1681541"/>
                <a:gd name="connsiteY29" fmla="*/ 271047 h 1093664"/>
                <a:gd name="connsiteX30" fmla="*/ 917101 w 1681541"/>
                <a:gd name="connsiteY30" fmla="*/ 187878 h 1093664"/>
                <a:gd name="connsiteX31" fmla="*/ 868092 w 1681541"/>
                <a:gd name="connsiteY31" fmla="*/ 0 h 1093664"/>
                <a:gd name="connsiteX32" fmla="*/ 876263 w 1681541"/>
                <a:gd name="connsiteY32" fmla="*/ 98024 h 1093664"/>
                <a:gd name="connsiteX33" fmla="*/ 908195 w 1681541"/>
                <a:gd name="connsiteY33" fmla="*/ 191592 h 1093664"/>
                <a:gd name="connsiteX34" fmla="*/ 956460 w 1681541"/>
                <a:gd name="connsiteY34" fmla="*/ 278475 h 1093664"/>
                <a:gd name="connsiteX35" fmla="*/ 987650 w 1681541"/>
                <a:gd name="connsiteY35" fmla="*/ 317835 h 1093664"/>
                <a:gd name="connsiteX36" fmla="*/ 1022553 w 1681541"/>
                <a:gd name="connsiteY36" fmla="*/ 353473 h 1093664"/>
                <a:gd name="connsiteX37" fmla="*/ 1170329 w 1681541"/>
                <a:gd name="connsiteY37" fmla="*/ 484165 h 1093664"/>
                <a:gd name="connsiteX38" fmla="*/ 1323304 w 1681541"/>
                <a:gd name="connsiteY38" fmla="*/ 608929 h 1093664"/>
                <a:gd name="connsiteX39" fmla="*/ 1343351 w 1681541"/>
                <a:gd name="connsiteY39" fmla="*/ 623777 h 1093664"/>
                <a:gd name="connsiteX40" fmla="*/ 1364142 w 1681541"/>
                <a:gd name="connsiteY40" fmla="*/ 637883 h 1093664"/>
                <a:gd name="connsiteX41" fmla="*/ 1404987 w 1681541"/>
                <a:gd name="connsiteY41" fmla="*/ 665366 h 1093664"/>
                <a:gd name="connsiteX42" fmla="*/ 1484442 w 1681541"/>
                <a:gd name="connsiteY42" fmla="*/ 723287 h 1093664"/>
                <a:gd name="connsiteX43" fmla="*/ 1559448 w 1681541"/>
                <a:gd name="connsiteY43" fmla="*/ 786401 h 1093664"/>
                <a:gd name="connsiteX44" fmla="*/ 1625540 w 1681541"/>
                <a:gd name="connsiteY44" fmla="*/ 856950 h 1093664"/>
                <a:gd name="connsiteX45" fmla="*/ 1651530 w 1681541"/>
                <a:gd name="connsiteY45" fmla="*/ 897053 h 1093664"/>
                <a:gd name="connsiteX46" fmla="*/ 1663407 w 1681541"/>
                <a:gd name="connsiteY46" fmla="*/ 940119 h 1093664"/>
                <a:gd name="connsiteX47" fmla="*/ 1662664 w 1681541"/>
                <a:gd name="connsiteY47" fmla="*/ 950518 h 1093664"/>
                <a:gd name="connsiteX48" fmla="*/ 1660436 w 1681541"/>
                <a:gd name="connsiteY48" fmla="*/ 962403 h 1093664"/>
                <a:gd name="connsiteX49" fmla="*/ 1657472 w 1681541"/>
                <a:gd name="connsiteY49" fmla="*/ 973537 h 1093664"/>
                <a:gd name="connsiteX50" fmla="*/ 1653758 w 1681541"/>
                <a:gd name="connsiteY50" fmla="*/ 984679 h 1093664"/>
                <a:gd name="connsiteX51" fmla="*/ 1632960 w 1681541"/>
                <a:gd name="connsiteY51" fmla="*/ 1026259 h 1093664"/>
                <a:gd name="connsiteX52" fmla="*/ 1557219 w 1681541"/>
                <a:gd name="connsiteY52" fmla="*/ 1071561 h 1093664"/>
                <a:gd name="connsiteX53" fmla="*/ 1464394 w 1681541"/>
                <a:gd name="connsiteY53" fmla="*/ 1058199 h 1093664"/>
                <a:gd name="connsiteX54" fmla="*/ 1376026 w 1681541"/>
                <a:gd name="connsiteY54" fmla="*/ 1017353 h 1093664"/>
                <a:gd name="connsiteX55" fmla="*/ 1289143 w 1681541"/>
                <a:gd name="connsiteY55" fmla="*/ 970566 h 1093664"/>
                <a:gd name="connsiteX56" fmla="*/ 1117606 w 1681541"/>
                <a:gd name="connsiteY56" fmla="*/ 872549 h 1093664"/>
                <a:gd name="connsiteX57" fmla="*/ 946804 w 1681541"/>
                <a:gd name="connsiteY57" fmla="*/ 773782 h 1093664"/>
                <a:gd name="connsiteX58" fmla="*/ 773039 w 1681541"/>
                <a:gd name="connsiteY58" fmla="*/ 679479 h 1093664"/>
                <a:gd name="connsiteX59" fmla="*/ 750020 w 1681541"/>
                <a:gd name="connsiteY59" fmla="*/ 669079 h 1093664"/>
                <a:gd name="connsiteX60" fmla="*/ 724773 w 1681541"/>
                <a:gd name="connsiteY60" fmla="*/ 661652 h 1093664"/>
                <a:gd name="connsiteX61" fmla="*/ 675765 w 1681541"/>
                <a:gd name="connsiteY61" fmla="*/ 652738 h 1093664"/>
                <a:gd name="connsiteX62" fmla="*/ 576997 w 1681541"/>
                <a:gd name="connsiteY62" fmla="*/ 642347 h 1093664"/>
                <a:gd name="connsiteX63" fmla="*/ 380213 w 1681541"/>
                <a:gd name="connsiteY63" fmla="*/ 627491 h 1093664"/>
                <a:gd name="connsiteX64" fmla="*/ 184164 w 1681541"/>
                <a:gd name="connsiteY64" fmla="*/ 608179 h 1093664"/>
                <a:gd name="connsiteX65" fmla="*/ 0 w 1681541"/>
                <a:gd name="connsiteY65" fmla="*/ 543572 h 1093664"/>
                <a:gd name="connsiteX66" fmla="*/ 87626 w 1681541"/>
                <a:gd name="connsiteY66" fmla="*/ 589617 h 1093664"/>
                <a:gd name="connsiteX67" fmla="*/ 182679 w 1681541"/>
                <a:gd name="connsiteY67" fmla="*/ 618578 h 1093664"/>
                <a:gd name="connsiteX68" fmla="*/ 223524 w 1681541"/>
                <a:gd name="connsiteY68" fmla="*/ 626749 h 1093664"/>
                <a:gd name="connsiteX69" fmla="*/ 378728 w 1681541"/>
                <a:gd name="connsiteY69" fmla="*/ 647539 h 1093664"/>
                <a:gd name="connsiteX70" fmla="*/ 575512 w 1681541"/>
                <a:gd name="connsiteY70" fmla="*/ 662387 h 1093664"/>
                <a:gd name="connsiteX71" fmla="*/ 593331 w 1681541"/>
                <a:gd name="connsiteY71" fmla="*/ 663880 h 1093664"/>
                <a:gd name="connsiteX72" fmla="*/ 672794 w 1681541"/>
                <a:gd name="connsiteY72" fmla="*/ 672786 h 1093664"/>
                <a:gd name="connsiteX73" fmla="*/ 720317 w 1681541"/>
                <a:gd name="connsiteY73" fmla="*/ 683185 h 109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81541" h="1093664">
                  <a:moveTo>
                    <a:pt x="720317" y="683185"/>
                  </a:moveTo>
                  <a:cubicBezTo>
                    <a:pt x="728487" y="684670"/>
                    <a:pt x="735172" y="686899"/>
                    <a:pt x="742592" y="689870"/>
                  </a:cubicBezTo>
                  <a:cubicBezTo>
                    <a:pt x="750020" y="692841"/>
                    <a:pt x="757448" y="695805"/>
                    <a:pt x="764876" y="699519"/>
                  </a:cubicBezTo>
                  <a:cubicBezTo>
                    <a:pt x="823540" y="727737"/>
                    <a:pt x="880719" y="761162"/>
                    <a:pt x="937898" y="793094"/>
                  </a:cubicBezTo>
                  <a:lnTo>
                    <a:pt x="962403" y="807199"/>
                  </a:lnTo>
                  <a:lnTo>
                    <a:pt x="1038887" y="851008"/>
                  </a:lnTo>
                  <a:lnTo>
                    <a:pt x="1108693" y="891111"/>
                  </a:lnTo>
                  <a:cubicBezTo>
                    <a:pt x="1165872" y="923786"/>
                    <a:pt x="1222308" y="957196"/>
                    <a:pt x="1280230" y="989128"/>
                  </a:cubicBezTo>
                  <a:cubicBezTo>
                    <a:pt x="1309191" y="1005469"/>
                    <a:pt x="1338152" y="1021067"/>
                    <a:pt x="1367113" y="1035923"/>
                  </a:cubicBezTo>
                  <a:cubicBezTo>
                    <a:pt x="1396816" y="1050771"/>
                    <a:pt x="1425777" y="1066362"/>
                    <a:pt x="1457709" y="1078239"/>
                  </a:cubicBezTo>
                  <a:cubicBezTo>
                    <a:pt x="1489641" y="1089381"/>
                    <a:pt x="1523802" y="1096808"/>
                    <a:pt x="1558705" y="1092352"/>
                  </a:cubicBezTo>
                  <a:cubicBezTo>
                    <a:pt x="1593608" y="1088638"/>
                    <a:pt x="1627018" y="1068590"/>
                    <a:pt x="1647073" y="1039629"/>
                  </a:cubicBezTo>
                  <a:cubicBezTo>
                    <a:pt x="1657465" y="1025524"/>
                    <a:pt x="1664892" y="1009925"/>
                    <a:pt x="1670835" y="993592"/>
                  </a:cubicBezTo>
                  <a:cubicBezTo>
                    <a:pt x="1672320" y="989878"/>
                    <a:pt x="1673063" y="985421"/>
                    <a:pt x="1674548" y="980965"/>
                  </a:cubicBezTo>
                  <a:cubicBezTo>
                    <a:pt x="1676034" y="976508"/>
                    <a:pt x="1676777" y="972794"/>
                    <a:pt x="1677520" y="968337"/>
                  </a:cubicBezTo>
                  <a:lnTo>
                    <a:pt x="1680491" y="955710"/>
                  </a:lnTo>
                  <a:cubicBezTo>
                    <a:pt x="1681234" y="951261"/>
                    <a:pt x="1681976" y="946061"/>
                    <a:pt x="1681234" y="941612"/>
                  </a:cubicBezTo>
                  <a:cubicBezTo>
                    <a:pt x="1681234" y="923043"/>
                    <a:pt x="1674548" y="905959"/>
                    <a:pt x="1667121" y="890368"/>
                  </a:cubicBezTo>
                  <a:cubicBezTo>
                    <a:pt x="1658950" y="874770"/>
                    <a:pt x="1650044" y="860664"/>
                    <a:pt x="1639646" y="847302"/>
                  </a:cubicBezTo>
                  <a:cubicBezTo>
                    <a:pt x="1618855" y="820562"/>
                    <a:pt x="1595836" y="796800"/>
                    <a:pt x="1571325" y="774524"/>
                  </a:cubicBezTo>
                  <a:cubicBezTo>
                    <a:pt x="1546820" y="752248"/>
                    <a:pt x="1521574" y="730708"/>
                    <a:pt x="1495584" y="710660"/>
                  </a:cubicBezTo>
                  <a:cubicBezTo>
                    <a:pt x="1469594" y="690605"/>
                    <a:pt x="1442861" y="671308"/>
                    <a:pt x="1415386" y="651996"/>
                  </a:cubicBezTo>
                  <a:cubicBezTo>
                    <a:pt x="1402016" y="642347"/>
                    <a:pt x="1387910" y="633434"/>
                    <a:pt x="1374541" y="624520"/>
                  </a:cubicBezTo>
                  <a:cubicBezTo>
                    <a:pt x="1367856" y="620064"/>
                    <a:pt x="1360435" y="615614"/>
                    <a:pt x="1354493" y="611158"/>
                  </a:cubicBezTo>
                  <a:cubicBezTo>
                    <a:pt x="1349294" y="607444"/>
                    <a:pt x="1343351" y="602987"/>
                    <a:pt x="1338152" y="598531"/>
                  </a:cubicBezTo>
                  <a:cubicBezTo>
                    <a:pt x="1337409" y="597788"/>
                    <a:pt x="1336666" y="597045"/>
                    <a:pt x="1335181" y="596302"/>
                  </a:cubicBezTo>
                  <a:cubicBezTo>
                    <a:pt x="1283201" y="556207"/>
                    <a:pt x="1232707" y="513876"/>
                    <a:pt x="1182948" y="471553"/>
                  </a:cubicBezTo>
                  <a:cubicBezTo>
                    <a:pt x="1132454" y="429222"/>
                    <a:pt x="1083446" y="386148"/>
                    <a:pt x="1035916" y="340846"/>
                  </a:cubicBezTo>
                  <a:cubicBezTo>
                    <a:pt x="1024039" y="329712"/>
                    <a:pt x="1011411" y="318570"/>
                    <a:pt x="1000277" y="307436"/>
                  </a:cubicBezTo>
                  <a:cubicBezTo>
                    <a:pt x="988393" y="296294"/>
                    <a:pt x="978737" y="284410"/>
                    <a:pt x="968345" y="271047"/>
                  </a:cubicBezTo>
                  <a:cubicBezTo>
                    <a:pt x="949033" y="245057"/>
                    <a:pt x="931956" y="217582"/>
                    <a:pt x="917101" y="187878"/>
                  </a:cubicBezTo>
                  <a:cubicBezTo>
                    <a:pt x="888140" y="129956"/>
                    <a:pt x="867350" y="66092"/>
                    <a:pt x="868092" y="0"/>
                  </a:cubicBezTo>
                  <a:cubicBezTo>
                    <a:pt x="865864" y="32675"/>
                    <a:pt x="869578" y="66092"/>
                    <a:pt x="876263" y="98024"/>
                  </a:cubicBezTo>
                  <a:cubicBezTo>
                    <a:pt x="883690" y="129956"/>
                    <a:pt x="894825" y="161888"/>
                    <a:pt x="908195" y="191592"/>
                  </a:cubicBezTo>
                  <a:cubicBezTo>
                    <a:pt x="921557" y="222039"/>
                    <a:pt x="937898" y="250999"/>
                    <a:pt x="956460" y="278475"/>
                  </a:cubicBezTo>
                  <a:cubicBezTo>
                    <a:pt x="966117" y="291837"/>
                    <a:pt x="976508" y="305950"/>
                    <a:pt x="987650" y="317835"/>
                  </a:cubicBezTo>
                  <a:cubicBezTo>
                    <a:pt x="998791" y="330454"/>
                    <a:pt x="1010668" y="341596"/>
                    <a:pt x="1022553" y="353473"/>
                  </a:cubicBezTo>
                  <a:cubicBezTo>
                    <a:pt x="1070819" y="398775"/>
                    <a:pt x="1120577" y="441841"/>
                    <a:pt x="1170329" y="484165"/>
                  </a:cubicBezTo>
                  <a:cubicBezTo>
                    <a:pt x="1220823" y="526496"/>
                    <a:pt x="1271324" y="568827"/>
                    <a:pt x="1323304" y="608929"/>
                  </a:cubicBezTo>
                  <a:cubicBezTo>
                    <a:pt x="1329989" y="614129"/>
                    <a:pt x="1336666" y="619328"/>
                    <a:pt x="1343351" y="623777"/>
                  </a:cubicBezTo>
                  <a:cubicBezTo>
                    <a:pt x="1350779" y="628977"/>
                    <a:pt x="1357464" y="632691"/>
                    <a:pt x="1364142" y="637883"/>
                  </a:cubicBezTo>
                  <a:cubicBezTo>
                    <a:pt x="1377512" y="646796"/>
                    <a:pt x="1391624" y="655710"/>
                    <a:pt x="1404987" y="665366"/>
                  </a:cubicBezTo>
                  <a:cubicBezTo>
                    <a:pt x="1431720" y="683928"/>
                    <a:pt x="1458452" y="703233"/>
                    <a:pt x="1484442" y="723287"/>
                  </a:cubicBezTo>
                  <a:cubicBezTo>
                    <a:pt x="1510432" y="743335"/>
                    <a:pt x="1535679" y="764125"/>
                    <a:pt x="1559448" y="786401"/>
                  </a:cubicBezTo>
                  <a:cubicBezTo>
                    <a:pt x="1583209" y="808685"/>
                    <a:pt x="1606228" y="831703"/>
                    <a:pt x="1625540" y="856950"/>
                  </a:cubicBezTo>
                  <a:cubicBezTo>
                    <a:pt x="1635189" y="869578"/>
                    <a:pt x="1644102" y="882948"/>
                    <a:pt x="1651530" y="897053"/>
                  </a:cubicBezTo>
                  <a:cubicBezTo>
                    <a:pt x="1658950" y="911166"/>
                    <a:pt x="1663407" y="926014"/>
                    <a:pt x="1663407" y="940119"/>
                  </a:cubicBezTo>
                  <a:cubicBezTo>
                    <a:pt x="1663407" y="943833"/>
                    <a:pt x="1662664" y="946812"/>
                    <a:pt x="1662664" y="950518"/>
                  </a:cubicBezTo>
                  <a:lnTo>
                    <a:pt x="1660436" y="962403"/>
                  </a:lnTo>
                  <a:cubicBezTo>
                    <a:pt x="1659693" y="966117"/>
                    <a:pt x="1658958" y="969823"/>
                    <a:pt x="1657472" y="973537"/>
                  </a:cubicBezTo>
                  <a:cubicBezTo>
                    <a:pt x="1655987" y="977251"/>
                    <a:pt x="1655244" y="980965"/>
                    <a:pt x="1653758" y="984679"/>
                  </a:cubicBezTo>
                  <a:cubicBezTo>
                    <a:pt x="1648559" y="999527"/>
                    <a:pt x="1641874" y="1013639"/>
                    <a:pt x="1632960" y="1026259"/>
                  </a:cubicBezTo>
                  <a:cubicBezTo>
                    <a:pt x="1615141" y="1051506"/>
                    <a:pt x="1587666" y="1067847"/>
                    <a:pt x="1557219" y="1071561"/>
                  </a:cubicBezTo>
                  <a:cubicBezTo>
                    <a:pt x="1526773" y="1075275"/>
                    <a:pt x="1494841" y="1069333"/>
                    <a:pt x="1464394" y="1058199"/>
                  </a:cubicBezTo>
                  <a:cubicBezTo>
                    <a:pt x="1434691" y="1047057"/>
                    <a:pt x="1404987" y="1032209"/>
                    <a:pt x="1376026" y="1017353"/>
                  </a:cubicBezTo>
                  <a:cubicBezTo>
                    <a:pt x="1347065" y="1002505"/>
                    <a:pt x="1318104" y="986157"/>
                    <a:pt x="1289143" y="970566"/>
                  </a:cubicBezTo>
                  <a:cubicBezTo>
                    <a:pt x="1231964" y="938634"/>
                    <a:pt x="1174785" y="905966"/>
                    <a:pt x="1117606" y="872549"/>
                  </a:cubicBezTo>
                  <a:lnTo>
                    <a:pt x="946804" y="773782"/>
                  </a:lnTo>
                  <a:cubicBezTo>
                    <a:pt x="889625" y="741107"/>
                    <a:pt x="832446" y="708439"/>
                    <a:pt x="773039" y="679479"/>
                  </a:cubicBezTo>
                  <a:cubicBezTo>
                    <a:pt x="765619" y="675765"/>
                    <a:pt x="758191" y="672786"/>
                    <a:pt x="750020" y="669079"/>
                  </a:cubicBezTo>
                  <a:cubicBezTo>
                    <a:pt x="742592" y="666108"/>
                    <a:pt x="732944" y="663137"/>
                    <a:pt x="724773" y="661652"/>
                  </a:cubicBezTo>
                  <a:cubicBezTo>
                    <a:pt x="708440" y="657938"/>
                    <a:pt x="692098" y="655710"/>
                    <a:pt x="675765" y="652738"/>
                  </a:cubicBezTo>
                  <a:cubicBezTo>
                    <a:pt x="643090" y="648282"/>
                    <a:pt x="609672" y="645318"/>
                    <a:pt x="576997" y="642347"/>
                  </a:cubicBezTo>
                  <a:cubicBezTo>
                    <a:pt x="511648" y="637148"/>
                    <a:pt x="445556" y="633434"/>
                    <a:pt x="380213" y="627491"/>
                  </a:cubicBezTo>
                  <a:cubicBezTo>
                    <a:pt x="314864" y="621557"/>
                    <a:pt x="248771" y="619321"/>
                    <a:pt x="184164" y="608179"/>
                  </a:cubicBezTo>
                  <a:cubicBezTo>
                    <a:pt x="119558" y="597045"/>
                    <a:pt x="56436" y="576247"/>
                    <a:pt x="0" y="543572"/>
                  </a:cubicBezTo>
                  <a:cubicBezTo>
                    <a:pt x="27475" y="561399"/>
                    <a:pt x="57179" y="576990"/>
                    <a:pt x="87626" y="589617"/>
                  </a:cubicBezTo>
                  <a:cubicBezTo>
                    <a:pt x="118072" y="602244"/>
                    <a:pt x="150004" y="611158"/>
                    <a:pt x="182679" y="618578"/>
                  </a:cubicBezTo>
                  <a:cubicBezTo>
                    <a:pt x="196049" y="621549"/>
                    <a:pt x="209412" y="623777"/>
                    <a:pt x="223524" y="626749"/>
                  </a:cubicBezTo>
                  <a:cubicBezTo>
                    <a:pt x="274761" y="635662"/>
                    <a:pt x="326741" y="640854"/>
                    <a:pt x="378728" y="647539"/>
                  </a:cubicBezTo>
                  <a:cubicBezTo>
                    <a:pt x="444813" y="653481"/>
                    <a:pt x="510162" y="657195"/>
                    <a:pt x="575512" y="662387"/>
                  </a:cubicBezTo>
                  <a:cubicBezTo>
                    <a:pt x="581454" y="663130"/>
                    <a:pt x="587396" y="663137"/>
                    <a:pt x="593331" y="663880"/>
                  </a:cubicBezTo>
                  <a:cubicBezTo>
                    <a:pt x="620071" y="666101"/>
                    <a:pt x="646804" y="669079"/>
                    <a:pt x="672794" y="672786"/>
                  </a:cubicBezTo>
                  <a:cubicBezTo>
                    <a:pt x="688384" y="677243"/>
                    <a:pt x="704726" y="679479"/>
                    <a:pt x="720317" y="683185"/>
                  </a:cubicBezTo>
                  <a:close/>
                </a:path>
              </a:pathLst>
            </a:custGeom>
            <a:solidFill>
              <a:srgbClr val="EDCFC5"/>
            </a:solidFill>
            <a:ln w="7421" cap="flat">
              <a:noFill/>
              <a:prstDash val="solid"/>
              <a:miter/>
            </a:ln>
          </p:spPr>
          <p:txBody>
            <a:bodyPr rtlCol="0" anchor="ctr"/>
            <a:lstStyle/>
            <a:p>
              <a:pPr defTabSz="862462"/>
              <a:endParaRPr lang="en-GB" sz="1698">
                <a:solidFill>
                  <a:prstClr val="black"/>
                </a:solidFill>
                <a:latin typeface="Calibri" panose="020F0502020204030204"/>
              </a:endParaRPr>
            </a:p>
          </p:txBody>
        </p:sp>
      </p:grpSp>
      <p:sp>
        <p:nvSpPr>
          <p:cNvPr id="7" name="TekstSylinder 6">
            <a:extLst>
              <a:ext uri="{FF2B5EF4-FFF2-40B4-BE49-F238E27FC236}">
                <a16:creationId xmlns:a16="http://schemas.microsoft.com/office/drawing/2014/main" id="{7E7A56EC-2800-6D1E-A3FB-515389C5939F}"/>
              </a:ext>
            </a:extLst>
          </p:cNvPr>
          <p:cNvSpPr txBox="1"/>
          <p:nvPr/>
        </p:nvSpPr>
        <p:spPr>
          <a:xfrm>
            <a:off x="1096041" y="2682559"/>
            <a:ext cx="7154210" cy="923330"/>
          </a:xfrm>
          <a:prstGeom prst="rect">
            <a:avLst/>
          </a:prstGeom>
          <a:noFill/>
        </p:spPr>
        <p:txBody>
          <a:bodyPr wrap="square">
            <a:spAutoFit/>
          </a:bodyPr>
          <a:lstStyle/>
          <a:p>
            <a:pPr marL="449580"/>
            <a:r>
              <a:rPr lang="nb-NO" sz="1800" i="1" dirty="0">
                <a:effectLst/>
                <a:latin typeface="Arial" panose="020B0604020202020204" pitchFamily="34" charset="0"/>
                <a:ea typeface="Times New Roman" panose="02020603050405020304" pitchFamily="18" charset="0"/>
                <a:cs typeface="Times New Roman" panose="02020603050405020304" pitchFamily="18" charset="0"/>
              </a:rPr>
              <a:t>Nasjonale grunndata er opplysninger som mange har bruk for og som er særlig viktige for samfunnets funksjoner og tjenester. De skal ha tilstrekkelig kvalitet og være enkelt tilgjengelige.</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Tittel 2">
            <a:extLst>
              <a:ext uri="{FF2B5EF4-FFF2-40B4-BE49-F238E27FC236}">
                <a16:creationId xmlns:a16="http://schemas.microsoft.com/office/drawing/2014/main" id="{351BE38F-C5C6-6DD9-2315-5773F8019482}"/>
              </a:ext>
            </a:extLst>
          </p:cNvPr>
          <p:cNvSpPr>
            <a:spLocks noGrp="1"/>
          </p:cNvSpPr>
          <p:nvPr>
            <p:ph type="title"/>
          </p:nvPr>
        </p:nvSpPr>
        <p:spPr>
          <a:xfrm>
            <a:off x="1484851" y="625074"/>
            <a:ext cx="9222298" cy="519373"/>
          </a:xfrm>
        </p:spPr>
        <p:txBody>
          <a:bodyPr/>
          <a:lstStyle/>
          <a:p>
            <a:r>
              <a:rPr lang="nb-NO" dirty="0"/>
              <a:t>Foreslått målbilde</a:t>
            </a:r>
          </a:p>
        </p:txBody>
      </p:sp>
    </p:spTree>
    <p:extLst>
      <p:ext uri="{BB962C8B-B14F-4D97-AF65-F5344CB8AC3E}">
        <p14:creationId xmlns:p14="http://schemas.microsoft.com/office/powerpoint/2010/main" val="3994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96" y="0"/>
            <a:ext cx="1219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0955" y="490639"/>
            <a:ext cx="2987899" cy="2987607"/>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080A4D6B-D3EE-40FD-9C2C-7D4CC76710B8}"/>
              </a:ext>
            </a:extLst>
          </p:cNvPr>
          <p:cNvSpPr>
            <a:spLocks noGrp="1"/>
          </p:cNvSpPr>
          <p:nvPr>
            <p:ph type="title"/>
          </p:nvPr>
        </p:nvSpPr>
        <p:spPr>
          <a:xfrm>
            <a:off x="4414521" y="281189"/>
            <a:ext cx="5926267" cy="1325563"/>
          </a:xfrm>
        </p:spPr>
        <p:txBody>
          <a:bodyPr vert="horz" lIns="68580" tIns="34290" rIns="68580" bIns="34290" rtlCol="0" anchor="ctr" anchorCtr="0">
            <a:normAutofit/>
          </a:bodyPr>
          <a:lstStyle/>
          <a:p>
            <a:r>
              <a:rPr lang="nb-NO" sz="3000" dirty="0">
                <a:latin typeface="Arial (Overskrifter)"/>
                <a:cs typeface="+mj-cs"/>
              </a:rPr>
              <a:t>Foreslåtte</a:t>
            </a:r>
            <a:r>
              <a:rPr lang="en-GB" sz="3000" dirty="0">
                <a:latin typeface="Arial (Overskrifter)"/>
                <a:cs typeface="+mj-cs"/>
              </a:rPr>
              <a:t> </a:t>
            </a:r>
            <a:r>
              <a:rPr lang="nb-NO" sz="3000" dirty="0">
                <a:latin typeface="Arial (Overskrifter)"/>
                <a:cs typeface="+mj-cs"/>
              </a:rPr>
              <a:t>tiltak for å nå målbilde</a:t>
            </a:r>
          </a:p>
        </p:txBody>
      </p:sp>
      <p:sp>
        <p:nvSpPr>
          <p:cNvPr id="22" name="Freeform: Shape 2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6" y="5486400"/>
            <a:ext cx="2672602"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62462" rtl="0" eaLnBrk="1" fontAlgn="auto" latinLnBrk="0" hangingPunct="1">
              <a:lnSpc>
                <a:spcPct val="100000"/>
              </a:lnSpc>
              <a:spcBef>
                <a:spcPts val="0"/>
              </a:spcBef>
              <a:spcAft>
                <a:spcPts val="0"/>
              </a:spcAft>
              <a:buClrTx/>
              <a:buSzTx/>
              <a:buFontTx/>
              <a:buNone/>
              <a:tabLst/>
              <a:defRPr/>
            </a:pPr>
            <a:endParaRPr kumimoji="0" lang="en-US" sz="169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a:extLst>
              <a:ext uri="{FF2B5EF4-FFF2-40B4-BE49-F238E27FC236}">
                <a16:creationId xmlns:a16="http://schemas.microsoft.com/office/drawing/2014/main" id="{F1FE0B6D-7D92-43F2-8705-7BB3B77BC9B8}"/>
              </a:ext>
            </a:extLst>
          </p:cNvPr>
          <p:cNvPicPr>
            <a:picLocks noChangeAspect="1"/>
          </p:cNvPicPr>
          <p:nvPr/>
        </p:nvPicPr>
        <p:blipFill>
          <a:blip r:embed="rId3"/>
          <a:stretch>
            <a:fillRect/>
          </a:stretch>
        </p:blipFill>
        <p:spPr>
          <a:xfrm>
            <a:off x="283793" y="1364083"/>
            <a:ext cx="3847531" cy="549391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Plassholder for innhold 2">
            <a:extLst>
              <a:ext uri="{FF2B5EF4-FFF2-40B4-BE49-F238E27FC236}">
                <a16:creationId xmlns:a16="http://schemas.microsoft.com/office/drawing/2014/main" id="{3B933D37-3B45-40F4-AFF3-C58380019C95}"/>
              </a:ext>
            </a:extLst>
          </p:cNvPr>
          <p:cNvSpPr>
            <a:spLocks noGrp="1"/>
          </p:cNvSpPr>
          <p:nvPr>
            <p:ph idx="1"/>
          </p:nvPr>
        </p:nvSpPr>
        <p:spPr>
          <a:xfrm>
            <a:off x="4037809" y="1763235"/>
            <a:ext cx="8060079" cy="4695611"/>
          </a:xfrm>
        </p:spPr>
        <p:txBody>
          <a:bodyPr vert="horz" lIns="68580" tIns="34290" rIns="68580" bIns="34290" rtlCol="0">
            <a:normAutofit/>
          </a:bodyPr>
          <a:lstStyle/>
          <a:p>
            <a:pPr indent="0">
              <a:lnSpc>
                <a:spcPct val="100000"/>
              </a:lnSpc>
              <a:buClr>
                <a:srgbClr val="C00000"/>
              </a:buClr>
              <a:buNone/>
            </a:pPr>
            <a:r>
              <a:rPr lang="en-US" dirty="0"/>
              <a:t>1. </a:t>
            </a:r>
            <a:r>
              <a:rPr lang="nb-NO" dirty="0"/>
              <a:t>Domeneansvar</a:t>
            </a:r>
          </a:p>
          <a:p>
            <a:pPr indent="0">
              <a:lnSpc>
                <a:spcPct val="100000"/>
              </a:lnSpc>
              <a:buClr>
                <a:srgbClr val="C00000"/>
              </a:buClr>
              <a:buNone/>
            </a:pPr>
            <a:r>
              <a:rPr lang="nb-NO" dirty="0"/>
              <a:t>2. Felles overordnet datamodell for nasjonale grunndata</a:t>
            </a:r>
          </a:p>
          <a:p>
            <a:pPr indent="0">
              <a:lnSpc>
                <a:spcPct val="100000"/>
              </a:lnSpc>
              <a:buClr>
                <a:srgbClr val="C00000"/>
              </a:buClr>
              <a:buNone/>
            </a:pPr>
            <a:r>
              <a:rPr lang="en-US" dirty="0"/>
              <a:t>3. </a:t>
            </a:r>
            <a:r>
              <a:rPr lang="nb-NO" dirty="0"/>
              <a:t>Standardisering</a:t>
            </a:r>
          </a:p>
          <a:p>
            <a:pPr indent="0">
              <a:lnSpc>
                <a:spcPct val="100000"/>
              </a:lnSpc>
              <a:buClr>
                <a:srgbClr val="C00000"/>
              </a:buClr>
              <a:buNone/>
            </a:pPr>
            <a:r>
              <a:rPr lang="nb-NO" dirty="0"/>
              <a:t>4. CDO-rolle/funksjon</a:t>
            </a:r>
          </a:p>
          <a:p>
            <a:pPr indent="0">
              <a:lnSpc>
                <a:spcPct val="100000"/>
              </a:lnSpc>
              <a:buClr>
                <a:srgbClr val="C00000"/>
              </a:buClr>
              <a:buNone/>
            </a:pPr>
            <a:r>
              <a:rPr lang="en-US" dirty="0"/>
              <a:t>5. </a:t>
            </a:r>
            <a:r>
              <a:rPr lang="nb-NO" dirty="0"/>
              <a:t>Politisk styring</a:t>
            </a:r>
          </a:p>
          <a:p>
            <a:pPr indent="0">
              <a:lnSpc>
                <a:spcPct val="100000"/>
              </a:lnSpc>
              <a:buClr>
                <a:srgbClr val="C00000"/>
              </a:buClr>
              <a:buNone/>
            </a:pPr>
            <a:r>
              <a:rPr lang="nb-NO" dirty="0"/>
              <a:t>6. Juridiske virkemidler</a:t>
            </a:r>
          </a:p>
          <a:p>
            <a:pPr indent="0">
              <a:lnSpc>
                <a:spcPct val="100000"/>
              </a:lnSpc>
              <a:buClr>
                <a:srgbClr val="C00000"/>
              </a:buClr>
              <a:buNone/>
            </a:pPr>
            <a:r>
              <a:rPr lang="nb-NO" dirty="0"/>
              <a:t>7. Bruker-/konsumentorientering</a:t>
            </a:r>
          </a:p>
        </p:txBody>
      </p:sp>
      <p:pic>
        <p:nvPicPr>
          <p:cNvPr id="5" name="Bilde 4">
            <a:extLst>
              <a:ext uri="{FF2B5EF4-FFF2-40B4-BE49-F238E27FC236}">
                <a16:creationId xmlns:a16="http://schemas.microsoft.com/office/drawing/2014/main" id="{3B2EA7B7-C3DF-427A-9D50-7E2EB62F5D36}"/>
              </a:ext>
            </a:extLst>
          </p:cNvPr>
          <p:cNvPicPr>
            <a:picLocks noChangeAspect="1"/>
          </p:cNvPicPr>
          <p:nvPr/>
        </p:nvPicPr>
        <p:blipFill>
          <a:blip r:embed="rId4"/>
          <a:stretch>
            <a:fillRect/>
          </a:stretch>
        </p:blipFill>
        <p:spPr>
          <a:xfrm>
            <a:off x="10785358" y="6120606"/>
            <a:ext cx="1135856" cy="471488"/>
          </a:xfrm>
          <a:prstGeom prst="rect">
            <a:avLst/>
          </a:prstGeom>
        </p:spPr>
      </p:pic>
    </p:spTree>
    <p:extLst>
      <p:ext uri="{BB962C8B-B14F-4D97-AF65-F5344CB8AC3E}">
        <p14:creationId xmlns:p14="http://schemas.microsoft.com/office/powerpoint/2010/main" val="348599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96173CE7-DB9D-DCC3-25FB-5F518CDAC967}"/>
              </a:ext>
            </a:extLst>
          </p:cNvPr>
          <p:cNvGrpSpPr/>
          <p:nvPr/>
        </p:nvGrpSpPr>
        <p:grpSpPr>
          <a:xfrm>
            <a:off x="46382" y="51755"/>
            <a:ext cx="12099235" cy="1157349"/>
            <a:chOff x="46382" y="51755"/>
            <a:chExt cx="12099235" cy="1157349"/>
          </a:xfrm>
        </p:grpSpPr>
        <p:sp>
          <p:nvSpPr>
            <p:cNvPr id="6" name="Rektangel: avrundede hjørner 5">
              <a:extLst>
                <a:ext uri="{FF2B5EF4-FFF2-40B4-BE49-F238E27FC236}">
                  <a16:creationId xmlns:a16="http://schemas.microsoft.com/office/drawing/2014/main" id="{642BEDF4-593D-39A4-2FCC-1C318152D157}"/>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uppe 14">
              <a:extLst>
                <a:ext uri="{FF2B5EF4-FFF2-40B4-BE49-F238E27FC236}">
                  <a16:creationId xmlns:a16="http://schemas.microsoft.com/office/drawing/2014/main" id="{DCE94516-85DB-38F9-B021-E2B8433BB390}"/>
                </a:ext>
              </a:extLst>
            </p:cNvPr>
            <p:cNvGrpSpPr/>
            <p:nvPr/>
          </p:nvGrpSpPr>
          <p:grpSpPr>
            <a:xfrm>
              <a:off x="613176" y="220796"/>
              <a:ext cx="10279696" cy="819264"/>
              <a:chOff x="613176" y="220796"/>
              <a:chExt cx="10279696" cy="819264"/>
            </a:xfrm>
          </p:grpSpPr>
          <p:sp>
            <p:nvSpPr>
              <p:cNvPr id="7" name="TekstSylinder 6">
                <a:extLst>
                  <a:ext uri="{FF2B5EF4-FFF2-40B4-BE49-F238E27FC236}">
                    <a16:creationId xmlns:a16="http://schemas.microsoft.com/office/drawing/2014/main" id="{F5E1D4E4-407A-AD2E-C478-B04C91F230A2}"/>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1</a:t>
                </a:r>
              </a:p>
            </p:txBody>
          </p:sp>
          <p:pic>
            <p:nvPicPr>
              <p:cNvPr id="11" name="Bilde 10">
                <a:extLst>
                  <a:ext uri="{FF2B5EF4-FFF2-40B4-BE49-F238E27FC236}">
                    <a16:creationId xmlns:a16="http://schemas.microsoft.com/office/drawing/2014/main" id="{84971161-E32F-F070-F8F5-0D0D748C0EE7}"/>
                  </a:ext>
                </a:extLst>
              </p:cNvPr>
              <p:cNvPicPr>
                <a:picLocks noChangeAspect="1"/>
              </p:cNvPicPr>
              <p:nvPr/>
            </p:nvPicPr>
            <p:blipFill>
              <a:blip r:embed="rId2"/>
              <a:stretch>
                <a:fillRect/>
              </a:stretch>
            </p:blipFill>
            <p:spPr>
              <a:xfrm>
                <a:off x="3169385" y="220796"/>
                <a:ext cx="200053" cy="819264"/>
              </a:xfrm>
              <a:prstGeom prst="rect">
                <a:avLst/>
              </a:prstGeom>
            </p:spPr>
          </p:pic>
          <p:sp>
            <p:nvSpPr>
              <p:cNvPr id="12" name="TekstSylinder 11">
                <a:extLst>
                  <a:ext uri="{FF2B5EF4-FFF2-40B4-BE49-F238E27FC236}">
                    <a16:creationId xmlns:a16="http://schemas.microsoft.com/office/drawing/2014/main" id="{34BF809B-901A-8758-C787-30DD6B5E1714}"/>
                  </a:ext>
                </a:extLst>
              </p:cNvPr>
              <p:cNvSpPr txBox="1"/>
              <p:nvPr/>
            </p:nvSpPr>
            <p:spPr>
              <a:xfrm>
                <a:off x="3604176" y="399596"/>
                <a:ext cx="7288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Domeneansvar</a:t>
                </a:r>
              </a:p>
            </p:txBody>
          </p:sp>
        </p:grpSp>
      </p:grpSp>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8"/>
            <a:ext cx="7471259" cy="2398644"/>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3"/>
            <a:stretch>
              <a:fillRect/>
            </a:stretch>
          </p:blipFill>
          <p:spPr>
            <a:xfrm>
              <a:off x="452337" y="1516897"/>
              <a:ext cx="1438476" cy="381053"/>
            </a:xfrm>
            <a:prstGeom prst="rect">
              <a:avLst/>
            </a:prstGeom>
          </p:spPr>
        </p:pic>
      </p:grpSp>
      <p:grpSp>
        <p:nvGrpSpPr>
          <p:cNvPr id="25" name="Gruppe 24">
            <a:extLst>
              <a:ext uri="{FF2B5EF4-FFF2-40B4-BE49-F238E27FC236}">
                <a16:creationId xmlns:a16="http://schemas.microsoft.com/office/drawing/2014/main" id="{45403078-A3D1-845C-472F-40FC90F1DF4F}"/>
              </a:ext>
            </a:extLst>
          </p:cNvPr>
          <p:cNvGrpSpPr/>
          <p:nvPr/>
        </p:nvGrpSpPr>
        <p:grpSpPr>
          <a:xfrm>
            <a:off x="8089659" y="1376491"/>
            <a:ext cx="3777663" cy="2398644"/>
            <a:chOff x="8052179" y="1376491"/>
            <a:chExt cx="3815143" cy="2398644"/>
          </a:xfrm>
        </p:grpSpPr>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1"/>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Bilde 17">
              <a:extLst>
                <a:ext uri="{FF2B5EF4-FFF2-40B4-BE49-F238E27FC236}">
                  <a16:creationId xmlns:a16="http://schemas.microsoft.com/office/drawing/2014/main" id="{5A63EB23-E9EF-F79B-177C-ABD1A255E76C}"/>
                </a:ext>
              </a:extLst>
            </p:cNvPr>
            <p:cNvPicPr>
              <a:picLocks noChangeAspect="1"/>
            </p:cNvPicPr>
            <p:nvPr/>
          </p:nvPicPr>
          <p:blipFill>
            <a:blip r:embed="rId4"/>
            <a:stretch>
              <a:fillRect/>
            </a:stretch>
          </p:blipFill>
          <p:spPr>
            <a:xfrm>
              <a:off x="8229469" y="1458153"/>
              <a:ext cx="1867161" cy="342948"/>
            </a:xfrm>
            <a:prstGeom prst="rect">
              <a:avLst/>
            </a:prstGeom>
          </p:spPr>
        </p:pic>
      </p:grpSp>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13946"/>
            <a:ext cx="7471259" cy="2690971"/>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3900549"/>
            <a:ext cx="3815143" cy="2690970"/>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9B62F64C-5340-1889-C842-E59AE8B71964}"/>
              </a:ext>
            </a:extLst>
          </p:cNvPr>
          <p:cNvSpPr txBox="1"/>
          <p:nvPr/>
        </p:nvSpPr>
        <p:spPr>
          <a:xfrm>
            <a:off x="411366" y="1897950"/>
            <a:ext cx="6837159"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Definere opp eksisterende og nye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Plassere ansvar for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Plassere roller og ansvar innenfor domenet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Standardisering av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Etablere beste praksis for domeneforvaltning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Sylinder 8">
            <a:extLst>
              <a:ext uri="{FF2B5EF4-FFF2-40B4-BE49-F238E27FC236}">
                <a16:creationId xmlns:a16="http://schemas.microsoft.com/office/drawing/2014/main" id="{7F55058A-6FC0-B8DC-3A7C-BE343FA7536B}"/>
              </a:ext>
            </a:extLst>
          </p:cNvPr>
          <p:cNvSpPr txBox="1"/>
          <p:nvPr/>
        </p:nvSpPr>
        <p:spPr>
          <a:xfrm>
            <a:off x="411365" y="4296594"/>
            <a:ext cx="6837159" cy="20621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Plassere ansvar for domenet et logisk 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Ansvarsplassering sikrer en vei inn til domenet, selv om data forvaltes i ulike kilder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Domeneansvar med krav til delbarhet og enkel sammenstilling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Hente erfaring fra Sverige og Danmark som har et omfattende rammeverk for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EUs arbeid med ODD, Data Spaces og DGA kan muligens være utgangspunkt for domener og roller</a:t>
            </a:r>
          </a:p>
        </p:txBody>
      </p:sp>
      <p:sp>
        <p:nvSpPr>
          <p:cNvPr id="10" name="TekstSylinder 9">
            <a:extLst>
              <a:ext uri="{FF2B5EF4-FFF2-40B4-BE49-F238E27FC236}">
                <a16:creationId xmlns:a16="http://schemas.microsoft.com/office/drawing/2014/main" id="{8E7D0178-692A-6A49-1123-58BD4D442AF9}"/>
              </a:ext>
            </a:extLst>
          </p:cNvPr>
          <p:cNvSpPr txBox="1"/>
          <p:nvPr/>
        </p:nvSpPr>
        <p:spPr>
          <a:xfrm>
            <a:off x="8338681" y="1926942"/>
            <a:ext cx="3242137"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God forvaltning av autoritative kilder til beste for helheten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Sylinder 13">
            <a:extLst>
              <a:ext uri="{FF2B5EF4-FFF2-40B4-BE49-F238E27FC236}">
                <a16:creationId xmlns:a16="http://schemas.microsoft.com/office/drawing/2014/main" id="{CE1E59FD-9B93-EFF0-F4C6-B6E0824840F4}"/>
              </a:ext>
            </a:extLst>
          </p:cNvPr>
          <p:cNvSpPr txBox="1"/>
          <p:nvPr/>
        </p:nvSpPr>
        <p:spPr>
          <a:xfrm>
            <a:off x="8264063" y="4281266"/>
            <a:ext cx="3551165"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Minimum de som forvalter nasjonale fellesløsninger/grunndata</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Skatteetaten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Kartverket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BRREG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NAV</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Digdir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CDO</a:t>
            </a:r>
          </a:p>
        </p:txBody>
      </p:sp>
      <p:pic>
        <p:nvPicPr>
          <p:cNvPr id="13" name="Bilde 12">
            <a:extLst>
              <a:ext uri="{FF2B5EF4-FFF2-40B4-BE49-F238E27FC236}">
                <a16:creationId xmlns:a16="http://schemas.microsoft.com/office/drawing/2014/main" id="{63F93541-C6F8-1C2A-15E0-9A380DDEB605}"/>
              </a:ext>
            </a:extLst>
          </p:cNvPr>
          <p:cNvPicPr>
            <a:picLocks noChangeAspect="1"/>
          </p:cNvPicPr>
          <p:nvPr/>
        </p:nvPicPr>
        <p:blipFill>
          <a:blip r:embed="rId5"/>
          <a:stretch>
            <a:fillRect/>
          </a:stretch>
        </p:blipFill>
        <p:spPr>
          <a:xfrm>
            <a:off x="411366" y="4005522"/>
            <a:ext cx="2000529" cy="381053"/>
          </a:xfrm>
          <a:prstGeom prst="rect">
            <a:avLst/>
          </a:prstGeom>
        </p:spPr>
      </p:pic>
      <p:pic>
        <p:nvPicPr>
          <p:cNvPr id="19" name="Bilde 18">
            <a:extLst>
              <a:ext uri="{FF2B5EF4-FFF2-40B4-BE49-F238E27FC236}">
                <a16:creationId xmlns:a16="http://schemas.microsoft.com/office/drawing/2014/main" id="{A49118E1-2273-1C27-2588-30BC55256A25}"/>
              </a:ext>
            </a:extLst>
          </p:cNvPr>
          <p:cNvPicPr>
            <a:picLocks noChangeAspect="1"/>
          </p:cNvPicPr>
          <p:nvPr/>
        </p:nvPicPr>
        <p:blipFill>
          <a:blip r:embed="rId6"/>
          <a:stretch>
            <a:fillRect/>
          </a:stretch>
        </p:blipFill>
        <p:spPr>
          <a:xfrm>
            <a:off x="8264063" y="3971097"/>
            <a:ext cx="1695687" cy="352474"/>
          </a:xfrm>
          <a:prstGeom prst="rect">
            <a:avLst/>
          </a:prstGeom>
        </p:spPr>
      </p:pic>
    </p:spTree>
    <p:extLst>
      <p:ext uri="{BB962C8B-B14F-4D97-AF65-F5344CB8AC3E}">
        <p14:creationId xmlns:p14="http://schemas.microsoft.com/office/powerpoint/2010/main" val="3373404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e 17">
            <a:extLst>
              <a:ext uri="{FF2B5EF4-FFF2-40B4-BE49-F238E27FC236}">
                <a16:creationId xmlns:a16="http://schemas.microsoft.com/office/drawing/2014/main" id="{BE0FC86C-1878-416C-AFD8-20E8CAE424D9}"/>
              </a:ext>
            </a:extLst>
          </p:cNvPr>
          <p:cNvGrpSpPr/>
          <p:nvPr/>
        </p:nvGrpSpPr>
        <p:grpSpPr>
          <a:xfrm rot="16200000">
            <a:off x="6314056" y="880224"/>
            <a:ext cx="6757574" cy="4997125"/>
            <a:chOff x="5185530" y="1694389"/>
            <a:chExt cx="8876196" cy="6236296"/>
          </a:xfrm>
        </p:grpSpPr>
        <p:sp>
          <p:nvSpPr>
            <p:cNvPr id="8" name="Frihåndsform: figur 7">
              <a:extLst>
                <a:ext uri="{FF2B5EF4-FFF2-40B4-BE49-F238E27FC236}">
                  <a16:creationId xmlns:a16="http://schemas.microsoft.com/office/drawing/2014/main" id="{58E4171C-CD94-46E7-AAE2-F670C84AA00B}"/>
                </a:ext>
              </a:extLst>
            </p:cNvPr>
            <p:cNvSpPr/>
            <p:nvPr/>
          </p:nvSpPr>
          <p:spPr>
            <a:xfrm>
              <a:off x="6362536" y="2400594"/>
              <a:ext cx="840616" cy="419564"/>
            </a:xfrm>
            <a:custGeom>
              <a:avLst/>
              <a:gdLst>
                <a:gd name="connsiteX0" fmla="*/ 579961 w 840616"/>
                <a:gd name="connsiteY0" fmla="*/ 317826 h 419564"/>
                <a:gd name="connsiteX1" fmla="*/ 488622 w 840616"/>
                <a:gd name="connsiteY1" fmla="*/ 272531 h 419564"/>
                <a:gd name="connsiteX2" fmla="*/ 308914 w 840616"/>
                <a:gd name="connsiteY2" fmla="*/ 176735 h 419564"/>
                <a:gd name="connsiteX3" fmla="*/ 132177 w 840616"/>
                <a:gd name="connsiteY3" fmla="*/ 77225 h 419564"/>
                <a:gd name="connsiteX4" fmla="*/ 0 w 840616"/>
                <a:gd name="connsiteY4" fmla="*/ 0 h 419564"/>
                <a:gd name="connsiteX5" fmla="*/ 465603 w 840616"/>
                <a:gd name="connsiteY5" fmla="*/ 266589 h 419564"/>
                <a:gd name="connsiteX6" fmla="*/ 840617 w 840616"/>
                <a:gd name="connsiteY6" fmla="*/ 419564 h 419564"/>
                <a:gd name="connsiteX7" fmla="*/ 673529 w 840616"/>
                <a:gd name="connsiteY7" fmla="*/ 358671 h 419564"/>
                <a:gd name="connsiteX8" fmla="*/ 579961 w 840616"/>
                <a:gd name="connsiteY8" fmla="*/ 317826 h 41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616" h="419564">
                  <a:moveTo>
                    <a:pt x="579961" y="317826"/>
                  </a:moveTo>
                  <a:cubicBezTo>
                    <a:pt x="549515" y="302978"/>
                    <a:pt x="519068" y="288130"/>
                    <a:pt x="488622" y="272531"/>
                  </a:cubicBezTo>
                  <a:cubicBezTo>
                    <a:pt x="428471" y="242085"/>
                    <a:pt x="368321" y="209410"/>
                    <a:pt x="308914" y="176735"/>
                  </a:cubicBezTo>
                  <a:cubicBezTo>
                    <a:pt x="249506" y="144060"/>
                    <a:pt x="190842" y="110643"/>
                    <a:pt x="132177" y="77225"/>
                  </a:cubicBezTo>
                  <a:cubicBezTo>
                    <a:pt x="87626" y="51978"/>
                    <a:pt x="43809" y="25988"/>
                    <a:pt x="0" y="0"/>
                  </a:cubicBezTo>
                  <a:cubicBezTo>
                    <a:pt x="250992" y="149260"/>
                    <a:pt x="435156" y="255447"/>
                    <a:pt x="465603" y="266589"/>
                  </a:cubicBezTo>
                  <a:cubicBezTo>
                    <a:pt x="555457" y="300007"/>
                    <a:pt x="680214" y="389860"/>
                    <a:pt x="840617" y="419564"/>
                  </a:cubicBezTo>
                  <a:cubicBezTo>
                    <a:pt x="783430" y="403230"/>
                    <a:pt x="727737" y="381690"/>
                    <a:pt x="673529" y="358671"/>
                  </a:cubicBezTo>
                  <a:cubicBezTo>
                    <a:pt x="641597" y="346044"/>
                    <a:pt x="611150" y="332681"/>
                    <a:pt x="579961" y="317826"/>
                  </a:cubicBezTo>
                  <a:close/>
                </a:path>
              </a:pathLst>
            </a:custGeom>
            <a:solidFill>
              <a:srgbClr val="1E98F5"/>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ihåndsform: figur 8">
              <a:extLst>
                <a:ext uri="{FF2B5EF4-FFF2-40B4-BE49-F238E27FC236}">
                  <a16:creationId xmlns:a16="http://schemas.microsoft.com/office/drawing/2014/main" id="{80F1BB0B-72D1-423A-9569-ACED551636AF}"/>
                </a:ext>
              </a:extLst>
            </p:cNvPr>
            <p:cNvSpPr/>
            <p:nvPr/>
          </p:nvSpPr>
          <p:spPr>
            <a:xfrm>
              <a:off x="7994965" y="3536753"/>
              <a:ext cx="3126095" cy="2323572"/>
            </a:xfrm>
            <a:custGeom>
              <a:avLst/>
              <a:gdLst>
                <a:gd name="connsiteX0" fmla="*/ 2539450 w 3126095"/>
                <a:gd name="connsiteY0" fmla="*/ 2091135 h 2323572"/>
                <a:gd name="connsiteX1" fmla="*/ 2522374 w 3126095"/>
                <a:gd name="connsiteY1" fmla="*/ 1854256 h 2323572"/>
                <a:gd name="connsiteX2" fmla="*/ 2807526 w 3126095"/>
                <a:gd name="connsiteY2" fmla="*/ 1840886 h 2323572"/>
                <a:gd name="connsiteX3" fmla="*/ 2901836 w 3126095"/>
                <a:gd name="connsiteY3" fmla="*/ 2013166 h 2323572"/>
                <a:gd name="connsiteX4" fmla="*/ 3126096 w 3126095"/>
                <a:gd name="connsiteY4" fmla="*/ 1958215 h 2323572"/>
                <a:gd name="connsiteX5" fmla="*/ 3031785 w 3126095"/>
                <a:gd name="connsiteY5" fmla="*/ 1573553 h 2323572"/>
                <a:gd name="connsiteX6" fmla="*/ 2951588 w 3126095"/>
                <a:gd name="connsiteY6" fmla="*/ 1609941 h 2323572"/>
                <a:gd name="connsiteX7" fmla="*/ 2904065 w 3126095"/>
                <a:gd name="connsiteY7" fmla="*/ 1627018 h 2323572"/>
                <a:gd name="connsiteX8" fmla="*/ 2854306 w 3126095"/>
                <a:gd name="connsiteY8" fmla="*/ 1638903 h 2323572"/>
                <a:gd name="connsiteX9" fmla="*/ 2802327 w 3126095"/>
                <a:gd name="connsiteY9" fmla="*/ 1643352 h 2323572"/>
                <a:gd name="connsiteX10" fmla="*/ 2750347 w 3126095"/>
                <a:gd name="connsiteY10" fmla="*/ 1632960 h 2323572"/>
                <a:gd name="connsiteX11" fmla="*/ 2663464 w 3126095"/>
                <a:gd name="connsiteY11" fmla="*/ 1575781 h 2323572"/>
                <a:gd name="connsiteX12" fmla="*/ 2638960 w 3126095"/>
                <a:gd name="connsiteY12" fmla="*/ 1527516 h 2323572"/>
                <a:gd name="connsiteX13" fmla="*/ 2639695 w 3126095"/>
                <a:gd name="connsiteY13" fmla="*/ 1498547 h 2323572"/>
                <a:gd name="connsiteX14" fmla="*/ 2653065 w 3126095"/>
                <a:gd name="connsiteY14" fmla="*/ 1472557 h 2323572"/>
                <a:gd name="connsiteX15" fmla="*/ 2673856 w 3126095"/>
                <a:gd name="connsiteY15" fmla="*/ 1453995 h 2323572"/>
                <a:gd name="connsiteX16" fmla="*/ 2695396 w 3126095"/>
                <a:gd name="connsiteY16" fmla="*/ 1440625 h 2323572"/>
                <a:gd name="connsiteX17" fmla="*/ 2737720 w 3126095"/>
                <a:gd name="connsiteY17" fmla="*/ 1413150 h 2323572"/>
                <a:gd name="connsiteX18" fmla="*/ 2821631 w 3126095"/>
                <a:gd name="connsiteY18" fmla="*/ 1358207 h 2323572"/>
                <a:gd name="connsiteX19" fmla="*/ 2959015 w 3126095"/>
                <a:gd name="connsiteY19" fmla="*/ 1271317 h 2323572"/>
                <a:gd name="connsiteX20" fmla="*/ 2762967 w 3126095"/>
                <a:gd name="connsiteY20" fmla="*/ 467831 h 2323572"/>
                <a:gd name="connsiteX21" fmla="*/ 1713689 w 3126095"/>
                <a:gd name="connsiteY21" fmla="*/ 724030 h 2323572"/>
                <a:gd name="connsiteX22" fmla="*/ 887928 w 3126095"/>
                <a:gd name="connsiteY22" fmla="*/ 0 h 2323572"/>
                <a:gd name="connsiteX23" fmla="*/ 875300 w 3126095"/>
                <a:gd name="connsiteY23" fmla="*/ 0 h 2323572"/>
                <a:gd name="connsiteX24" fmla="*/ 816636 w 3126095"/>
                <a:gd name="connsiteY24" fmla="*/ 743 h 2323572"/>
                <a:gd name="connsiteX25" fmla="*/ 584206 w 3126095"/>
                <a:gd name="connsiteY25" fmla="*/ 45295 h 2323572"/>
                <a:gd name="connsiteX26" fmla="*/ 505493 w 3126095"/>
                <a:gd name="connsiteY26" fmla="*/ 76484 h 2323572"/>
                <a:gd name="connsiteX27" fmla="*/ 470590 w 3126095"/>
                <a:gd name="connsiteY27" fmla="*/ 93568 h 2323572"/>
                <a:gd name="connsiteX28" fmla="*/ 486924 w 3126095"/>
                <a:gd name="connsiteY28" fmla="*/ 106188 h 2323572"/>
                <a:gd name="connsiteX29" fmla="*/ 506979 w 3126095"/>
                <a:gd name="connsiteY29" fmla="*/ 119557 h 2323572"/>
                <a:gd name="connsiteX30" fmla="*/ 547817 w 3126095"/>
                <a:gd name="connsiteY30" fmla="*/ 147033 h 2323572"/>
                <a:gd name="connsiteX31" fmla="*/ 628022 w 3126095"/>
                <a:gd name="connsiteY31" fmla="*/ 205698 h 2323572"/>
                <a:gd name="connsiteX32" fmla="*/ 703763 w 3126095"/>
                <a:gd name="connsiteY32" fmla="*/ 269562 h 2323572"/>
                <a:gd name="connsiteX33" fmla="*/ 772084 w 3126095"/>
                <a:gd name="connsiteY33" fmla="*/ 342332 h 2323572"/>
                <a:gd name="connsiteX34" fmla="*/ 799559 w 3126095"/>
                <a:gd name="connsiteY34" fmla="*/ 385405 h 2323572"/>
                <a:gd name="connsiteX35" fmla="*/ 813665 w 3126095"/>
                <a:gd name="connsiteY35" fmla="*/ 436642 h 2323572"/>
                <a:gd name="connsiteX36" fmla="*/ 812922 w 3126095"/>
                <a:gd name="connsiteY36" fmla="*/ 450755 h 2323572"/>
                <a:gd name="connsiteX37" fmla="*/ 809951 w 3126095"/>
                <a:gd name="connsiteY37" fmla="*/ 463382 h 2323572"/>
                <a:gd name="connsiteX38" fmla="*/ 806987 w 3126095"/>
                <a:gd name="connsiteY38" fmla="*/ 476002 h 2323572"/>
                <a:gd name="connsiteX39" fmla="*/ 803273 w 3126095"/>
                <a:gd name="connsiteY39" fmla="*/ 488622 h 2323572"/>
                <a:gd name="connsiteX40" fmla="*/ 779504 w 3126095"/>
                <a:gd name="connsiteY40" fmla="*/ 534667 h 2323572"/>
                <a:gd name="connsiteX41" fmla="*/ 691136 w 3126095"/>
                <a:gd name="connsiteY41" fmla="*/ 587389 h 2323572"/>
                <a:gd name="connsiteX42" fmla="*/ 590148 w 3126095"/>
                <a:gd name="connsiteY42" fmla="*/ 573283 h 2323572"/>
                <a:gd name="connsiteX43" fmla="*/ 499551 w 3126095"/>
                <a:gd name="connsiteY43" fmla="*/ 530953 h 2323572"/>
                <a:gd name="connsiteX44" fmla="*/ 412668 w 3126095"/>
                <a:gd name="connsiteY44" fmla="*/ 484172 h 2323572"/>
                <a:gd name="connsiteX45" fmla="*/ 241131 w 3126095"/>
                <a:gd name="connsiteY45" fmla="*/ 386148 h 2323572"/>
                <a:gd name="connsiteX46" fmla="*/ 171325 w 3126095"/>
                <a:gd name="connsiteY46" fmla="*/ 346045 h 2323572"/>
                <a:gd name="connsiteX47" fmla="*/ 120088 w 3126095"/>
                <a:gd name="connsiteY47" fmla="*/ 423280 h 2323572"/>
                <a:gd name="connsiteX48" fmla="*/ 7951 w 3126095"/>
                <a:gd name="connsiteY48" fmla="*/ 744078 h 2323572"/>
                <a:gd name="connsiteX49" fmla="*/ 1273 w 3126095"/>
                <a:gd name="connsiteY49" fmla="*/ 907452 h 2323572"/>
                <a:gd name="connsiteX50" fmla="*/ 907232 w 3126095"/>
                <a:gd name="connsiteY50" fmla="*/ 1721328 h 2323572"/>
                <a:gd name="connsiteX51" fmla="*/ 1433728 w 3126095"/>
                <a:gd name="connsiteY51" fmla="*/ 1504489 h 2323572"/>
                <a:gd name="connsiteX52" fmla="*/ 1633484 w 3126095"/>
                <a:gd name="connsiteY52" fmla="*/ 2323573 h 2323572"/>
                <a:gd name="connsiteX53" fmla="*/ 2538707 w 3126095"/>
                <a:gd name="connsiteY53" fmla="*/ 2102277 h 2323572"/>
                <a:gd name="connsiteX54" fmla="*/ 2537221 w 3126095"/>
                <a:gd name="connsiteY54" fmla="*/ 2090393 h 2323572"/>
                <a:gd name="connsiteX55" fmla="*/ 2539450 w 3126095"/>
                <a:gd name="connsiteY55" fmla="*/ 2091135 h 232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126095" h="2323572">
                  <a:moveTo>
                    <a:pt x="2539450" y="2091135"/>
                  </a:moveTo>
                  <a:cubicBezTo>
                    <a:pt x="2529051" y="1996082"/>
                    <a:pt x="2527565" y="1909207"/>
                    <a:pt x="2522374" y="1854256"/>
                  </a:cubicBezTo>
                  <a:cubicBezTo>
                    <a:pt x="2509746" y="1707223"/>
                    <a:pt x="2711730" y="1728013"/>
                    <a:pt x="2807526" y="1840886"/>
                  </a:cubicBezTo>
                  <a:cubicBezTo>
                    <a:pt x="2849850" y="1890645"/>
                    <a:pt x="2880296" y="1954502"/>
                    <a:pt x="2901836" y="2013166"/>
                  </a:cubicBezTo>
                  <a:lnTo>
                    <a:pt x="3126096" y="1958215"/>
                  </a:lnTo>
                  <a:lnTo>
                    <a:pt x="3031785" y="1573553"/>
                  </a:lnTo>
                  <a:cubicBezTo>
                    <a:pt x="3005796" y="1586180"/>
                    <a:pt x="2979063" y="1598800"/>
                    <a:pt x="2951588" y="1609941"/>
                  </a:cubicBezTo>
                  <a:cubicBezTo>
                    <a:pt x="2935990" y="1616619"/>
                    <a:pt x="2920399" y="1622561"/>
                    <a:pt x="2904065" y="1627018"/>
                  </a:cubicBezTo>
                  <a:cubicBezTo>
                    <a:pt x="2887724" y="1631475"/>
                    <a:pt x="2871390" y="1635931"/>
                    <a:pt x="2854306" y="1638903"/>
                  </a:cubicBezTo>
                  <a:cubicBezTo>
                    <a:pt x="2837230" y="1641874"/>
                    <a:pt x="2820153" y="1644095"/>
                    <a:pt x="2802327" y="1643352"/>
                  </a:cubicBezTo>
                  <a:cubicBezTo>
                    <a:pt x="2783764" y="1642609"/>
                    <a:pt x="2767423" y="1638160"/>
                    <a:pt x="2750347" y="1632960"/>
                  </a:cubicBezTo>
                  <a:cubicBezTo>
                    <a:pt x="2717672" y="1621826"/>
                    <a:pt x="2686483" y="1603257"/>
                    <a:pt x="2663464" y="1575781"/>
                  </a:cubicBezTo>
                  <a:cubicBezTo>
                    <a:pt x="2652323" y="1562419"/>
                    <a:pt x="2642674" y="1546077"/>
                    <a:pt x="2638960" y="1527516"/>
                  </a:cubicBezTo>
                  <a:cubicBezTo>
                    <a:pt x="2637474" y="1517859"/>
                    <a:pt x="2637474" y="1508203"/>
                    <a:pt x="2639695" y="1498547"/>
                  </a:cubicBezTo>
                  <a:cubicBezTo>
                    <a:pt x="2641924" y="1488898"/>
                    <a:pt x="2647123" y="1479985"/>
                    <a:pt x="2653065" y="1472557"/>
                  </a:cubicBezTo>
                  <a:cubicBezTo>
                    <a:pt x="2659008" y="1465129"/>
                    <a:pt x="2666436" y="1459195"/>
                    <a:pt x="2673856" y="1453995"/>
                  </a:cubicBezTo>
                  <a:lnTo>
                    <a:pt x="2695396" y="1440625"/>
                  </a:lnTo>
                  <a:lnTo>
                    <a:pt x="2737720" y="1413150"/>
                  </a:lnTo>
                  <a:lnTo>
                    <a:pt x="2821631" y="1358207"/>
                  </a:lnTo>
                  <a:cubicBezTo>
                    <a:pt x="2866933" y="1328503"/>
                    <a:pt x="2912228" y="1299535"/>
                    <a:pt x="2959015" y="1271317"/>
                  </a:cubicBezTo>
                  <a:lnTo>
                    <a:pt x="2762967" y="467831"/>
                  </a:lnTo>
                  <a:lnTo>
                    <a:pt x="1713689" y="724030"/>
                  </a:lnTo>
                  <a:cubicBezTo>
                    <a:pt x="1649082" y="317085"/>
                    <a:pt x="1301551" y="11142"/>
                    <a:pt x="887928" y="0"/>
                  </a:cubicBezTo>
                  <a:cubicBezTo>
                    <a:pt x="884214" y="0"/>
                    <a:pt x="879757" y="0"/>
                    <a:pt x="875300" y="0"/>
                  </a:cubicBezTo>
                  <a:cubicBezTo>
                    <a:pt x="855996" y="0"/>
                    <a:pt x="836683" y="0"/>
                    <a:pt x="816636" y="743"/>
                  </a:cubicBezTo>
                  <a:cubicBezTo>
                    <a:pt x="735695" y="5199"/>
                    <a:pt x="657726" y="20790"/>
                    <a:pt x="584206" y="45295"/>
                  </a:cubicBezTo>
                  <a:cubicBezTo>
                    <a:pt x="557473" y="54208"/>
                    <a:pt x="530741" y="64607"/>
                    <a:pt x="505493" y="76484"/>
                  </a:cubicBezTo>
                  <a:cubicBezTo>
                    <a:pt x="493609" y="81683"/>
                    <a:pt x="482467" y="87626"/>
                    <a:pt x="470590" y="93568"/>
                  </a:cubicBezTo>
                  <a:cubicBezTo>
                    <a:pt x="476533" y="98017"/>
                    <a:pt x="481725" y="102474"/>
                    <a:pt x="486924" y="106188"/>
                  </a:cubicBezTo>
                  <a:cubicBezTo>
                    <a:pt x="492866" y="110644"/>
                    <a:pt x="500294" y="115101"/>
                    <a:pt x="506979" y="119557"/>
                  </a:cubicBezTo>
                  <a:cubicBezTo>
                    <a:pt x="521084" y="128463"/>
                    <a:pt x="534455" y="138119"/>
                    <a:pt x="547817" y="147033"/>
                  </a:cubicBezTo>
                  <a:cubicBezTo>
                    <a:pt x="575292" y="165595"/>
                    <a:pt x="602025" y="184907"/>
                    <a:pt x="628022" y="205698"/>
                  </a:cubicBezTo>
                  <a:cubicBezTo>
                    <a:pt x="654012" y="225752"/>
                    <a:pt x="680002" y="247286"/>
                    <a:pt x="703763" y="269562"/>
                  </a:cubicBezTo>
                  <a:cubicBezTo>
                    <a:pt x="728267" y="291837"/>
                    <a:pt x="751286" y="315599"/>
                    <a:pt x="772084" y="342332"/>
                  </a:cubicBezTo>
                  <a:cubicBezTo>
                    <a:pt x="782475" y="355701"/>
                    <a:pt x="792131" y="369814"/>
                    <a:pt x="799559" y="385405"/>
                  </a:cubicBezTo>
                  <a:cubicBezTo>
                    <a:pt x="806987" y="401003"/>
                    <a:pt x="813665" y="418080"/>
                    <a:pt x="813665" y="436642"/>
                  </a:cubicBezTo>
                  <a:cubicBezTo>
                    <a:pt x="813665" y="441099"/>
                    <a:pt x="812922" y="446298"/>
                    <a:pt x="812922" y="450755"/>
                  </a:cubicBezTo>
                  <a:lnTo>
                    <a:pt x="809951" y="463382"/>
                  </a:lnTo>
                  <a:cubicBezTo>
                    <a:pt x="809208" y="467839"/>
                    <a:pt x="807730" y="471545"/>
                    <a:pt x="806987" y="476002"/>
                  </a:cubicBezTo>
                  <a:cubicBezTo>
                    <a:pt x="805502" y="480451"/>
                    <a:pt x="804759" y="484172"/>
                    <a:pt x="803273" y="488622"/>
                  </a:cubicBezTo>
                  <a:cubicBezTo>
                    <a:pt x="798074" y="504963"/>
                    <a:pt x="789903" y="520561"/>
                    <a:pt x="779504" y="534667"/>
                  </a:cubicBezTo>
                  <a:cubicBezTo>
                    <a:pt x="759457" y="563627"/>
                    <a:pt x="726039" y="583675"/>
                    <a:pt x="691136" y="587389"/>
                  </a:cubicBezTo>
                  <a:cubicBezTo>
                    <a:pt x="656240" y="591846"/>
                    <a:pt x="622080" y="584425"/>
                    <a:pt x="590148" y="573283"/>
                  </a:cubicBezTo>
                  <a:cubicBezTo>
                    <a:pt x="558216" y="561399"/>
                    <a:pt x="529255" y="546551"/>
                    <a:pt x="499551" y="530953"/>
                  </a:cubicBezTo>
                  <a:cubicBezTo>
                    <a:pt x="470590" y="515362"/>
                    <a:pt x="441629" y="499763"/>
                    <a:pt x="412668" y="484172"/>
                  </a:cubicBezTo>
                  <a:cubicBezTo>
                    <a:pt x="354747" y="452240"/>
                    <a:pt x="298310" y="419566"/>
                    <a:pt x="241131" y="386148"/>
                  </a:cubicBezTo>
                  <a:lnTo>
                    <a:pt x="171325" y="346045"/>
                  </a:lnTo>
                  <a:cubicBezTo>
                    <a:pt x="152763" y="370550"/>
                    <a:pt x="135679" y="396547"/>
                    <a:pt x="120088" y="423280"/>
                  </a:cubicBezTo>
                  <a:cubicBezTo>
                    <a:pt x="62909" y="519818"/>
                    <a:pt x="23549" y="628977"/>
                    <a:pt x="7951" y="744078"/>
                  </a:cubicBezTo>
                  <a:cubicBezTo>
                    <a:pt x="531" y="797543"/>
                    <a:pt x="-1698" y="851758"/>
                    <a:pt x="1273" y="907452"/>
                  </a:cubicBezTo>
                  <a:cubicBezTo>
                    <a:pt x="26520" y="1382711"/>
                    <a:pt x="431973" y="1746576"/>
                    <a:pt x="907232" y="1721328"/>
                  </a:cubicBezTo>
                  <a:cubicBezTo>
                    <a:pt x="1109959" y="1710187"/>
                    <a:pt x="1292638" y="1629989"/>
                    <a:pt x="1433728" y="1504489"/>
                  </a:cubicBezTo>
                  <a:lnTo>
                    <a:pt x="1633484" y="2323573"/>
                  </a:lnTo>
                  <a:lnTo>
                    <a:pt x="2538707" y="2102277"/>
                  </a:lnTo>
                  <a:cubicBezTo>
                    <a:pt x="2537965" y="2098563"/>
                    <a:pt x="2537965" y="2094107"/>
                    <a:pt x="2537221" y="2090393"/>
                  </a:cubicBezTo>
                  <a:cubicBezTo>
                    <a:pt x="2539450" y="2091135"/>
                    <a:pt x="2539450" y="2091135"/>
                    <a:pt x="2539450" y="2091135"/>
                  </a:cubicBezTo>
                  <a:close/>
                </a:path>
              </a:pathLst>
            </a:custGeom>
            <a:solidFill>
              <a:srgbClr val="F05F63"/>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ihåndsform: figur 9">
              <a:extLst>
                <a:ext uri="{FF2B5EF4-FFF2-40B4-BE49-F238E27FC236}">
                  <a16:creationId xmlns:a16="http://schemas.microsoft.com/office/drawing/2014/main" id="{43239539-0A70-496E-AB98-CE03D4917A02}"/>
                </a:ext>
              </a:extLst>
            </p:cNvPr>
            <p:cNvSpPr/>
            <p:nvPr/>
          </p:nvSpPr>
          <p:spPr>
            <a:xfrm>
              <a:off x="10538136" y="4260816"/>
              <a:ext cx="3523590" cy="3669869"/>
            </a:xfrm>
            <a:custGeom>
              <a:avLst/>
              <a:gdLst>
                <a:gd name="connsiteX0" fmla="*/ 1933711 w 3523590"/>
                <a:gd name="connsiteY0" fmla="*/ 2008691 h 3669869"/>
                <a:gd name="connsiteX1" fmla="*/ 1912921 w 3523590"/>
                <a:gd name="connsiteY1" fmla="*/ 1976759 h 3669869"/>
                <a:gd name="connsiteX2" fmla="*/ 1915884 w 3523590"/>
                <a:gd name="connsiteY2" fmla="*/ 1256443 h 3669869"/>
                <a:gd name="connsiteX3" fmla="*/ 1918113 w 3523590"/>
                <a:gd name="connsiteY3" fmla="*/ 1244559 h 3669869"/>
                <a:gd name="connsiteX4" fmla="*/ 2062917 w 3523590"/>
                <a:gd name="connsiteY4" fmla="*/ 620781 h 3669869"/>
                <a:gd name="connsiteX5" fmla="*/ 1615884 w 3523590"/>
                <a:gd name="connsiteY5" fmla="*/ 51219 h 3669869"/>
                <a:gd name="connsiteX6" fmla="*/ 1436919 w 3523590"/>
                <a:gd name="connsiteY6" fmla="*/ 172997 h 3669869"/>
                <a:gd name="connsiteX7" fmla="*/ 1580981 w 3523590"/>
                <a:gd name="connsiteY7" fmla="*/ 461121 h 3669869"/>
                <a:gd name="connsiteX8" fmla="*/ 1722814 w 3523590"/>
                <a:gd name="connsiteY8" fmla="*/ 654199 h 3669869"/>
                <a:gd name="connsiteX9" fmla="*/ 1727271 w 3523590"/>
                <a:gd name="connsiteY9" fmla="*/ 678710 h 3669869"/>
                <a:gd name="connsiteX10" fmla="*/ 1712415 w 3523590"/>
                <a:gd name="connsiteY10" fmla="*/ 755194 h 3669869"/>
                <a:gd name="connsiteX11" fmla="*/ 1644845 w 3523590"/>
                <a:gd name="connsiteY11" fmla="*/ 760394 h 3669869"/>
                <a:gd name="connsiteX12" fmla="*/ 1494841 w 3523590"/>
                <a:gd name="connsiteY12" fmla="*/ 392065 h 3669869"/>
                <a:gd name="connsiteX13" fmla="*/ 977251 w 3523590"/>
                <a:gd name="connsiteY13" fmla="*/ 72752 h 3669869"/>
                <a:gd name="connsiteX14" fmla="*/ 637148 w 3523590"/>
                <a:gd name="connsiteY14" fmla="*/ 717 h 3669869"/>
                <a:gd name="connsiteX15" fmla="*/ 613386 w 3523590"/>
                <a:gd name="connsiteY15" fmla="*/ 3688 h 3669869"/>
                <a:gd name="connsiteX16" fmla="*/ 592589 w 3523590"/>
                <a:gd name="connsiteY16" fmla="*/ 184139 h 3669869"/>
                <a:gd name="connsiteX17" fmla="*/ 886654 w 3523590"/>
                <a:gd name="connsiteY17" fmla="*/ 350484 h 3669869"/>
                <a:gd name="connsiteX18" fmla="*/ 898539 w 3523590"/>
                <a:gd name="connsiteY18" fmla="*/ 355684 h 3669869"/>
                <a:gd name="connsiteX19" fmla="*/ 1134683 w 3523590"/>
                <a:gd name="connsiteY19" fmla="*/ 510879 h 3669869"/>
                <a:gd name="connsiteX20" fmla="*/ 1148045 w 3523590"/>
                <a:gd name="connsiteY20" fmla="*/ 526478 h 3669869"/>
                <a:gd name="connsiteX21" fmla="*/ 1205974 w 3523590"/>
                <a:gd name="connsiteY21" fmla="*/ 698015 h 3669869"/>
                <a:gd name="connsiteX22" fmla="*/ 1213395 w 3523590"/>
                <a:gd name="connsiteY22" fmla="*/ 705443 h 3669869"/>
                <a:gd name="connsiteX23" fmla="*/ 1383446 w 3523590"/>
                <a:gd name="connsiteY23" fmla="*/ 873266 h 3669869"/>
                <a:gd name="connsiteX24" fmla="*/ 1207453 w 3523590"/>
                <a:gd name="connsiteY24" fmla="*/ 712128 h 3669869"/>
                <a:gd name="connsiteX25" fmla="*/ 1033687 w 3523590"/>
                <a:gd name="connsiteY25" fmla="*/ 551725 h 3669869"/>
                <a:gd name="connsiteX26" fmla="*/ 986164 w 3523590"/>
                <a:gd name="connsiteY26" fmla="*/ 542069 h 3669869"/>
                <a:gd name="connsiteX27" fmla="*/ 937156 w 3523590"/>
                <a:gd name="connsiteY27" fmla="*/ 530935 h 3669869"/>
                <a:gd name="connsiteX28" fmla="*/ 839131 w 3523590"/>
                <a:gd name="connsiteY28" fmla="*/ 510879 h 3669869"/>
                <a:gd name="connsiteX29" fmla="*/ 641604 w 3523590"/>
                <a:gd name="connsiteY29" fmla="*/ 482661 h 3669869"/>
                <a:gd name="connsiteX30" fmla="*/ 593331 w 3523590"/>
                <a:gd name="connsiteY30" fmla="*/ 482661 h 3669869"/>
                <a:gd name="connsiteX31" fmla="*/ 548779 w 3523590"/>
                <a:gd name="connsiteY31" fmla="*/ 496774 h 3669869"/>
                <a:gd name="connsiteX32" fmla="*/ 461154 w 3523590"/>
                <a:gd name="connsiteY32" fmla="*/ 543554 h 3669869"/>
                <a:gd name="connsiteX33" fmla="*/ 291837 w 3523590"/>
                <a:gd name="connsiteY33" fmla="*/ 649749 h 3669869"/>
                <a:gd name="connsiteX34" fmla="*/ 207926 w 3523590"/>
                <a:gd name="connsiteY34" fmla="*/ 704700 h 3669869"/>
                <a:gd name="connsiteX35" fmla="*/ 165602 w 3523590"/>
                <a:gd name="connsiteY35" fmla="*/ 732168 h 3669869"/>
                <a:gd name="connsiteX36" fmla="*/ 144805 w 3523590"/>
                <a:gd name="connsiteY36" fmla="*/ 745545 h 3669869"/>
                <a:gd name="connsiteX37" fmla="*/ 128471 w 3523590"/>
                <a:gd name="connsiteY37" fmla="*/ 760394 h 3669869"/>
                <a:gd name="connsiteX38" fmla="*/ 118072 w 3523590"/>
                <a:gd name="connsiteY38" fmla="*/ 799753 h 3669869"/>
                <a:gd name="connsiteX39" fmla="*/ 138870 w 3523590"/>
                <a:gd name="connsiteY39" fmla="*/ 839848 h 3669869"/>
                <a:gd name="connsiteX40" fmla="*/ 217582 w 3523590"/>
                <a:gd name="connsiteY40" fmla="*/ 891085 h 3669869"/>
                <a:gd name="connsiteX41" fmla="*/ 263620 w 3523590"/>
                <a:gd name="connsiteY41" fmla="*/ 900741 h 3669869"/>
                <a:gd name="connsiteX42" fmla="*/ 311150 w 3523590"/>
                <a:gd name="connsiteY42" fmla="*/ 896285 h 3669869"/>
                <a:gd name="connsiteX43" fmla="*/ 406203 w 3523590"/>
                <a:gd name="connsiteY43" fmla="*/ 870295 h 3669869"/>
                <a:gd name="connsiteX44" fmla="*/ 591845 w 3523590"/>
                <a:gd name="connsiteY44" fmla="*/ 795289 h 3669869"/>
                <a:gd name="connsiteX45" fmla="*/ 617835 w 3523590"/>
                <a:gd name="connsiteY45" fmla="*/ 792325 h 3669869"/>
                <a:gd name="connsiteX46" fmla="*/ 848780 w 3523590"/>
                <a:gd name="connsiteY46" fmla="*/ 857668 h 3669869"/>
                <a:gd name="connsiteX47" fmla="*/ 868092 w 3523590"/>
                <a:gd name="connsiteY47" fmla="*/ 871781 h 3669869"/>
                <a:gd name="connsiteX48" fmla="*/ 1005469 w 3523590"/>
                <a:gd name="connsiteY48" fmla="*/ 1073764 h 3669869"/>
                <a:gd name="connsiteX49" fmla="*/ 1055970 w 3523590"/>
                <a:gd name="connsiteY49" fmla="*/ 1523776 h 3669869"/>
                <a:gd name="connsiteX50" fmla="*/ 646796 w 3523590"/>
                <a:gd name="connsiteY50" fmla="*/ 1641105 h 3669869"/>
                <a:gd name="connsiteX51" fmla="*/ 415852 w 3523590"/>
                <a:gd name="connsiteY51" fmla="*/ 1466597 h 3669869"/>
                <a:gd name="connsiteX52" fmla="*/ 403232 w 3523590"/>
                <a:gd name="connsiteY52" fmla="*/ 1445057 h 3669869"/>
                <a:gd name="connsiteX53" fmla="*/ 360901 w 3523590"/>
                <a:gd name="connsiteY53" fmla="*/ 1288375 h 3669869"/>
                <a:gd name="connsiteX54" fmla="*/ 0 w 3523590"/>
                <a:gd name="connsiteY54" fmla="*/ 1376743 h 3669869"/>
                <a:gd name="connsiteX55" fmla="*/ 22276 w 3523590"/>
                <a:gd name="connsiteY55" fmla="*/ 1500015 h 3669869"/>
                <a:gd name="connsiteX56" fmla="*/ 63121 w 3523590"/>
                <a:gd name="connsiteY56" fmla="*/ 1630707 h 3669869"/>
                <a:gd name="connsiteX57" fmla="*/ 130699 w 3523590"/>
                <a:gd name="connsiteY57" fmla="*/ 1748043 h 3669869"/>
                <a:gd name="connsiteX58" fmla="*/ 177479 w 3523590"/>
                <a:gd name="connsiteY58" fmla="*/ 1796309 h 3669869"/>
                <a:gd name="connsiteX59" fmla="*/ 229466 w 3523590"/>
                <a:gd name="connsiteY59" fmla="*/ 1842346 h 3669869"/>
                <a:gd name="connsiteX60" fmla="*/ 279218 w 3523590"/>
                <a:gd name="connsiteY60" fmla="*/ 1889876 h 3669869"/>
                <a:gd name="connsiteX61" fmla="*/ 328226 w 3523590"/>
                <a:gd name="connsiteY61" fmla="*/ 1938142 h 3669869"/>
                <a:gd name="connsiteX62" fmla="*/ 426250 w 3523590"/>
                <a:gd name="connsiteY62" fmla="*/ 2035416 h 3669869"/>
                <a:gd name="connsiteX63" fmla="*/ 620064 w 3523590"/>
                <a:gd name="connsiteY63" fmla="*/ 2230730 h 3669869"/>
                <a:gd name="connsiteX64" fmla="*/ 1009926 w 3523590"/>
                <a:gd name="connsiteY64" fmla="*/ 2619099 h 3669869"/>
                <a:gd name="connsiteX65" fmla="*/ 1059684 w 3523590"/>
                <a:gd name="connsiteY65" fmla="*/ 2666622 h 3669869"/>
                <a:gd name="connsiteX66" fmla="*/ 1109435 w 3523590"/>
                <a:gd name="connsiteY66" fmla="*/ 2713409 h 3669869"/>
                <a:gd name="connsiteX67" fmla="*/ 1213395 w 3523590"/>
                <a:gd name="connsiteY67" fmla="*/ 2801777 h 3669869"/>
                <a:gd name="connsiteX68" fmla="*/ 1431720 w 3523590"/>
                <a:gd name="connsiteY68" fmla="*/ 2968858 h 3669869"/>
                <a:gd name="connsiteX69" fmla="*/ 2310188 w 3523590"/>
                <a:gd name="connsiteY69" fmla="*/ 3631988 h 3669869"/>
                <a:gd name="connsiteX70" fmla="*/ 2360697 w 3523590"/>
                <a:gd name="connsiteY70" fmla="*/ 3669870 h 3669869"/>
                <a:gd name="connsiteX71" fmla="*/ 3523590 w 3523590"/>
                <a:gd name="connsiteY71" fmla="*/ 3669870 h 3669869"/>
                <a:gd name="connsiteX72" fmla="*/ 3523590 w 3523590"/>
                <a:gd name="connsiteY72" fmla="*/ 2730486 h 3669869"/>
                <a:gd name="connsiteX73" fmla="*/ 1933711 w 3523590"/>
                <a:gd name="connsiteY73" fmla="*/ 2008691 h 366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23590" h="3669869">
                  <a:moveTo>
                    <a:pt x="1933711" y="2008691"/>
                  </a:moveTo>
                  <a:cubicBezTo>
                    <a:pt x="1921084" y="2002749"/>
                    <a:pt x="1912921" y="1990122"/>
                    <a:pt x="1912921" y="1976759"/>
                  </a:cubicBezTo>
                  <a:lnTo>
                    <a:pt x="1915884" y="1256443"/>
                  </a:lnTo>
                  <a:cubicBezTo>
                    <a:pt x="1915884" y="1252729"/>
                    <a:pt x="1916628" y="1248273"/>
                    <a:pt x="1918113" y="1244559"/>
                  </a:cubicBezTo>
                  <a:cubicBezTo>
                    <a:pt x="1937425" y="1188865"/>
                    <a:pt x="2095600" y="733653"/>
                    <a:pt x="2062917" y="620781"/>
                  </a:cubicBezTo>
                  <a:cubicBezTo>
                    <a:pt x="2028022" y="500481"/>
                    <a:pt x="1639645" y="78694"/>
                    <a:pt x="1615884" y="51219"/>
                  </a:cubicBezTo>
                  <a:cubicBezTo>
                    <a:pt x="1572068" y="725"/>
                    <a:pt x="1436176" y="88343"/>
                    <a:pt x="1436919" y="172997"/>
                  </a:cubicBezTo>
                  <a:cubicBezTo>
                    <a:pt x="1437662" y="257659"/>
                    <a:pt x="1503004" y="383151"/>
                    <a:pt x="1580981" y="461121"/>
                  </a:cubicBezTo>
                  <a:cubicBezTo>
                    <a:pt x="1644102" y="524985"/>
                    <a:pt x="1702766" y="620781"/>
                    <a:pt x="1722814" y="654199"/>
                  </a:cubicBezTo>
                  <a:cubicBezTo>
                    <a:pt x="1727271" y="661626"/>
                    <a:pt x="1728756" y="670540"/>
                    <a:pt x="1727271" y="678710"/>
                  </a:cubicBezTo>
                  <a:lnTo>
                    <a:pt x="1712415" y="755194"/>
                  </a:lnTo>
                  <a:cubicBezTo>
                    <a:pt x="1705738" y="790097"/>
                    <a:pt x="1656722" y="793811"/>
                    <a:pt x="1644845" y="760394"/>
                  </a:cubicBezTo>
                  <a:cubicBezTo>
                    <a:pt x="1598800" y="631930"/>
                    <a:pt x="1503746" y="421026"/>
                    <a:pt x="1494841" y="392065"/>
                  </a:cubicBezTo>
                  <a:cubicBezTo>
                    <a:pt x="1479985" y="347513"/>
                    <a:pt x="1034430" y="82401"/>
                    <a:pt x="977251" y="72752"/>
                  </a:cubicBezTo>
                  <a:cubicBezTo>
                    <a:pt x="926757" y="64581"/>
                    <a:pt x="692098" y="13344"/>
                    <a:pt x="637148" y="717"/>
                  </a:cubicBezTo>
                  <a:cubicBezTo>
                    <a:pt x="628977" y="-768"/>
                    <a:pt x="620806" y="-25"/>
                    <a:pt x="613386" y="3688"/>
                  </a:cubicBezTo>
                  <a:cubicBezTo>
                    <a:pt x="581454" y="20772"/>
                    <a:pt x="502734" y="77208"/>
                    <a:pt x="592589" y="184139"/>
                  </a:cubicBezTo>
                  <a:cubicBezTo>
                    <a:pt x="691356" y="301468"/>
                    <a:pt x="853237" y="342313"/>
                    <a:pt x="886654" y="350484"/>
                  </a:cubicBezTo>
                  <a:cubicBezTo>
                    <a:pt x="891111" y="351227"/>
                    <a:pt x="894825" y="353455"/>
                    <a:pt x="898539" y="355684"/>
                  </a:cubicBezTo>
                  <a:lnTo>
                    <a:pt x="1134683" y="510879"/>
                  </a:lnTo>
                  <a:cubicBezTo>
                    <a:pt x="1140625" y="514593"/>
                    <a:pt x="1145081" y="520535"/>
                    <a:pt x="1148045" y="526478"/>
                  </a:cubicBezTo>
                  <a:cubicBezTo>
                    <a:pt x="1159187" y="552468"/>
                    <a:pt x="1192604" y="656427"/>
                    <a:pt x="1205974" y="698015"/>
                  </a:cubicBezTo>
                  <a:lnTo>
                    <a:pt x="1213395" y="705443"/>
                  </a:lnTo>
                  <a:lnTo>
                    <a:pt x="1383446" y="873266"/>
                  </a:lnTo>
                  <a:lnTo>
                    <a:pt x="1207453" y="712128"/>
                  </a:lnTo>
                  <a:lnTo>
                    <a:pt x="1033687" y="551725"/>
                  </a:lnTo>
                  <a:cubicBezTo>
                    <a:pt x="1018096" y="548754"/>
                    <a:pt x="1001755" y="545783"/>
                    <a:pt x="986164" y="542069"/>
                  </a:cubicBezTo>
                  <a:cubicBezTo>
                    <a:pt x="969823" y="538355"/>
                    <a:pt x="953489" y="534641"/>
                    <a:pt x="937156" y="530935"/>
                  </a:cubicBezTo>
                  <a:cubicBezTo>
                    <a:pt x="904481" y="524249"/>
                    <a:pt x="871806" y="517564"/>
                    <a:pt x="839131" y="510879"/>
                  </a:cubicBezTo>
                  <a:cubicBezTo>
                    <a:pt x="773782" y="498995"/>
                    <a:pt x="707689" y="487118"/>
                    <a:pt x="641604" y="482661"/>
                  </a:cubicBezTo>
                  <a:cubicBezTo>
                    <a:pt x="625263" y="481919"/>
                    <a:pt x="608929" y="481176"/>
                    <a:pt x="593331" y="482661"/>
                  </a:cubicBezTo>
                  <a:cubicBezTo>
                    <a:pt x="578483" y="484147"/>
                    <a:pt x="563627" y="490089"/>
                    <a:pt x="548779" y="496774"/>
                  </a:cubicBezTo>
                  <a:cubicBezTo>
                    <a:pt x="519076" y="510144"/>
                    <a:pt x="490115" y="526478"/>
                    <a:pt x="461154" y="543554"/>
                  </a:cubicBezTo>
                  <a:cubicBezTo>
                    <a:pt x="403975" y="576972"/>
                    <a:pt x="347531" y="613361"/>
                    <a:pt x="291837" y="649749"/>
                  </a:cubicBezTo>
                  <a:lnTo>
                    <a:pt x="207926" y="704700"/>
                  </a:lnTo>
                  <a:lnTo>
                    <a:pt x="165602" y="732168"/>
                  </a:lnTo>
                  <a:lnTo>
                    <a:pt x="144805" y="745545"/>
                  </a:lnTo>
                  <a:cubicBezTo>
                    <a:pt x="138862" y="750002"/>
                    <a:pt x="132928" y="755194"/>
                    <a:pt x="128471" y="760394"/>
                  </a:cubicBezTo>
                  <a:cubicBezTo>
                    <a:pt x="119558" y="771535"/>
                    <a:pt x="115844" y="785640"/>
                    <a:pt x="118072" y="799753"/>
                  </a:cubicBezTo>
                  <a:cubicBezTo>
                    <a:pt x="120300" y="813859"/>
                    <a:pt x="128471" y="827964"/>
                    <a:pt x="138870" y="839848"/>
                  </a:cubicBezTo>
                  <a:cubicBezTo>
                    <a:pt x="158918" y="863610"/>
                    <a:pt x="187878" y="880694"/>
                    <a:pt x="217582" y="891085"/>
                  </a:cubicBezTo>
                  <a:cubicBezTo>
                    <a:pt x="232430" y="896285"/>
                    <a:pt x="248771" y="899999"/>
                    <a:pt x="263620" y="900741"/>
                  </a:cubicBezTo>
                  <a:cubicBezTo>
                    <a:pt x="279218" y="901484"/>
                    <a:pt x="295551" y="899256"/>
                    <a:pt x="311150" y="896285"/>
                  </a:cubicBezTo>
                  <a:cubicBezTo>
                    <a:pt x="343082" y="890350"/>
                    <a:pt x="374271" y="879208"/>
                    <a:pt x="406203" y="870295"/>
                  </a:cubicBezTo>
                  <a:cubicBezTo>
                    <a:pt x="469317" y="850247"/>
                    <a:pt x="530953" y="823507"/>
                    <a:pt x="591845" y="795289"/>
                  </a:cubicBezTo>
                  <a:cubicBezTo>
                    <a:pt x="600016" y="790833"/>
                    <a:pt x="608929" y="790097"/>
                    <a:pt x="617835" y="792325"/>
                  </a:cubicBezTo>
                  <a:lnTo>
                    <a:pt x="848780" y="857668"/>
                  </a:lnTo>
                  <a:cubicBezTo>
                    <a:pt x="856951" y="859896"/>
                    <a:pt x="863635" y="865103"/>
                    <a:pt x="868092" y="871781"/>
                  </a:cubicBezTo>
                  <a:lnTo>
                    <a:pt x="1005469" y="1073764"/>
                  </a:lnTo>
                  <a:cubicBezTo>
                    <a:pt x="1005469" y="1073764"/>
                    <a:pt x="1208938" y="1402733"/>
                    <a:pt x="1055970" y="1523776"/>
                  </a:cubicBezTo>
                  <a:cubicBezTo>
                    <a:pt x="809428" y="1718339"/>
                    <a:pt x="729230" y="1696799"/>
                    <a:pt x="646796" y="1641105"/>
                  </a:cubicBezTo>
                  <a:cubicBezTo>
                    <a:pt x="576998" y="1593582"/>
                    <a:pt x="452983" y="1495558"/>
                    <a:pt x="415852" y="1466597"/>
                  </a:cubicBezTo>
                  <a:cubicBezTo>
                    <a:pt x="409167" y="1461398"/>
                    <a:pt x="404710" y="1453970"/>
                    <a:pt x="403232" y="1445057"/>
                  </a:cubicBezTo>
                  <a:cubicBezTo>
                    <a:pt x="398775" y="1419067"/>
                    <a:pt x="386148" y="1356696"/>
                    <a:pt x="360901" y="1288375"/>
                  </a:cubicBezTo>
                  <a:lnTo>
                    <a:pt x="0" y="1376743"/>
                  </a:lnTo>
                  <a:cubicBezTo>
                    <a:pt x="5942" y="1418331"/>
                    <a:pt x="12627" y="1459912"/>
                    <a:pt x="22276" y="1500015"/>
                  </a:cubicBezTo>
                  <a:cubicBezTo>
                    <a:pt x="32675" y="1544566"/>
                    <a:pt x="45302" y="1588375"/>
                    <a:pt x="63121" y="1630707"/>
                  </a:cubicBezTo>
                  <a:cubicBezTo>
                    <a:pt x="80198" y="1673037"/>
                    <a:pt x="102481" y="1712397"/>
                    <a:pt x="130699" y="1748043"/>
                  </a:cubicBezTo>
                  <a:cubicBezTo>
                    <a:pt x="144805" y="1765862"/>
                    <a:pt x="160403" y="1781461"/>
                    <a:pt x="177479" y="1796309"/>
                  </a:cubicBezTo>
                  <a:cubicBezTo>
                    <a:pt x="194564" y="1811164"/>
                    <a:pt x="213125" y="1826005"/>
                    <a:pt x="229466" y="1842346"/>
                  </a:cubicBezTo>
                  <a:cubicBezTo>
                    <a:pt x="246543" y="1857937"/>
                    <a:pt x="262877" y="1873535"/>
                    <a:pt x="279218" y="1889876"/>
                  </a:cubicBezTo>
                  <a:lnTo>
                    <a:pt x="328226" y="1938142"/>
                  </a:lnTo>
                  <a:cubicBezTo>
                    <a:pt x="360901" y="1970074"/>
                    <a:pt x="393576" y="2002742"/>
                    <a:pt x="426250" y="2035416"/>
                  </a:cubicBezTo>
                  <a:lnTo>
                    <a:pt x="620064" y="2230730"/>
                  </a:lnTo>
                  <a:cubicBezTo>
                    <a:pt x="749277" y="2360679"/>
                    <a:pt x="878484" y="2491378"/>
                    <a:pt x="1009926" y="2619099"/>
                  </a:cubicBezTo>
                  <a:cubicBezTo>
                    <a:pt x="1026259" y="2635440"/>
                    <a:pt x="1042600" y="2651031"/>
                    <a:pt x="1059684" y="2666622"/>
                  </a:cubicBezTo>
                  <a:cubicBezTo>
                    <a:pt x="1076018" y="2682213"/>
                    <a:pt x="1092352" y="2698561"/>
                    <a:pt x="1109435" y="2713409"/>
                  </a:cubicBezTo>
                  <a:cubicBezTo>
                    <a:pt x="1142853" y="2744598"/>
                    <a:pt x="1177013" y="2774302"/>
                    <a:pt x="1213395" y="2801777"/>
                  </a:cubicBezTo>
                  <a:cubicBezTo>
                    <a:pt x="1286172" y="2857471"/>
                    <a:pt x="1358942" y="2913165"/>
                    <a:pt x="1431720" y="2968858"/>
                  </a:cubicBezTo>
                  <a:lnTo>
                    <a:pt x="2310188" y="3631988"/>
                  </a:lnTo>
                  <a:lnTo>
                    <a:pt x="2360697" y="3669870"/>
                  </a:lnTo>
                  <a:lnTo>
                    <a:pt x="3523590" y="3669870"/>
                  </a:lnTo>
                  <a:lnTo>
                    <a:pt x="3523590" y="2730486"/>
                  </a:lnTo>
                  <a:lnTo>
                    <a:pt x="1933711" y="2008691"/>
                  </a:lnTo>
                  <a:close/>
                </a:path>
              </a:pathLst>
            </a:custGeom>
            <a:solidFill>
              <a:srgbClr val="1E2B3C"/>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ihåndsform: figur 10">
              <a:extLst>
                <a:ext uri="{FF2B5EF4-FFF2-40B4-BE49-F238E27FC236}">
                  <a16:creationId xmlns:a16="http://schemas.microsoft.com/office/drawing/2014/main" id="{A2B0C277-8B73-4FE8-AFF6-41A46A6D4F65}"/>
                </a:ext>
              </a:extLst>
            </p:cNvPr>
            <p:cNvSpPr/>
            <p:nvPr/>
          </p:nvSpPr>
          <p:spPr>
            <a:xfrm>
              <a:off x="10516701" y="5287591"/>
              <a:ext cx="380092" cy="352197"/>
            </a:xfrm>
            <a:custGeom>
              <a:avLst/>
              <a:gdLst>
                <a:gd name="connsiteX0" fmla="*/ 285782 w 380092"/>
                <a:gd name="connsiteY0" fmla="*/ 90806 h 352197"/>
                <a:gd name="connsiteX1" fmla="*/ 630 w 380092"/>
                <a:gd name="connsiteY1" fmla="*/ 104169 h 352197"/>
                <a:gd name="connsiteX2" fmla="*/ 17706 w 380092"/>
                <a:gd name="connsiteY2" fmla="*/ 341056 h 352197"/>
                <a:gd name="connsiteX3" fmla="*/ 19199 w 380092"/>
                <a:gd name="connsiteY3" fmla="*/ 352197 h 352197"/>
                <a:gd name="connsiteX4" fmla="*/ 380093 w 380092"/>
                <a:gd name="connsiteY4" fmla="*/ 263829 h 352197"/>
                <a:gd name="connsiteX5" fmla="*/ 285782 w 380092"/>
                <a:gd name="connsiteY5" fmla="*/ 90806 h 35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92" h="352197">
                  <a:moveTo>
                    <a:pt x="285782" y="90806"/>
                  </a:moveTo>
                  <a:cubicBezTo>
                    <a:pt x="189994" y="-22074"/>
                    <a:pt x="-12733" y="-42864"/>
                    <a:pt x="630" y="104169"/>
                  </a:cubicBezTo>
                  <a:cubicBezTo>
                    <a:pt x="5829" y="159119"/>
                    <a:pt x="7315" y="246009"/>
                    <a:pt x="17706" y="341056"/>
                  </a:cubicBezTo>
                  <a:cubicBezTo>
                    <a:pt x="18449" y="344769"/>
                    <a:pt x="18456" y="348483"/>
                    <a:pt x="19199" y="352197"/>
                  </a:cubicBezTo>
                  <a:lnTo>
                    <a:pt x="380093" y="263829"/>
                  </a:lnTo>
                  <a:cubicBezTo>
                    <a:pt x="358560" y="204421"/>
                    <a:pt x="328113" y="140557"/>
                    <a:pt x="285782" y="90806"/>
                  </a:cubicBezTo>
                  <a:close/>
                </a:path>
              </a:pathLst>
            </a:custGeom>
            <a:solidFill>
              <a:srgbClr val="F05F63"/>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ihåndsform: figur 11">
              <a:extLst>
                <a:ext uri="{FF2B5EF4-FFF2-40B4-BE49-F238E27FC236}">
                  <a16:creationId xmlns:a16="http://schemas.microsoft.com/office/drawing/2014/main" id="{DCB33F84-5AC7-4872-9AA3-7C2631F5FF38}"/>
                </a:ext>
              </a:extLst>
            </p:cNvPr>
            <p:cNvSpPr/>
            <p:nvPr/>
          </p:nvSpPr>
          <p:spPr>
            <a:xfrm>
              <a:off x="10631835" y="4724051"/>
              <a:ext cx="1285282" cy="456955"/>
            </a:xfrm>
            <a:custGeom>
              <a:avLst/>
              <a:gdLst>
                <a:gd name="connsiteX0" fmla="*/ 100106 w 1285282"/>
                <a:gd name="connsiteY0" fmla="*/ 226610 h 456955"/>
                <a:gd name="connsiteX1" fmla="*/ 57783 w 1285282"/>
                <a:gd name="connsiteY1" fmla="*/ 254078 h 456955"/>
                <a:gd name="connsiteX2" fmla="*/ 36243 w 1285282"/>
                <a:gd name="connsiteY2" fmla="*/ 267456 h 456955"/>
                <a:gd name="connsiteX3" fmla="*/ 15452 w 1285282"/>
                <a:gd name="connsiteY3" fmla="*/ 286018 h 456955"/>
                <a:gd name="connsiteX4" fmla="*/ 2090 w 1285282"/>
                <a:gd name="connsiteY4" fmla="*/ 312007 h 456955"/>
                <a:gd name="connsiteX5" fmla="*/ 1339 w 1285282"/>
                <a:gd name="connsiteY5" fmla="*/ 340968 h 456955"/>
                <a:gd name="connsiteX6" fmla="*/ 25851 w 1285282"/>
                <a:gd name="connsiteY6" fmla="*/ 389234 h 456955"/>
                <a:gd name="connsiteX7" fmla="*/ 112734 w 1285282"/>
                <a:gd name="connsiteY7" fmla="*/ 446413 h 456955"/>
                <a:gd name="connsiteX8" fmla="*/ 164713 w 1285282"/>
                <a:gd name="connsiteY8" fmla="*/ 456812 h 456955"/>
                <a:gd name="connsiteX9" fmla="*/ 216693 w 1285282"/>
                <a:gd name="connsiteY9" fmla="*/ 452355 h 456955"/>
                <a:gd name="connsiteX10" fmla="*/ 266444 w 1285282"/>
                <a:gd name="connsiteY10" fmla="*/ 440478 h 456955"/>
                <a:gd name="connsiteX11" fmla="*/ 313975 w 1285282"/>
                <a:gd name="connsiteY11" fmla="*/ 423394 h 456955"/>
                <a:gd name="connsiteX12" fmla="*/ 394172 w 1285282"/>
                <a:gd name="connsiteY12" fmla="*/ 387006 h 456955"/>
                <a:gd name="connsiteX13" fmla="*/ 493682 w 1285282"/>
                <a:gd name="connsiteY13" fmla="*/ 332798 h 456955"/>
                <a:gd name="connsiteX14" fmla="*/ 308033 w 1285282"/>
                <a:gd name="connsiteY14" fmla="*/ 407796 h 456955"/>
                <a:gd name="connsiteX15" fmla="*/ 212979 w 1285282"/>
                <a:gd name="connsiteY15" fmla="*/ 433786 h 456955"/>
                <a:gd name="connsiteX16" fmla="*/ 165456 w 1285282"/>
                <a:gd name="connsiteY16" fmla="*/ 438250 h 456955"/>
                <a:gd name="connsiteX17" fmla="*/ 119419 w 1285282"/>
                <a:gd name="connsiteY17" fmla="*/ 428586 h 456955"/>
                <a:gd name="connsiteX18" fmla="*/ 40699 w 1285282"/>
                <a:gd name="connsiteY18" fmla="*/ 377357 h 456955"/>
                <a:gd name="connsiteX19" fmla="*/ 19909 w 1285282"/>
                <a:gd name="connsiteY19" fmla="*/ 337254 h 456955"/>
                <a:gd name="connsiteX20" fmla="*/ 30308 w 1285282"/>
                <a:gd name="connsiteY20" fmla="*/ 297895 h 456955"/>
                <a:gd name="connsiteX21" fmla="*/ 46641 w 1285282"/>
                <a:gd name="connsiteY21" fmla="*/ 283047 h 456955"/>
                <a:gd name="connsiteX22" fmla="*/ 67432 w 1285282"/>
                <a:gd name="connsiteY22" fmla="*/ 269676 h 456955"/>
                <a:gd name="connsiteX23" fmla="*/ 109763 w 1285282"/>
                <a:gd name="connsiteY23" fmla="*/ 242201 h 456955"/>
                <a:gd name="connsiteX24" fmla="*/ 193675 w 1285282"/>
                <a:gd name="connsiteY24" fmla="*/ 187250 h 456955"/>
                <a:gd name="connsiteX25" fmla="*/ 362983 w 1285282"/>
                <a:gd name="connsiteY25" fmla="*/ 81056 h 456955"/>
                <a:gd name="connsiteX26" fmla="*/ 450609 w 1285282"/>
                <a:gd name="connsiteY26" fmla="*/ 34275 h 456955"/>
                <a:gd name="connsiteX27" fmla="*/ 495168 w 1285282"/>
                <a:gd name="connsiteY27" fmla="*/ 20162 h 456955"/>
                <a:gd name="connsiteX28" fmla="*/ 543433 w 1285282"/>
                <a:gd name="connsiteY28" fmla="*/ 20162 h 456955"/>
                <a:gd name="connsiteX29" fmla="*/ 740968 w 1285282"/>
                <a:gd name="connsiteY29" fmla="*/ 48388 h 456955"/>
                <a:gd name="connsiteX30" fmla="*/ 838985 w 1285282"/>
                <a:gd name="connsiteY30" fmla="*/ 68436 h 456955"/>
                <a:gd name="connsiteX31" fmla="*/ 888001 w 1285282"/>
                <a:gd name="connsiteY31" fmla="*/ 79570 h 456955"/>
                <a:gd name="connsiteX32" fmla="*/ 935524 w 1285282"/>
                <a:gd name="connsiteY32" fmla="*/ 89233 h 456955"/>
                <a:gd name="connsiteX33" fmla="*/ 1109289 w 1285282"/>
                <a:gd name="connsiteY33" fmla="*/ 249629 h 456955"/>
                <a:gd name="connsiteX34" fmla="*/ 1285283 w 1285282"/>
                <a:gd name="connsiteY34" fmla="*/ 410775 h 456955"/>
                <a:gd name="connsiteX35" fmla="*/ 1115232 w 1285282"/>
                <a:gd name="connsiteY35" fmla="*/ 242944 h 456955"/>
                <a:gd name="connsiteX36" fmla="*/ 1107804 w 1285282"/>
                <a:gd name="connsiteY36" fmla="*/ 235516 h 456955"/>
                <a:gd name="connsiteX37" fmla="*/ 944437 w 1285282"/>
                <a:gd name="connsiteY37" fmla="*/ 75121 h 456955"/>
                <a:gd name="connsiteX38" fmla="*/ 942952 w 1285282"/>
                <a:gd name="connsiteY38" fmla="*/ 73635 h 456955"/>
                <a:gd name="connsiteX39" fmla="*/ 940723 w 1285282"/>
                <a:gd name="connsiteY39" fmla="*/ 72892 h 456955"/>
                <a:gd name="connsiteX40" fmla="*/ 891707 w 1285282"/>
                <a:gd name="connsiteY40" fmla="*/ 60265 h 456955"/>
                <a:gd name="connsiteX41" fmla="*/ 842699 w 1285282"/>
                <a:gd name="connsiteY41" fmla="*/ 49866 h 456955"/>
                <a:gd name="connsiteX42" fmla="*/ 743932 w 1285282"/>
                <a:gd name="connsiteY42" fmla="*/ 29826 h 456955"/>
                <a:gd name="connsiteX43" fmla="*/ 644429 w 1285282"/>
                <a:gd name="connsiteY43" fmla="*/ 12735 h 456955"/>
                <a:gd name="connsiteX44" fmla="*/ 544177 w 1285282"/>
                <a:gd name="connsiteY44" fmla="*/ 858 h 456955"/>
                <a:gd name="connsiteX45" fmla="*/ 492197 w 1285282"/>
                <a:gd name="connsiteY45" fmla="*/ 858 h 456955"/>
                <a:gd name="connsiteX46" fmla="*/ 478827 w 1285282"/>
                <a:gd name="connsiteY46" fmla="*/ 3086 h 456955"/>
                <a:gd name="connsiteX47" fmla="*/ 466207 w 1285282"/>
                <a:gd name="connsiteY47" fmla="*/ 6800 h 456955"/>
                <a:gd name="connsiteX48" fmla="*/ 442446 w 1285282"/>
                <a:gd name="connsiteY48" fmla="*/ 16448 h 456955"/>
                <a:gd name="connsiteX49" fmla="*/ 353335 w 1285282"/>
                <a:gd name="connsiteY49" fmla="*/ 63979 h 456955"/>
                <a:gd name="connsiteX50" fmla="*/ 319917 w 1285282"/>
                <a:gd name="connsiteY50" fmla="*/ 84034 h 456955"/>
                <a:gd name="connsiteX51" fmla="*/ 182533 w 1285282"/>
                <a:gd name="connsiteY51" fmla="*/ 170917 h 456955"/>
                <a:gd name="connsiteX52" fmla="*/ 100106 w 1285282"/>
                <a:gd name="connsiteY52" fmla="*/ 226610 h 45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85282" h="456955">
                  <a:moveTo>
                    <a:pt x="100106" y="226610"/>
                  </a:moveTo>
                  <a:lnTo>
                    <a:pt x="57783" y="254078"/>
                  </a:lnTo>
                  <a:lnTo>
                    <a:pt x="36243" y="267456"/>
                  </a:lnTo>
                  <a:cubicBezTo>
                    <a:pt x="28815" y="272647"/>
                    <a:pt x="21394" y="278590"/>
                    <a:pt x="15452" y="286018"/>
                  </a:cubicBezTo>
                  <a:cubicBezTo>
                    <a:pt x="9510" y="293445"/>
                    <a:pt x="5053" y="302351"/>
                    <a:pt x="2090" y="312007"/>
                  </a:cubicBezTo>
                  <a:cubicBezTo>
                    <a:pt x="-139" y="321663"/>
                    <a:pt x="-881" y="331312"/>
                    <a:pt x="1339" y="340968"/>
                  </a:cubicBezTo>
                  <a:cubicBezTo>
                    <a:pt x="5053" y="359530"/>
                    <a:pt x="14710" y="375864"/>
                    <a:pt x="25851" y="389234"/>
                  </a:cubicBezTo>
                  <a:cubicBezTo>
                    <a:pt x="48870" y="415967"/>
                    <a:pt x="80059" y="434536"/>
                    <a:pt x="112734" y="446413"/>
                  </a:cubicBezTo>
                  <a:cubicBezTo>
                    <a:pt x="129068" y="452355"/>
                    <a:pt x="146152" y="456069"/>
                    <a:pt x="164713" y="456812"/>
                  </a:cubicBezTo>
                  <a:cubicBezTo>
                    <a:pt x="182533" y="457555"/>
                    <a:pt x="199617" y="455326"/>
                    <a:pt x="216693" y="452355"/>
                  </a:cubicBezTo>
                  <a:cubicBezTo>
                    <a:pt x="233777" y="449384"/>
                    <a:pt x="250111" y="444927"/>
                    <a:pt x="266444" y="440478"/>
                  </a:cubicBezTo>
                  <a:cubicBezTo>
                    <a:pt x="282786" y="436022"/>
                    <a:pt x="298377" y="430079"/>
                    <a:pt x="313975" y="423394"/>
                  </a:cubicBezTo>
                  <a:cubicBezTo>
                    <a:pt x="341450" y="412260"/>
                    <a:pt x="368182" y="399633"/>
                    <a:pt x="394172" y="387006"/>
                  </a:cubicBezTo>
                  <a:cubicBezTo>
                    <a:pt x="428333" y="369929"/>
                    <a:pt x="461751" y="352110"/>
                    <a:pt x="493682" y="332798"/>
                  </a:cubicBezTo>
                  <a:cubicBezTo>
                    <a:pt x="432789" y="361016"/>
                    <a:pt x="371154" y="387006"/>
                    <a:pt x="308033" y="407796"/>
                  </a:cubicBezTo>
                  <a:cubicBezTo>
                    <a:pt x="276100" y="417452"/>
                    <a:pt x="244911" y="428594"/>
                    <a:pt x="212979" y="433786"/>
                  </a:cubicBezTo>
                  <a:cubicBezTo>
                    <a:pt x="196645" y="436757"/>
                    <a:pt x="181047" y="438993"/>
                    <a:pt x="165456" y="438250"/>
                  </a:cubicBezTo>
                  <a:cubicBezTo>
                    <a:pt x="149865" y="437507"/>
                    <a:pt x="134267" y="433786"/>
                    <a:pt x="119419" y="428586"/>
                  </a:cubicBezTo>
                  <a:cubicBezTo>
                    <a:pt x="88972" y="418195"/>
                    <a:pt x="60747" y="401119"/>
                    <a:pt x="40699" y="377357"/>
                  </a:cubicBezTo>
                  <a:cubicBezTo>
                    <a:pt x="30308" y="365473"/>
                    <a:pt x="22880" y="352103"/>
                    <a:pt x="19909" y="337254"/>
                  </a:cubicBezTo>
                  <a:cubicBezTo>
                    <a:pt x="16938" y="323142"/>
                    <a:pt x="20652" y="309036"/>
                    <a:pt x="30308" y="297895"/>
                  </a:cubicBezTo>
                  <a:cubicBezTo>
                    <a:pt x="34757" y="291952"/>
                    <a:pt x="40699" y="287503"/>
                    <a:pt x="46641" y="283047"/>
                  </a:cubicBezTo>
                  <a:lnTo>
                    <a:pt x="67432" y="269676"/>
                  </a:lnTo>
                  <a:lnTo>
                    <a:pt x="109763" y="242201"/>
                  </a:lnTo>
                  <a:lnTo>
                    <a:pt x="193675" y="187250"/>
                  </a:lnTo>
                  <a:cubicBezTo>
                    <a:pt x="249368" y="150862"/>
                    <a:pt x="305804" y="114473"/>
                    <a:pt x="362983" y="81056"/>
                  </a:cubicBezTo>
                  <a:cubicBezTo>
                    <a:pt x="391944" y="63979"/>
                    <a:pt x="420905" y="47645"/>
                    <a:pt x="450609" y="34275"/>
                  </a:cubicBezTo>
                  <a:cubicBezTo>
                    <a:pt x="465464" y="27590"/>
                    <a:pt x="480312" y="20905"/>
                    <a:pt x="495168" y="20162"/>
                  </a:cubicBezTo>
                  <a:cubicBezTo>
                    <a:pt x="510759" y="18677"/>
                    <a:pt x="527100" y="19420"/>
                    <a:pt x="543433" y="20162"/>
                  </a:cubicBezTo>
                  <a:cubicBezTo>
                    <a:pt x="609526" y="24619"/>
                    <a:pt x="675618" y="36504"/>
                    <a:pt x="740968" y="48388"/>
                  </a:cubicBezTo>
                  <a:cubicBezTo>
                    <a:pt x="773635" y="54330"/>
                    <a:pt x="806310" y="61008"/>
                    <a:pt x="838985" y="68436"/>
                  </a:cubicBezTo>
                  <a:cubicBezTo>
                    <a:pt x="855326" y="72142"/>
                    <a:pt x="871660" y="75113"/>
                    <a:pt x="888001" y="79570"/>
                  </a:cubicBezTo>
                  <a:cubicBezTo>
                    <a:pt x="903592" y="83284"/>
                    <a:pt x="919183" y="86262"/>
                    <a:pt x="935524" y="89233"/>
                  </a:cubicBezTo>
                  <a:lnTo>
                    <a:pt x="1109289" y="249629"/>
                  </a:lnTo>
                  <a:lnTo>
                    <a:pt x="1285283" y="410775"/>
                  </a:lnTo>
                  <a:lnTo>
                    <a:pt x="1115232" y="242944"/>
                  </a:lnTo>
                  <a:lnTo>
                    <a:pt x="1107804" y="235516"/>
                  </a:lnTo>
                  <a:lnTo>
                    <a:pt x="944437" y="75121"/>
                  </a:lnTo>
                  <a:lnTo>
                    <a:pt x="942952" y="73635"/>
                  </a:lnTo>
                  <a:lnTo>
                    <a:pt x="940723" y="72892"/>
                  </a:lnTo>
                  <a:cubicBezTo>
                    <a:pt x="924382" y="68436"/>
                    <a:pt x="908048" y="63979"/>
                    <a:pt x="891707" y="60265"/>
                  </a:cubicBezTo>
                  <a:lnTo>
                    <a:pt x="842699" y="49866"/>
                  </a:lnTo>
                  <a:cubicBezTo>
                    <a:pt x="810024" y="43181"/>
                    <a:pt x="777349" y="36504"/>
                    <a:pt x="743932" y="29826"/>
                  </a:cubicBezTo>
                  <a:cubicBezTo>
                    <a:pt x="710514" y="23141"/>
                    <a:pt x="677847" y="17934"/>
                    <a:pt x="644429" y="12735"/>
                  </a:cubicBezTo>
                  <a:cubicBezTo>
                    <a:pt x="611012" y="7543"/>
                    <a:pt x="577594" y="3086"/>
                    <a:pt x="544177" y="858"/>
                  </a:cubicBezTo>
                  <a:cubicBezTo>
                    <a:pt x="527100" y="115"/>
                    <a:pt x="510016" y="-628"/>
                    <a:pt x="492197" y="858"/>
                  </a:cubicBezTo>
                  <a:cubicBezTo>
                    <a:pt x="487740" y="1600"/>
                    <a:pt x="483284" y="1600"/>
                    <a:pt x="478827" y="3086"/>
                  </a:cubicBezTo>
                  <a:cubicBezTo>
                    <a:pt x="474370" y="4571"/>
                    <a:pt x="469921" y="5314"/>
                    <a:pt x="466207" y="6800"/>
                  </a:cubicBezTo>
                  <a:cubicBezTo>
                    <a:pt x="458037" y="9771"/>
                    <a:pt x="449866" y="12735"/>
                    <a:pt x="442446" y="16448"/>
                  </a:cubicBezTo>
                  <a:cubicBezTo>
                    <a:pt x="411256" y="30561"/>
                    <a:pt x="382295" y="46902"/>
                    <a:pt x="353335" y="63979"/>
                  </a:cubicBezTo>
                  <a:cubicBezTo>
                    <a:pt x="342193" y="70664"/>
                    <a:pt x="331051" y="77349"/>
                    <a:pt x="319917" y="84034"/>
                  </a:cubicBezTo>
                  <a:cubicBezTo>
                    <a:pt x="273872" y="112252"/>
                    <a:pt x="227835" y="141213"/>
                    <a:pt x="182533" y="170917"/>
                  </a:cubicBezTo>
                  <a:lnTo>
                    <a:pt x="100106" y="226610"/>
                  </a:lnTo>
                  <a:close/>
                </a:path>
              </a:pathLst>
            </a:custGeom>
            <a:solidFill>
              <a:srgbClr val="EDCFC5"/>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ihåndsform: figur 12">
              <a:extLst>
                <a:ext uri="{FF2B5EF4-FFF2-40B4-BE49-F238E27FC236}">
                  <a16:creationId xmlns:a16="http://schemas.microsoft.com/office/drawing/2014/main" id="{5C5D8B4D-329C-441B-AE5D-31B40173231C}"/>
                </a:ext>
              </a:extLst>
            </p:cNvPr>
            <p:cNvSpPr/>
            <p:nvPr/>
          </p:nvSpPr>
          <p:spPr>
            <a:xfrm>
              <a:off x="10535150" y="5626411"/>
              <a:ext cx="2364425" cy="2304260"/>
            </a:xfrm>
            <a:custGeom>
              <a:avLst/>
              <a:gdLst>
                <a:gd name="connsiteX0" fmla="*/ 1433198 w 2364425"/>
                <a:gd name="connsiteY0" fmla="*/ 1603999 h 2304260"/>
                <a:gd name="connsiteX1" fmla="*/ 1214880 w 2364425"/>
                <a:gd name="connsiteY1" fmla="*/ 1436919 h 2304260"/>
                <a:gd name="connsiteX2" fmla="*/ 1110914 w 2364425"/>
                <a:gd name="connsiteY2" fmla="*/ 1348543 h 2304260"/>
                <a:gd name="connsiteX3" fmla="*/ 1061162 w 2364425"/>
                <a:gd name="connsiteY3" fmla="*/ 1301763 h 2304260"/>
                <a:gd name="connsiteX4" fmla="*/ 1011411 w 2364425"/>
                <a:gd name="connsiteY4" fmla="*/ 1254233 h 2304260"/>
                <a:gd name="connsiteX5" fmla="*/ 621549 w 2364425"/>
                <a:gd name="connsiteY5" fmla="*/ 865864 h 2304260"/>
                <a:gd name="connsiteX6" fmla="*/ 427728 w 2364425"/>
                <a:gd name="connsiteY6" fmla="*/ 670558 h 2304260"/>
                <a:gd name="connsiteX7" fmla="*/ 329712 w 2364425"/>
                <a:gd name="connsiteY7" fmla="*/ 573276 h 2304260"/>
                <a:gd name="connsiteX8" fmla="*/ 280696 w 2364425"/>
                <a:gd name="connsiteY8" fmla="*/ 525010 h 2304260"/>
                <a:gd name="connsiteX9" fmla="*/ 230944 w 2364425"/>
                <a:gd name="connsiteY9" fmla="*/ 477487 h 2304260"/>
                <a:gd name="connsiteX10" fmla="*/ 178965 w 2364425"/>
                <a:gd name="connsiteY10" fmla="*/ 431443 h 2304260"/>
                <a:gd name="connsiteX11" fmla="*/ 132177 w 2364425"/>
                <a:gd name="connsiteY11" fmla="*/ 383177 h 2304260"/>
                <a:gd name="connsiteX12" fmla="*/ 64607 w 2364425"/>
                <a:gd name="connsiteY12" fmla="*/ 265848 h 2304260"/>
                <a:gd name="connsiteX13" fmla="*/ 23761 w 2364425"/>
                <a:gd name="connsiteY13" fmla="*/ 135149 h 2304260"/>
                <a:gd name="connsiteX14" fmla="*/ 1486 w 2364425"/>
                <a:gd name="connsiteY14" fmla="*/ 11877 h 2304260"/>
                <a:gd name="connsiteX15" fmla="*/ 0 w 2364425"/>
                <a:gd name="connsiteY15" fmla="*/ 743 h 2304260"/>
                <a:gd name="connsiteX16" fmla="*/ 0 w 2364425"/>
                <a:gd name="connsiteY16" fmla="*/ 0 h 2304260"/>
                <a:gd name="connsiteX17" fmla="*/ 1486 w 2364425"/>
                <a:gd name="connsiteY17" fmla="*/ 11877 h 2304260"/>
                <a:gd name="connsiteX18" fmla="*/ 55693 w 2364425"/>
                <a:gd name="connsiteY18" fmla="*/ 269562 h 2304260"/>
                <a:gd name="connsiteX19" fmla="*/ 121786 w 2364425"/>
                <a:gd name="connsiteY19" fmla="*/ 392090 h 2304260"/>
                <a:gd name="connsiteX20" fmla="*/ 169309 w 2364425"/>
                <a:gd name="connsiteY20" fmla="*/ 444070 h 2304260"/>
                <a:gd name="connsiteX21" fmla="*/ 219060 w 2364425"/>
                <a:gd name="connsiteY21" fmla="*/ 490850 h 2304260"/>
                <a:gd name="connsiteX22" fmla="*/ 415109 w 2364425"/>
                <a:gd name="connsiteY22" fmla="*/ 683185 h 2304260"/>
                <a:gd name="connsiteX23" fmla="*/ 608922 w 2364425"/>
                <a:gd name="connsiteY23" fmla="*/ 878484 h 2304260"/>
                <a:gd name="connsiteX24" fmla="*/ 998784 w 2364425"/>
                <a:gd name="connsiteY24" fmla="*/ 1266860 h 2304260"/>
                <a:gd name="connsiteX25" fmla="*/ 1048535 w 2364425"/>
                <a:gd name="connsiteY25" fmla="*/ 1314390 h 2304260"/>
                <a:gd name="connsiteX26" fmla="*/ 1099037 w 2364425"/>
                <a:gd name="connsiteY26" fmla="*/ 1361913 h 2304260"/>
                <a:gd name="connsiteX27" fmla="*/ 1204481 w 2364425"/>
                <a:gd name="connsiteY27" fmla="*/ 1451024 h 2304260"/>
                <a:gd name="connsiteX28" fmla="*/ 1423549 w 2364425"/>
                <a:gd name="connsiteY28" fmla="*/ 1618104 h 2304260"/>
                <a:gd name="connsiteX29" fmla="*/ 2302033 w 2364425"/>
                <a:gd name="connsiteY29" fmla="*/ 2281235 h 2304260"/>
                <a:gd name="connsiteX30" fmla="*/ 2333229 w 2364425"/>
                <a:gd name="connsiteY30" fmla="*/ 2304261 h 2304260"/>
                <a:gd name="connsiteX31" fmla="*/ 2364426 w 2364425"/>
                <a:gd name="connsiteY31" fmla="*/ 2304261 h 2304260"/>
                <a:gd name="connsiteX32" fmla="*/ 2313917 w 2364425"/>
                <a:gd name="connsiteY32" fmla="*/ 2266386 h 2304260"/>
                <a:gd name="connsiteX33" fmla="*/ 1433198 w 2364425"/>
                <a:gd name="connsiteY33" fmla="*/ 1603999 h 230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64425" h="2304260">
                  <a:moveTo>
                    <a:pt x="1433198" y="1603999"/>
                  </a:moveTo>
                  <a:cubicBezTo>
                    <a:pt x="1360428" y="1548306"/>
                    <a:pt x="1286907" y="1493355"/>
                    <a:pt x="1214880" y="1436919"/>
                  </a:cubicBezTo>
                  <a:cubicBezTo>
                    <a:pt x="1178491" y="1409443"/>
                    <a:pt x="1144331" y="1379732"/>
                    <a:pt x="1110914" y="1348543"/>
                  </a:cubicBezTo>
                  <a:cubicBezTo>
                    <a:pt x="1093837" y="1332952"/>
                    <a:pt x="1077496" y="1317361"/>
                    <a:pt x="1061162" y="1301763"/>
                  </a:cubicBezTo>
                  <a:cubicBezTo>
                    <a:pt x="1044821" y="1286172"/>
                    <a:pt x="1027745" y="1269831"/>
                    <a:pt x="1011411" y="1254233"/>
                  </a:cubicBezTo>
                  <a:cubicBezTo>
                    <a:pt x="879969" y="1126512"/>
                    <a:pt x="750755" y="995813"/>
                    <a:pt x="621549" y="865864"/>
                  </a:cubicBezTo>
                  <a:lnTo>
                    <a:pt x="427728" y="670558"/>
                  </a:lnTo>
                  <a:cubicBezTo>
                    <a:pt x="395061" y="637883"/>
                    <a:pt x="363122" y="605951"/>
                    <a:pt x="329712" y="573276"/>
                  </a:cubicBezTo>
                  <a:lnTo>
                    <a:pt x="280696" y="525010"/>
                  </a:lnTo>
                  <a:cubicBezTo>
                    <a:pt x="264362" y="508669"/>
                    <a:pt x="247286" y="493078"/>
                    <a:pt x="230944" y="477487"/>
                  </a:cubicBezTo>
                  <a:cubicBezTo>
                    <a:pt x="214611" y="461889"/>
                    <a:pt x="196041" y="447041"/>
                    <a:pt x="178965" y="431443"/>
                  </a:cubicBezTo>
                  <a:cubicBezTo>
                    <a:pt x="161881" y="416594"/>
                    <a:pt x="146290" y="400996"/>
                    <a:pt x="132177" y="383177"/>
                  </a:cubicBezTo>
                  <a:cubicBezTo>
                    <a:pt x="103959" y="348274"/>
                    <a:pt x="81683" y="308179"/>
                    <a:pt x="64607" y="265848"/>
                  </a:cubicBezTo>
                  <a:cubicBezTo>
                    <a:pt x="47523" y="223517"/>
                    <a:pt x="34160" y="179700"/>
                    <a:pt x="23761" y="135149"/>
                  </a:cubicBezTo>
                  <a:cubicBezTo>
                    <a:pt x="14105" y="94303"/>
                    <a:pt x="7420" y="52723"/>
                    <a:pt x="1486" y="11877"/>
                  </a:cubicBezTo>
                  <a:cubicBezTo>
                    <a:pt x="743" y="8170"/>
                    <a:pt x="743" y="4456"/>
                    <a:pt x="0" y="743"/>
                  </a:cubicBezTo>
                  <a:lnTo>
                    <a:pt x="0" y="0"/>
                  </a:lnTo>
                  <a:cubicBezTo>
                    <a:pt x="0" y="3714"/>
                    <a:pt x="743" y="8170"/>
                    <a:pt x="1486" y="11877"/>
                  </a:cubicBezTo>
                  <a:cubicBezTo>
                    <a:pt x="9649" y="99503"/>
                    <a:pt x="24504" y="186393"/>
                    <a:pt x="55693" y="269562"/>
                  </a:cubicBezTo>
                  <a:cubicBezTo>
                    <a:pt x="72027" y="312628"/>
                    <a:pt x="93568" y="354216"/>
                    <a:pt x="121786" y="392090"/>
                  </a:cubicBezTo>
                  <a:cubicBezTo>
                    <a:pt x="135149" y="410652"/>
                    <a:pt x="151489" y="427736"/>
                    <a:pt x="169309" y="444070"/>
                  </a:cubicBezTo>
                  <a:cubicBezTo>
                    <a:pt x="186393" y="459661"/>
                    <a:pt x="202726" y="474516"/>
                    <a:pt x="219060" y="490850"/>
                  </a:cubicBezTo>
                  <a:cubicBezTo>
                    <a:pt x="285152" y="553971"/>
                    <a:pt x="350502" y="618578"/>
                    <a:pt x="415109" y="683185"/>
                  </a:cubicBezTo>
                  <a:lnTo>
                    <a:pt x="608922" y="878484"/>
                  </a:lnTo>
                  <a:cubicBezTo>
                    <a:pt x="738136" y="1008440"/>
                    <a:pt x="867342" y="1139132"/>
                    <a:pt x="998784" y="1266860"/>
                  </a:cubicBezTo>
                  <a:cubicBezTo>
                    <a:pt x="1015117" y="1283193"/>
                    <a:pt x="1031459" y="1298792"/>
                    <a:pt x="1048535" y="1314390"/>
                  </a:cubicBezTo>
                  <a:cubicBezTo>
                    <a:pt x="1065619" y="1329981"/>
                    <a:pt x="1081953" y="1346315"/>
                    <a:pt x="1099037" y="1361913"/>
                  </a:cubicBezTo>
                  <a:cubicBezTo>
                    <a:pt x="1132454" y="1393102"/>
                    <a:pt x="1168093" y="1423549"/>
                    <a:pt x="1204481" y="1451024"/>
                  </a:cubicBezTo>
                  <a:cubicBezTo>
                    <a:pt x="1277259" y="1507460"/>
                    <a:pt x="1350029" y="1562411"/>
                    <a:pt x="1423549" y="1618104"/>
                  </a:cubicBezTo>
                  <a:lnTo>
                    <a:pt x="2302033" y="2281235"/>
                  </a:lnTo>
                  <a:lnTo>
                    <a:pt x="2333229" y="2304261"/>
                  </a:lnTo>
                  <a:lnTo>
                    <a:pt x="2364426" y="2304261"/>
                  </a:lnTo>
                  <a:lnTo>
                    <a:pt x="2313917" y="2266386"/>
                  </a:lnTo>
                  <a:lnTo>
                    <a:pt x="1433198" y="1603999"/>
                  </a:lnTo>
                  <a:close/>
                </a:path>
              </a:pathLst>
            </a:custGeom>
            <a:solidFill>
              <a:srgbClr val="EDCFC5"/>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ihåndsform: figur 13">
              <a:extLst>
                <a:ext uri="{FF2B5EF4-FFF2-40B4-BE49-F238E27FC236}">
                  <a16:creationId xmlns:a16="http://schemas.microsoft.com/office/drawing/2014/main" id="{751FCFD0-A2E4-4F0D-AF55-25B30310E891}"/>
                </a:ext>
              </a:extLst>
            </p:cNvPr>
            <p:cNvSpPr/>
            <p:nvPr/>
          </p:nvSpPr>
          <p:spPr>
            <a:xfrm>
              <a:off x="7722235" y="3697149"/>
              <a:ext cx="394311" cy="582931"/>
            </a:xfrm>
            <a:custGeom>
              <a:avLst/>
              <a:gdLst>
                <a:gd name="connsiteX0" fmla="*/ 369064 w 394311"/>
                <a:gd name="connsiteY0" fmla="*/ 141091 h 582931"/>
                <a:gd name="connsiteX1" fmla="*/ 344560 w 394311"/>
                <a:gd name="connsiteY1" fmla="*/ 126985 h 582931"/>
                <a:gd name="connsiteX2" fmla="*/ 171537 w 394311"/>
                <a:gd name="connsiteY2" fmla="*/ 33418 h 582931"/>
                <a:gd name="connsiteX3" fmla="*/ 149261 w 394311"/>
                <a:gd name="connsiteY3" fmla="*/ 23761 h 582931"/>
                <a:gd name="connsiteX4" fmla="*/ 126978 w 394311"/>
                <a:gd name="connsiteY4" fmla="*/ 17084 h 582931"/>
                <a:gd name="connsiteX5" fmla="*/ 79455 w 394311"/>
                <a:gd name="connsiteY5" fmla="*/ 8913 h 582931"/>
                <a:gd name="connsiteX6" fmla="*/ 0 w 394311"/>
                <a:gd name="connsiteY6" fmla="*/ 0 h 582931"/>
                <a:gd name="connsiteX7" fmla="*/ 129949 w 394311"/>
                <a:gd name="connsiteY7" fmla="*/ 213868 h 582931"/>
                <a:gd name="connsiteX8" fmla="*/ 262134 w 394311"/>
                <a:gd name="connsiteY8" fmla="*/ 576997 h 582931"/>
                <a:gd name="connsiteX9" fmla="*/ 282182 w 394311"/>
                <a:gd name="connsiteY9" fmla="*/ 582932 h 582931"/>
                <a:gd name="connsiteX10" fmla="*/ 394311 w 394311"/>
                <a:gd name="connsiteY10" fmla="*/ 262141 h 582931"/>
                <a:gd name="connsiteX11" fmla="*/ 369064 w 394311"/>
                <a:gd name="connsiteY11" fmla="*/ 141091 h 58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311" h="582931">
                  <a:moveTo>
                    <a:pt x="369064" y="141091"/>
                  </a:moveTo>
                  <a:lnTo>
                    <a:pt x="344560" y="126985"/>
                  </a:lnTo>
                  <a:cubicBezTo>
                    <a:pt x="287381" y="94310"/>
                    <a:pt x="230202" y="61636"/>
                    <a:pt x="171537" y="33418"/>
                  </a:cubicBezTo>
                  <a:cubicBezTo>
                    <a:pt x="164109" y="29704"/>
                    <a:pt x="156682" y="26733"/>
                    <a:pt x="149261" y="23761"/>
                  </a:cubicBezTo>
                  <a:cubicBezTo>
                    <a:pt x="141833" y="20790"/>
                    <a:pt x="135149" y="18569"/>
                    <a:pt x="126978" y="17084"/>
                  </a:cubicBezTo>
                  <a:cubicBezTo>
                    <a:pt x="111387" y="13370"/>
                    <a:pt x="95046" y="11142"/>
                    <a:pt x="79455" y="8913"/>
                  </a:cubicBezTo>
                  <a:cubicBezTo>
                    <a:pt x="53465" y="5199"/>
                    <a:pt x="26733" y="2971"/>
                    <a:pt x="0" y="0"/>
                  </a:cubicBezTo>
                  <a:cubicBezTo>
                    <a:pt x="42323" y="61636"/>
                    <a:pt x="110644" y="164117"/>
                    <a:pt x="129949" y="213868"/>
                  </a:cubicBezTo>
                  <a:cubicBezTo>
                    <a:pt x="158910" y="287388"/>
                    <a:pt x="196784" y="552486"/>
                    <a:pt x="262134" y="576997"/>
                  </a:cubicBezTo>
                  <a:cubicBezTo>
                    <a:pt x="268819" y="579218"/>
                    <a:pt x="275496" y="581447"/>
                    <a:pt x="282182" y="582932"/>
                  </a:cubicBezTo>
                  <a:cubicBezTo>
                    <a:pt x="297780" y="467089"/>
                    <a:pt x="337132" y="358680"/>
                    <a:pt x="394311" y="262141"/>
                  </a:cubicBezTo>
                  <a:cubicBezTo>
                    <a:pt x="386891" y="222781"/>
                    <a:pt x="377978" y="181193"/>
                    <a:pt x="369064" y="141091"/>
                  </a:cubicBezTo>
                  <a:close/>
                </a:path>
              </a:pathLst>
            </a:custGeom>
            <a:solidFill>
              <a:srgbClr val="1E2B3C"/>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ihåndsform: figur 14">
              <a:extLst>
                <a:ext uri="{FF2B5EF4-FFF2-40B4-BE49-F238E27FC236}">
                  <a16:creationId xmlns:a16="http://schemas.microsoft.com/office/drawing/2014/main" id="{9A119FD4-F040-43C8-89D8-B08C49E98672}"/>
                </a:ext>
              </a:extLst>
            </p:cNvPr>
            <p:cNvSpPr/>
            <p:nvPr/>
          </p:nvSpPr>
          <p:spPr>
            <a:xfrm>
              <a:off x="5185530" y="1694389"/>
              <a:ext cx="3685478" cy="2411492"/>
            </a:xfrm>
            <a:custGeom>
              <a:avLst/>
              <a:gdLst>
                <a:gd name="connsiteX0" fmla="*/ 1811925 w 3685478"/>
                <a:gd name="connsiteY0" fmla="*/ 1969350 h 2411492"/>
                <a:gd name="connsiteX1" fmla="*/ 2166141 w 3685478"/>
                <a:gd name="connsiteY1" fmla="*/ 1965636 h 2411492"/>
                <a:gd name="connsiteX2" fmla="*/ 2125296 w 3685478"/>
                <a:gd name="connsiteY2" fmla="*/ 1957473 h 2411492"/>
                <a:gd name="connsiteX3" fmla="*/ 2030243 w 3685478"/>
                <a:gd name="connsiteY3" fmla="*/ 1928512 h 2411492"/>
                <a:gd name="connsiteX4" fmla="*/ 1942617 w 3685478"/>
                <a:gd name="connsiteY4" fmla="*/ 1882474 h 2411492"/>
                <a:gd name="connsiteX5" fmla="*/ 2126782 w 3685478"/>
                <a:gd name="connsiteY5" fmla="*/ 1947074 h 2411492"/>
                <a:gd name="connsiteX6" fmla="*/ 2322823 w 3685478"/>
                <a:gd name="connsiteY6" fmla="*/ 1966386 h 2411492"/>
                <a:gd name="connsiteX7" fmla="*/ 2519614 w 3685478"/>
                <a:gd name="connsiteY7" fmla="*/ 1981234 h 2411492"/>
                <a:gd name="connsiteX8" fmla="*/ 2618374 w 3685478"/>
                <a:gd name="connsiteY8" fmla="*/ 1991625 h 2411492"/>
                <a:gd name="connsiteX9" fmla="*/ 2667390 w 3685478"/>
                <a:gd name="connsiteY9" fmla="*/ 2000539 h 2411492"/>
                <a:gd name="connsiteX10" fmla="*/ 2692637 w 3685478"/>
                <a:gd name="connsiteY10" fmla="*/ 2007967 h 2411492"/>
                <a:gd name="connsiteX11" fmla="*/ 2715656 w 3685478"/>
                <a:gd name="connsiteY11" fmla="*/ 2018365 h 2411492"/>
                <a:gd name="connsiteX12" fmla="*/ 2889421 w 3685478"/>
                <a:gd name="connsiteY12" fmla="*/ 2112676 h 2411492"/>
                <a:gd name="connsiteX13" fmla="*/ 3060216 w 3685478"/>
                <a:gd name="connsiteY13" fmla="*/ 2211443 h 2411492"/>
                <a:gd name="connsiteX14" fmla="*/ 3231760 w 3685478"/>
                <a:gd name="connsiteY14" fmla="*/ 2309460 h 2411492"/>
                <a:gd name="connsiteX15" fmla="*/ 3318643 w 3685478"/>
                <a:gd name="connsiteY15" fmla="*/ 2356248 h 2411492"/>
                <a:gd name="connsiteX16" fmla="*/ 3407011 w 3685478"/>
                <a:gd name="connsiteY16" fmla="*/ 2397086 h 2411492"/>
                <a:gd name="connsiteX17" fmla="*/ 3499836 w 3685478"/>
                <a:gd name="connsiteY17" fmla="*/ 2410456 h 2411492"/>
                <a:gd name="connsiteX18" fmla="*/ 3575577 w 3685478"/>
                <a:gd name="connsiteY18" fmla="*/ 2365161 h 2411492"/>
                <a:gd name="connsiteX19" fmla="*/ 3596368 w 3685478"/>
                <a:gd name="connsiteY19" fmla="*/ 2323566 h 2411492"/>
                <a:gd name="connsiteX20" fmla="*/ 3600082 w 3685478"/>
                <a:gd name="connsiteY20" fmla="*/ 2312431 h 2411492"/>
                <a:gd name="connsiteX21" fmla="*/ 3603053 w 3685478"/>
                <a:gd name="connsiteY21" fmla="*/ 2301290 h 2411492"/>
                <a:gd name="connsiteX22" fmla="*/ 3605281 w 3685478"/>
                <a:gd name="connsiteY22" fmla="*/ 2289413 h 2411492"/>
                <a:gd name="connsiteX23" fmla="*/ 3606024 w 3685478"/>
                <a:gd name="connsiteY23" fmla="*/ 2279014 h 2411492"/>
                <a:gd name="connsiteX24" fmla="*/ 3594147 w 3685478"/>
                <a:gd name="connsiteY24" fmla="*/ 2235947 h 2411492"/>
                <a:gd name="connsiteX25" fmla="*/ 3568150 w 3685478"/>
                <a:gd name="connsiteY25" fmla="*/ 2195845 h 2411492"/>
                <a:gd name="connsiteX26" fmla="*/ 3502065 w 3685478"/>
                <a:gd name="connsiteY26" fmla="*/ 2125296 h 2411492"/>
                <a:gd name="connsiteX27" fmla="*/ 3427059 w 3685478"/>
                <a:gd name="connsiteY27" fmla="*/ 2062175 h 2411492"/>
                <a:gd name="connsiteX28" fmla="*/ 3347604 w 3685478"/>
                <a:gd name="connsiteY28" fmla="*/ 2004253 h 2411492"/>
                <a:gd name="connsiteX29" fmla="*/ 3306759 w 3685478"/>
                <a:gd name="connsiteY29" fmla="*/ 1976777 h 2411492"/>
                <a:gd name="connsiteX30" fmla="*/ 3285968 w 3685478"/>
                <a:gd name="connsiteY30" fmla="*/ 1962672 h 2411492"/>
                <a:gd name="connsiteX31" fmla="*/ 3265913 w 3685478"/>
                <a:gd name="connsiteY31" fmla="*/ 1947816 h 2411492"/>
                <a:gd name="connsiteX32" fmla="*/ 3112946 w 3685478"/>
                <a:gd name="connsiteY32" fmla="*/ 1823067 h 2411492"/>
                <a:gd name="connsiteX33" fmla="*/ 2965170 w 3685478"/>
                <a:gd name="connsiteY33" fmla="*/ 1692368 h 2411492"/>
                <a:gd name="connsiteX34" fmla="*/ 2930267 w 3685478"/>
                <a:gd name="connsiteY34" fmla="*/ 1656722 h 2411492"/>
                <a:gd name="connsiteX35" fmla="*/ 2899077 w 3685478"/>
                <a:gd name="connsiteY35" fmla="*/ 1617369 h 2411492"/>
                <a:gd name="connsiteX36" fmla="*/ 2850812 w 3685478"/>
                <a:gd name="connsiteY36" fmla="*/ 1530479 h 2411492"/>
                <a:gd name="connsiteX37" fmla="*/ 2818880 w 3685478"/>
                <a:gd name="connsiteY37" fmla="*/ 1436911 h 2411492"/>
                <a:gd name="connsiteX38" fmla="*/ 2810709 w 3685478"/>
                <a:gd name="connsiteY38" fmla="*/ 1338895 h 2411492"/>
                <a:gd name="connsiteX39" fmla="*/ 2859718 w 3685478"/>
                <a:gd name="connsiteY39" fmla="*/ 1526773 h 2411492"/>
                <a:gd name="connsiteX40" fmla="*/ 2910962 w 3685478"/>
                <a:gd name="connsiteY40" fmla="*/ 1609942 h 2411492"/>
                <a:gd name="connsiteX41" fmla="*/ 2942887 w 3685478"/>
                <a:gd name="connsiteY41" fmla="*/ 1646330 h 2411492"/>
                <a:gd name="connsiteX42" fmla="*/ 2978532 w 3685478"/>
                <a:gd name="connsiteY42" fmla="*/ 1679740 h 2411492"/>
                <a:gd name="connsiteX43" fmla="*/ 3125565 w 3685478"/>
                <a:gd name="connsiteY43" fmla="*/ 1810440 h 2411492"/>
                <a:gd name="connsiteX44" fmla="*/ 3277798 w 3685478"/>
                <a:gd name="connsiteY44" fmla="*/ 1935197 h 2411492"/>
                <a:gd name="connsiteX45" fmla="*/ 3280769 w 3685478"/>
                <a:gd name="connsiteY45" fmla="*/ 1937418 h 2411492"/>
                <a:gd name="connsiteX46" fmla="*/ 3315672 w 3685478"/>
                <a:gd name="connsiteY46" fmla="*/ 1920341 h 2411492"/>
                <a:gd name="connsiteX47" fmla="*/ 3086213 w 3685478"/>
                <a:gd name="connsiteY47" fmla="*/ 1560183 h 2411492"/>
                <a:gd name="connsiteX48" fmla="*/ 3394384 w 3685478"/>
                <a:gd name="connsiteY48" fmla="*/ 1888416 h 2411492"/>
                <a:gd name="connsiteX49" fmla="*/ 3626814 w 3685478"/>
                <a:gd name="connsiteY49" fmla="*/ 1843857 h 2411492"/>
                <a:gd name="connsiteX50" fmla="*/ 3685479 w 3685478"/>
                <a:gd name="connsiteY50" fmla="*/ 1843107 h 2411492"/>
                <a:gd name="connsiteX51" fmla="*/ 3678801 w 3685478"/>
                <a:gd name="connsiteY51" fmla="*/ 1831230 h 2411492"/>
                <a:gd name="connsiteX52" fmla="*/ 3577063 w 3685478"/>
                <a:gd name="connsiteY52" fmla="*/ 1655979 h 2411492"/>
                <a:gd name="connsiteX53" fmla="*/ 3354289 w 3685478"/>
                <a:gd name="connsiteY53" fmla="*/ 1318097 h 2411492"/>
                <a:gd name="connsiteX54" fmla="*/ 3219876 w 3685478"/>
                <a:gd name="connsiteY54" fmla="*/ 1168835 h 2411492"/>
                <a:gd name="connsiteX55" fmla="*/ 3048339 w 3685478"/>
                <a:gd name="connsiteY55" fmla="*/ 1069333 h 2411492"/>
                <a:gd name="connsiteX56" fmla="*/ 2852297 w 3685478"/>
                <a:gd name="connsiteY56" fmla="*/ 1052999 h 2411492"/>
                <a:gd name="connsiteX57" fmla="*/ 2802539 w 3685478"/>
                <a:gd name="connsiteY57" fmla="*/ 1063391 h 2411492"/>
                <a:gd name="connsiteX58" fmla="*/ 2752787 w 3685478"/>
                <a:gd name="connsiteY58" fmla="*/ 1073047 h 2411492"/>
                <a:gd name="connsiteX59" fmla="*/ 2652535 w 3685478"/>
                <a:gd name="connsiteY59" fmla="*/ 1089380 h 2411492"/>
                <a:gd name="connsiteX60" fmla="*/ 2248567 w 3685478"/>
                <a:gd name="connsiteY60" fmla="*/ 1138396 h 2411492"/>
                <a:gd name="connsiteX61" fmla="*/ 2198073 w 3685478"/>
                <a:gd name="connsiteY61" fmla="*/ 1142110 h 2411492"/>
                <a:gd name="connsiteX62" fmla="*/ 2172819 w 3685478"/>
                <a:gd name="connsiteY62" fmla="*/ 1143588 h 2411492"/>
                <a:gd name="connsiteX63" fmla="*/ 2147572 w 3685478"/>
                <a:gd name="connsiteY63" fmla="*/ 1144331 h 2411492"/>
                <a:gd name="connsiteX64" fmla="*/ 2095592 w 3685478"/>
                <a:gd name="connsiteY64" fmla="*/ 1142846 h 2411492"/>
                <a:gd name="connsiteX65" fmla="*/ 2044355 w 3685478"/>
                <a:gd name="connsiteY65" fmla="*/ 1133197 h 2411492"/>
                <a:gd name="connsiteX66" fmla="*/ 2018366 w 3685478"/>
                <a:gd name="connsiteY66" fmla="*/ 1126512 h 2411492"/>
                <a:gd name="connsiteX67" fmla="*/ 1643352 w 3685478"/>
                <a:gd name="connsiteY67" fmla="*/ 973537 h 2411492"/>
                <a:gd name="connsiteX68" fmla="*/ 1177749 w 3685478"/>
                <a:gd name="connsiteY68" fmla="*/ 706949 h 2411492"/>
                <a:gd name="connsiteX69" fmla="*/ 1134675 w 3685478"/>
                <a:gd name="connsiteY69" fmla="*/ 682441 h 2411492"/>
                <a:gd name="connsiteX70" fmla="*/ 1150273 w 3685478"/>
                <a:gd name="connsiteY70" fmla="*/ 690610 h 2411492"/>
                <a:gd name="connsiteX71" fmla="*/ 0 w 3685478"/>
                <a:gd name="connsiteY71" fmla="*/ 0 h 2411492"/>
                <a:gd name="connsiteX72" fmla="*/ 0 w 3685478"/>
                <a:gd name="connsiteY72" fmla="*/ 1361913 h 2411492"/>
                <a:gd name="connsiteX73" fmla="*/ 1290621 w 3685478"/>
                <a:gd name="connsiteY73" fmla="*/ 1764395 h 2411492"/>
                <a:gd name="connsiteX74" fmla="*/ 1811925 w 3685478"/>
                <a:gd name="connsiteY74" fmla="*/ 1969350 h 24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85478" h="2411492">
                  <a:moveTo>
                    <a:pt x="1811925" y="1969350"/>
                  </a:moveTo>
                  <a:cubicBezTo>
                    <a:pt x="1924055" y="2010938"/>
                    <a:pt x="2063660" y="1986434"/>
                    <a:pt x="2166141" y="1965636"/>
                  </a:cubicBezTo>
                  <a:cubicBezTo>
                    <a:pt x="2152771" y="1963407"/>
                    <a:pt x="2138666" y="1960444"/>
                    <a:pt x="2125296" y="1957473"/>
                  </a:cubicBezTo>
                  <a:cubicBezTo>
                    <a:pt x="2092621" y="1950045"/>
                    <a:pt x="2061432" y="1941132"/>
                    <a:pt x="2030243" y="1928512"/>
                  </a:cubicBezTo>
                  <a:cubicBezTo>
                    <a:pt x="1999796" y="1915884"/>
                    <a:pt x="1970092" y="1901036"/>
                    <a:pt x="1942617" y="1882474"/>
                  </a:cubicBezTo>
                  <a:cubicBezTo>
                    <a:pt x="1999796" y="1915892"/>
                    <a:pt x="2062917" y="1935932"/>
                    <a:pt x="2126782" y="1947074"/>
                  </a:cubicBezTo>
                  <a:cubicBezTo>
                    <a:pt x="2191388" y="1958215"/>
                    <a:pt x="2256738" y="1961186"/>
                    <a:pt x="2322823" y="1966386"/>
                  </a:cubicBezTo>
                  <a:cubicBezTo>
                    <a:pt x="2388173" y="1972328"/>
                    <a:pt x="2453522" y="1976042"/>
                    <a:pt x="2519614" y="1981234"/>
                  </a:cubicBezTo>
                  <a:cubicBezTo>
                    <a:pt x="2552289" y="1984205"/>
                    <a:pt x="2585707" y="1987176"/>
                    <a:pt x="2618374" y="1991625"/>
                  </a:cubicBezTo>
                  <a:cubicBezTo>
                    <a:pt x="2634715" y="1993854"/>
                    <a:pt x="2651049" y="1996825"/>
                    <a:pt x="2667390" y="2000539"/>
                  </a:cubicBezTo>
                  <a:cubicBezTo>
                    <a:pt x="2675561" y="2002024"/>
                    <a:pt x="2684467" y="2004996"/>
                    <a:pt x="2692637" y="2007967"/>
                  </a:cubicBezTo>
                  <a:cubicBezTo>
                    <a:pt x="2700808" y="2010938"/>
                    <a:pt x="2708228" y="2014652"/>
                    <a:pt x="2715656" y="2018365"/>
                  </a:cubicBezTo>
                  <a:cubicBezTo>
                    <a:pt x="2775806" y="2047326"/>
                    <a:pt x="2832242" y="2080001"/>
                    <a:pt x="2889421" y="2112676"/>
                  </a:cubicBezTo>
                  <a:lnTo>
                    <a:pt x="3060216" y="2211443"/>
                  </a:lnTo>
                  <a:cubicBezTo>
                    <a:pt x="3117402" y="2244111"/>
                    <a:pt x="3173838" y="2277536"/>
                    <a:pt x="3231760" y="2309460"/>
                  </a:cubicBezTo>
                  <a:cubicBezTo>
                    <a:pt x="3260721" y="2325059"/>
                    <a:pt x="3288939" y="2341392"/>
                    <a:pt x="3318643" y="2356248"/>
                  </a:cubicBezTo>
                  <a:cubicBezTo>
                    <a:pt x="3347604" y="2371096"/>
                    <a:pt x="3377308" y="2385952"/>
                    <a:pt x="3407011" y="2397086"/>
                  </a:cubicBezTo>
                  <a:cubicBezTo>
                    <a:pt x="3436715" y="2407485"/>
                    <a:pt x="3468647" y="2414170"/>
                    <a:pt x="3499836" y="2410456"/>
                  </a:cubicBezTo>
                  <a:cubicBezTo>
                    <a:pt x="3530283" y="2407485"/>
                    <a:pt x="3557758" y="2390408"/>
                    <a:pt x="3575577" y="2365161"/>
                  </a:cubicBezTo>
                  <a:cubicBezTo>
                    <a:pt x="3584491" y="2352534"/>
                    <a:pt x="3591911" y="2338421"/>
                    <a:pt x="3596368" y="2323566"/>
                  </a:cubicBezTo>
                  <a:cubicBezTo>
                    <a:pt x="3597853" y="2319859"/>
                    <a:pt x="3598596" y="2316145"/>
                    <a:pt x="3600082" y="2312431"/>
                  </a:cubicBezTo>
                  <a:cubicBezTo>
                    <a:pt x="3600825" y="2308717"/>
                    <a:pt x="3602310" y="2305003"/>
                    <a:pt x="3603053" y="2301290"/>
                  </a:cubicBezTo>
                  <a:lnTo>
                    <a:pt x="3605281" y="2289413"/>
                  </a:lnTo>
                  <a:cubicBezTo>
                    <a:pt x="3605281" y="2285699"/>
                    <a:pt x="3606024" y="2282728"/>
                    <a:pt x="3606024" y="2279014"/>
                  </a:cubicBezTo>
                  <a:cubicBezTo>
                    <a:pt x="3606024" y="2264901"/>
                    <a:pt x="3600825" y="2250053"/>
                    <a:pt x="3594147" y="2235947"/>
                  </a:cubicBezTo>
                  <a:cubicBezTo>
                    <a:pt x="3586719" y="2221835"/>
                    <a:pt x="3578548" y="2208465"/>
                    <a:pt x="3568150" y="2195845"/>
                  </a:cubicBezTo>
                  <a:cubicBezTo>
                    <a:pt x="3548102" y="2170591"/>
                    <a:pt x="3525826" y="2147572"/>
                    <a:pt x="3502065" y="2125296"/>
                  </a:cubicBezTo>
                  <a:cubicBezTo>
                    <a:pt x="3478296" y="2103020"/>
                    <a:pt x="3453049" y="2082222"/>
                    <a:pt x="3427059" y="2062175"/>
                  </a:cubicBezTo>
                  <a:cubicBezTo>
                    <a:pt x="3401069" y="2042127"/>
                    <a:pt x="3375079" y="2022822"/>
                    <a:pt x="3347604" y="2004253"/>
                  </a:cubicBezTo>
                  <a:cubicBezTo>
                    <a:pt x="3334234" y="1995347"/>
                    <a:pt x="3320871" y="1985691"/>
                    <a:pt x="3306759" y="1976777"/>
                  </a:cubicBezTo>
                  <a:cubicBezTo>
                    <a:pt x="3300074" y="1972321"/>
                    <a:pt x="3293396" y="1967871"/>
                    <a:pt x="3285968" y="1962672"/>
                  </a:cubicBezTo>
                  <a:cubicBezTo>
                    <a:pt x="3278541" y="1957473"/>
                    <a:pt x="3272598" y="1953016"/>
                    <a:pt x="3265913" y="1947816"/>
                  </a:cubicBezTo>
                  <a:cubicBezTo>
                    <a:pt x="3213934" y="1906978"/>
                    <a:pt x="3163440" y="1865390"/>
                    <a:pt x="3112946" y="1823067"/>
                  </a:cubicBezTo>
                  <a:cubicBezTo>
                    <a:pt x="3062451" y="1780736"/>
                    <a:pt x="3012693" y="1737662"/>
                    <a:pt x="2965170" y="1692368"/>
                  </a:cubicBezTo>
                  <a:cubicBezTo>
                    <a:pt x="2953285" y="1680483"/>
                    <a:pt x="2941408" y="1669349"/>
                    <a:pt x="2930267" y="1656722"/>
                  </a:cubicBezTo>
                  <a:cubicBezTo>
                    <a:pt x="2919125" y="1644845"/>
                    <a:pt x="2907991" y="1630732"/>
                    <a:pt x="2899077" y="1617369"/>
                  </a:cubicBezTo>
                  <a:cubicBezTo>
                    <a:pt x="2880516" y="1589894"/>
                    <a:pt x="2864174" y="1560926"/>
                    <a:pt x="2850812" y="1530479"/>
                  </a:cubicBezTo>
                  <a:cubicBezTo>
                    <a:pt x="2837442" y="1500033"/>
                    <a:pt x="2826300" y="1468843"/>
                    <a:pt x="2818880" y="1436911"/>
                  </a:cubicBezTo>
                  <a:cubicBezTo>
                    <a:pt x="2811452" y="1404987"/>
                    <a:pt x="2808481" y="1371569"/>
                    <a:pt x="2810709" y="1338895"/>
                  </a:cubicBezTo>
                  <a:cubicBezTo>
                    <a:pt x="2809966" y="1404987"/>
                    <a:pt x="2830757" y="1468843"/>
                    <a:pt x="2859718" y="1526773"/>
                  </a:cubicBezTo>
                  <a:cubicBezTo>
                    <a:pt x="2874573" y="1555734"/>
                    <a:pt x="2891650" y="1583952"/>
                    <a:pt x="2910962" y="1609942"/>
                  </a:cubicBezTo>
                  <a:cubicBezTo>
                    <a:pt x="2920611" y="1623304"/>
                    <a:pt x="2931010" y="1635189"/>
                    <a:pt x="2942887" y="1646330"/>
                  </a:cubicBezTo>
                  <a:cubicBezTo>
                    <a:pt x="2954028" y="1658207"/>
                    <a:pt x="2966655" y="1668606"/>
                    <a:pt x="2978532" y="1679740"/>
                  </a:cubicBezTo>
                  <a:cubicBezTo>
                    <a:pt x="3026063" y="1724300"/>
                    <a:pt x="3075814" y="1768116"/>
                    <a:pt x="3125565" y="1810440"/>
                  </a:cubicBezTo>
                  <a:cubicBezTo>
                    <a:pt x="3176067" y="1852771"/>
                    <a:pt x="3226561" y="1895094"/>
                    <a:pt x="3277798" y="1935197"/>
                  </a:cubicBezTo>
                  <a:cubicBezTo>
                    <a:pt x="3278541" y="1935939"/>
                    <a:pt x="3279283" y="1936675"/>
                    <a:pt x="3280769" y="1937418"/>
                  </a:cubicBezTo>
                  <a:cubicBezTo>
                    <a:pt x="3291910" y="1931483"/>
                    <a:pt x="3303787" y="1926283"/>
                    <a:pt x="3315672" y="1920341"/>
                  </a:cubicBezTo>
                  <a:cubicBezTo>
                    <a:pt x="3255522" y="1830487"/>
                    <a:pt x="3069872" y="1554248"/>
                    <a:pt x="3086213" y="1560183"/>
                  </a:cubicBezTo>
                  <a:cubicBezTo>
                    <a:pt x="3162697" y="1590629"/>
                    <a:pt x="3282997" y="1739155"/>
                    <a:pt x="3394384" y="1888416"/>
                  </a:cubicBezTo>
                  <a:cubicBezTo>
                    <a:pt x="3467904" y="1863162"/>
                    <a:pt x="3545874" y="1848314"/>
                    <a:pt x="3626814" y="1843857"/>
                  </a:cubicBezTo>
                  <a:cubicBezTo>
                    <a:pt x="3646127" y="1843114"/>
                    <a:pt x="3666174" y="1842364"/>
                    <a:pt x="3685479" y="1843107"/>
                  </a:cubicBezTo>
                  <a:cubicBezTo>
                    <a:pt x="3683250" y="1839401"/>
                    <a:pt x="3681030" y="1835687"/>
                    <a:pt x="3678801" y="1831230"/>
                  </a:cubicBezTo>
                  <a:cubicBezTo>
                    <a:pt x="3646127" y="1771823"/>
                    <a:pt x="3610481" y="1714644"/>
                    <a:pt x="3577063" y="1655979"/>
                  </a:cubicBezTo>
                  <a:cubicBezTo>
                    <a:pt x="3508742" y="1539393"/>
                    <a:pt x="3435972" y="1425777"/>
                    <a:pt x="3354289" y="1318097"/>
                  </a:cubicBezTo>
                  <a:cubicBezTo>
                    <a:pt x="3313444" y="1264632"/>
                    <a:pt x="3271113" y="1211909"/>
                    <a:pt x="3219876" y="1168835"/>
                  </a:cubicBezTo>
                  <a:cubicBezTo>
                    <a:pt x="3169382" y="1125026"/>
                    <a:pt x="3111460" y="1090866"/>
                    <a:pt x="3048339" y="1069333"/>
                  </a:cubicBezTo>
                  <a:cubicBezTo>
                    <a:pt x="2985217" y="1048542"/>
                    <a:pt x="2917639" y="1041858"/>
                    <a:pt x="2852297" y="1052999"/>
                  </a:cubicBezTo>
                  <a:cubicBezTo>
                    <a:pt x="2836699" y="1055970"/>
                    <a:pt x="2819623" y="1060420"/>
                    <a:pt x="2802539" y="1063391"/>
                  </a:cubicBezTo>
                  <a:cubicBezTo>
                    <a:pt x="2786205" y="1066362"/>
                    <a:pt x="2769121" y="1069333"/>
                    <a:pt x="2752787" y="1073047"/>
                  </a:cubicBezTo>
                  <a:cubicBezTo>
                    <a:pt x="2719370" y="1078989"/>
                    <a:pt x="2685952" y="1084189"/>
                    <a:pt x="2652535" y="1089380"/>
                  </a:cubicBezTo>
                  <a:cubicBezTo>
                    <a:pt x="2518872" y="1110178"/>
                    <a:pt x="2383716" y="1127255"/>
                    <a:pt x="2248567" y="1138396"/>
                  </a:cubicBezTo>
                  <a:cubicBezTo>
                    <a:pt x="2231484" y="1139882"/>
                    <a:pt x="2214407" y="1141368"/>
                    <a:pt x="2198073" y="1142110"/>
                  </a:cubicBezTo>
                  <a:lnTo>
                    <a:pt x="2172819" y="1143588"/>
                  </a:lnTo>
                  <a:lnTo>
                    <a:pt x="2147572" y="1144331"/>
                  </a:lnTo>
                  <a:cubicBezTo>
                    <a:pt x="2131238" y="1145074"/>
                    <a:pt x="2112676" y="1145074"/>
                    <a:pt x="2095592" y="1142846"/>
                  </a:cubicBezTo>
                  <a:cubicBezTo>
                    <a:pt x="2078516" y="1140617"/>
                    <a:pt x="2061432" y="1137654"/>
                    <a:pt x="2044355" y="1133197"/>
                  </a:cubicBezTo>
                  <a:cubicBezTo>
                    <a:pt x="2035442" y="1130969"/>
                    <a:pt x="2027271" y="1128740"/>
                    <a:pt x="2018366" y="1126512"/>
                  </a:cubicBezTo>
                  <a:cubicBezTo>
                    <a:pt x="1857963" y="1097551"/>
                    <a:pt x="1733206" y="1006954"/>
                    <a:pt x="1643352" y="973537"/>
                  </a:cubicBezTo>
                  <a:cubicBezTo>
                    <a:pt x="1612905" y="962403"/>
                    <a:pt x="1428748" y="855465"/>
                    <a:pt x="1177749" y="706949"/>
                  </a:cubicBezTo>
                  <a:cubicBezTo>
                    <a:pt x="1163643" y="698780"/>
                    <a:pt x="1148788" y="690610"/>
                    <a:pt x="1134675" y="682441"/>
                  </a:cubicBezTo>
                  <a:cubicBezTo>
                    <a:pt x="1139875" y="685411"/>
                    <a:pt x="1145074" y="688383"/>
                    <a:pt x="1150273" y="690610"/>
                  </a:cubicBezTo>
                  <a:cubicBezTo>
                    <a:pt x="811648" y="489368"/>
                    <a:pt x="360899" y="218322"/>
                    <a:pt x="0" y="0"/>
                  </a:cubicBezTo>
                  <a:lnTo>
                    <a:pt x="0" y="1361913"/>
                  </a:lnTo>
                  <a:cubicBezTo>
                    <a:pt x="522042" y="1518602"/>
                    <a:pt x="1182948" y="1719100"/>
                    <a:pt x="1290621" y="1764395"/>
                  </a:cubicBezTo>
                  <a:cubicBezTo>
                    <a:pt x="1473300" y="1840143"/>
                    <a:pt x="1589144" y="1886181"/>
                    <a:pt x="1811925" y="1969350"/>
                  </a:cubicBezTo>
                  <a:close/>
                </a:path>
              </a:pathLst>
            </a:custGeom>
            <a:solidFill>
              <a:srgbClr val="1E2B3C"/>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ihåndsform: figur 15">
              <a:extLst>
                <a:ext uri="{FF2B5EF4-FFF2-40B4-BE49-F238E27FC236}">
                  <a16:creationId xmlns:a16="http://schemas.microsoft.com/office/drawing/2014/main" id="{A357338C-ACCE-4FEA-8F5E-404927CA7F3A}"/>
                </a:ext>
              </a:extLst>
            </p:cNvPr>
            <p:cNvSpPr/>
            <p:nvPr/>
          </p:nvSpPr>
          <p:spPr>
            <a:xfrm>
              <a:off x="6318734" y="2377571"/>
              <a:ext cx="2563430" cy="1161410"/>
            </a:xfrm>
            <a:custGeom>
              <a:avLst/>
              <a:gdLst>
                <a:gd name="connsiteX0" fmla="*/ 2563431 w 2563430"/>
                <a:gd name="connsiteY0" fmla="*/ 1159925 h 1161410"/>
                <a:gd name="connsiteX1" fmla="*/ 2555260 w 2563430"/>
                <a:gd name="connsiteY1" fmla="*/ 1142849 h 1161410"/>
                <a:gd name="connsiteX2" fmla="*/ 2509223 w 2563430"/>
                <a:gd name="connsiteY2" fmla="*/ 1052252 h 1161410"/>
                <a:gd name="connsiteX3" fmla="*/ 2484719 w 2563430"/>
                <a:gd name="connsiteY3" fmla="*/ 1007700 h 1161410"/>
                <a:gd name="connsiteX4" fmla="*/ 2458729 w 2563430"/>
                <a:gd name="connsiteY4" fmla="*/ 963884 h 1161410"/>
                <a:gd name="connsiteX5" fmla="*/ 2234462 w 2563430"/>
                <a:gd name="connsiteY5" fmla="*/ 623773 h 1161410"/>
                <a:gd name="connsiteX6" fmla="*/ 2203273 w 2563430"/>
                <a:gd name="connsiteY6" fmla="*/ 583678 h 1161410"/>
                <a:gd name="connsiteX7" fmla="*/ 2170598 w 2563430"/>
                <a:gd name="connsiteY7" fmla="*/ 544318 h 1161410"/>
                <a:gd name="connsiteX8" fmla="*/ 2097828 w 2563430"/>
                <a:gd name="connsiteY8" fmla="*/ 471548 h 1161410"/>
                <a:gd name="connsiteX9" fmla="*/ 1919606 w 2563430"/>
                <a:gd name="connsiteY9" fmla="*/ 369067 h 1161410"/>
                <a:gd name="connsiteX10" fmla="*/ 1714651 w 2563430"/>
                <a:gd name="connsiteY10" fmla="*/ 352733 h 1161410"/>
                <a:gd name="connsiteX11" fmla="*/ 1664892 w 2563430"/>
                <a:gd name="connsiteY11" fmla="*/ 363125 h 1161410"/>
                <a:gd name="connsiteX12" fmla="*/ 1615141 w 2563430"/>
                <a:gd name="connsiteY12" fmla="*/ 372038 h 1161410"/>
                <a:gd name="connsiteX13" fmla="*/ 1514888 w 2563430"/>
                <a:gd name="connsiteY13" fmla="*/ 388379 h 1161410"/>
                <a:gd name="connsiteX14" fmla="*/ 1112407 w 2563430"/>
                <a:gd name="connsiteY14" fmla="*/ 437388 h 1161410"/>
                <a:gd name="connsiteX15" fmla="*/ 1061913 w 2563430"/>
                <a:gd name="connsiteY15" fmla="*/ 441102 h 1161410"/>
                <a:gd name="connsiteX16" fmla="*/ 1036666 w 2563430"/>
                <a:gd name="connsiteY16" fmla="*/ 442587 h 1161410"/>
                <a:gd name="connsiteX17" fmla="*/ 1011411 w 2563430"/>
                <a:gd name="connsiteY17" fmla="*/ 443330 h 1161410"/>
                <a:gd name="connsiteX18" fmla="*/ 962403 w 2563430"/>
                <a:gd name="connsiteY18" fmla="*/ 441844 h 1161410"/>
                <a:gd name="connsiteX19" fmla="*/ 913394 w 2563430"/>
                <a:gd name="connsiteY19" fmla="*/ 432931 h 1161410"/>
                <a:gd name="connsiteX20" fmla="*/ 723287 w 2563430"/>
                <a:gd name="connsiteY20" fmla="*/ 366096 h 1161410"/>
                <a:gd name="connsiteX21" fmla="*/ 631205 w 2563430"/>
                <a:gd name="connsiteY21" fmla="*/ 325258 h 1161410"/>
                <a:gd name="connsiteX22" fmla="*/ 539123 w 2563430"/>
                <a:gd name="connsiteY22" fmla="*/ 282184 h 1161410"/>
                <a:gd name="connsiteX23" fmla="*/ 357930 w 2563430"/>
                <a:gd name="connsiteY23" fmla="*/ 191588 h 1161410"/>
                <a:gd name="connsiteX24" fmla="*/ 15598 w 2563430"/>
                <a:gd name="connsiteY24" fmla="*/ 8169 h 1161410"/>
                <a:gd name="connsiteX25" fmla="*/ 0 w 2563430"/>
                <a:gd name="connsiteY25" fmla="*/ 0 h 1161410"/>
                <a:gd name="connsiteX26" fmla="*/ 43074 w 2563430"/>
                <a:gd name="connsiteY26" fmla="*/ 24507 h 1161410"/>
                <a:gd name="connsiteX27" fmla="*/ 175258 w 2563430"/>
                <a:gd name="connsiteY27" fmla="*/ 101734 h 1161410"/>
                <a:gd name="connsiteX28" fmla="*/ 351995 w 2563430"/>
                <a:gd name="connsiteY28" fmla="*/ 201244 h 1161410"/>
                <a:gd name="connsiteX29" fmla="*/ 531703 w 2563430"/>
                <a:gd name="connsiteY29" fmla="*/ 297040 h 1161410"/>
                <a:gd name="connsiteX30" fmla="*/ 623042 w 2563430"/>
                <a:gd name="connsiteY30" fmla="*/ 342335 h 1161410"/>
                <a:gd name="connsiteX31" fmla="*/ 715860 w 2563430"/>
                <a:gd name="connsiteY31" fmla="*/ 383923 h 1161410"/>
                <a:gd name="connsiteX32" fmla="*/ 882948 w 2563430"/>
                <a:gd name="connsiteY32" fmla="*/ 444808 h 1161410"/>
                <a:gd name="connsiteX33" fmla="*/ 908938 w 2563430"/>
                <a:gd name="connsiteY33" fmla="*/ 451501 h 1161410"/>
                <a:gd name="connsiteX34" fmla="*/ 960174 w 2563430"/>
                <a:gd name="connsiteY34" fmla="*/ 461149 h 1161410"/>
                <a:gd name="connsiteX35" fmla="*/ 1012154 w 2563430"/>
                <a:gd name="connsiteY35" fmla="*/ 462635 h 1161410"/>
                <a:gd name="connsiteX36" fmla="*/ 1037401 w 2563430"/>
                <a:gd name="connsiteY36" fmla="*/ 461892 h 1161410"/>
                <a:gd name="connsiteX37" fmla="*/ 1062655 w 2563430"/>
                <a:gd name="connsiteY37" fmla="*/ 460406 h 1161410"/>
                <a:gd name="connsiteX38" fmla="*/ 1113149 w 2563430"/>
                <a:gd name="connsiteY38" fmla="*/ 456693 h 1161410"/>
                <a:gd name="connsiteX39" fmla="*/ 1517117 w 2563430"/>
                <a:gd name="connsiteY39" fmla="*/ 407684 h 1161410"/>
                <a:gd name="connsiteX40" fmla="*/ 1617369 w 2563430"/>
                <a:gd name="connsiteY40" fmla="*/ 391350 h 1161410"/>
                <a:gd name="connsiteX41" fmla="*/ 1667121 w 2563430"/>
                <a:gd name="connsiteY41" fmla="*/ 381694 h 1161410"/>
                <a:gd name="connsiteX42" fmla="*/ 1716872 w 2563430"/>
                <a:gd name="connsiteY42" fmla="*/ 371295 h 1161410"/>
                <a:gd name="connsiteX43" fmla="*/ 1912921 w 2563430"/>
                <a:gd name="connsiteY43" fmla="*/ 387637 h 1161410"/>
                <a:gd name="connsiteX44" fmla="*/ 2084458 w 2563430"/>
                <a:gd name="connsiteY44" fmla="*/ 487139 h 1161410"/>
                <a:gd name="connsiteX45" fmla="*/ 2218871 w 2563430"/>
                <a:gd name="connsiteY45" fmla="*/ 636400 h 1161410"/>
                <a:gd name="connsiteX46" fmla="*/ 2441645 w 2563430"/>
                <a:gd name="connsiteY46" fmla="*/ 974283 h 1161410"/>
                <a:gd name="connsiteX47" fmla="*/ 2543383 w 2563430"/>
                <a:gd name="connsiteY47" fmla="*/ 1149534 h 1161410"/>
                <a:gd name="connsiteX48" fmla="*/ 2550068 w 2563430"/>
                <a:gd name="connsiteY48" fmla="*/ 1161411 h 1161410"/>
                <a:gd name="connsiteX49" fmla="*/ 2563431 w 2563430"/>
                <a:gd name="connsiteY49" fmla="*/ 1159925 h 116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63430" h="1161410">
                  <a:moveTo>
                    <a:pt x="2563431" y="1159925"/>
                  </a:moveTo>
                  <a:cubicBezTo>
                    <a:pt x="2560460" y="1153983"/>
                    <a:pt x="2558231" y="1148791"/>
                    <a:pt x="2555260" y="1142849"/>
                  </a:cubicBezTo>
                  <a:cubicBezTo>
                    <a:pt x="2540412" y="1112402"/>
                    <a:pt x="2524814" y="1081956"/>
                    <a:pt x="2509223" y="1052252"/>
                  </a:cubicBezTo>
                  <a:cubicBezTo>
                    <a:pt x="2501052" y="1037396"/>
                    <a:pt x="2493625" y="1022548"/>
                    <a:pt x="2484719" y="1007700"/>
                  </a:cubicBezTo>
                  <a:lnTo>
                    <a:pt x="2458729" y="963884"/>
                  </a:lnTo>
                  <a:cubicBezTo>
                    <a:pt x="2389665" y="847297"/>
                    <a:pt x="2316888" y="732196"/>
                    <a:pt x="2234462" y="623773"/>
                  </a:cubicBezTo>
                  <a:lnTo>
                    <a:pt x="2203273" y="583678"/>
                  </a:lnTo>
                  <a:cubicBezTo>
                    <a:pt x="2192131" y="570308"/>
                    <a:pt x="2181740" y="557688"/>
                    <a:pt x="2170598" y="544318"/>
                  </a:cubicBezTo>
                  <a:cubicBezTo>
                    <a:pt x="2148322" y="518328"/>
                    <a:pt x="2123818" y="494567"/>
                    <a:pt x="2097828" y="471548"/>
                  </a:cubicBezTo>
                  <a:cubicBezTo>
                    <a:pt x="2045841" y="426989"/>
                    <a:pt x="1985691" y="390608"/>
                    <a:pt x="1919606" y="369067"/>
                  </a:cubicBezTo>
                  <a:cubicBezTo>
                    <a:pt x="1854256" y="347534"/>
                    <a:pt x="1782964" y="340106"/>
                    <a:pt x="1714651" y="352733"/>
                  </a:cubicBezTo>
                  <a:cubicBezTo>
                    <a:pt x="1697567" y="355705"/>
                    <a:pt x="1681234" y="360154"/>
                    <a:pt x="1664892" y="363125"/>
                  </a:cubicBezTo>
                  <a:cubicBezTo>
                    <a:pt x="1648559" y="366096"/>
                    <a:pt x="1631475" y="369067"/>
                    <a:pt x="1615141" y="372038"/>
                  </a:cubicBezTo>
                  <a:cubicBezTo>
                    <a:pt x="1581724" y="377980"/>
                    <a:pt x="1548306" y="383180"/>
                    <a:pt x="1514888" y="388379"/>
                  </a:cubicBezTo>
                  <a:cubicBezTo>
                    <a:pt x="1381225" y="409170"/>
                    <a:pt x="1246812" y="426246"/>
                    <a:pt x="1112407" y="437388"/>
                  </a:cubicBezTo>
                  <a:cubicBezTo>
                    <a:pt x="1095330" y="438873"/>
                    <a:pt x="1078989" y="440359"/>
                    <a:pt x="1061913" y="441102"/>
                  </a:cubicBezTo>
                  <a:lnTo>
                    <a:pt x="1036666" y="442587"/>
                  </a:lnTo>
                  <a:lnTo>
                    <a:pt x="1011411" y="443330"/>
                  </a:lnTo>
                  <a:cubicBezTo>
                    <a:pt x="994335" y="444073"/>
                    <a:pt x="978744" y="444073"/>
                    <a:pt x="962403" y="441844"/>
                  </a:cubicBezTo>
                  <a:cubicBezTo>
                    <a:pt x="946069" y="439616"/>
                    <a:pt x="929728" y="436645"/>
                    <a:pt x="913394" y="432931"/>
                  </a:cubicBezTo>
                  <a:cubicBezTo>
                    <a:pt x="848787" y="416597"/>
                    <a:pt x="785666" y="392093"/>
                    <a:pt x="723287" y="366096"/>
                  </a:cubicBezTo>
                  <a:cubicBezTo>
                    <a:pt x="692098" y="352733"/>
                    <a:pt x="661652" y="338621"/>
                    <a:pt x="631205" y="325258"/>
                  </a:cubicBezTo>
                  <a:cubicBezTo>
                    <a:pt x="600759" y="311145"/>
                    <a:pt x="569570" y="297040"/>
                    <a:pt x="539123" y="282184"/>
                  </a:cubicBezTo>
                  <a:cubicBezTo>
                    <a:pt x="478230" y="253223"/>
                    <a:pt x="418080" y="222777"/>
                    <a:pt x="357930" y="191588"/>
                  </a:cubicBezTo>
                  <a:cubicBezTo>
                    <a:pt x="242829" y="132180"/>
                    <a:pt x="129956" y="69059"/>
                    <a:pt x="15598" y="8169"/>
                  </a:cubicBezTo>
                  <a:cubicBezTo>
                    <a:pt x="10399" y="5199"/>
                    <a:pt x="5199" y="2228"/>
                    <a:pt x="0" y="0"/>
                  </a:cubicBezTo>
                  <a:cubicBezTo>
                    <a:pt x="14113" y="8168"/>
                    <a:pt x="28968" y="16339"/>
                    <a:pt x="43074" y="24507"/>
                  </a:cubicBezTo>
                  <a:cubicBezTo>
                    <a:pt x="87633" y="49754"/>
                    <a:pt x="131442" y="76487"/>
                    <a:pt x="175258" y="101734"/>
                  </a:cubicBezTo>
                  <a:cubicBezTo>
                    <a:pt x="233923" y="135151"/>
                    <a:pt x="292588" y="168569"/>
                    <a:pt x="351995" y="201244"/>
                  </a:cubicBezTo>
                  <a:cubicBezTo>
                    <a:pt x="411402" y="233919"/>
                    <a:pt x="470810" y="265851"/>
                    <a:pt x="531703" y="297040"/>
                  </a:cubicBezTo>
                  <a:cubicBezTo>
                    <a:pt x="562149" y="312631"/>
                    <a:pt x="592596" y="327486"/>
                    <a:pt x="623042" y="342335"/>
                  </a:cubicBezTo>
                  <a:cubicBezTo>
                    <a:pt x="653489" y="357190"/>
                    <a:pt x="684678" y="370553"/>
                    <a:pt x="715860" y="383923"/>
                  </a:cubicBezTo>
                  <a:cubicBezTo>
                    <a:pt x="770075" y="406941"/>
                    <a:pt x="825769" y="428474"/>
                    <a:pt x="882948" y="444808"/>
                  </a:cubicBezTo>
                  <a:cubicBezTo>
                    <a:pt x="891118" y="447036"/>
                    <a:pt x="900024" y="449272"/>
                    <a:pt x="908938" y="451501"/>
                  </a:cubicBezTo>
                  <a:cubicBezTo>
                    <a:pt x="925271" y="455207"/>
                    <a:pt x="942355" y="458921"/>
                    <a:pt x="960174" y="461149"/>
                  </a:cubicBezTo>
                  <a:cubicBezTo>
                    <a:pt x="977258" y="463378"/>
                    <a:pt x="995820" y="463378"/>
                    <a:pt x="1012154" y="462635"/>
                  </a:cubicBezTo>
                  <a:lnTo>
                    <a:pt x="1037401" y="461892"/>
                  </a:lnTo>
                  <a:lnTo>
                    <a:pt x="1062655" y="460406"/>
                  </a:lnTo>
                  <a:cubicBezTo>
                    <a:pt x="1079732" y="459664"/>
                    <a:pt x="1096816" y="458178"/>
                    <a:pt x="1113149" y="456693"/>
                  </a:cubicBezTo>
                  <a:cubicBezTo>
                    <a:pt x="1248298" y="445558"/>
                    <a:pt x="1382711" y="428474"/>
                    <a:pt x="1517117" y="407684"/>
                  </a:cubicBezTo>
                  <a:cubicBezTo>
                    <a:pt x="1550534" y="402485"/>
                    <a:pt x="1583952" y="397285"/>
                    <a:pt x="1617369" y="391350"/>
                  </a:cubicBezTo>
                  <a:cubicBezTo>
                    <a:pt x="1633703" y="388379"/>
                    <a:pt x="1650787" y="385401"/>
                    <a:pt x="1667121" y="381694"/>
                  </a:cubicBezTo>
                  <a:cubicBezTo>
                    <a:pt x="1683462" y="378723"/>
                    <a:pt x="1700538" y="374267"/>
                    <a:pt x="1716872" y="371295"/>
                  </a:cubicBezTo>
                  <a:cubicBezTo>
                    <a:pt x="1782221" y="360154"/>
                    <a:pt x="1849800" y="366839"/>
                    <a:pt x="1912921" y="387637"/>
                  </a:cubicBezTo>
                  <a:cubicBezTo>
                    <a:pt x="1976042" y="408427"/>
                    <a:pt x="2033964" y="443330"/>
                    <a:pt x="2084458" y="487139"/>
                  </a:cubicBezTo>
                  <a:cubicBezTo>
                    <a:pt x="2135695" y="530213"/>
                    <a:pt x="2178026" y="582192"/>
                    <a:pt x="2218871" y="636400"/>
                  </a:cubicBezTo>
                  <a:cubicBezTo>
                    <a:pt x="2300554" y="744081"/>
                    <a:pt x="2372582" y="858439"/>
                    <a:pt x="2441645" y="974283"/>
                  </a:cubicBezTo>
                  <a:cubicBezTo>
                    <a:pt x="2475063" y="1032947"/>
                    <a:pt x="2510709" y="1090869"/>
                    <a:pt x="2543383" y="1149534"/>
                  </a:cubicBezTo>
                  <a:cubicBezTo>
                    <a:pt x="2545604" y="1153248"/>
                    <a:pt x="2547840" y="1156954"/>
                    <a:pt x="2550068" y="1161411"/>
                  </a:cubicBezTo>
                  <a:cubicBezTo>
                    <a:pt x="2555260" y="1159925"/>
                    <a:pt x="2559717" y="1159925"/>
                    <a:pt x="2563431" y="1159925"/>
                  </a:cubicBezTo>
                  <a:close/>
                </a:path>
              </a:pathLst>
            </a:custGeom>
            <a:solidFill>
              <a:srgbClr val="EDCFC5"/>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ihåndsform: figur 16">
              <a:extLst>
                <a:ext uri="{FF2B5EF4-FFF2-40B4-BE49-F238E27FC236}">
                  <a16:creationId xmlns:a16="http://schemas.microsoft.com/office/drawing/2014/main" id="{37049386-1C2F-4EFA-BE7D-3983BF3956DF}"/>
                </a:ext>
              </a:extLst>
            </p:cNvPr>
            <p:cNvSpPr/>
            <p:nvPr/>
          </p:nvSpPr>
          <p:spPr>
            <a:xfrm>
              <a:off x="7129639" y="3031055"/>
              <a:ext cx="1681541" cy="1093664"/>
            </a:xfrm>
            <a:custGeom>
              <a:avLst/>
              <a:gdLst>
                <a:gd name="connsiteX0" fmla="*/ 720317 w 1681541"/>
                <a:gd name="connsiteY0" fmla="*/ 683185 h 1093664"/>
                <a:gd name="connsiteX1" fmla="*/ 742592 w 1681541"/>
                <a:gd name="connsiteY1" fmla="*/ 689870 h 1093664"/>
                <a:gd name="connsiteX2" fmla="*/ 764876 w 1681541"/>
                <a:gd name="connsiteY2" fmla="*/ 699519 h 1093664"/>
                <a:gd name="connsiteX3" fmla="*/ 937898 w 1681541"/>
                <a:gd name="connsiteY3" fmla="*/ 793094 h 1093664"/>
                <a:gd name="connsiteX4" fmla="*/ 962403 w 1681541"/>
                <a:gd name="connsiteY4" fmla="*/ 807199 h 1093664"/>
                <a:gd name="connsiteX5" fmla="*/ 1038887 w 1681541"/>
                <a:gd name="connsiteY5" fmla="*/ 851008 h 1093664"/>
                <a:gd name="connsiteX6" fmla="*/ 1108693 w 1681541"/>
                <a:gd name="connsiteY6" fmla="*/ 891111 h 1093664"/>
                <a:gd name="connsiteX7" fmla="*/ 1280230 w 1681541"/>
                <a:gd name="connsiteY7" fmla="*/ 989128 h 1093664"/>
                <a:gd name="connsiteX8" fmla="*/ 1367113 w 1681541"/>
                <a:gd name="connsiteY8" fmla="*/ 1035923 h 1093664"/>
                <a:gd name="connsiteX9" fmla="*/ 1457709 w 1681541"/>
                <a:gd name="connsiteY9" fmla="*/ 1078239 h 1093664"/>
                <a:gd name="connsiteX10" fmla="*/ 1558705 w 1681541"/>
                <a:gd name="connsiteY10" fmla="*/ 1092352 h 1093664"/>
                <a:gd name="connsiteX11" fmla="*/ 1647073 w 1681541"/>
                <a:gd name="connsiteY11" fmla="*/ 1039629 h 1093664"/>
                <a:gd name="connsiteX12" fmla="*/ 1670835 w 1681541"/>
                <a:gd name="connsiteY12" fmla="*/ 993592 h 1093664"/>
                <a:gd name="connsiteX13" fmla="*/ 1674548 w 1681541"/>
                <a:gd name="connsiteY13" fmla="*/ 980965 h 1093664"/>
                <a:gd name="connsiteX14" fmla="*/ 1677520 w 1681541"/>
                <a:gd name="connsiteY14" fmla="*/ 968337 h 1093664"/>
                <a:gd name="connsiteX15" fmla="*/ 1680491 w 1681541"/>
                <a:gd name="connsiteY15" fmla="*/ 955710 h 1093664"/>
                <a:gd name="connsiteX16" fmla="*/ 1681234 w 1681541"/>
                <a:gd name="connsiteY16" fmla="*/ 941612 h 1093664"/>
                <a:gd name="connsiteX17" fmla="*/ 1667121 w 1681541"/>
                <a:gd name="connsiteY17" fmla="*/ 890368 h 1093664"/>
                <a:gd name="connsiteX18" fmla="*/ 1639646 w 1681541"/>
                <a:gd name="connsiteY18" fmla="*/ 847302 h 1093664"/>
                <a:gd name="connsiteX19" fmla="*/ 1571325 w 1681541"/>
                <a:gd name="connsiteY19" fmla="*/ 774524 h 1093664"/>
                <a:gd name="connsiteX20" fmla="*/ 1495584 w 1681541"/>
                <a:gd name="connsiteY20" fmla="*/ 710660 h 1093664"/>
                <a:gd name="connsiteX21" fmla="*/ 1415386 w 1681541"/>
                <a:gd name="connsiteY21" fmla="*/ 651996 h 1093664"/>
                <a:gd name="connsiteX22" fmla="*/ 1374541 w 1681541"/>
                <a:gd name="connsiteY22" fmla="*/ 624520 h 1093664"/>
                <a:gd name="connsiteX23" fmla="*/ 1354493 w 1681541"/>
                <a:gd name="connsiteY23" fmla="*/ 611158 h 1093664"/>
                <a:gd name="connsiteX24" fmla="*/ 1338152 w 1681541"/>
                <a:gd name="connsiteY24" fmla="*/ 598531 h 1093664"/>
                <a:gd name="connsiteX25" fmla="*/ 1335181 w 1681541"/>
                <a:gd name="connsiteY25" fmla="*/ 596302 h 1093664"/>
                <a:gd name="connsiteX26" fmla="*/ 1182948 w 1681541"/>
                <a:gd name="connsiteY26" fmla="*/ 471553 h 1093664"/>
                <a:gd name="connsiteX27" fmla="*/ 1035916 w 1681541"/>
                <a:gd name="connsiteY27" fmla="*/ 340846 h 1093664"/>
                <a:gd name="connsiteX28" fmla="*/ 1000277 w 1681541"/>
                <a:gd name="connsiteY28" fmla="*/ 307436 h 1093664"/>
                <a:gd name="connsiteX29" fmla="*/ 968345 w 1681541"/>
                <a:gd name="connsiteY29" fmla="*/ 271047 h 1093664"/>
                <a:gd name="connsiteX30" fmla="*/ 917101 w 1681541"/>
                <a:gd name="connsiteY30" fmla="*/ 187878 h 1093664"/>
                <a:gd name="connsiteX31" fmla="*/ 868092 w 1681541"/>
                <a:gd name="connsiteY31" fmla="*/ 0 h 1093664"/>
                <a:gd name="connsiteX32" fmla="*/ 876263 w 1681541"/>
                <a:gd name="connsiteY32" fmla="*/ 98024 h 1093664"/>
                <a:gd name="connsiteX33" fmla="*/ 908195 w 1681541"/>
                <a:gd name="connsiteY33" fmla="*/ 191592 h 1093664"/>
                <a:gd name="connsiteX34" fmla="*/ 956460 w 1681541"/>
                <a:gd name="connsiteY34" fmla="*/ 278475 h 1093664"/>
                <a:gd name="connsiteX35" fmla="*/ 987650 w 1681541"/>
                <a:gd name="connsiteY35" fmla="*/ 317835 h 1093664"/>
                <a:gd name="connsiteX36" fmla="*/ 1022553 w 1681541"/>
                <a:gd name="connsiteY36" fmla="*/ 353473 h 1093664"/>
                <a:gd name="connsiteX37" fmla="*/ 1170329 w 1681541"/>
                <a:gd name="connsiteY37" fmla="*/ 484165 h 1093664"/>
                <a:gd name="connsiteX38" fmla="*/ 1323304 w 1681541"/>
                <a:gd name="connsiteY38" fmla="*/ 608929 h 1093664"/>
                <a:gd name="connsiteX39" fmla="*/ 1343351 w 1681541"/>
                <a:gd name="connsiteY39" fmla="*/ 623777 h 1093664"/>
                <a:gd name="connsiteX40" fmla="*/ 1364142 w 1681541"/>
                <a:gd name="connsiteY40" fmla="*/ 637883 h 1093664"/>
                <a:gd name="connsiteX41" fmla="*/ 1404987 w 1681541"/>
                <a:gd name="connsiteY41" fmla="*/ 665366 h 1093664"/>
                <a:gd name="connsiteX42" fmla="*/ 1484442 w 1681541"/>
                <a:gd name="connsiteY42" fmla="*/ 723287 h 1093664"/>
                <a:gd name="connsiteX43" fmla="*/ 1559448 w 1681541"/>
                <a:gd name="connsiteY43" fmla="*/ 786401 h 1093664"/>
                <a:gd name="connsiteX44" fmla="*/ 1625540 w 1681541"/>
                <a:gd name="connsiteY44" fmla="*/ 856950 h 1093664"/>
                <a:gd name="connsiteX45" fmla="*/ 1651530 w 1681541"/>
                <a:gd name="connsiteY45" fmla="*/ 897053 h 1093664"/>
                <a:gd name="connsiteX46" fmla="*/ 1663407 w 1681541"/>
                <a:gd name="connsiteY46" fmla="*/ 940119 h 1093664"/>
                <a:gd name="connsiteX47" fmla="*/ 1662664 w 1681541"/>
                <a:gd name="connsiteY47" fmla="*/ 950518 h 1093664"/>
                <a:gd name="connsiteX48" fmla="*/ 1660436 w 1681541"/>
                <a:gd name="connsiteY48" fmla="*/ 962403 h 1093664"/>
                <a:gd name="connsiteX49" fmla="*/ 1657472 w 1681541"/>
                <a:gd name="connsiteY49" fmla="*/ 973537 h 1093664"/>
                <a:gd name="connsiteX50" fmla="*/ 1653758 w 1681541"/>
                <a:gd name="connsiteY50" fmla="*/ 984679 h 1093664"/>
                <a:gd name="connsiteX51" fmla="*/ 1632960 w 1681541"/>
                <a:gd name="connsiteY51" fmla="*/ 1026259 h 1093664"/>
                <a:gd name="connsiteX52" fmla="*/ 1557219 w 1681541"/>
                <a:gd name="connsiteY52" fmla="*/ 1071561 h 1093664"/>
                <a:gd name="connsiteX53" fmla="*/ 1464394 w 1681541"/>
                <a:gd name="connsiteY53" fmla="*/ 1058199 h 1093664"/>
                <a:gd name="connsiteX54" fmla="*/ 1376026 w 1681541"/>
                <a:gd name="connsiteY54" fmla="*/ 1017353 h 1093664"/>
                <a:gd name="connsiteX55" fmla="*/ 1289143 w 1681541"/>
                <a:gd name="connsiteY55" fmla="*/ 970566 h 1093664"/>
                <a:gd name="connsiteX56" fmla="*/ 1117606 w 1681541"/>
                <a:gd name="connsiteY56" fmla="*/ 872549 h 1093664"/>
                <a:gd name="connsiteX57" fmla="*/ 946804 w 1681541"/>
                <a:gd name="connsiteY57" fmla="*/ 773782 h 1093664"/>
                <a:gd name="connsiteX58" fmla="*/ 773039 w 1681541"/>
                <a:gd name="connsiteY58" fmla="*/ 679479 h 1093664"/>
                <a:gd name="connsiteX59" fmla="*/ 750020 w 1681541"/>
                <a:gd name="connsiteY59" fmla="*/ 669079 h 1093664"/>
                <a:gd name="connsiteX60" fmla="*/ 724773 w 1681541"/>
                <a:gd name="connsiteY60" fmla="*/ 661652 h 1093664"/>
                <a:gd name="connsiteX61" fmla="*/ 675765 w 1681541"/>
                <a:gd name="connsiteY61" fmla="*/ 652738 h 1093664"/>
                <a:gd name="connsiteX62" fmla="*/ 576997 w 1681541"/>
                <a:gd name="connsiteY62" fmla="*/ 642347 h 1093664"/>
                <a:gd name="connsiteX63" fmla="*/ 380213 w 1681541"/>
                <a:gd name="connsiteY63" fmla="*/ 627491 h 1093664"/>
                <a:gd name="connsiteX64" fmla="*/ 184164 w 1681541"/>
                <a:gd name="connsiteY64" fmla="*/ 608179 h 1093664"/>
                <a:gd name="connsiteX65" fmla="*/ 0 w 1681541"/>
                <a:gd name="connsiteY65" fmla="*/ 543572 h 1093664"/>
                <a:gd name="connsiteX66" fmla="*/ 87626 w 1681541"/>
                <a:gd name="connsiteY66" fmla="*/ 589617 h 1093664"/>
                <a:gd name="connsiteX67" fmla="*/ 182679 w 1681541"/>
                <a:gd name="connsiteY67" fmla="*/ 618578 h 1093664"/>
                <a:gd name="connsiteX68" fmla="*/ 223524 w 1681541"/>
                <a:gd name="connsiteY68" fmla="*/ 626749 h 1093664"/>
                <a:gd name="connsiteX69" fmla="*/ 378728 w 1681541"/>
                <a:gd name="connsiteY69" fmla="*/ 647539 h 1093664"/>
                <a:gd name="connsiteX70" fmla="*/ 575512 w 1681541"/>
                <a:gd name="connsiteY70" fmla="*/ 662387 h 1093664"/>
                <a:gd name="connsiteX71" fmla="*/ 593331 w 1681541"/>
                <a:gd name="connsiteY71" fmla="*/ 663880 h 1093664"/>
                <a:gd name="connsiteX72" fmla="*/ 672794 w 1681541"/>
                <a:gd name="connsiteY72" fmla="*/ 672786 h 1093664"/>
                <a:gd name="connsiteX73" fmla="*/ 720317 w 1681541"/>
                <a:gd name="connsiteY73" fmla="*/ 683185 h 109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681541" h="1093664">
                  <a:moveTo>
                    <a:pt x="720317" y="683185"/>
                  </a:moveTo>
                  <a:cubicBezTo>
                    <a:pt x="728487" y="684670"/>
                    <a:pt x="735172" y="686899"/>
                    <a:pt x="742592" y="689870"/>
                  </a:cubicBezTo>
                  <a:cubicBezTo>
                    <a:pt x="750020" y="692841"/>
                    <a:pt x="757448" y="695805"/>
                    <a:pt x="764876" y="699519"/>
                  </a:cubicBezTo>
                  <a:cubicBezTo>
                    <a:pt x="823540" y="727737"/>
                    <a:pt x="880719" y="761162"/>
                    <a:pt x="937898" y="793094"/>
                  </a:cubicBezTo>
                  <a:lnTo>
                    <a:pt x="962403" y="807199"/>
                  </a:lnTo>
                  <a:lnTo>
                    <a:pt x="1038887" y="851008"/>
                  </a:lnTo>
                  <a:lnTo>
                    <a:pt x="1108693" y="891111"/>
                  </a:lnTo>
                  <a:cubicBezTo>
                    <a:pt x="1165872" y="923786"/>
                    <a:pt x="1222308" y="957196"/>
                    <a:pt x="1280230" y="989128"/>
                  </a:cubicBezTo>
                  <a:cubicBezTo>
                    <a:pt x="1309191" y="1005469"/>
                    <a:pt x="1338152" y="1021067"/>
                    <a:pt x="1367113" y="1035923"/>
                  </a:cubicBezTo>
                  <a:cubicBezTo>
                    <a:pt x="1396816" y="1050771"/>
                    <a:pt x="1425777" y="1066362"/>
                    <a:pt x="1457709" y="1078239"/>
                  </a:cubicBezTo>
                  <a:cubicBezTo>
                    <a:pt x="1489641" y="1089381"/>
                    <a:pt x="1523802" y="1096808"/>
                    <a:pt x="1558705" y="1092352"/>
                  </a:cubicBezTo>
                  <a:cubicBezTo>
                    <a:pt x="1593608" y="1088638"/>
                    <a:pt x="1627018" y="1068590"/>
                    <a:pt x="1647073" y="1039629"/>
                  </a:cubicBezTo>
                  <a:cubicBezTo>
                    <a:pt x="1657465" y="1025524"/>
                    <a:pt x="1664892" y="1009925"/>
                    <a:pt x="1670835" y="993592"/>
                  </a:cubicBezTo>
                  <a:cubicBezTo>
                    <a:pt x="1672320" y="989878"/>
                    <a:pt x="1673063" y="985421"/>
                    <a:pt x="1674548" y="980965"/>
                  </a:cubicBezTo>
                  <a:cubicBezTo>
                    <a:pt x="1676034" y="976508"/>
                    <a:pt x="1676777" y="972794"/>
                    <a:pt x="1677520" y="968337"/>
                  </a:cubicBezTo>
                  <a:lnTo>
                    <a:pt x="1680491" y="955710"/>
                  </a:lnTo>
                  <a:cubicBezTo>
                    <a:pt x="1681234" y="951261"/>
                    <a:pt x="1681976" y="946061"/>
                    <a:pt x="1681234" y="941612"/>
                  </a:cubicBezTo>
                  <a:cubicBezTo>
                    <a:pt x="1681234" y="923043"/>
                    <a:pt x="1674548" y="905959"/>
                    <a:pt x="1667121" y="890368"/>
                  </a:cubicBezTo>
                  <a:cubicBezTo>
                    <a:pt x="1658950" y="874770"/>
                    <a:pt x="1650044" y="860664"/>
                    <a:pt x="1639646" y="847302"/>
                  </a:cubicBezTo>
                  <a:cubicBezTo>
                    <a:pt x="1618855" y="820562"/>
                    <a:pt x="1595836" y="796800"/>
                    <a:pt x="1571325" y="774524"/>
                  </a:cubicBezTo>
                  <a:cubicBezTo>
                    <a:pt x="1546820" y="752248"/>
                    <a:pt x="1521574" y="730708"/>
                    <a:pt x="1495584" y="710660"/>
                  </a:cubicBezTo>
                  <a:cubicBezTo>
                    <a:pt x="1469594" y="690605"/>
                    <a:pt x="1442861" y="671308"/>
                    <a:pt x="1415386" y="651996"/>
                  </a:cubicBezTo>
                  <a:cubicBezTo>
                    <a:pt x="1402016" y="642347"/>
                    <a:pt x="1387910" y="633434"/>
                    <a:pt x="1374541" y="624520"/>
                  </a:cubicBezTo>
                  <a:cubicBezTo>
                    <a:pt x="1367856" y="620064"/>
                    <a:pt x="1360435" y="615614"/>
                    <a:pt x="1354493" y="611158"/>
                  </a:cubicBezTo>
                  <a:cubicBezTo>
                    <a:pt x="1349294" y="607444"/>
                    <a:pt x="1343351" y="602987"/>
                    <a:pt x="1338152" y="598531"/>
                  </a:cubicBezTo>
                  <a:cubicBezTo>
                    <a:pt x="1337409" y="597788"/>
                    <a:pt x="1336666" y="597045"/>
                    <a:pt x="1335181" y="596302"/>
                  </a:cubicBezTo>
                  <a:cubicBezTo>
                    <a:pt x="1283201" y="556207"/>
                    <a:pt x="1232707" y="513876"/>
                    <a:pt x="1182948" y="471553"/>
                  </a:cubicBezTo>
                  <a:cubicBezTo>
                    <a:pt x="1132454" y="429222"/>
                    <a:pt x="1083446" y="386148"/>
                    <a:pt x="1035916" y="340846"/>
                  </a:cubicBezTo>
                  <a:cubicBezTo>
                    <a:pt x="1024039" y="329712"/>
                    <a:pt x="1011411" y="318570"/>
                    <a:pt x="1000277" y="307436"/>
                  </a:cubicBezTo>
                  <a:cubicBezTo>
                    <a:pt x="988393" y="296294"/>
                    <a:pt x="978737" y="284410"/>
                    <a:pt x="968345" y="271047"/>
                  </a:cubicBezTo>
                  <a:cubicBezTo>
                    <a:pt x="949033" y="245057"/>
                    <a:pt x="931956" y="217582"/>
                    <a:pt x="917101" y="187878"/>
                  </a:cubicBezTo>
                  <a:cubicBezTo>
                    <a:pt x="888140" y="129956"/>
                    <a:pt x="867350" y="66092"/>
                    <a:pt x="868092" y="0"/>
                  </a:cubicBezTo>
                  <a:cubicBezTo>
                    <a:pt x="865864" y="32675"/>
                    <a:pt x="869578" y="66092"/>
                    <a:pt x="876263" y="98024"/>
                  </a:cubicBezTo>
                  <a:cubicBezTo>
                    <a:pt x="883690" y="129956"/>
                    <a:pt x="894825" y="161888"/>
                    <a:pt x="908195" y="191592"/>
                  </a:cubicBezTo>
                  <a:cubicBezTo>
                    <a:pt x="921557" y="222039"/>
                    <a:pt x="937898" y="250999"/>
                    <a:pt x="956460" y="278475"/>
                  </a:cubicBezTo>
                  <a:cubicBezTo>
                    <a:pt x="966117" y="291837"/>
                    <a:pt x="976508" y="305950"/>
                    <a:pt x="987650" y="317835"/>
                  </a:cubicBezTo>
                  <a:cubicBezTo>
                    <a:pt x="998791" y="330454"/>
                    <a:pt x="1010668" y="341596"/>
                    <a:pt x="1022553" y="353473"/>
                  </a:cubicBezTo>
                  <a:cubicBezTo>
                    <a:pt x="1070819" y="398775"/>
                    <a:pt x="1120577" y="441841"/>
                    <a:pt x="1170329" y="484165"/>
                  </a:cubicBezTo>
                  <a:cubicBezTo>
                    <a:pt x="1220823" y="526496"/>
                    <a:pt x="1271324" y="568827"/>
                    <a:pt x="1323304" y="608929"/>
                  </a:cubicBezTo>
                  <a:cubicBezTo>
                    <a:pt x="1329989" y="614129"/>
                    <a:pt x="1336666" y="619328"/>
                    <a:pt x="1343351" y="623777"/>
                  </a:cubicBezTo>
                  <a:cubicBezTo>
                    <a:pt x="1350779" y="628977"/>
                    <a:pt x="1357464" y="632691"/>
                    <a:pt x="1364142" y="637883"/>
                  </a:cubicBezTo>
                  <a:cubicBezTo>
                    <a:pt x="1377512" y="646796"/>
                    <a:pt x="1391624" y="655710"/>
                    <a:pt x="1404987" y="665366"/>
                  </a:cubicBezTo>
                  <a:cubicBezTo>
                    <a:pt x="1431720" y="683928"/>
                    <a:pt x="1458452" y="703233"/>
                    <a:pt x="1484442" y="723287"/>
                  </a:cubicBezTo>
                  <a:cubicBezTo>
                    <a:pt x="1510432" y="743335"/>
                    <a:pt x="1535679" y="764125"/>
                    <a:pt x="1559448" y="786401"/>
                  </a:cubicBezTo>
                  <a:cubicBezTo>
                    <a:pt x="1583209" y="808685"/>
                    <a:pt x="1606228" y="831703"/>
                    <a:pt x="1625540" y="856950"/>
                  </a:cubicBezTo>
                  <a:cubicBezTo>
                    <a:pt x="1635189" y="869578"/>
                    <a:pt x="1644102" y="882948"/>
                    <a:pt x="1651530" y="897053"/>
                  </a:cubicBezTo>
                  <a:cubicBezTo>
                    <a:pt x="1658950" y="911166"/>
                    <a:pt x="1663407" y="926014"/>
                    <a:pt x="1663407" y="940119"/>
                  </a:cubicBezTo>
                  <a:cubicBezTo>
                    <a:pt x="1663407" y="943833"/>
                    <a:pt x="1662664" y="946812"/>
                    <a:pt x="1662664" y="950518"/>
                  </a:cubicBezTo>
                  <a:lnTo>
                    <a:pt x="1660436" y="962403"/>
                  </a:lnTo>
                  <a:cubicBezTo>
                    <a:pt x="1659693" y="966117"/>
                    <a:pt x="1658958" y="969823"/>
                    <a:pt x="1657472" y="973537"/>
                  </a:cubicBezTo>
                  <a:cubicBezTo>
                    <a:pt x="1655987" y="977251"/>
                    <a:pt x="1655244" y="980965"/>
                    <a:pt x="1653758" y="984679"/>
                  </a:cubicBezTo>
                  <a:cubicBezTo>
                    <a:pt x="1648559" y="999527"/>
                    <a:pt x="1641874" y="1013639"/>
                    <a:pt x="1632960" y="1026259"/>
                  </a:cubicBezTo>
                  <a:cubicBezTo>
                    <a:pt x="1615141" y="1051506"/>
                    <a:pt x="1587666" y="1067847"/>
                    <a:pt x="1557219" y="1071561"/>
                  </a:cubicBezTo>
                  <a:cubicBezTo>
                    <a:pt x="1526773" y="1075275"/>
                    <a:pt x="1494841" y="1069333"/>
                    <a:pt x="1464394" y="1058199"/>
                  </a:cubicBezTo>
                  <a:cubicBezTo>
                    <a:pt x="1434691" y="1047057"/>
                    <a:pt x="1404987" y="1032209"/>
                    <a:pt x="1376026" y="1017353"/>
                  </a:cubicBezTo>
                  <a:cubicBezTo>
                    <a:pt x="1347065" y="1002505"/>
                    <a:pt x="1318104" y="986157"/>
                    <a:pt x="1289143" y="970566"/>
                  </a:cubicBezTo>
                  <a:cubicBezTo>
                    <a:pt x="1231964" y="938634"/>
                    <a:pt x="1174785" y="905966"/>
                    <a:pt x="1117606" y="872549"/>
                  </a:cubicBezTo>
                  <a:lnTo>
                    <a:pt x="946804" y="773782"/>
                  </a:lnTo>
                  <a:cubicBezTo>
                    <a:pt x="889625" y="741107"/>
                    <a:pt x="832446" y="708439"/>
                    <a:pt x="773039" y="679479"/>
                  </a:cubicBezTo>
                  <a:cubicBezTo>
                    <a:pt x="765619" y="675765"/>
                    <a:pt x="758191" y="672786"/>
                    <a:pt x="750020" y="669079"/>
                  </a:cubicBezTo>
                  <a:cubicBezTo>
                    <a:pt x="742592" y="666108"/>
                    <a:pt x="732944" y="663137"/>
                    <a:pt x="724773" y="661652"/>
                  </a:cubicBezTo>
                  <a:cubicBezTo>
                    <a:pt x="708440" y="657938"/>
                    <a:pt x="692098" y="655710"/>
                    <a:pt x="675765" y="652738"/>
                  </a:cubicBezTo>
                  <a:cubicBezTo>
                    <a:pt x="643090" y="648282"/>
                    <a:pt x="609672" y="645318"/>
                    <a:pt x="576997" y="642347"/>
                  </a:cubicBezTo>
                  <a:cubicBezTo>
                    <a:pt x="511648" y="637148"/>
                    <a:pt x="445556" y="633434"/>
                    <a:pt x="380213" y="627491"/>
                  </a:cubicBezTo>
                  <a:cubicBezTo>
                    <a:pt x="314864" y="621557"/>
                    <a:pt x="248771" y="619321"/>
                    <a:pt x="184164" y="608179"/>
                  </a:cubicBezTo>
                  <a:cubicBezTo>
                    <a:pt x="119558" y="597045"/>
                    <a:pt x="56436" y="576247"/>
                    <a:pt x="0" y="543572"/>
                  </a:cubicBezTo>
                  <a:cubicBezTo>
                    <a:pt x="27475" y="561399"/>
                    <a:pt x="57179" y="576990"/>
                    <a:pt x="87626" y="589617"/>
                  </a:cubicBezTo>
                  <a:cubicBezTo>
                    <a:pt x="118072" y="602244"/>
                    <a:pt x="150004" y="611158"/>
                    <a:pt x="182679" y="618578"/>
                  </a:cubicBezTo>
                  <a:cubicBezTo>
                    <a:pt x="196049" y="621549"/>
                    <a:pt x="209412" y="623777"/>
                    <a:pt x="223524" y="626749"/>
                  </a:cubicBezTo>
                  <a:cubicBezTo>
                    <a:pt x="274761" y="635662"/>
                    <a:pt x="326741" y="640854"/>
                    <a:pt x="378728" y="647539"/>
                  </a:cubicBezTo>
                  <a:cubicBezTo>
                    <a:pt x="444813" y="653481"/>
                    <a:pt x="510162" y="657195"/>
                    <a:pt x="575512" y="662387"/>
                  </a:cubicBezTo>
                  <a:cubicBezTo>
                    <a:pt x="581454" y="663130"/>
                    <a:pt x="587396" y="663137"/>
                    <a:pt x="593331" y="663880"/>
                  </a:cubicBezTo>
                  <a:cubicBezTo>
                    <a:pt x="620071" y="666101"/>
                    <a:pt x="646804" y="669079"/>
                    <a:pt x="672794" y="672786"/>
                  </a:cubicBezTo>
                  <a:cubicBezTo>
                    <a:pt x="688384" y="677243"/>
                    <a:pt x="704726" y="679479"/>
                    <a:pt x="720317" y="683185"/>
                  </a:cubicBezTo>
                  <a:close/>
                </a:path>
              </a:pathLst>
            </a:custGeom>
            <a:solidFill>
              <a:srgbClr val="EDCFC5"/>
            </a:solidFill>
            <a:ln w="7421" cap="flat">
              <a:noFill/>
              <a:prstDash val="solid"/>
              <a:miter/>
            </a:ln>
          </p:spPr>
          <p:txBody>
            <a:bodyPr rtlCol="0" anchor="ctr"/>
            <a:lstStyle/>
            <a:p>
              <a:pPr marL="0" marR="0" lvl="0" indent="0" algn="l" defTabSz="862462" rtl="0" eaLnBrk="1" fontAlgn="auto" latinLnBrk="0" hangingPunct="1">
                <a:lnSpc>
                  <a:spcPct val="100000"/>
                </a:lnSpc>
                <a:spcBef>
                  <a:spcPts val="0"/>
                </a:spcBef>
                <a:spcAft>
                  <a:spcPts val="0"/>
                </a:spcAft>
                <a:buClrTx/>
                <a:buSzTx/>
                <a:buFontTx/>
                <a:buNone/>
                <a:tabLst/>
                <a:defRPr/>
              </a:pPr>
              <a:endParaRPr kumimoji="0" lang="en-GB" sz="1698"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ekstSylinder 6">
            <a:extLst>
              <a:ext uri="{FF2B5EF4-FFF2-40B4-BE49-F238E27FC236}">
                <a16:creationId xmlns:a16="http://schemas.microsoft.com/office/drawing/2014/main" id="{7E7A56EC-2800-6D1E-A3FB-515389C5939F}"/>
              </a:ext>
            </a:extLst>
          </p:cNvPr>
          <p:cNvSpPr txBox="1"/>
          <p:nvPr/>
        </p:nvSpPr>
        <p:spPr>
          <a:xfrm>
            <a:off x="1096041" y="2682559"/>
            <a:ext cx="7154210" cy="923330"/>
          </a:xfrm>
          <a:prstGeom prst="rect">
            <a:avLst/>
          </a:prstGeom>
          <a:noFill/>
        </p:spPr>
        <p:txBody>
          <a:bodyPr wrap="square">
            <a:spAutoFit/>
          </a:bodyPr>
          <a:lstStyle/>
          <a:p>
            <a:pPr marL="44958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Nasjonale grunndata er opplysninger som mange har bruk for og som er særlig viktige for samfunnets funksjoner og tjenester. De skal ha tilstrekkelig kvalitet og være enkelt tilgjengelige.</a:t>
            </a:r>
            <a:endParaRPr kumimoji="0" lang="nb-NO"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Tittel 2">
            <a:extLst>
              <a:ext uri="{FF2B5EF4-FFF2-40B4-BE49-F238E27FC236}">
                <a16:creationId xmlns:a16="http://schemas.microsoft.com/office/drawing/2014/main" id="{351BE38F-C5C6-6DD9-2315-5773F8019482}"/>
              </a:ext>
            </a:extLst>
          </p:cNvPr>
          <p:cNvSpPr>
            <a:spLocks noGrp="1"/>
          </p:cNvSpPr>
          <p:nvPr>
            <p:ph type="title"/>
          </p:nvPr>
        </p:nvSpPr>
        <p:spPr>
          <a:xfrm>
            <a:off x="1484851" y="625074"/>
            <a:ext cx="9222298" cy="519373"/>
          </a:xfrm>
        </p:spPr>
        <p:txBody>
          <a:bodyPr/>
          <a:lstStyle/>
          <a:p>
            <a:r>
              <a:rPr lang="nb-NO" dirty="0"/>
              <a:t>Foreslått målbilde</a:t>
            </a:r>
          </a:p>
        </p:txBody>
      </p:sp>
    </p:spTree>
    <p:extLst>
      <p:ext uri="{BB962C8B-B14F-4D97-AF65-F5344CB8AC3E}">
        <p14:creationId xmlns:p14="http://schemas.microsoft.com/office/powerpoint/2010/main" val="790079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33C2E35-1F45-4575-9DB3-16C8BD887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24" y="1173577"/>
            <a:ext cx="4510847" cy="4510847"/>
          </a:xfrm>
          <a:prstGeom prst="rect">
            <a:avLst/>
          </a:prstGeom>
        </p:spPr>
      </p:pic>
      <p:cxnSp>
        <p:nvCxnSpPr>
          <p:cNvPr id="5" name="Kobling: vinkel 4">
            <a:extLst>
              <a:ext uri="{FF2B5EF4-FFF2-40B4-BE49-F238E27FC236}">
                <a16:creationId xmlns:a16="http://schemas.microsoft.com/office/drawing/2014/main" id="{96B0ED37-3138-A459-2924-A1730765D5A0}"/>
              </a:ext>
            </a:extLst>
          </p:cNvPr>
          <p:cNvCxnSpPr>
            <a:cxnSpLocks/>
          </p:cNvCxnSpPr>
          <p:nvPr/>
        </p:nvCxnSpPr>
        <p:spPr>
          <a:xfrm>
            <a:off x="6451788" y="5013010"/>
            <a:ext cx="4624298" cy="1108873"/>
          </a:xfrm>
          <a:prstGeom prst="bentConnector3">
            <a:avLst>
              <a:gd name="adj1" fmla="val 34"/>
            </a:avLst>
          </a:prstGeom>
          <a:ln>
            <a:solidFill>
              <a:srgbClr val="299BF3"/>
            </a:solidFill>
          </a:ln>
        </p:spPr>
        <p:style>
          <a:lnRef idx="1">
            <a:schemeClr val="accent1"/>
          </a:lnRef>
          <a:fillRef idx="0">
            <a:schemeClr val="accent1"/>
          </a:fillRef>
          <a:effectRef idx="0">
            <a:schemeClr val="accent1"/>
          </a:effectRef>
          <a:fontRef idx="minor">
            <a:schemeClr val="tx1"/>
          </a:fontRef>
        </p:style>
      </p:cxnSp>
      <p:cxnSp>
        <p:nvCxnSpPr>
          <p:cNvPr id="11" name="Kobling: vinkel 10">
            <a:extLst>
              <a:ext uri="{FF2B5EF4-FFF2-40B4-BE49-F238E27FC236}">
                <a16:creationId xmlns:a16="http://schemas.microsoft.com/office/drawing/2014/main" id="{CECF344B-2BFF-036B-646A-97661AD93101}"/>
              </a:ext>
            </a:extLst>
          </p:cNvPr>
          <p:cNvCxnSpPr>
            <a:cxnSpLocks/>
          </p:cNvCxnSpPr>
          <p:nvPr/>
        </p:nvCxnSpPr>
        <p:spPr>
          <a:xfrm flipV="1">
            <a:off x="7030927" y="1245727"/>
            <a:ext cx="2109276" cy="799124"/>
          </a:xfrm>
          <a:prstGeom prst="bentConnector3">
            <a:avLst>
              <a:gd name="adj1" fmla="val -88"/>
            </a:avLst>
          </a:prstGeom>
          <a:ln>
            <a:solidFill>
              <a:srgbClr val="299BF3"/>
            </a:solidFill>
          </a:ln>
        </p:spPr>
        <p:style>
          <a:lnRef idx="1">
            <a:schemeClr val="accent1"/>
          </a:lnRef>
          <a:fillRef idx="0">
            <a:schemeClr val="accent1"/>
          </a:fillRef>
          <a:effectRef idx="0">
            <a:schemeClr val="accent1"/>
          </a:effectRef>
          <a:fontRef idx="minor">
            <a:schemeClr val="tx1"/>
          </a:fontRef>
        </p:style>
      </p:cxnSp>
      <p:grpSp>
        <p:nvGrpSpPr>
          <p:cNvPr id="36" name="Gruppe 35">
            <a:extLst>
              <a:ext uri="{FF2B5EF4-FFF2-40B4-BE49-F238E27FC236}">
                <a16:creationId xmlns:a16="http://schemas.microsoft.com/office/drawing/2014/main" id="{04DB89E9-D867-FA6E-E0E7-BD664FBC35BB}"/>
              </a:ext>
            </a:extLst>
          </p:cNvPr>
          <p:cNvGrpSpPr/>
          <p:nvPr/>
        </p:nvGrpSpPr>
        <p:grpSpPr>
          <a:xfrm>
            <a:off x="2200638" y="3899321"/>
            <a:ext cx="2454064" cy="1252293"/>
            <a:chOff x="2387454" y="4243450"/>
            <a:chExt cx="2454064" cy="1252293"/>
          </a:xfrm>
        </p:grpSpPr>
        <p:cxnSp>
          <p:nvCxnSpPr>
            <p:cNvPr id="3" name="Rett linje 2">
              <a:extLst>
                <a:ext uri="{FF2B5EF4-FFF2-40B4-BE49-F238E27FC236}">
                  <a16:creationId xmlns:a16="http://schemas.microsoft.com/office/drawing/2014/main" id="{2B23A354-C3E0-DADA-A043-C11A172FF417}"/>
                </a:ext>
              </a:extLst>
            </p:cNvPr>
            <p:cNvCxnSpPr/>
            <p:nvPr/>
          </p:nvCxnSpPr>
          <p:spPr>
            <a:xfrm flipH="1">
              <a:off x="2459753" y="4574860"/>
              <a:ext cx="2381765" cy="0"/>
            </a:xfrm>
            <a:prstGeom prst="line">
              <a:avLst/>
            </a:prstGeom>
            <a:ln>
              <a:solidFill>
                <a:srgbClr val="299BF3"/>
              </a:solidFill>
            </a:ln>
          </p:spPr>
          <p:style>
            <a:lnRef idx="1">
              <a:schemeClr val="accent1"/>
            </a:lnRef>
            <a:fillRef idx="0">
              <a:schemeClr val="accent1"/>
            </a:fillRef>
            <a:effectRef idx="0">
              <a:schemeClr val="accent1"/>
            </a:effectRef>
            <a:fontRef idx="minor">
              <a:schemeClr val="tx1"/>
            </a:fontRef>
          </p:style>
        </p:cxnSp>
        <p:sp>
          <p:nvSpPr>
            <p:cNvPr id="4" name="TekstSylinder 3">
              <a:extLst>
                <a:ext uri="{FF2B5EF4-FFF2-40B4-BE49-F238E27FC236}">
                  <a16:creationId xmlns:a16="http://schemas.microsoft.com/office/drawing/2014/main" id="{D492D8FB-E933-6614-AB52-6AE91B69A58B}"/>
                </a:ext>
              </a:extLst>
            </p:cNvPr>
            <p:cNvSpPr txBox="1"/>
            <p:nvPr/>
          </p:nvSpPr>
          <p:spPr>
            <a:xfrm>
              <a:off x="2387454" y="4243450"/>
              <a:ext cx="2094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1E2B3C"/>
                  </a:solidFill>
                  <a:effectLst/>
                  <a:uLnTx/>
                  <a:uFillTx/>
                  <a:latin typeface="Arial" panose="020B0604020202020204"/>
                  <a:ea typeface="+mn-ea"/>
                  <a:cs typeface="+mn-cs"/>
                </a:rPr>
                <a:t>Domeneforvalter</a:t>
              </a:r>
              <a:endParaRPr kumimoji="0" lang="nb-NO" sz="1800" b="0" i="0" u="none" strike="noStrike" kern="1200" cap="none" spc="0" normalizeH="0" baseline="0" noProof="0" dirty="0">
                <a:ln>
                  <a:noFill/>
                </a:ln>
                <a:solidFill>
                  <a:srgbClr val="1E2B3C"/>
                </a:solidFill>
                <a:effectLst/>
                <a:uLnTx/>
                <a:uFillTx/>
                <a:latin typeface="Arial" panose="020B0604020202020204"/>
                <a:ea typeface="+mn-ea"/>
                <a:cs typeface="+mn-cs"/>
              </a:endParaRPr>
            </a:p>
          </p:txBody>
        </p:sp>
        <p:sp>
          <p:nvSpPr>
            <p:cNvPr id="6" name="TekstSylinder 5">
              <a:extLst>
                <a:ext uri="{FF2B5EF4-FFF2-40B4-BE49-F238E27FC236}">
                  <a16:creationId xmlns:a16="http://schemas.microsoft.com/office/drawing/2014/main" id="{6E956A3A-5D21-04BA-4C43-FF78AB49E25A}"/>
                </a:ext>
              </a:extLst>
            </p:cNvPr>
            <p:cNvSpPr txBox="1"/>
            <p:nvPr/>
          </p:nvSpPr>
          <p:spPr>
            <a:xfrm>
              <a:off x="2387454" y="4541636"/>
              <a:ext cx="23817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Samordning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    Innhold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    Forvaltning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    Regelverk</a:t>
              </a:r>
            </a:p>
          </p:txBody>
        </p:sp>
      </p:grpSp>
      <p:sp>
        <p:nvSpPr>
          <p:cNvPr id="8" name="TekstSylinder 7">
            <a:extLst>
              <a:ext uri="{FF2B5EF4-FFF2-40B4-BE49-F238E27FC236}">
                <a16:creationId xmlns:a16="http://schemas.microsoft.com/office/drawing/2014/main" id="{875D7A56-BFF9-10F2-A8EC-40D09BCAD2DC}"/>
              </a:ext>
            </a:extLst>
          </p:cNvPr>
          <p:cNvSpPr txBox="1"/>
          <p:nvPr/>
        </p:nvSpPr>
        <p:spPr>
          <a:xfrm>
            <a:off x="6965503" y="938805"/>
            <a:ext cx="2094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1E2B3C"/>
                </a:solidFill>
                <a:effectLst/>
                <a:uLnTx/>
                <a:uFillTx/>
                <a:latin typeface="Arial" panose="020B0604020202020204"/>
                <a:ea typeface="+mn-ea"/>
                <a:cs typeface="+mn-cs"/>
              </a:rPr>
              <a:t>Konsumenter</a:t>
            </a:r>
          </a:p>
        </p:txBody>
      </p:sp>
      <p:cxnSp>
        <p:nvCxnSpPr>
          <p:cNvPr id="9" name="Kobling: vinkel 8">
            <a:extLst>
              <a:ext uri="{FF2B5EF4-FFF2-40B4-BE49-F238E27FC236}">
                <a16:creationId xmlns:a16="http://schemas.microsoft.com/office/drawing/2014/main" id="{0EDDB8EF-F390-001C-2722-3CC72680D6BC}"/>
              </a:ext>
            </a:extLst>
          </p:cNvPr>
          <p:cNvCxnSpPr>
            <a:cxnSpLocks/>
          </p:cNvCxnSpPr>
          <p:nvPr/>
        </p:nvCxnSpPr>
        <p:spPr>
          <a:xfrm flipH="1" flipV="1">
            <a:off x="4054688" y="995004"/>
            <a:ext cx="2109276" cy="799124"/>
          </a:xfrm>
          <a:prstGeom prst="bentConnector3">
            <a:avLst>
              <a:gd name="adj1" fmla="val -88"/>
            </a:avLst>
          </a:prstGeom>
          <a:ln>
            <a:solidFill>
              <a:srgbClr val="299BF3"/>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3E562F85-953F-14EC-6C9E-A0A6E7699631}"/>
              </a:ext>
            </a:extLst>
          </p:cNvPr>
          <p:cNvSpPr txBox="1"/>
          <p:nvPr/>
        </p:nvSpPr>
        <p:spPr>
          <a:xfrm>
            <a:off x="4001729" y="669318"/>
            <a:ext cx="2094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1E2B3C"/>
                </a:solidFill>
                <a:effectLst/>
                <a:uLnTx/>
                <a:uFillTx/>
                <a:latin typeface="Arial" panose="020B0604020202020204"/>
                <a:ea typeface="+mn-ea"/>
                <a:cs typeface="+mn-cs"/>
              </a:rPr>
              <a:t>Distributører</a:t>
            </a:r>
            <a:endParaRPr kumimoji="0" lang="nb-NO" sz="1800" b="0" i="0" u="none" strike="noStrike" kern="1200" cap="none" spc="0" normalizeH="0" baseline="0" noProof="0">
              <a:ln>
                <a:noFill/>
              </a:ln>
              <a:solidFill>
                <a:srgbClr val="1E2B3C"/>
              </a:solidFill>
              <a:effectLst/>
              <a:uLnTx/>
              <a:uFillTx/>
              <a:latin typeface="Arial" panose="020B0604020202020204"/>
              <a:ea typeface="+mn-ea"/>
              <a:cs typeface="+mn-cs"/>
            </a:endParaRPr>
          </a:p>
        </p:txBody>
      </p:sp>
      <p:cxnSp>
        <p:nvCxnSpPr>
          <p:cNvPr id="12" name="Rett linje 11">
            <a:extLst>
              <a:ext uri="{FF2B5EF4-FFF2-40B4-BE49-F238E27FC236}">
                <a16:creationId xmlns:a16="http://schemas.microsoft.com/office/drawing/2014/main" id="{C7405C9F-F1C0-6360-3F1C-C82B6BE5986E}"/>
              </a:ext>
            </a:extLst>
          </p:cNvPr>
          <p:cNvCxnSpPr/>
          <p:nvPr/>
        </p:nvCxnSpPr>
        <p:spPr>
          <a:xfrm flipH="1">
            <a:off x="7538117" y="4397974"/>
            <a:ext cx="2381765" cy="0"/>
          </a:xfrm>
          <a:prstGeom prst="line">
            <a:avLst/>
          </a:prstGeom>
          <a:ln>
            <a:solidFill>
              <a:srgbClr val="299BF3"/>
            </a:solidFill>
          </a:ln>
        </p:spPr>
        <p:style>
          <a:lnRef idx="1">
            <a:schemeClr val="accent1"/>
          </a:lnRef>
          <a:fillRef idx="0">
            <a:schemeClr val="accent1"/>
          </a:fillRef>
          <a:effectRef idx="0">
            <a:schemeClr val="accent1"/>
          </a:effectRef>
          <a:fontRef idx="minor">
            <a:schemeClr val="tx1"/>
          </a:fontRef>
        </p:style>
      </p:cxnSp>
      <p:sp>
        <p:nvSpPr>
          <p:cNvPr id="13" name="TekstSylinder 12">
            <a:extLst>
              <a:ext uri="{FF2B5EF4-FFF2-40B4-BE49-F238E27FC236}">
                <a16:creationId xmlns:a16="http://schemas.microsoft.com/office/drawing/2014/main" id="{95ACDFC4-EDAF-5B8B-0E19-2769EB4960CB}"/>
              </a:ext>
            </a:extLst>
          </p:cNvPr>
          <p:cNvSpPr txBox="1"/>
          <p:nvPr/>
        </p:nvSpPr>
        <p:spPr>
          <a:xfrm>
            <a:off x="7522873" y="4079451"/>
            <a:ext cx="2094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1E2B3C"/>
                </a:solidFill>
                <a:effectLst/>
                <a:uLnTx/>
                <a:uFillTx/>
                <a:latin typeface="Arial" panose="020B0604020202020204"/>
                <a:ea typeface="+mn-ea"/>
                <a:cs typeface="+mn-cs"/>
              </a:rPr>
              <a:t>Produsenter</a:t>
            </a:r>
            <a:endParaRPr kumimoji="0" lang="nb-NO" sz="1800" b="0" i="0" u="none" strike="noStrike" kern="1200" cap="none" spc="0" normalizeH="0" baseline="0" noProof="0">
              <a:ln>
                <a:noFill/>
              </a:ln>
              <a:solidFill>
                <a:srgbClr val="1E2B3C"/>
              </a:solidFill>
              <a:effectLst/>
              <a:uLnTx/>
              <a:uFillTx/>
              <a:latin typeface="Arial" panose="020B0604020202020204"/>
              <a:ea typeface="+mn-ea"/>
              <a:cs typeface="+mn-cs"/>
            </a:endParaRPr>
          </a:p>
        </p:txBody>
      </p:sp>
      <p:sp>
        <p:nvSpPr>
          <p:cNvPr id="14" name="TekstSylinder 13">
            <a:extLst>
              <a:ext uri="{FF2B5EF4-FFF2-40B4-BE49-F238E27FC236}">
                <a16:creationId xmlns:a16="http://schemas.microsoft.com/office/drawing/2014/main" id="{6262F209-72A2-796E-C09F-4F63BC81C931}"/>
              </a:ext>
            </a:extLst>
          </p:cNvPr>
          <p:cNvSpPr txBox="1"/>
          <p:nvPr/>
        </p:nvSpPr>
        <p:spPr>
          <a:xfrm>
            <a:off x="8029593" y="5746709"/>
            <a:ext cx="35976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1E2B3C"/>
                </a:solidFill>
                <a:effectLst/>
                <a:uLnTx/>
                <a:uFillTx/>
                <a:latin typeface="Arial" panose="020B0604020202020204"/>
                <a:ea typeface="+mn-ea"/>
                <a:cs typeface="+mn-cs"/>
              </a:rPr>
              <a:t>Registrert (person, foretak, etc.) </a:t>
            </a:r>
          </a:p>
        </p:txBody>
      </p:sp>
      <p:cxnSp>
        <p:nvCxnSpPr>
          <p:cNvPr id="15" name="Kobling: vinkel 14">
            <a:extLst>
              <a:ext uri="{FF2B5EF4-FFF2-40B4-BE49-F238E27FC236}">
                <a16:creationId xmlns:a16="http://schemas.microsoft.com/office/drawing/2014/main" id="{7A0F3FB9-77F7-EE00-FC91-E83977710452}"/>
              </a:ext>
            </a:extLst>
          </p:cNvPr>
          <p:cNvCxnSpPr>
            <a:cxnSpLocks/>
          </p:cNvCxnSpPr>
          <p:nvPr/>
        </p:nvCxnSpPr>
        <p:spPr>
          <a:xfrm rot="10800000" flipV="1">
            <a:off x="1269668" y="5039120"/>
            <a:ext cx="4826333" cy="788007"/>
          </a:xfrm>
          <a:prstGeom prst="bentConnector3">
            <a:avLst>
              <a:gd name="adj1" fmla="val 89"/>
            </a:avLst>
          </a:prstGeom>
          <a:ln>
            <a:solidFill>
              <a:srgbClr val="299BF3"/>
            </a:solidFill>
          </a:ln>
        </p:spPr>
        <p:style>
          <a:lnRef idx="1">
            <a:schemeClr val="accent1"/>
          </a:lnRef>
          <a:fillRef idx="0">
            <a:schemeClr val="accent1"/>
          </a:fillRef>
          <a:effectRef idx="0">
            <a:schemeClr val="accent1"/>
          </a:effectRef>
          <a:fontRef idx="minor">
            <a:schemeClr val="tx1"/>
          </a:fontRef>
        </p:style>
      </p:cxnSp>
      <p:sp>
        <p:nvSpPr>
          <p:cNvPr id="16" name="TekstSylinder 15">
            <a:extLst>
              <a:ext uri="{FF2B5EF4-FFF2-40B4-BE49-F238E27FC236}">
                <a16:creationId xmlns:a16="http://schemas.microsoft.com/office/drawing/2014/main" id="{8656E1DB-2F80-1553-D65A-8F1A3D7F6A2D}"/>
              </a:ext>
            </a:extLst>
          </p:cNvPr>
          <p:cNvSpPr txBox="1"/>
          <p:nvPr/>
        </p:nvSpPr>
        <p:spPr>
          <a:xfrm>
            <a:off x="1194689" y="5513287"/>
            <a:ext cx="35976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1E2B3C"/>
                </a:solidFill>
                <a:effectLst/>
                <a:uLnTx/>
                <a:uFillTx/>
                <a:latin typeface="Arial" panose="020B0604020202020204"/>
                <a:ea typeface="+mn-ea"/>
                <a:cs typeface="+mn-cs"/>
              </a:rPr>
              <a:t>Felles prosesser</a:t>
            </a:r>
          </a:p>
        </p:txBody>
      </p:sp>
      <p:sp>
        <p:nvSpPr>
          <p:cNvPr id="17" name="TekstSylinder 16">
            <a:extLst>
              <a:ext uri="{FF2B5EF4-FFF2-40B4-BE49-F238E27FC236}">
                <a16:creationId xmlns:a16="http://schemas.microsoft.com/office/drawing/2014/main" id="{DFA8E58A-4571-A249-3F15-DC8D5C8B2DDC}"/>
              </a:ext>
            </a:extLst>
          </p:cNvPr>
          <p:cNvSpPr txBox="1"/>
          <p:nvPr/>
        </p:nvSpPr>
        <p:spPr>
          <a:xfrm>
            <a:off x="3986865" y="1015749"/>
            <a:ext cx="238176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Har kopier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Kriterier</a:t>
            </a:r>
          </a:p>
        </p:txBody>
      </p:sp>
      <p:cxnSp>
        <p:nvCxnSpPr>
          <p:cNvPr id="18" name="Rett linje 17">
            <a:extLst>
              <a:ext uri="{FF2B5EF4-FFF2-40B4-BE49-F238E27FC236}">
                <a16:creationId xmlns:a16="http://schemas.microsoft.com/office/drawing/2014/main" id="{5D91A380-CDBC-BA60-39CD-EFBBC40AFA8B}"/>
              </a:ext>
            </a:extLst>
          </p:cNvPr>
          <p:cNvCxnSpPr/>
          <p:nvPr/>
        </p:nvCxnSpPr>
        <p:spPr>
          <a:xfrm flipH="1">
            <a:off x="7681196" y="2778549"/>
            <a:ext cx="2381765" cy="0"/>
          </a:xfrm>
          <a:prstGeom prst="line">
            <a:avLst/>
          </a:prstGeom>
          <a:ln>
            <a:solidFill>
              <a:srgbClr val="299BF3"/>
            </a:solidFill>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52685A99-CD01-E46A-F32D-DFC097DB8365}"/>
              </a:ext>
            </a:extLst>
          </p:cNvPr>
          <p:cNvSpPr txBox="1"/>
          <p:nvPr/>
        </p:nvSpPr>
        <p:spPr>
          <a:xfrm>
            <a:off x="7637607" y="2470579"/>
            <a:ext cx="2094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1E2B3C"/>
                </a:solidFill>
                <a:effectLst/>
                <a:uLnTx/>
                <a:uFillTx/>
                <a:latin typeface="Arial" panose="020B0604020202020204"/>
                <a:ea typeface="+mn-ea"/>
                <a:cs typeface="+mn-cs"/>
              </a:rPr>
              <a:t>Segmentansvarlig</a:t>
            </a:r>
            <a:endParaRPr kumimoji="0" lang="nb-NO" sz="1800" b="0" i="0" u="none" strike="noStrike" kern="1200" cap="none" spc="0" normalizeH="0" baseline="0" noProof="0">
              <a:ln>
                <a:noFill/>
              </a:ln>
              <a:solidFill>
                <a:srgbClr val="1E2B3C"/>
              </a:solidFill>
              <a:effectLst/>
              <a:uLnTx/>
              <a:uFillTx/>
              <a:latin typeface="Arial" panose="020B0604020202020204"/>
              <a:ea typeface="+mn-ea"/>
              <a:cs typeface="+mn-cs"/>
            </a:endParaRPr>
          </a:p>
        </p:txBody>
      </p:sp>
      <p:sp>
        <p:nvSpPr>
          <p:cNvPr id="21" name="TekstSylinder 20">
            <a:extLst>
              <a:ext uri="{FF2B5EF4-FFF2-40B4-BE49-F238E27FC236}">
                <a16:creationId xmlns:a16="http://schemas.microsoft.com/office/drawing/2014/main" id="{E3286A07-6233-2197-1A44-099583EB1634}"/>
              </a:ext>
            </a:extLst>
          </p:cNvPr>
          <p:cNvSpPr txBox="1"/>
          <p:nvPr/>
        </p:nvSpPr>
        <p:spPr>
          <a:xfrm>
            <a:off x="1208853" y="5842251"/>
            <a:ext cx="180810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Onboarding brukere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Brukerstøtte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Avtaler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endParaRPr>
          </a:p>
        </p:txBody>
      </p:sp>
      <p:sp>
        <p:nvSpPr>
          <p:cNvPr id="35" name="TekstSylinder 34">
            <a:extLst>
              <a:ext uri="{FF2B5EF4-FFF2-40B4-BE49-F238E27FC236}">
                <a16:creationId xmlns:a16="http://schemas.microsoft.com/office/drawing/2014/main" id="{92A50006-D584-C7C3-340F-61E8C3D98F5B}"/>
              </a:ext>
            </a:extLst>
          </p:cNvPr>
          <p:cNvSpPr txBox="1"/>
          <p:nvPr/>
        </p:nvSpPr>
        <p:spPr>
          <a:xfrm>
            <a:off x="3016959" y="5889709"/>
            <a:ext cx="154417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Feilhåndtering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Vedlikehold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Salg?</a:t>
            </a:r>
          </a:p>
        </p:txBody>
      </p:sp>
      <p:grpSp>
        <p:nvGrpSpPr>
          <p:cNvPr id="37" name="Gruppe 36">
            <a:extLst>
              <a:ext uri="{FF2B5EF4-FFF2-40B4-BE49-F238E27FC236}">
                <a16:creationId xmlns:a16="http://schemas.microsoft.com/office/drawing/2014/main" id="{3E3C1F2D-7C84-128D-9AF6-63D85BBCAD0B}"/>
              </a:ext>
            </a:extLst>
          </p:cNvPr>
          <p:cNvGrpSpPr/>
          <p:nvPr/>
        </p:nvGrpSpPr>
        <p:grpSpPr>
          <a:xfrm>
            <a:off x="2548225" y="1938271"/>
            <a:ext cx="2452263" cy="339362"/>
            <a:chOff x="2389255" y="4235498"/>
            <a:chExt cx="2452263" cy="339362"/>
          </a:xfrm>
        </p:grpSpPr>
        <p:cxnSp>
          <p:nvCxnSpPr>
            <p:cNvPr id="38" name="Rett linje 37">
              <a:extLst>
                <a:ext uri="{FF2B5EF4-FFF2-40B4-BE49-F238E27FC236}">
                  <a16:creationId xmlns:a16="http://schemas.microsoft.com/office/drawing/2014/main" id="{3AF22F70-8D30-89E2-AD5B-26FD3CC8C331}"/>
                </a:ext>
              </a:extLst>
            </p:cNvPr>
            <p:cNvCxnSpPr/>
            <p:nvPr/>
          </p:nvCxnSpPr>
          <p:spPr>
            <a:xfrm flipH="1">
              <a:off x="2459753" y="4574860"/>
              <a:ext cx="2381765" cy="0"/>
            </a:xfrm>
            <a:prstGeom prst="line">
              <a:avLst/>
            </a:prstGeom>
            <a:ln>
              <a:solidFill>
                <a:srgbClr val="299BF3"/>
              </a:solidFill>
            </a:ln>
          </p:spPr>
          <p:style>
            <a:lnRef idx="1">
              <a:schemeClr val="accent1"/>
            </a:lnRef>
            <a:fillRef idx="0">
              <a:schemeClr val="accent1"/>
            </a:fillRef>
            <a:effectRef idx="0">
              <a:schemeClr val="accent1"/>
            </a:effectRef>
            <a:fontRef idx="minor">
              <a:schemeClr val="tx1"/>
            </a:fontRef>
          </p:style>
        </p:cxnSp>
        <p:sp>
          <p:nvSpPr>
            <p:cNvPr id="39" name="TekstSylinder 38">
              <a:extLst>
                <a:ext uri="{FF2B5EF4-FFF2-40B4-BE49-F238E27FC236}">
                  <a16:creationId xmlns:a16="http://schemas.microsoft.com/office/drawing/2014/main" id="{D66757AD-05FD-4254-B865-476A031C4BB8}"/>
                </a:ext>
              </a:extLst>
            </p:cNvPr>
            <p:cNvSpPr txBox="1"/>
            <p:nvPr/>
          </p:nvSpPr>
          <p:spPr>
            <a:xfrm>
              <a:off x="2389255" y="4235498"/>
              <a:ext cx="2094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1E2B3C"/>
                  </a:solidFill>
                  <a:effectLst/>
                  <a:uLnTx/>
                  <a:uFillTx/>
                  <a:latin typeface="Arial" panose="020B0604020202020204"/>
                  <a:ea typeface="+mn-ea"/>
                  <a:cs typeface="+mn-cs"/>
                </a:rPr>
                <a:t>Tilbydere</a:t>
              </a:r>
            </a:p>
          </p:txBody>
        </p:sp>
      </p:grpSp>
      <p:sp>
        <p:nvSpPr>
          <p:cNvPr id="51" name="TekstSylinder 50">
            <a:extLst>
              <a:ext uri="{FF2B5EF4-FFF2-40B4-BE49-F238E27FC236}">
                <a16:creationId xmlns:a16="http://schemas.microsoft.com/office/drawing/2014/main" id="{CF684B78-481B-D62C-C2B4-B5513C8ADD92}"/>
              </a:ext>
            </a:extLst>
          </p:cNvPr>
          <p:cNvSpPr txBox="1"/>
          <p:nvPr/>
        </p:nvSpPr>
        <p:spPr>
          <a:xfrm>
            <a:off x="4608607" y="5861703"/>
            <a:ext cx="286980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Videreutvikling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Inntekter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Identifisere aktører i domenet</a:t>
            </a:r>
          </a:p>
        </p:txBody>
      </p:sp>
      <p:sp>
        <p:nvSpPr>
          <p:cNvPr id="52" name="TekstSylinder 51">
            <a:extLst>
              <a:ext uri="{FF2B5EF4-FFF2-40B4-BE49-F238E27FC236}">
                <a16:creationId xmlns:a16="http://schemas.microsoft.com/office/drawing/2014/main" id="{B0B0BFA7-C628-186F-A67C-98535377725A}"/>
              </a:ext>
            </a:extLst>
          </p:cNvPr>
          <p:cNvSpPr txBox="1"/>
          <p:nvPr/>
        </p:nvSpPr>
        <p:spPr>
          <a:xfrm>
            <a:off x="8085565" y="6156513"/>
            <a:ext cx="22040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Innsyn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E2B3C"/>
                </a:solidFill>
                <a:effectLst/>
                <a:uLnTx/>
                <a:uFillTx/>
                <a:latin typeface="Arial" panose="020B0604020202020204"/>
                <a:ea typeface="+mn-ea"/>
                <a:cs typeface="+mn-cs"/>
              </a:rPr>
              <a:t>Tillit</a:t>
            </a:r>
          </a:p>
        </p:txBody>
      </p:sp>
      <p:sp>
        <p:nvSpPr>
          <p:cNvPr id="7" name="TekstSylinder 6">
            <a:extLst>
              <a:ext uri="{FF2B5EF4-FFF2-40B4-BE49-F238E27FC236}">
                <a16:creationId xmlns:a16="http://schemas.microsoft.com/office/drawing/2014/main" id="{E2943A79-F98F-77AC-3071-4C3389372D41}"/>
              </a:ext>
            </a:extLst>
          </p:cNvPr>
          <p:cNvSpPr txBox="1"/>
          <p:nvPr/>
        </p:nvSpPr>
        <p:spPr>
          <a:xfrm>
            <a:off x="5517837" y="2545462"/>
            <a:ext cx="17015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EKS: Person</a:t>
            </a:r>
          </a:p>
        </p:txBody>
      </p:sp>
      <p:sp>
        <p:nvSpPr>
          <p:cNvPr id="20" name="Rektangel 19">
            <a:extLst>
              <a:ext uri="{FF2B5EF4-FFF2-40B4-BE49-F238E27FC236}">
                <a16:creationId xmlns:a16="http://schemas.microsoft.com/office/drawing/2014/main" id="{9180F2AE-F63E-224B-60FD-FDDF5A4DCA05}"/>
              </a:ext>
            </a:extLst>
          </p:cNvPr>
          <p:cNvSpPr/>
          <p:nvPr/>
        </p:nvSpPr>
        <p:spPr>
          <a:xfrm>
            <a:off x="10994828" y="3899321"/>
            <a:ext cx="993058" cy="180130"/>
          </a:xfrm>
          <a:prstGeom prst="rect">
            <a:avLst/>
          </a:prstGeom>
          <a:ln>
            <a:solidFill>
              <a:srgbClr val="299BF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1E2B3C"/>
                </a:solidFill>
                <a:effectLst/>
                <a:uLnTx/>
                <a:uFillTx/>
                <a:latin typeface="Arial" panose="020B0604020202020204"/>
                <a:ea typeface="+mn-ea"/>
                <a:cs typeface="+mn-cs"/>
              </a:rPr>
              <a:t>UDI</a:t>
            </a:r>
          </a:p>
        </p:txBody>
      </p:sp>
      <p:cxnSp>
        <p:nvCxnSpPr>
          <p:cNvPr id="23" name="Rett linje 22">
            <a:extLst>
              <a:ext uri="{FF2B5EF4-FFF2-40B4-BE49-F238E27FC236}">
                <a16:creationId xmlns:a16="http://schemas.microsoft.com/office/drawing/2014/main" id="{7B4D592E-6297-8DC2-A24C-2C7559A2B9C1}"/>
              </a:ext>
            </a:extLst>
          </p:cNvPr>
          <p:cNvCxnSpPr>
            <a:cxnSpLocks/>
            <a:stCxn id="20" idx="1"/>
          </p:cNvCxnSpPr>
          <p:nvPr/>
        </p:nvCxnSpPr>
        <p:spPr>
          <a:xfrm flipH="1">
            <a:off x="10001770" y="3989386"/>
            <a:ext cx="993058" cy="40858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Rektangel 32">
            <a:extLst>
              <a:ext uri="{FF2B5EF4-FFF2-40B4-BE49-F238E27FC236}">
                <a16:creationId xmlns:a16="http://schemas.microsoft.com/office/drawing/2014/main" id="{C67220DA-A8F0-3AD0-2199-B3F15CF91EB2}"/>
              </a:ext>
            </a:extLst>
          </p:cNvPr>
          <p:cNvSpPr/>
          <p:nvPr/>
        </p:nvSpPr>
        <p:spPr>
          <a:xfrm>
            <a:off x="214522" y="3889526"/>
            <a:ext cx="993058" cy="180130"/>
          </a:xfrm>
          <a:prstGeom prst="rect">
            <a:avLst/>
          </a:prstGeom>
          <a:ln>
            <a:solidFill>
              <a:srgbClr val="299BF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1E2B3C"/>
                </a:solidFill>
                <a:effectLst/>
                <a:uLnTx/>
                <a:uFillTx/>
                <a:latin typeface="Arial" panose="020B0604020202020204"/>
                <a:ea typeface="+mn-ea"/>
                <a:cs typeface="+mn-cs"/>
              </a:rPr>
              <a:t>SKE</a:t>
            </a:r>
          </a:p>
        </p:txBody>
      </p:sp>
      <p:cxnSp>
        <p:nvCxnSpPr>
          <p:cNvPr id="34" name="Rett linje 33">
            <a:extLst>
              <a:ext uri="{FF2B5EF4-FFF2-40B4-BE49-F238E27FC236}">
                <a16:creationId xmlns:a16="http://schemas.microsoft.com/office/drawing/2014/main" id="{9647D3F4-B94D-8C17-FBAB-FA92F60A363D}"/>
              </a:ext>
            </a:extLst>
          </p:cNvPr>
          <p:cNvCxnSpPr>
            <a:cxnSpLocks/>
            <a:stCxn id="33" idx="3"/>
            <a:endCxn id="4" idx="1"/>
          </p:cNvCxnSpPr>
          <p:nvPr/>
        </p:nvCxnSpPr>
        <p:spPr>
          <a:xfrm>
            <a:off x="1207580" y="3979591"/>
            <a:ext cx="993058" cy="8900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Rektangel 41">
            <a:extLst>
              <a:ext uri="{FF2B5EF4-FFF2-40B4-BE49-F238E27FC236}">
                <a16:creationId xmlns:a16="http://schemas.microsoft.com/office/drawing/2014/main" id="{99096037-FB2E-E55A-E48C-8147CFD1AD66}"/>
              </a:ext>
            </a:extLst>
          </p:cNvPr>
          <p:cNvSpPr/>
          <p:nvPr/>
        </p:nvSpPr>
        <p:spPr>
          <a:xfrm>
            <a:off x="308637" y="1632553"/>
            <a:ext cx="961029" cy="661052"/>
          </a:xfrm>
          <a:prstGeom prst="rect">
            <a:avLst/>
          </a:prstGeom>
          <a:ln>
            <a:solidFill>
              <a:srgbClr val="299BF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rPr>
              <a:t>FREG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rPr>
              <a:t>KRR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solidFill>
                  <a:srgbClr val="1E2B3C"/>
                </a:solidFill>
                <a:latin typeface="Arial" panose="020B0604020202020204"/>
              </a:rPr>
              <a:t>Andre</a:t>
            </a:r>
            <a:endPar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endParaRPr>
          </a:p>
        </p:txBody>
      </p:sp>
      <p:cxnSp>
        <p:nvCxnSpPr>
          <p:cNvPr id="43" name="Rett linje 42">
            <a:extLst>
              <a:ext uri="{FF2B5EF4-FFF2-40B4-BE49-F238E27FC236}">
                <a16:creationId xmlns:a16="http://schemas.microsoft.com/office/drawing/2014/main" id="{6CCE733B-4EAF-8684-1334-61F5369DB598}"/>
              </a:ext>
            </a:extLst>
          </p:cNvPr>
          <p:cNvCxnSpPr>
            <a:cxnSpLocks/>
            <a:stCxn id="42" idx="3"/>
            <a:endCxn id="39" idx="1"/>
          </p:cNvCxnSpPr>
          <p:nvPr/>
        </p:nvCxnSpPr>
        <p:spPr>
          <a:xfrm>
            <a:off x="1269666" y="1963079"/>
            <a:ext cx="1278559" cy="14446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Rektangel 44">
            <a:extLst>
              <a:ext uri="{FF2B5EF4-FFF2-40B4-BE49-F238E27FC236}">
                <a16:creationId xmlns:a16="http://schemas.microsoft.com/office/drawing/2014/main" id="{51725E73-A7BD-A139-4482-15B4B2ED45D7}"/>
              </a:ext>
            </a:extLst>
          </p:cNvPr>
          <p:cNvSpPr/>
          <p:nvPr/>
        </p:nvSpPr>
        <p:spPr>
          <a:xfrm>
            <a:off x="10994828" y="2324398"/>
            <a:ext cx="993058" cy="204053"/>
          </a:xfrm>
          <a:prstGeom prst="rect">
            <a:avLst/>
          </a:prstGeom>
          <a:ln>
            <a:solidFill>
              <a:srgbClr val="299BF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1E2B3C"/>
                </a:solidFill>
                <a:effectLst/>
                <a:uLnTx/>
                <a:uFillTx/>
                <a:latin typeface="Arial" panose="020B0604020202020204"/>
                <a:ea typeface="+mn-ea"/>
                <a:cs typeface="+mn-cs"/>
              </a:rPr>
              <a:t>KS</a:t>
            </a:r>
          </a:p>
        </p:txBody>
      </p:sp>
      <p:cxnSp>
        <p:nvCxnSpPr>
          <p:cNvPr id="46" name="Rett linje 45">
            <a:extLst>
              <a:ext uri="{FF2B5EF4-FFF2-40B4-BE49-F238E27FC236}">
                <a16:creationId xmlns:a16="http://schemas.microsoft.com/office/drawing/2014/main" id="{31333833-FE01-0A75-A495-D9F0DB85B62E}"/>
              </a:ext>
            </a:extLst>
          </p:cNvPr>
          <p:cNvCxnSpPr>
            <a:cxnSpLocks/>
            <a:stCxn id="45" idx="1"/>
            <a:endCxn id="19" idx="3"/>
          </p:cNvCxnSpPr>
          <p:nvPr/>
        </p:nvCxnSpPr>
        <p:spPr>
          <a:xfrm flipH="1">
            <a:off x="9731878" y="2426425"/>
            <a:ext cx="1262950" cy="21343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3" name="Rektangel 52">
            <a:extLst>
              <a:ext uri="{FF2B5EF4-FFF2-40B4-BE49-F238E27FC236}">
                <a16:creationId xmlns:a16="http://schemas.microsoft.com/office/drawing/2014/main" id="{8136C141-AAAE-5CB3-2490-15345521BBA8}"/>
              </a:ext>
            </a:extLst>
          </p:cNvPr>
          <p:cNvSpPr/>
          <p:nvPr/>
        </p:nvSpPr>
        <p:spPr>
          <a:xfrm>
            <a:off x="2753032" y="217579"/>
            <a:ext cx="993058" cy="582509"/>
          </a:xfrm>
          <a:prstGeom prst="rect">
            <a:avLst/>
          </a:prstGeom>
          <a:ln>
            <a:solidFill>
              <a:srgbClr val="299BF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rPr>
              <a:t>EVRY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rPr>
              <a:t>NHN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1E2B3C"/>
                </a:solidFill>
                <a:latin typeface="Arial" panose="020B0604020202020204"/>
              </a:rPr>
              <a:t>Andre</a:t>
            </a:r>
            <a:endPar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endParaRPr>
          </a:p>
        </p:txBody>
      </p:sp>
      <p:cxnSp>
        <p:nvCxnSpPr>
          <p:cNvPr id="54" name="Rett linje 53">
            <a:extLst>
              <a:ext uri="{FF2B5EF4-FFF2-40B4-BE49-F238E27FC236}">
                <a16:creationId xmlns:a16="http://schemas.microsoft.com/office/drawing/2014/main" id="{5C71A18B-2E05-FE0B-4381-4F9FA2F64756}"/>
              </a:ext>
            </a:extLst>
          </p:cNvPr>
          <p:cNvCxnSpPr>
            <a:cxnSpLocks/>
            <a:stCxn id="53" idx="3"/>
            <a:endCxn id="10" idx="1"/>
          </p:cNvCxnSpPr>
          <p:nvPr/>
        </p:nvCxnSpPr>
        <p:spPr>
          <a:xfrm>
            <a:off x="3746090" y="508834"/>
            <a:ext cx="255639" cy="32976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Rektangel 55">
            <a:extLst>
              <a:ext uri="{FF2B5EF4-FFF2-40B4-BE49-F238E27FC236}">
                <a16:creationId xmlns:a16="http://schemas.microsoft.com/office/drawing/2014/main" id="{84A417BF-CFDD-73FC-07F2-5A11ECBB431B}"/>
              </a:ext>
            </a:extLst>
          </p:cNvPr>
          <p:cNvSpPr/>
          <p:nvPr/>
        </p:nvSpPr>
        <p:spPr>
          <a:xfrm>
            <a:off x="10520124" y="859417"/>
            <a:ext cx="1262950" cy="531422"/>
          </a:xfrm>
          <a:prstGeom prst="rect">
            <a:avLst/>
          </a:prstGeom>
          <a:ln>
            <a:solidFill>
              <a:srgbClr val="299BF3"/>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1E2B3C"/>
                </a:solidFill>
                <a:effectLst/>
                <a:uLnTx/>
                <a:uFillTx/>
                <a:latin typeface="Arial" panose="020B0604020202020204"/>
                <a:ea typeface="+mn-ea"/>
                <a:cs typeface="+mn-cs"/>
              </a:rPr>
              <a:t>Offentlig og privat sektor</a:t>
            </a:r>
          </a:p>
        </p:txBody>
      </p:sp>
      <p:cxnSp>
        <p:nvCxnSpPr>
          <p:cNvPr id="57" name="Rett linje 56">
            <a:extLst>
              <a:ext uri="{FF2B5EF4-FFF2-40B4-BE49-F238E27FC236}">
                <a16:creationId xmlns:a16="http://schemas.microsoft.com/office/drawing/2014/main" id="{5BCC10C4-C3F8-DB90-89BF-C2823358AA41}"/>
              </a:ext>
            </a:extLst>
          </p:cNvPr>
          <p:cNvCxnSpPr>
            <a:cxnSpLocks/>
            <a:stCxn id="56" idx="1"/>
          </p:cNvCxnSpPr>
          <p:nvPr/>
        </p:nvCxnSpPr>
        <p:spPr>
          <a:xfrm flipH="1">
            <a:off x="9257174" y="1125128"/>
            <a:ext cx="1262950" cy="49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Kobling: buet 58">
            <a:extLst>
              <a:ext uri="{FF2B5EF4-FFF2-40B4-BE49-F238E27FC236}">
                <a16:creationId xmlns:a16="http://schemas.microsoft.com/office/drawing/2014/main" id="{0DDDB409-AEDB-F93C-5AE6-C0D9F15BC6B6}"/>
              </a:ext>
            </a:extLst>
          </p:cNvPr>
          <p:cNvCxnSpPr>
            <a:endCxn id="19" idx="0"/>
          </p:cNvCxnSpPr>
          <p:nvPr/>
        </p:nvCxnSpPr>
        <p:spPr>
          <a:xfrm>
            <a:off x="6163964" y="1173577"/>
            <a:ext cx="2520779" cy="1297002"/>
          </a:xfrm>
          <a:prstGeom prst="curvedConnector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TekstSylinder 40">
            <a:extLst>
              <a:ext uri="{FF2B5EF4-FFF2-40B4-BE49-F238E27FC236}">
                <a16:creationId xmlns:a16="http://schemas.microsoft.com/office/drawing/2014/main" id="{776DC773-3D29-A2BB-EDA9-B0DA1FC3F2C5}"/>
              </a:ext>
            </a:extLst>
          </p:cNvPr>
          <p:cNvSpPr txBox="1"/>
          <p:nvPr/>
        </p:nvSpPr>
        <p:spPr>
          <a:xfrm>
            <a:off x="370155" y="420887"/>
            <a:ext cx="1915585" cy="646331"/>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srgbClr val="1E2B3C"/>
                </a:solidFill>
                <a:effectLst/>
                <a:uLnTx/>
                <a:uFillTx/>
                <a:latin typeface="Arial" panose="020B0604020202020204"/>
                <a:ea typeface="+mn-ea"/>
                <a:cs typeface="+mn-cs"/>
              </a:rPr>
              <a:t>Eksempel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1" i="0" u="none" strike="noStrike" kern="1200" cap="none" spc="0" normalizeH="0" baseline="0" noProof="0" dirty="0">
              <a:ln>
                <a:noFill/>
              </a:ln>
              <a:solidFill>
                <a:srgbClr val="1E2B3C"/>
              </a:solidFill>
              <a:effectLst/>
              <a:uLnTx/>
              <a:uFillTx/>
              <a:latin typeface="Arial" panose="020B0604020202020204"/>
              <a:ea typeface="+mn-ea"/>
              <a:cs typeface="+mn-cs"/>
            </a:endParaRPr>
          </a:p>
        </p:txBody>
      </p:sp>
      <p:grpSp>
        <p:nvGrpSpPr>
          <p:cNvPr id="44" name="Gruppe 43">
            <a:extLst>
              <a:ext uri="{FF2B5EF4-FFF2-40B4-BE49-F238E27FC236}">
                <a16:creationId xmlns:a16="http://schemas.microsoft.com/office/drawing/2014/main" id="{15F863EB-BBB7-3BAA-D55B-65DB8C8A94A1}"/>
              </a:ext>
            </a:extLst>
          </p:cNvPr>
          <p:cNvGrpSpPr/>
          <p:nvPr/>
        </p:nvGrpSpPr>
        <p:grpSpPr>
          <a:xfrm>
            <a:off x="2108874" y="2913628"/>
            <a:ext cx="2452263" cy="339362"/>
            <a:chOff x="2389255" y="4235498"/>
            <a:chExt cx="2452263" cy="339362"/>
          </a:xfrm>
        </p:grpSpPr>
        <p:cxnSp>
          <p:nvCxnSpPr>
            <p:cNvPr id="47" name="Rett linje 46">
              <a:extLst>
                <a:ext uri="{FF2B5EF4-FFF2-40B4-BE49-F238E27FC236}">
                  <a16:creationId xmlns:a16="http://schemas.microsoft.com/office/drawing/2014/main" id="{BE5ACEA5-1B8E-EBA8-3095-3983F0F3ECD3}"/>
                </a:ext>
              </a:extLst>
            </p:cNvPr>
            <p:cNvCxnSpPr/>
            <p:nvPr/>
          </p:nvCxnSpPr>
          <p:spPr>
            <a:xfrm flipH="1">
              <a:off x="2459753" y="4574860"/>
              <a:ext cx="2381765" cy="0"/>
            </a:xfrm>
            <a:prstGeom prst="line">
              <a:avLst/>
            </a:prstGeom>
            <a:ln>
              <a:solidFill>
                <a:srgbClr val="299BF3"/>
              </a:solidFill>
            </a:ln>
          </p:spPr>
          <p:style>
            <a:lnRef idx="1">
              <a:schemeClr val="accent1"/>
            </a:lnRef>
            <a:fillRef idx="0">
              <a:schemeClr val="accent1"/>
            </a:fillRef>
            <a:effectRef idx="0">
              <a:schemeClr val="accent1"/>
            </a:effectRef>
            <a:fontRef idx="minor">
              <a:schemeClr val="tx1"/>
            </a:fontRef>
          </p:style>
        </p:cxnSp>
        <p:sp>
          <p:nvSpPr>
            <p:cNvPr id="48" name="TekstSylinder 47">
              <a:extLst>
                <a:ext uri="{FF2B5EF4-FFF2-40B4-BE49-F238E27FC236}">
                  <a16:creationId xmlns:a16="http://schemas.microsoft.com/office/drawing/2014/main" id="{76FA1403-2AA3-1B5E-66F5-79D21439AC35}"/>
                </a:ext>
              </a:extLst>
            </p:cNvPr>
            <p:cNvSpPr txBox="1"/>
            <p:nvPr/>
          </p:nvSpPr>
          <p:spPr>
            <a:xfrm>
              <a:off x="2389255" y="4235498"/>
              <a:ext cx="20942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1E2B3C"/>
                  </a:solidFill>
                  <a:effectLst/>
                  <a:uLnTx/>
                  <a:uFillTx/>
                  <a:latin typeface="Arial" panose="020B0604020202020204"/>
                  <a:ea typeface="+mn-ea"/>
                  <a:cs typeface="+mn-cs"/>
                </a:rPr>
                <a:t>Leverandørmarked</a:t>
              </a:r>
            </a:p>
          </p:txBody>
        </p:sp>
      </p:grpSp>
      <p:sp>
        <p:nvSpPr>
          <p:cNvPr id="49" name="TekstSylinder 48">
            <a:extLst>
              <a:ext uri="{FF2B5EF4-FFF2-40B4-BE49-F238E27FC236}">
                <a16:creationId xmlns:a16="http://schemas.microsoft.com/office/drawing/2014/main" id="{A364F375-1CFA-EAB7-0B9A-53845FA4C39F}"/>
              </a:ext>
            </a:extLst>
          </p:cNvPr>
          <p:cNvSpPr txBox="1"/>
          <p:nvPr/>
        </p:nvSpPr>
        <p:spPr>
          <a:xfrm>
            <a:off x="2099562" y="3252939"/>
            <a:ext cx="23817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1E2B3C"/>
                </a:solidFill>
                <a:effectLst/>
                <a:uLnTx/>
                <a:uFillTx/>
                <a:latin typeface="Arial" panose="020B0604020202020204"/>
                <a:ea typeface="+mn-ea"/>
                <a:cs typeface="+mn-cs"/>
              </a:rPr>
              <a:t>Fagsystemleverandør</a:t>
            </a:r>
          </a:p>
        </p:txBody>
      </p:sp>
      <p:sp>
        <p:nvSpPr>
          <p:cNvPr id="25" name="Rektangel 24">
            <a:extLst>
              <a:ext uri="{FF2B5EF4-FFF2-40B4-BE49-F238E27FC236}">
                <a16:creationId xmlns:a16="http://schemas.microsoft.com/office/drawing/2014/main" id="{7439C8AA-D40C-A0EB-AFDC-AB5D4D733276}"/>
              </a:ext>
            </a:extLst>
          </p:cNvPr>
          <p:cNvSpPr/>
          <p:nvPr/>
        </p:nvSpPr>
        <p:spPr>
          <a:xfrm>
            <a:off x="10289573" y="526093"/>
            <a:ext cx="705255" cy="194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963985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Bilde 29">
            <a:extLst>
              <a:ext uri="{FF2B5EF4-FFF2-40B4-BE49-F238E27FC236}">
                <a16:creationId xmlns:a16="http://schemas.microsoft.com/office/drawing/2014/main" id="{43BC32A8-44B3-44E4-D450-DB0115EC7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213" y="2968828"/>
            <a:ext cx="3825023" cy="3813578"/>
          </a:xfrm>
          <a:prstGeom prst="rect">
            <a:avLst/>
          </a:prstGeom>
        </p:spPr>
      </p:pic>
      <p:sp>
        <p:nvSpPr>
          <p:cNvPr id="31" name="TekstSylinder 30">
            <a:extLst>
              <a:ext uri="{FF2B5EF4-FFF2-40B4-BE49-F238E27FC236}">
                <a16:creationId xmlns:a16="http://schemas.microsoft.com/office/drawing/2014/main" id="{48AE72E1-7721-9E4B-B90C-4066513DA8B7}"/>
              </a:ext>
            </a:extLst>
          </p:cNvPr>
          <p:cNvSpPr txBox="1"/>
          <p:nvPr/>
        </p:nvSpPr>
        <p:spPr>
          <a:xfrm>
            <a:off x="2765877" y="4150443"/>
            <a:ext cx="893648" cy="307777"/>
          </a:xfrm>
          <a:prstGeom prst="rect">
            <a:avLst/>
          </a:prstGeom>
          <a:noFill/>
        </p:spPr>
        <p:txBody>
          <a:bodyPr wrap="square" rtlCol="0">
            <a:spAutoFit/>
          </a:bodyPr>
          <a:lstStyle/>
          <a:p>
            <a:r>
              <a:rPr lang="nb-NO" sz="1400"/>
              <a:t>Person</a:t>
            </a:r>
            <a:endParaRPr lang="nb-NO" sz="1200"/>
          </a:p>
        </p:txBody>
      </p:sp>
      <p:pic>
        <p:nvPicPr>
          <p:cNvPr id="32" name="Bilde 31">
            <a:extLst>
              <a:ext uri="{FF2B5EF4-FFF2-40B4-BE49-F238E27FC236}">
                <a16:creationId xmlns:a16="http://schemas.microsoft.com/office/drawing/2014/main" id="{8E6C7E8A-E1DD-3A06-281C-5554ED619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368" y="2968829"/>
            <a:ext cx="3900508" cy="3888837"/>
          </a:xfrm>
          <a:prstGeom prst="rect">
            <a:avLst/>
          </a:prstGeom>
        </p:spPr>
      </p:pic>
      <p:sp>
        <p:nvSpPr>
          <p:cNvPr id="33" name="TekstSylinder 32">
            <a:extLst>
              <a:ext uri="{FF2B5EF4-FFF2-40B4-BE49-F238E27FC236}">
                <a16:creationId xmlns:a16="http://schemas.microsoft.com/office/drawing/2014/main" id="{99AC67ED-A978-9241-9B14-55131CD5B4F1}"/>
              </a:ext>
            </a:extLst>
          </p:cNvPr>
          <p:cNvSpPr txBox="1"/>
          <p:nvPr/>
        </p:nvSpPr>
        <p:spPr>
          <a:xfrm>
            <a:off x="9038468" y="4150444"/>
            <a:ext cx="1332894" cy="307777"/>
          </a:xfrm>
          <a:prstGeom prst="rect">
            <a:avLst/>
          </a:prstGeom>
          <a:noFill/>
        </p:spPr>
        <p:txBody>
          <a:bodyPr wrap="square" rtlCol="0">
            <a:spAutoFit/>
          </a:bodyPr>
          <a:lstStyle/>
          <a:p>
            <a:r>
              <a:rPr lang="nb-NO" sz="1400"/>
              <a:t>Virksomhet</a:t>
            </a:r>
          </a:p>
        </p:txBody>
      </p:sp>
      <p:pic>
        <p:nvPicPr>
          <p:cNvPr id="34" name="Bilde 33">
            <a:extLst>
              <a:ext uri="{FF2B5EF4-FFF2-40B4-BE49-F238E27FC236}">
                <a16:creationId xmlns:a16="http://schemas.microsoft.com/office/drawing/2014/main" id="{D7B93427-962F-2928-F6A7-D17A90DB5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27" y="3044087"/>
            <a:ext cx="3825023" cy="3813578"/>
          </a:xfrm>
          <a:prstGeom prst="rect">
            <a:avLst/>
          </a:prstGeom>
        </p:spPr>
      </p:pic>
      <p:sp>
        <p:nvSpPr>
          <p:cNvPr id="40" name="TekstSylinder 39">
            <a:extLst>
              <a:ext uri="{FF2B5EF4-FFF2-40B4-BE49-F238E27FC236}">
                <a16:creationId xmlns:a16="http://schemas.microsoft.com/office/drawing/2014/main" id="{27865B8B-45F4-B3A3-FC42-75106BD83411}"/>
              </a:ext>
            </a:extLst>
          </p:cNvPr>
          <p:cNvSpPr txBox="1"/>
          <p:nvPr/>
        </p:nvSpPr>
        <p:spPr>
          <a:xfrm>
            <a:off x="6000669" y="4158842"/>
            <a:ext cx="893648" cy="307777"/>
          </a:xfrm>
          <a:prstGeom prst="rect">
            <a:avLst/>
          </a:prstGeom>
          <a:noFill/>
        </p:spPr>
        <p:txBody>
          <a:bodyPr wrap="square" rtlCol="0">
            <a:spAutoFit/>
          </a:bodyPr>
          <a:lstStyle/>
          <a:p>
            <a:r>
              <a:rPr lang="nb-NO" sz="1400"/>
              <a:t>Geo</a:t>
            </a:r>
            <a:endParaRPr lang="nb-NO" sz="1200"/>
          </a:p>
        </p:txBody>
      </p:sp>
      <p:sp>
        <p:nvSpPr>
          <p:cNvPr id="23" name="Rektangel 22">
            <a:extLst>
              <a:ext uri="{FF2B5EF4-FFF2-40B4-BE49-F238E27FC236}">
                <a16:creationId xmlns:a16="http://schemas.microsoft.com/office/drawing/2014/main" id="{A705BA82-E612-A5EA-8EF9-D482733F0E1F}"/>
              </a:ext>
            </a:extLst>
          </p:cNvPr>
          <p:cNvSpPr/>
          <p:nvPr/>
        </p:nvSpPr>
        <p:spPr>
          <a:xfrm>
            <a:off x="1535108" y="2304900"/>
            <a:ext cx="9978767" cy="854989"/>
          </a:xfrm>
          <a:prstGeom prst="rect">
            <a:avLst/>
          </a:prstGeom>
          <a:ln>
            <a:solidFill>
              <a:srgbClr val="299BF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sz="3600"/>
              <a:t>CDO/Nasjonal domenekoordinator</a:t>
            </a:r>
          </a:p>
        </p:txBody>
      </p:sp>
      <p:sp>
        <p:nvSpPr>
          <p:cNvPr id="41" name="TekstSylinder 40">
            <a:extLst>
              <a:ext uri="{FF2B5EF4-FFF2-40B4-BE49-F238E27FC236}">
                <a16:creationId xmlns:a16="http://schemas.microsoft.com/office/drawing/2014/main" id="{0F392D6E-718B-0B72-3116-62B4EDDAE09D}"/>
              </a:ext>
            </a:extLst>
          </p:cNvPr>
          <p:cNvSpPr txBox="1"/>
          <p:nvPr/>
        </p:nvSpPr>
        <p:spPr>
          <a:xfrm>
            <a:off x="2468175" y="420792"/>
            <a:ext cx="2382698" cy="830989"/>
          </a:xfrm>
          <a:prstGeom prst="rect">
            <a:avLst/>
          </a:prstGeom>
          <a:noFill/>
          <a:ln w="3175">
            <a:solidFill>
              <a:schemeClr val="tx1"/>
            </a:solidFill>
          </a:ln>
        </p:spPr>
        <p:txBody>
          <a:bodyPr wrap="square" lIns="91431" tIns="45716" rIns="91431" bIns="45716" anchor="t">
            <a:spAutoFit/>
          </a:bodyPr>
          <a:lstStyle/>
          <a:p>
            <a:pPr algn="ctr"/>
            <a:r>
              <a:rPr lang="nb-NO" sz="1200"/>
              <a:t>Koordinering</a:t>
            </a:r>
            <a:endParaRPr lang="nb-NO" sz="1200">
              <a:cs typeface="Arial"/>
            </a:endParaRPr>
          </a:p>
          <a:p>
            <a:pPr algn="ctr"/>
            <a:r>
              <a:rPr lang="nb-NO" sz="1200"/>
              <a:t>Finansiering</a:t>
            </a:r>
            <a:endParaRPr lang="nb-NO" sz="1200">
              <a:cs typeface="Arial" panose="020B0604020202020204"/>
            </a:endParaRPr>
          </a:p>
          <a:p>
            <a:pPr algn="ctr"/>
            <a:r>
              <a:rPr lang="nb-NO" sz="1200"/>
              <a:t>Delingslov</a:t>
            </a:r>
            <a:endParaRPr lang="nb-NO" sz="1200">
              <a:cs typeface="Arial" panose="020B0604020202020204"/>
            </a:endParaRPr>
          </a:p>
          <a:p>
            <a:pPr algn="ctr"/>
            <a:r>
              <a:rPr lang="nb-NO" sz="1200"/>
              <a:t>Tildelingsbrev</a:t>
            </a:r>
            <a:endParaRPr lang="nb-NO" sz="1200">
              <a:cs typeface="Arial" panose="020B0604020202020204"/>
            </a:endParaRPr>
          </a:p>
        </p:txBody>
      </p:sp>
      <p:cxnSp>
        <p:nvCxnSpPr>
          <p:cNvPr id="3" name="Rett linje 2">
            <a:extLst>
              <a:ext uri="{FF2B5EF4-FFF2-40B4-BE49-F238E27FC236}">
                <a16:creationId xmlns:a16="http://schemas.microsoft.com/office/drawing/2014/main" id="{6513DDE4-197D-D550-4734-F4705E3A6A5C}"/>
              </a:ext>
            </a:extLst>
          </p:cNvPr>
          <p:cNvCxnSpPr>
            <a:cxnSpLocks/>
            <a:stCxn id="41" idx="2"/>
          </p:cNvCxnSpPr>
          <p:nvPr/>
        </p:nvCxnSpPr>
        <p:spPr>
          <a:xfrm>
            <a:off x="3659524" y="1251781"/>
            <a:ext cx="0" cy="10531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kstSylinder 40">
            <a:extLst>
              <a:ext uri="{FF2B5EF4-FFF2-40B4-BE49-F238E27FC236}">
                <a16:creationId xmlns:a16="http://schemas.microsoft.com/office/drawing/2014/main" id="{DE8C9AE5-D3D6-864E-E5EE-AE93B8E33349}"/>
              </a:ext>
            </a:extLst>
          </p:cNvPr>
          <p:cNvSpPr txBox="1"/>
          <p:nvPr/>
        </p:nvSpPr>
        <p:spPr>
          <a:xfrm>
            <a:off x="370715" y="421182"/>
            <a:ext cx="1915398" cy="507831"/>
          </a:xfrm>
          <a:prstGeom prst="rect">
            <a:avLst/>
          </a:prstGeom>
          <a:solidFill>
            <a:schemeClr val="bg1"/>
          </a:solidFill>
          <a:ln>
            <a:solidFill>
              <a:schemeClr val="bg1"/>
            </a:solidFill>
          </a:ln>
        </p:spPr>
        <p:txBody>
          <a:bodyPr wrap="square" rtlCol="0">
            <a:spAutoFit/>
          </a:bodyPr>
          <a:lstStyle/>
          <a:p>
            <a:pPr>
              <a:defRPr/>
            </a:pPr>
            <a:r>
              <a:rPr lang="nb-NO" sz="1350" b="1">
                <a:solidFill>
                  <a:srgbClr val="1E2B3C"/>
                </a:solidFill>
                <a:latin typeface="Arial" panose="020B0604020202020204"/>
              </a:rPr>
              <a:t>Eksempel</a:t>
            </a:r>
          </a:p>
          <a:p>
            <a:pPr>
              <a:defRPr/>
            </a:pPr>
            <a:endParaRPr lang="nb-NO" sz="1350" b="1">
              <a:solidFill>
                <a:srgbClr val="1E2B3C"/>
              </a:solidFill>
              <a:latin typeface="Arial" panose="020B0604020202020204"/>
            </a:endParaRPr>
          </a:p>
        </p:txBody>
      </p:sp>
      <p:sp>
        <p:nvSpPr>
          <p:cNvPr id="5" name="TekstSylinder 40">
            <a:extLst>
              <a:ext uri="{FF2B5EF4-FFF2-40B4-BE49-F238E27FC236}">
                <a16:creationId xmlns:a16="http://schemas.microsoft.com/office/drawing/2014/main" id="{F1CCA0FD-E07C-C3F6-3727-E5E7ADE5FC83}"/>
              </a:ext>
            </a:extLst>
          </p:cNvPr>
          <p:cNvSpPr txBox="1"/>
          <p:nvPr/>
        </p:nvSpPr>
        <p:spPr>
          <a:xfrm>
            <a:off x="5818701" y="788902"/>
            <a:ext cx="3589333" cy="461657"/>
          </a:xfrm>
          <a:prstGeom prst="rect">
            <a:avLst/>
          </a:prstGeom>
          <a:noFill/>
          <a:ln w="3175">
            <a:solidFill>
              <a:schemeClr val="tx1"/>
            </a:solidFill>
          </a:ln>
        </p:spPr>
        <p:txBody>
          <a:bodyPr wrap="square" lIns="91431" tIns="45716" rIns="91431" bIns="45716" anchor="t">
            <a:spAutoFit/>
          </a:bodyPr>
          <a:lstStyle/>
          <a:p>
            <a:pPr algn="ctr"/>
            <a:r>
              <a:rPr lang="nb-NO" sz="1200" dirty="0">
                <a:cs typeface="Arial"/>
              </a:rPr>
              <a:t>Eier nasjonale grunndata</a:t>
            </a:r>
          </a:p>
          <a:p>
            <a:pPr algn="ctr"/>
            <a:r>
              <a:rPr lang="nb-NO" sz="1200" dirty="0"/>
              <a:t>Eier felles nasjonal datamodell for grunndata </a:t>
            </a:r>
            <a:endParaRPr lang="nb-NO" sz="2400" dirty="0"/>
          </a:p>
        </p:txBody>
      </p:sp>
      <p:cxnSp>
        <p:nvCxnSpPr>
          <p:cNvPr id="6" name="Rett linje 2">
            <a:extLst>
              <a:ext uri="{FF2B5EF4-FFF2-40B4-BE49-F238E27FC236}">
                <a16:creationId xmlns:a16="http://schemas.microsoft.com/office/drawing/2014/main" id="{C32ADC78-635C-3C32-E436-C101AE023A06}"/>
              </a:ext>
            </a:extLst>
          </p:cNvPr>
          <p:cNvCxnSpPr>
            <a:cxnSpLocks/>
            <a:stCxn id="5" idx="2"/>
          </p:cNvCxnSpPr>
          <p:nvPr/>
        </p:nvCxnSpPr>
        <p:spPr>
          <a:xfrm>
            <a:off x="7613368" y="1250559"/>
            <a:ext cx="0" cy="10531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614499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4A55444-C4BD-71C8-F116-95C92BF9F0D8}"/>
              </a:ext>
            </a:extLst>
          </p:cNvPr>
          <p:cNvPicPr>
            <a:picLocks noChangeAspect="1"/>
          </p:cNvPicPr>
          <p:nvPr/>
        </p:nvPicPr>
        <p:blipFill rotWithShape="1">
          <a:blip r:embed="rId3"/>
          <a:srcRect b="19"/>
          <a:stretch/>
        </p:blipFill>
        <p:spPr>
          <a:xfrm>
            <a:off x="0" y="0"/>
            <a:ext cx="12191980" cy="6856718"/>
          </a:xfrm>
          <a:prstGeom prst="rect">
            <a:avLst/>
          </a:prstGeom>
        </p:spPr>
      </p:pic>
      <p:sp>
        <p:nvSpPr>
          <p:cNvPr id="4" name="TekstSylinder 3">
            <a:extLst>
              <a:ext uri="{FF2B5EF4-FFF2-40B4-BE49-F238E27FC236}">
                <a16:creationId xmlns:a16="http://schemas.microsoft.com/office/drawing/2014/main" id="{184C0B09-21DC-474F-28F4-41164A467B2A}"/>
              </a:ext>
            </a:extLst>
          </p:cNvPr>
          <p:cNvSpPr txBox="1"/>
          <p:nvPr/>
        </p:nvSpPr>
        <p:spPr>
          <a:xfrm>
            <a:off x="2701446" y="1674033"/>
            <a:ext cx="7240044" cy="1754326"/>
          </a:xfrm>
          <a:prstGeom prst="rect">
            <a:avLst/>
          </a:prstGeom>
          <a:solidFill>
            <a:schemeClr val="accent1"/>
          </a:solidFill>
        </p:spPr>
        <p:txBody>
          <a:bodyPr wrap="square" rtlCol="0">
            <a:spAutoFit/>
          </a:bodyPr>
          <a:lstStyle/>
          <a:p>
            <a:pPr algn="ctr"/>
            <a:r>
              <a:rPr lang="nb-NO" sz="6000" dirty="0">
                <a:solidFill>
                  <a:schemeClr val="bg1"/>
                </a:solidFill>
              </a:rPr>
              <a:t>Mulig gjennomføring</a:t>
            </a:r>
          </a:p>
          <a:p>
            <a:endParaRPr lang="nb-NO" sz="4800" dirty="0">
              <a:solidFill>
                <a:schemeClr val="bg1"/>
              </a:solidFill>
            </a:endParaRPr>
          </a:p>
        </p:txBody>
      </p:sp>
    </p:spTree>
    <p:extLst>
      <p:ext uri="{BB962C8B-B14F-4D97-AF65-F5344CB8AC3E}">
        <p14:creationId xmlns:p14="http://schemas.microsoft.com/office/powerpoint/2010/main" val="1389443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0A4D6B-D3EE-40FD-9C2C-7D4CC76710B8}"/>
              </a:ext>
            </a:extLst>
          </p:cNvPr>
          <p:cNvSpPr>
            <a:spLocks noGrp="1"/>
          </p:cNvSpPr>
          <p:nvPr>
            <p:ph type="title"/>
          </p:nvPr>
        </p:nvSpPr>
        <p:spPr>
          <a:xfrm>
            <a:off x="4414521" y="281189"/>
            <a:ext cx="5926267" cy="1325563"/>
          </a:xfrm>
        </p:spPr>
        <p:txBody>
          <a:bodyPr vert="horz" lIns="68580" tIns="34290" rIns="68580" bIns="34290" rtlCol="0" anchor="ctr" anchorCtr="0">
            <a:normAutofit/>
          </a:bodyPr>
          <a:lstStyle/>
          <a:p>
            <a:r>
              <a:rPr lang="nb-NO" sz="3000" dirty="0">
                <a:latin typeface="Arial (Overskrifter)"/>
                <a:cs typeface="+mj-cs"/>
              </a:rPr>
              <a:t>Foreslåtte</a:t>
            </a:r>
            <a:r>
              <a:rPr lang="en-GB" sz="3000" dirty="0">
                <a:latin typeface="Arial (Overskrifter)"/>
                <a:cs typeface="+mj-cs"/>
              </a:rPr>
              <a:t> </a:t>
            </a:r>
            <a:r>
              <a:rPr lang="nb-NO" sz="3000" dirty="0">
                <a:latin typeface="Arial (Overskrifter)"/>
                <a:cs typeface="+mj-cs"/>
              </a:rPr>
              <a:t>tiltak for å nå målbilde</a:t>
            </a:r>
          </a:p>
        </p:txBody>
      </p:sp>
      <p:pic>
        <p:nvPicPr>
          <p:cNvPr id="7" name="Bilde 6">
            <a:extLst>
              <a:ext uri="{FF2B5EF4-FFF2-40B4-BE49-F238E27FC236}">
                <a16:creationId xmlns:a16="http://schemas.microsoft.com/office/drawing/2014/main" id="{F1FE0B6D-7D92-43F2-8705-7BB3B77BC9B8}"/>
              </a:ext>
            </a:extLst>
          </p:cNvPr>
          <p:cNvPicPr>
            <a:picLocks noChangeAspect="1"/>
          </p:cNvPicPr>
          <p:nvPr/>
        </p:nvPicPr>
        <p:blipFill>
          <a:blip r:embed="rId3"/>
          <a:stretch>
            <a:fillRect/>
          </a:stretch>
        </p:blipFill>
        <p:spPr>
          <a:xfrm>
            <a:off x="283793" y="1364083"/>
            <a:ext cx="3847531" cy="549391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Plassholder for innhold 2">
            <a:extLst>
              <a:ext uri="{FF2B5EF4-FFF2-40B4-BE49-F238E27FC236}">
                <a16:creationId xmlns:a16="http://schemas.microsoft.com/office/drawing/2014/main" id="{3B933D37-3B45-40F4-AFF3-C58380019C95}"/>
              </a:ext>
            </a:extLst>
          </p:cNvPr>
          <p:cNvSpPr>
            <a:spLocks noGrp="1"/>
          </p:cNvSpPr>
          <p:nvPr>
            <p:ph idx="1"/>
          </p:nvPr>
        </p:nvSpPr>
        <p:spPr>
          <a:xfrm>
            <a:off x="4037809" y="1763235"/>
            <a:ext cx="8060079" cy="4695611"/>
          </a:xfrm>
        </p:spPr>
        <p:txBody>
          <a:bodyPr vert="horz" lIns="68580" tIns="34290" rIns="68580" bIns="34290" rtlCol="0">
            <a:normAutofit/>
          </a:bodyPr>
          <a:lstStyle/>
          <a:p>
            <a:pPr indent="0">
              <a:lnSpc>
                <a:spcPct val="100000"/>
              </a:lnSpc>
              <a:buClr>
                <a:srgbClr val="C00000"/>
              </a:buClr>
              <a:buNone/>
            </a:pPr>
            <a:r>
              <a:rPr lang="en-US" dirty="0">
                <a:solidFill>
                  <a:srgbClr val="FF0000"/>
                </a:solidFill>
              </a:rPr>
              <a:t>1. </a:t>
            </a:r>
            <a:r>
              <a:rPr lang="nb-NO" dirty="0">
                <a:solidFill>
                  <a:srgbClr val="FF0000"/>
                </a:solidFill>
              </a:rPr>
              <a:t>Domeneansvar</a:t>
            </a:r>
          </a:p>
          <a:p>
            <a:pPr indent="0">
              <a:lnSpc>
                <a:spcPct val="100000"/>
              </a:lnSpc>
              <a:buClr>
                <a:srgbClr val="C00000"/>
              </a:buClr>
              <a:buNone/>
            </a:pPr>
            <a:r>
              <a:rPr lang="nb-NO" dirty="0">
                <a:solidFill>
                  <a:srgbClr val="FF0000"/>
                </a:solidFill>
              </a:rPr>
              <a:t>2. Felles overordnet datamodell for nasjonale grunndata</a:t>
            </a:r>
          </a:p>
          <a:p>
            <a:pPr indent="0">
              <a:lnSpc>
                <a:spcPct val="100000"/>
              </a:lnSpc>
              <a:buClr>
                <a:srgbClr val="C00000"/>
              </a:buClr>
              <a:buNone/>
            </a:pPr>
            <a:r>
              <a:rPr lang="en-US" dirty="0"/>
              <a:t>3. </a:t>
            </a:r>
            <a:r>
              <a:rPr lang="nb-NO" dirty="0"/>
              <a:t>Standardisering</a:t>
            </a:r>
          </a:p>
          <a:p>
            <a:pPr indent="0">
              <a:lnSpc>
                <a:spcPct val="100000"/>
              </a:lnSpc>
              <a:buClr>
                <a:srgbClr val="C00000"/>
              </a:buClr>
              <a:buNone/>
            </a:pPr>
            <a:r>
              <a:rPr lang="nb-NO" dirty="0">
                <a:solidFill>
                  <a:srgbClr val="FF0000"/>
                </a:solidFill>
              </a:rPr>
              <a:t>4. CDO-rolle/funksjon</a:t>
            </a:r>
          </a:p>
          <a:p>
            <a:pPr indent="0">
              <a:lnSpc>
                <a:spcPct val="100000"/>
              </a:lnSpc>
              <a:buClr>
                <a:srgbClr val="C00000"/>
              </a:buClr>
              <a:buNone/>
            </a:pPr>
            <a:r>
              <a:rPr lang="en-US" dirty="0"/>
              <a:t>5. </a:t>
            </a:r>
            <a:r>
              <a:rPr lang="nb-NO" dirty="0"/>
              <a:t>Politisk styring</a:t>
            </a:r>
          </a:p>
          <a:p>
            <a:pPr indent="0">
              <a:lnSpc>
                <a:spcPct val="100000"/>
              </a:lnSpc>
              <a:buClr>
                <a:srgbClr val="C00000"/>
              </a:buClr>
              <a:buNone/>
            </a:pPr>
            <a:r>
              <a:rPr lang="nb-NO" dirty="0"/>
              <a:t>6. Juridiske virkemidler</a:t>
            </a:r>
          </a:p>
          <a:p>
            <a:pPr indent="0">
              <a:lnSpc>
                <a:spcPct val="100000"/>
              </a:lnSpc>
              <a:buClr>
                <a:srgbClr val="C00000"/>
              </a:buClr>
              <a:buNone/>
            </a:pPr>
            <a:r>
              <a:rPr lang="nb-NO" dirty="0"/>
              <a:t>7. Bruker-/konsumentorientering</a:t>
            </a:r>
          </a:p>
        </p:txBody>
      </p:sp>
      <p:pic>
        <p:nvPicPr>
          <p:cNvPr id="5" name="Bilde 4">
            <a:extLst>
              <a:ext uri="{FF2B5EF4-FFF2-40B4-BE49-F238E27FC236}">
                <a16:creationId xmlns:a16="http://schemas.microsoft.com/office/drawing/2014/main" id="{3B2EA7B7-C3DF-427A-9D50-7E2EB62F5D36}"/>
              </a:ext>
            </a:extLst>
          </p:cNvPr>
          <p:cNvPicPr>
            <a:picLocks noChangeAspect="1"/>
          </p:cNvPicPr>
          <p:nvPr/>
        </p:nvPicPr>
        <p:blipFill>
          <a:blip r:embed="rId4"/>
          <a:stretch>
            <a:fillRect/>
          </a:stretch>
        </p:blipFill>
        <p:spPr>
          <a:xfrm>
            <a:off x="10785358" y="6120606"/>
            <a:ext cx="1135856" cy="471488"/>
          </a:xfrm>
          <a:prstGeom prst="rect">
            <a:avLst/>
          </a:prstGeom>
        </p:spPr>
      </p:pic>
    </p:spTree>
    <p:extLst>
      <p:ext uri="{BB962C8B-B14F-4D97-AF65-F5344CB8AC3E}">
        <p14:creationId xmlns:p14="http://schemas.microsoft.com/office/powerpoint/2010/main" val="3864215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76BFBC-6010-4AB3-BFEF-D0D32A08CD3F}"/>
              </a:ext>
            </a:extLst>
          </p:cNvPr>
          <p:cNvSpPr>
            <a:spLocks noGrp="1"/>
          </p:cNvSpPr>
          <p:nvPr>
            <p:ph type="title"/>
          </p:nvPr>
        </p:nvSpPr>
        <p:spPr/>
        <p:txBody>
          <a:bodyPr/>
          <a:lstStyle/>
          <a:p>
            <a:r>
              <a:rPr lang="nb-NO" dirty="0"/>
              <a:t>Arbeidsgruppens anbefaling til Skate</a:t>
            </a:r>
          </a:p>
        </p:txBody>
      </p:sp>
      <p:sp>
        <p:nvSpPr>
          <p:cNvPr id="3" name="Plassholder for innhold 2">
            <a:extLst>
              <a:ext uri="{FF2B5EF4-FFF2-40B4-BE49-F238E27FC236}">
                <a16:creationId xmlns:a16="http://schemas.microsoft.com/office/drawing/2014/main" id="{8E03CA0F-B7CB-4B04-9F54-4584E10EFB08}"/>
              </a:ext>
            </a:extLst>
          </p:cNvPr>
          <p:cNvSpPr>
            <a:spLocks noGrp="1"/>
          </p:cNvSpPr>
          <p:nvPr>
            <p:ph idx="1"/>
          </p:nvPr>
        </p:nvSpPr>
        <p:spPr/>
        <p:txBody>
          <a:bodyPr anchor="t">
            <a:normAutofit/>
          </a:bodyPr>
          <a:lstStyle/>
          <a:p>
            <a:pPr marL="342900" lvl="0" indent="-342900">
              <a:buFont typeface="Symbol" panose="05050102010706020507" pitchFamily="18" charset="2"/>
              <a:buChar char=""/>
            </a:pPr>
            <a:r>
              <a:rPr lang="nb-NO" sz="1800" dirty="0">
                <a:effectLst/>
                <a:latin typeface="Arial" panose="020B0604020202020204" pitchFamily="34" charset="0"/>
                <a:ea typeface="Times New Roman" panose="02020603050405020304" pitchFamily="18" charset="0"/>
                <a:cs typeface="Arial" panose="020B0604020202020204" pitchFamily="34" charset="0"/>
              </a:rPr>
              <a:t>Skate erkjenner utfordringsbildet, og tar et eierskap for å bedre forvaltningen av nasjonale grunndata, og herunder oppfordrer KDD til å understøtte arbeidet</a:t>
            </a:r>
          </a:p>
          <a:p>
            <a:pPr marL="342900" lvl="0" indent="-342900">
              <a:buFont typeface="Symbol" panose="05050102010706020507" pitchFamily="18" charset="2"/>
              <a:buChar char=""/>
            </a:pPr>
            <a:r>
              <a:rPr lang="nb-NO" sz="1800" dirty="0">
                <a:effectLst/>
                <a:latin typeface="Arial" panose="020B0604020202020204" pitchFamily="34" charset="0"/>
                <a:ea typeface="Times New Roman" panose="02020603050405020304" pitchFamily="18" charset="0"/>
                <a:cs typeface="Arial" panose="020B0604020202020204" pitchFamily="34" charset="0"/>
              </a:rPr>
              <a:t>Skate gir tilslutning til foreslått målbilde</a:t>
            </a:r>
          </a:p>
          <a:p>
            <a:pPr marL="342900" lvl="0" indent="-342900">
              <a:buFont typeface="Symbol" panose="05050102010706020507" pitchFamily="18" charset="2"/>
              <a:buChar char=""/>
            </a:pPr>
            <a:r>
              <a:rPr lang="nb-NO" sz="1800" dirty="0">
                <a:effectLst/>
                <a:latin typeface="Arial" panose="020B0604020202020204" pitchFamily="34" charset="0"/>
                <a:ea typeface="Times New Roman" panose="02020603050405020304" pitchFamily="18" charset="0"/>
                <a:cs typeface="Arial" panose="020B0604020202020204" pitchFamily="34" charset="0"/>
              </a:rPr>
              <a:t>Skate utnevner en styringsgruppe bestående av utvalgte Skatemedlemmer </a:t>
            </a:r>
            <a:r>
              <a:rPr lang="nb-NO" sz="180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som får i oppdrag å prioritere og gjennomføre nødvendig tiltak med utgangspunkt i tiltakene under </a:t>
            </a:r>
            <a:endParaRPr lang="nb-NO"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nb-NO" sz="1800" dirty="0">
                <a:effectLst/>
                <a:latin typeface="Arial" panose="020B0604020202020204" pitchFamily="34" charset="0"/>
                <a:ea typeface="Times New Roman" panose="02020603050405020304" pitchFamily="18" charset="0"/>
                <a:cs typeface="Arial" panose="020B0604020202020204" pitchFamily="34" charset="0"/>
              </a:rPr>
              <a:t>Skate ber styringsgruppen legge frem en tiltaks- og gjennomføringsplan i tråd med signaler om ambisjonsnivå</a:t>
            </a:r>
          </a:p>
        </p:txBody>
      </p:sp>
    </p:spTree>
    <p:extLst>
      <p:ext uri="{BB962C8B-B14F-4D97-AF65-F5344CB8AC3E}">
        <p14:creationId xmlns:p14="http://schemas.microsoft.com/office/powerpoint/2010/main" val="4104044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214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E40A2D0-E1AB-8A67-C9D6-248F8F4B97AB}"/>
              </a:ext>
            </a:extLst>
          </p:cNvPr>
          <p:cNvSpPr/>
          <p:nvPr/>
        </p:nvSpPr>
        <p:spPr>
          <a:xfrm>
            <a:off x="0" y="0"/>
            <a:ext cx="12192000" cy="6858000"/>
          </a:xfrm>
          <a:prstGeom prst="rect">
            <a:avLst/>
          </a:prstGeom>
          <a:solidFill>
            <a:srgbClr val="F05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dirty="0"/>
          </a:p>
        </p:txBody>
      </p:sp>
      <p:sp>
        <p:nvSpPr>
          <p:cNvPr id="8" name="TekstSylinder 7">
            <a:extLst>
              <a:ext uri="{FF2B5EF4-FFF2-40B4-BE49-F238E27FC236}">
                <a16:creationId xmlns:a16="http://schemas.microsoft.com/office/drawing/2014/main" id="{E76A8EBF-10DB-4061-23E8-9258010F8460}"/>
              </a:ext>
            </a:extLst>
          </p:cNvPr>
          <p:cNvSpPr txBox="1"/>
          <p:nvPr/>
        </p:nvSpPr>
        <p:spPr>
          <a:xfrm>
            <a:off x="1225202" y="3044279"/>
            <a:ext cx="9741596" cy="769441"/>
          </a:xfrm>
          <a:prstGeom prst="rect">
            <a:avLst/>
          </a:prstGeom>
          <a:noFill/>
        </p:spPr>
        <p:txBody>
          <a:bodyPr wrap="square">
            <a:spAutoFit/>
          </a:bodyPr>
          <a:lstStyle/>
          <a:p>
            <a:pPr algn="ctr"/>
            <a:r>
              <a:rPr kumimoji="0" lang="nb-NO" sz="4400" b="1" i="0" u="none" strike="noStrike" kern="1200" cap="none" spc="0" normalizeH="0" baseline="0" noProof="0" dirty="0">
                <a:ln>
                  <a:noFill/>
                </a:ln>
                <a:solidFill>
                  <a:srgbClr val="1E2B3C"/>
                </a:solidFill>
                <a:effectLst/>
                <a:uLnTx/>
                <a:uFillTx/>
                <a:latin typeface="Arial" panose="020B0604020202020204"/>
                <a:ea typeface="+mj-ea"/>
                <a:cs typeface="+mj-cs"/>
              </a:rPr>
              <a:t>Vedlegg</a:t>
            </a:r>
            <a:endParaRPr lang="nb-NO" sz="2400" b="1" dirty="0"/>
          </a:p>
        </p:txBody>
      </p:sp>
    </p:spTree>
    <p:extLst>
      <p:ext uri="{BB962C8B-B14F-4D97-AF65-F5344CB8AC3E}">
        <p14:creationId xmlns:p14="http://schemas.microsoft.com/office/powerpoint/2010/main" val="1643782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DB60BA-E8A8-08DD-4DC8-D59771207413}"/>
              </a:ext>
            </a:extLst>
          </p:cNvPr>
          <p:cNvSpPr>
            <a:spLocks noGrp="1"/>
          </p:cNvSpPr>
          <p:nvPr>
            <p:ph type="title"/>
          </p:nvPr>
        </p:nvSpPr>
        <p:spPr>
          <a:xfrm>
            <a:off x="1606203" y="2825068"/>
            <a:ext cx="5805250" cy="1064708"/>
          </a:xfrm>
        </p:spPr>
        <p:txBody>
          <a:bodyPr anchor="ctr">
            <a:normAutofit/>
          </a:bodyPr>
          <a:lstStyle/>
          <a:p>
            <a:pPr algn="ctr"/>
            <a:r>
              <a:rPr lang="nb-NO" sz="4400" dirty="0"/>
              <a:t>Tiltaksområder</a:t>
            </a:r>
          </a:p>
        </p:txBody>
      </p:sp>
    </p:spTree>
    <p:extLst>
      <p:ext uri="{BB962C8B-B14F-4D97-AF65-F5344CB8AC3E}">
        <p14:creationId xmlns:p14="http://schemas.microsoft.com/office/powerpoint/2010/main" val="3829387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p:txBody>
          <a:bodyPr/>
          <a:lstStyle/>
          <a:p>
            <a:r>
              <a:rPr lang="nb-NO" sz="3600" b="1" dirty="0"/>
              <a:t>Tiltaksområder</a:t>
            </a:r>
            <a:endParaRPr lang="nb-NO" dirty="0"/>
          </a:p>
        </p:txBody>
      </p:sp>
      <p:sp>
        <p:nvSpPr>
          <p:cNvPr id="4" name="Plassholder for innhold 3">
            <a:extLst>
              <a:ext uri="{FF2B5EF4-FFF2-40B4-BE49-F238E27FC236}">
                <a16:creationId xmlns:a16="http://schemas.microsoft.com/office/drawing/2014/main" id="{43784A20-7B9E-CE65-DE1B-16218832B0F9}"/>
              </a:ext>
            </a:extLst>
          </p:cNvPr>
          <p:cNvSpPr>
            <a:spLocks noGrp="1"/>
          </p:cNvSpPr>
          <p:nvPr>
            <p:ph sz="half" idx="1"/>
          </p:nvPr>
        </p:nvSpPr>
        <p:spPr>
          <a:xfrm>
            <a:off x="802558" y="1704872"/>
            <a:ext cx="10586879" cy="4617244"/>
          </a:xfrm>
        </p:spPr>
        <p:txBody>
          <a:bodyPr>
            <a:normAutofit/>
          </a:bodyPr>
          <a:lstStyle/>
          <a:p>
            <a:r>
              <a:rPr lang="nb-NO" dirty="0"/>
              <a:t>Alle tiltaksområdene kan skaleres opp eller ned avhengig av ambisjonsnivå og politisk vilje</a:t>
            </a:r>
          </a:p>
          <a:p>
            <a:r>
              <a:rPr lang="nb-NO" b="0" i="0" dirty="0">
                <a:solidFill>
                  <a:srgbClr val="242424"/>
                </a:solidFill>
                <a:effectLst/>
              </a:rPr>
              <a:t>Tiltak bør gjennomføres stegvis, fremfor alle på en gang. Noen av tiltakene bør likevel sees i sammenheng. En fornuftig tilnærming kan være å velge ut 1-3 tiltaksområder som kan igangsettes så fort som mulig. </a:t>
            </a:r>
            <a:r>
              <a:rPr lang="nb-NO" dirty="0">
                <a:solidFill>
                  <a:srgbClr val="242424"/>
                </a:solidFill>
              </a:rPr>
              <a:t>For eksempel kan en prioritering være å etablere en CDO-rolle, definere opp noen prioriterte domener og etablere en overordnet datamodell for nasjonale grunndata.</a:t>
            </a:r>
          </a:p>
          <a:p>
            <a:r>
              <a:rPr lang="nb-NO" dirty="0">
                <a:solidFill>
                  <a:srgbClr val="242424"/>
                </a:solidFill>
              </a:rPr>
              <a:t>Tiltaksområdene er for store til at ansvaret kan plasseres på en enkelt aktør alene. Det anbefales derfor en fordeling på relevante aktører. Forslagsvis kan tiltaksområdet domeneansvar plasseres hos </a:t>
            </a:r>
            <a:r>
              <a:rPr lang="nb-NO" dirty="0">
                <a:solidFill>
                  <a:schemeClr val="tx1"/>
                </a:solidFill>
              </a:rPr>
              <a:t>SKE og Kartverket</a:t>
            </a:r>
            <a:r>
              <a:rPr lang="nb-NO" dirty="0">
                <a:solidFill>
                  <a:srgbClr val="242424"/>
                </a:solidFill>
              </a:rPr>
              <a:t>, CDO-rolle hos Digdir og felles overordnet datamodell for nasjonale grunndata hos BRREG.</a:t>
            </a:r>
          </a:p>
          <a:p>
            <a:r>
              <a:rPr lang="nb-NO" dirty="0">
                <a:solidFill>
                  <a:schemeClr val="tx1"/>
                </a:solidFill>
              </a:rPr>
              <a:t>Styringsgruppen bør ha et sekretariat, og det anbefales at Digdir med støtte fra arbeidsgruppen som har utarbeidet denne saken tar rollen</a:t>
            </a:r>
          </a:p>
        </p:txBody>
      </p:sp>
    </p:spTree>
    <p:extLst>
      <p:ext uri="{BB962C8B-B14F-4D97-AF65-F5344CB8AC3E}">
        <p14:creationId xmlns:p14="http://schemas.microsoft.com/office/powerpoint/2010/main" val="2390965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96173CE7-DB9D-DCC3-25FB-5F518CDAC967}"/>
              </a:ext>
            </a:extLst>
          </p:cNvPr>
          <p:cNvGrpSpPr/>
          <p:nvPr/>
        </p:nvGrpSpPr>
        <p:grpSpPr>
          <a:xfrm>
            <a:off x="46382" y="51755"/>
            <a:ext cx="12099235" cy="1157349"/>
            <a:chOff x="46382" y="51755"/>
            <a:chExt cx="12099235" cy="1157349"/>
          </a:xfrm>
        </p:grpSpPr>
        <p:sp>
          <p:nvSpPr>
            <p:cNvPr id="6" name="Rektangel: avrundede hjørner 5">
              <a:extLst>
                <a:ext uri="{FF2B5EF4-FFF2-40B4-BE49-F238E27FC236}">
                  <a16:creationId xmlns:a16="http://schemas.microsoft.com/office/drawing/2014/main" id="{642BEDF4-593D-39A4-2FCC-1C318152D157}"/>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uppe 14">
              <a:extLst>
                <a:ext uri="{FF2B5EF4-FFF2-40B4-BE49-F238E27FC236}">
                  <a16:creationId xmlns:a16="http://schemas.microsoft.com/office/drawing/2014/main" id="{DCE94516-85DB-38F9-B021-E2B8433BB390}"/>
                </a:ext>
              </a:extLst>
            </p:cNvPr>
            <p:cNvGrpSpPr/>
            <p:nvPr/>
          </p:nvGrpSpPr>
          <p:grpSpPr>
            <a:xfrm>
              <a:off x="613176" y="220796"/>
              <a:ext cx="10279696" cy="819264"/>
              <a:chOff x="613176" y="220796"/>
              <a:chExt cx="10279696" cy="819264"/>
            </a:xfrm>
          </p:grpSpPr>
          <p:sp>
            <p:nvSpPr>
              <p:cNvPr id="7" name="TekstSylinder 6">
                <a:extLst>
                  <a:ext uri="{FF2B5EF4-FFF2-40B4-BE49-F238E27FC236}">
                    <a16:creationId xmlns:a16="http://schemas.microsoft.com/office/drawing/2014/main" id="{F5E1D4E4-407A-AD2E-C478-B04C91F230A2}"/>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1</a:t>
                </a:r>
              </a:p>
            </p:txBody>
          </p:sp>
          <p:pic>
            <p:nvPicPr>
              <p:cNvPr id="11" name="Bilde 10">
                <a:extLst>
                  <a:ext uri="{FF2B5EF4-FFF2-40B4-BE49-F238E27FC236}">
                    <a16:creationId xmlns:a16="http://schemas.microsoft.com/office/drawing/2014/main" id="{84971161-E32F-F070-F8F5-0D0D748C0EE7}"/>
                  </a:ext>
                </a:extLst>
              </p:cNvPr>
              <p:cNvPicPr>
                <a:picLocks noChangeAspect="1"/>
              </p:cNvPicPr>
              <p:nvPr/>
            </p:nvPicPr>
            <p:blipFill>
              <a:blip r:embed="rId2"/>
              <a:stretch>
                <a:fillRect/>
              </a:stretch>
            </p:blipFill>
            <p:spPr>
              <a:xfrm>
                <a:off x="3169385" y="220796"/>
                <a:ext cx="200053" cy="819264"/>
              </a:xfrm>
              <a:prstGeom prst="rect">
                <a:avLst/>
              </a:prstGeom>
            </p:spPr>
          </p:pic>
          <p:sp>
            <p:nvSpPr>
              <p:cNvPr id="12" name="TekstSylinder 11">
                <a:extLst>
                  <a:ext uri="{FF2B5EF4-FFF2-40B4-BE49-F238E27FC236}">
                    <a16:creationId xmlns:a16="http://schemas.microsoft.com/office/drawing/2014/main" id="{34BF809B-901A-8758-C787-30DD6B5E1714}"/>
                  </a:ext>
                </a:extLst>
              </p:cNvPr>
              <p:cNvSpPr txBox="1"/>
              <p:nvPr/>
            </p:nvSpPr>
            <p:spPr>
              <a:xfrm>
                <a:off x="3604176" y="399596"/>
                <a:ext cx="7288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Domeneansvar</a:t>
                </a:r>
              </a:p>
            </p:txBody>
          </p:sp>
        </p:grpSp>
      </p:grpSp>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8"/>
            <a:ext cx="7471259" cy="2398644"/>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3"/>
            <a:stretch>
              <a:fillRect/>
            </a:stretch>
          </p:blipFill>
          <p:spPr>
            <a:xfrm>
              <a:off x="452337" y="1516897"/>
              <a:ext cx="1438476" cy="381053"/>
            </a:xfrm>
            <a:prstGeom prst="rect">
              <a:avLst/>
            </a:prstGeom>
          </p:spPr>
        </p:pic>
      </p:grpSp>
      <p:grpSp>
        <p:nvGrpSpPr>
          <p:cNvPr id="25" name="Gruppe 24">
            <a:extLst>
              <a:ext uri="{FF2B5EF4-FFF2-40B4-BE49-F238E27FC236}">
                <a16:creationId xmlns:a16="http://schemas.microsoft.com/office/drawing/2014/main" id="{45403078-A3D1-845C-472F-40FC90F1DF4F}"/>
              </a:ext>
            </a:extLst>
          </p:cNvPr>
          <p:cNvGrpSpPr/>
          <p:nvPr/>
        </p:nvGrpSpPr>
        <p:grpSpPr>
          <a:xfrm>
            <a:off x="8089659" y="1376491"/>
            <a:ext cx="3777663" cy="2398644"/>
            <a:chOff x="8052179" y="1376491"/>
            <a:chExt cx="3815143" cy="2398644"/>
          </a:xfrm>
        </p:grpSpPr>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1"/>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Bilde 17">
              <a:extLst>
                <a:ext uri="{FF2B5EF4-FFF2-40B4-BE49-F238E27FC236}">
                  <a16:creationId xmlns:a16="http://schemas.microsoft.com/office/drawing/2014/main" id="{5A63EB23-E9EF-F79B-177C-ABD1A255E76C}"/>
                </a:ext>
              </a:extLst>
            </p:cNvPr>
            <p:cNvPicPr>
              <a:picLocks noChangeAspect="1"/>
            </p:cNvPicPr>
            <p:nvPr/>
          </p:nvPicPr>
          <p:blipFill>
            <a:blip r:embed="rId4"/>
            <a:stretch>
              <a:fillRect/>
            </a:stretch>
          </p:blipFill>
          <p:spPr>
            <a:xfrm>
              <a:off x="8229469" y="1458153"/>
              <a:ext cx="1867161" cy="342948"/>
            </a:xfrm>
            <a:prstGeom prst="rect">
              <a:avLst/>
            </a:prstGeom>
          </p:spPr>
        </p:pic>
      </p:grpSp>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13946"/>
            <a:ext cx="7471259" cy="2690971"/>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3900549"/>
            <a:ext cx="3815143" cy="2690970"/>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9B62F64C-5340-1889-C842-E59AE8B71964}"/>
              </a:ext>
            </a:extLst>
          </p:cNvPr>
          <p:cNvSpPr txBox="1"/>
          <p:nvPr/>
        </p:nvSpPr>
        <p:spPr>
          <a:xfrm>
            <a:off x="411366" y="1897950"/>
            <a:ext cx="6837159"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Definere opp eksisterende og nye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Plassere ansvar for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Plassere roller og ansvar innenfor domenet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Standardisering av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Etablere beste praksis for domeneforvaltning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Sylinder 8">
            <a:extLst>
              <a:ext uri="{FF2B5EF4-FFF2-40B4-BE49-F238E27FC236}">
                <a16:creationId xmlns:a16="http://schemas.microsoft.com/office/drawing/2014/main" id="{7F55058A-6FC0-B8DC-3A7C-BE343FA7536B}"/>
              </a:ext>
            </a:extLst>
          </p:cNvPr>
          <p:cNvSpPr txBox="1"/>
          <p:nvPr/>
        </p:nvSpPr>
        <p:spPr>
          <a:xfrm>
            <a:off x="411365" y="4296594"/>
            <a:ext cx="6837159" cy="20621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Plassere ansvar for domenet et logisk 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Ansvarsplassering sikrer en vei inn til domenet, selv om data forvaltes i ulike kilder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Domeneansvar med krav til delbarhet og enkel sammenstilling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Hente erfaring fra Sverige og Danmark som har et omfattende rammeverk for domener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EUs arbeid med ODD, Data </a:t>
            </a:r>
            <a:r>
              <a:rPr kumimoji="0" lang="nb-NO" sz="1600" b="0" i="0" u="none" strike="noStrike" kern="1200" cap="none" spc="0" normalizeH="0" baseline="0" noProof="0" dirty="0" err="1">
                <a:ln>
                  <a:noFill/>
                </a:ln>
                <a:solidFill>
                  <a:prstClr val="black"/>
                </a:solidFill>
                <a:effectLst/>
                <a:uLnTx/>
                <a:uFillTx/>
                <a:latin typeface="Calibri" panose="020F0502020204030204"/>
                <a:ea typeface="+mn-ea"/>
                <a:cs typeface="+mn-cs"/>
              </a:rPr>
              <a:t>spaces</a:t>
            </a: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 og DGA kan muligens være utgangspunkt for domener og roller</a:t>
            </a:r>
          </a:p>
        </p:txBody>
      </p:sp>
      <p:sp>
        <p:nvSpPr>
          <p:cNvPr id="10" name="TekstSylinder 9">
            <a:extLst>
              <a:ext uri="{FF2B5EF4-FFF2-40B4-BE49-F238E27FC236}">
                <a16:creationId xmlns:a16="http://schemas.microsoft.com/office/drawing/2014/main" id="{8E7D0178-692A-6A49-1123-58BD4D442AF9}"/>
              </a:ext>
            </a:extLst>
          </p:cNvPr>
          <p:cNvSpPr txBox="1"/>
          <p:nvPr/>
        </p:nvSpPr>
        <p:spPr>
          <a:xfrm>
            <a:off x="8338681" y="1926942"/>
            <a:ext cx="3242137"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God forvaltning av autoritative kilder til beste for helheten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Sylinder 13">
            <a:extLst>
              <a:ext uri="{FF2B5EF4-FFF2-40B4-BE49-F238E27FC236}">
                <a16:creationId xmlns:a16="http://schemas.microsoft.com/office/drawing/2014/main" id="{CE1E59FD-9B93-EFF0-F4C6-B6E0824840F4}"/>
              </a:ext>
            </a:extLst>
          </p:cNvPr>
          <p:cNvSpPr txBox="1"/>
          <p:nvPr/>
        </p:nvSpPr>
        <p:spPr>
          <a:xfrm>
            <a:off x="8264063" y="4281266"/>
            <a:ext cx="3551165"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Minimum de som forvalter nasjonale fellesløsninger/grunndata</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Skatteetaten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Kartverket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BRREG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NAV</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Digdir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CDO</a:t>
            </a:r>
          </a:p>
        </p:txBody>
      </p:sp>
      <p:pic>
        <p:nvPicPr>
          <p:cNvPr id="13" name="Bilde 12">
            <a:extLst>
              <a:ext uri="{FF2B5EF4-FFF2-40B4-BE49-F238E27FC236}">
                <a16:creationId xmlns:a16="http://schemas.microsoft.com/office/drawing/2014/main" id="{63F93541-C6F8-1C2A-15E0-9A380DDEB605}"/>
              </a:ext>
            </a:extLst>
          </p:cNvPr>
          <p:cNvPicPr>
            <a:picLocks noChangeAspect="1"/>
          </p:cNvPicPr>
          <p:nvPr/>
        </p:nvPicPr>
        <p:blipFill>
          <a:blip r:embed="rId5"/>
          <a:stretch>
            <a:fillRect/>
          </a:stretch>
        </p:blipFill>
        <p:spPr>
          <a:xfrm>
            <a:off x="411366" y="4005522"/>
            <a:ext cx="2000529" cy="381053"/>
          </a:xfrm>
          <a:prstGeom prst="rect">
            <a:avLst/>
          </a:prstGeom>
        </p:spPr>
      </p:pic>
      <p:pic>
        <p:nvPicPr>
          <p:cNvPr id="19" name="Bilde 18">
            <a:extLst>
              <a:ext uri="{FF2B5EF4-FFF2-40B4-BE49-F238E27FC236}">
                <a16:creationId xmlns:a16="http://schemas.microsoft.com/office/drawing/2014/main" id="{A49118E1-2273-1C27-2588-30BC55256A25}"/>
              </a:ext>
            </a:extLst>
          </p:cNvPr>
          <p:cNvPicPr>
            <a:picLocks noChangeAspect="1"/>
          </p:cNvPicPr>
          <p:nvPr/>
        </p:nvPicPr>
        <p:blipFill>
          <a:blip r:embed="rId6"/>
          <a:stretch>
            <a:fillRect/>
          </a:stretch>
        </p:blipFill>
        <p:spPr>
          <a:xfrm>
            <a:off x="8264063" y="3971097"/>
            <a:ext cx="1695687" cy="352474"/>
          </a:xfrm>
          <a:prstGeom prst="rect">
            <a:avLst/>
          </a:prstGeom>
        </p:spPr>
      </p:pic>
    </p:spTree>
    <p:extLst>
      <p:ext uri="{BB962C8B-B14F-4D97-AF65-F5344CB8AC3E}">
        <p14:creationId xmlns:p14="http://schemas.microsoft.com/office/powerpoint/2010/main" val="1162166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96" y="0"/>
            <a:ext cx="1219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c 1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0955" y="490639"/>
            <a:ext cx="2987899" cy="2987607"/>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080A4D6B-D3EE-40FD-9C2C-7D4CC76710B8}"/>
              </a:ext>
            </a:extLst>
          </p:cNvPr>
          <p:cNvSpPr>
            <a:spLocks noGrp="1"/>
          </p:cNvSpPr>
          <p:nvPr>
            <p:ph type="title"/>
          </p:nvPr>
        </p:nvSpPr>
        <p:spPr>
          <a:xfrm>
            <a:off x="4414521" y="281189"/>
            <a:ext cx="5926267" cy="1325563"/>
          </a:xfrm>
        </p:spPr>
        <p:txBody>
          <a:bodyPr vert="horz" lIns="68580" tIns="34290" rIns="68580" bIns="34290" rtlCol="0" anchor="ctr" anchorCtr="0">
            <a:normAutofit/>
          </a:bodyPr>
          <a:lstStyle/>
          <a:p>
            <a:r>
              <a:rPr lang="nb-NO" sz="3000" dirty="0">
                <a:latin typeface="Arial (Overskrifter)"/>
                <a:cs typeface="+mj-cs"/>
              </a:rPr>
              <a:t>Foreslåtte</a:t>
            </a:r>
            <a:r>
              <a:rPr lang="en-GB" sz="3000" dirty="0">
                <a:latin typeface="Arial (Overskrifter)"/>
                <a:cs typeface="+mj-cs"/>
              </a:rPr>
              <a:t> </a:t>
            </a:r>
            <a:r>
              <a:rPr lang="nb-NO" sz="3000" dirty="0">
                <a:latin typeface="Arial (Overskrifter)"/>
                <a:cs typeface="+mj-cs"/>
              </a:rPr>
              <a:t>tiltak for å nå målbilde</a:t>
            </a:r>
          </a:p>
        </p:txBody>
      </p:sp>
      <p:sp>
        <p:nvSpPr>
          <p:cNvPr id="22" name="Freeform: Shape 2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6" y="5486400"/>
            <a:ext cx="2672602"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62462" rtl="0" eaLnBrk="1" fontAlgn="auto" latinLnBrk="0" hangingPunct="1">
              <a:lnSpc>
                <a:spcPct val="100000"/>
              </a:lnSpc>
              <a:spcBef>
                <a:spcPts val="0"/>
              </a:spcBef>
              <a:spcAft>
                <a:spcPts val="0"/>
              </a:spcAft>
              <a:buClrTx/>
              <a:buSzTx/>
              <a:buFontTx/>
              <a:buNone/>
              <a:tabLst/>
              <a:defRPr/>
            </a:pPr>
            <a:endParaRPr kumimoji="0" lang="en-US" sz="1698"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a:extLst>
              <a:ext uri="{FF2B5EF4-FFF2-40B4-BE49-F238E27FC236}">
                <a16:creationId xmlns:a16="http://schemas.microsoft.com/office/drawing/2014/main" id="{F1FE0B6D-7D92-43F2-8705-7BB3B77BC9B8}"/>
              </a:ext>
            </a:extLst>
          </p:cNvPr>
          <p:cNvPicPr>
            <a:picLocks noChangeAspect="1"/>
          </p:cNvPicPr>
          <p:nvPr/>
        </p:nvPicPr>
        <p:blipFill>
          <a:blip r:embed="rId3"/>
          <a:stretch>
            <a:fillRect/>
          </a:stretch>
        </p:blipFill>
        <p:spPr>
          <a:xfrm>
            <a:off x="283793" y="1364083"/>
            <a:ext cx="3847531" cy="549391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Plassholder for innhold 2">
            <a:extLst>
              <a:ext uri="{FF2B5EF4-FFF2-40B4-BE49-F238E27FC236}">
                <a16:creationId xmlns:a16="http://schemas.microsoft.com/office/drawing/2014/main" id="{3B933D37-3B45-40F4-AFF3-C58380019C95}"/>
              </a:ext>
            </a:extLst>
          </p:cNvPr>
          <p:cNvSpPr>
            <a:spLocks noGrp="1"/>
          </p:cNvSpPr>
          <p:nvPr>
            <p:ph idx="1"/>
          </p:nvPr>
        </p:nvSpPr>
        <p:spPr>
          <a:xfrm>
            <a:off x="4037809" y="1763235"/>
            <a:ext cx="8060079" cy="4695611"/>
          </a:xfrm>
        </p:spPr>
        <p:txBody>
          <a:bodyPr vert="horz" lIns="68580" tIns="34290" rIns="68580" bIns="34290" rtlCol="0">
            <a:normAutofit/>
          </a:bodyPr>
          <a:lstStyle/>
          <a:p>
            <a:pPr indent="0">
              <a:lnSpc>
                <a:spcPct val="100000"/>
              </a:lnSpc>
              <a:buClr>
                <a:srgbClr val="C00000"/>
              </a:buClr>
              <a:buNone/>
            </a:pPr>
            <a:r>
              <a:rPr lang="en-US" dirty="0"/>
              <a:t>1. </a:t>
            </a:r>
            <a:r>
              <a:rPr lang="nb-NO" dirty="0"/>
              <a:t>Domeneansvar</a:t>
            </a:r>
          </a:p>
          <a:p>
            <a:pPr indent="0">
              <a:lnSpc>
                <a:spcPct val="100000"/>
              </a:lnSpc>
              <a:buClr>
                <a:srgbClr val="C00000"/>
              </a:buClr>
              <a:buNone/>
            </a:pPr>
            <a:r>
              <a:rPr lang="nb-NO" dirty="0"/>
              <a:t>2. Felles overordnet datamodell for nasjonale grunndata</a:t>
            </a:r>
          </a:p>
          <a:p>
            <a:pPr indent="0">
              <a:lnSpc>
                <a:spcPct val="100000"/>
              </a:lnSpc>
              <a:buClr>
                <a:srgbClr val="C00000"/>
              </a:buClr>
              <a:buNone/>
            </a:pPr>
            <a:r>
              <a:rPr lang="en-US" dirty="0"/>
              <a:t>3. </a:t>
            </a:r>
            <a:r>
              <a:rPr lang="nb-NO" dirty="0"/>
              <a:t>Standardisering</a:t>
            </a:r>
          </a:p>
          <a:p>
            <a:pPr indent="0">
              <a:lnSpc>
                <a:spcPct val="100000"/>
              </a:lnSpc>
              <a:buClr>
                <a:srgbClr val="C00000"/>
              </a:buClr>
              <a:buNone/>
            </a:pPr>
            <a:r>
              <a:rPr lang="nb-NO" dirty="0"/>
              <a:t>4. CDO-rolle/funksjon</a:t>
            </a:r>
          </a:p>
          <a:p>
            <a:pPr indent="0">
              <a:lnSpc>
                <a:spcPct val="100000"/>
              </a:lnSpc>
              <a:buClr>
                <a:srgbClr val="C00000"/>
              </a:buClr>
              <a:buNone/>
            </a:pPr>
            <a:r>
              <a:rPr lang="en-US" dirty="0"/>
              <a:t>5. </a:t>
            </a:r>
            <a:r>
              <a:rPr lang="nb-NO" dirty="0"/>
              <a:t>Politisk styring</a:t>
            </a:r>
          </a:p>
          <a:p>
            <a:pPr indent="0">
              <a:lnSpc>
                <a:spcPct val="100000"/>
              </a:lnSpc>
              <a:buClr>
                <a:srgbClr val="C00000"/>
              </a:buClr>
              <a:buNone/>
            </a:pPr>
            <a:r>
              <a:rPr lang="nb-NO" dirty="0"/>
              <a:t>6. Juridiske virkemidler</a:t>
            </a:r>
          </a:p>
          <a:p>
            <a:pPr indent="0">
              <a:lnSpc>
                <a:spcPct val="100000"/>
              </a:lnSpc>
              <a:buClr>
                <a:srgbClr val="C00000"/>
              </a:buClr>
              <a:buNone/>
            </a:pPr>
            <a:r>
              <a:rPr lang="nb-NO" dirty="0"/>
              <a:t>7. Bruker-/konsumentorientering</a:t>
            </a:r>
          </a:p>
        </p:txBody>
      </p:sp>
      <p:pic>
        <p:nvPicPr>
          <p:cNvPr id="5" name="Bilde 4">
            <a:extLst>
              <a:ext uri="{FF2B5EF4-FFF2-40B4-BE49-F238E27FC236}">
                <a16:creationId xmlns:a16="http://schemas.microsoft.com/office/drawing/2014/main" id="{3B2EA7B7-C3DF-427A-9D50-7E2EB62F5D36}"/>
              </a:ext>
            </a:extLst>
          </p:cNvPr>
          <p:cNvPicPr>
            <a:picLocks noChangeAspect="1"/>
          </p:cNvPicPr>
          <p:nvPr/>
        </p:nvPicPr>
        <p:blipFill>
          <a:blip r:embed="rId4"/>
          <a:stretch>
            <a:fillRect/>
          </a:stretch>
        </p:blipFill>
        <p:spPr>
          <a:xfrm>
            <a:off x="10785358" y="6120606"/>
            <a:ext cx="1135856" cy="471488"/>
          </a:xfrm>
          <a:prstGeom prst="rect">
            <a:avLst/>
          </a:prstGeom>
        </p:spPr>
      </p:pic>
    </p:spTree>
    <p:extLst>
      <p:ext uri="{BB962C8B-B14F-4D97-AF65-F5344CB8AC3E}">
        <p14:creationId xmlns:p14="http://schemas.microsoft.com/office/powerpoint/2010/main" val="1712959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8"/>
            <a:ext cx="7471259" cy="2398644"/>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2"/>
            <a:stretch>
              <a:fillRect/>
            </a:stretch>
          </p:blipFill>
          <p:spPr>
            <a:xfrm>
              <a:off x="452337" y="1516897"/>
              <a:ext cx="1438476" cy="381053"/>
            </a:xfrm>
            <a:prstGeom prst="rect">
              <a:avLst/>
            </a:prstGeom>
          </p:spPr>
        </p:pic>
      </p:grpSp>
      <p:grpSp>
        <p:nvGrpSpPr>
          <p:cNvPr id="25" name="Gruppe 24">
            <a:extLst>
              <a:ext uri="{FF2B5EF4-FFF2-40B4-BE49-F238E27FC236}">
                <a16:creationId xmlns:a16="http://schemas.microsoft.com/office/drawing/2014/main" id="{45403078-A3D1-845C-472F-40FC90F1DF4F}"/>
              </a:ext>
            </a:extLst>
          </p:cNvPr>
          <p:cNvGrpSpPr/>
          <p:nvPr/>
        </p:nvGrpSpPr>
        <p:grpSpPr>
          <a:xfrm>
            <a:off x="8052179" y="1376491"/>
            <a:ext cx="3815143" cy="2398644"/>
            <a:chOff x="8052179" y="1376491"/>
            <a:chExt cx="3815143" cy="2398644"/>
          </a:xfrm>
        </p:grpSpPr>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1"/>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Bilde 17">
              <a:extLst>
                <a:ext uri="{FF2B5EF4-FFF2-40B4-BE49-F238E27FC236}">
                  <a16:creationId xmlns:a16="http://schemas.microsoft.com/office/drawing/2014/main" id="{5A63EB23-E9EF-F79B-177C-ABD1A255E76C}"/>
                </a:ext>
              </a:extLst>
            </p:cNvPr>
            <p:cNvPicPr>
              <a:picLocks noChangeAspect="1"/>
            </p:cNvPicPr>
            <p:nvPr/>
          </p:nvPicPr>
          <p:blipFill>
            <a:blip r:embed="rId3"/>
            <a:stretch>
              <a:fillRect/>
            </a:stretch>
          </p:blipFill>
          <p:spPr>
            <a:xfrm>
              <a:off x="8229469" y="1458153"/>
              <a:ext cx="1867161" cy="342948"/>
            </a:xfrm>
            <a:prstGeom prst="rect">
              <a:avLst/>
            </a:prstGeom>
          </p:spPr>
        </p:pic>
      </p:grpSp>
      <p:grpSp>
        <p:nvGrpSpPr>
          <p:cNvPr id="23" name="Gruppe 22">
            <a:extLst>
              <a:ext uri="{FF2B5EF4-FFF2-40B4-BE49-F238E27FC236}">
                <a16:creationId xmlns:a16="http://schemas.microsoft.com/office/drawing/2014/main" id="{23CB5FA9-7904-15CA-C83C-D4EADDED741A}"/>
              </a:ext>
            </a:extLst>
          </p:cNvPr>
          <p:cNvGrpSpPr/>
          <p:nvPr/>
        </p:nvGrpSpPr>
        <p:grpSpPr>
          <a:xfrm>
            <a:off x="198783" y="3913947"/>
            <a:ext cx="7471259" cy="2398644"/>
            <a:chOff x="198783" y="3942522"/>
            <a:chExt cx="7471259" cy="2398644"/>
          </a:xfrm>
        </p:grpSpPr>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42522"/>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Bilde 19">
              <a:extLst>
                <a:ext uri="{FF2B5EF4-FFF2-40B4-BE49-F238E27FC236}">
                  <a16:creationId xmlns:a16="http://schemas.microsoft.com/office/drawing/2014/main" id="{E1132B5E-3310-AB7E-1868-6EECE463B5D6}"/>
                </a:ext>
              </a:extLst>
            </p:cNvPr>
            <p:cNvPicPr>
              <a:picLocks noChangeAspect="1"/>
            </p:cNvPicPr>
            <p:nvPr/>
          </p:nvPicPr>
          <p:blipFill>
            <a:blip r:embed="rId4"/>
            <a:stretch>
              <a:fillRect/>
            </a:stretch>
          </p:blipFill>
          <p:spPr>
            <a:xfrm>
              <a:off x="411366" y="4067148"/>
              <a:ext cx="2000529" cy="381053"/>
            </a:xfrm>
            <a:prstGeom prst="rect">
              <a:avLst/>
            </a:prstGeom>
          </p:spPr>
        </p:pic>
      </p:grpSp>
      <p:grpSp>
        <p:nvGrpSpPr>
          <p:cNvPr id="26" name="Gruppe 25">
            <a:extLst>
              <a:ext uri="{FF2B5EF4-FFF2-40B4-BE49-F238E27FC236}">
                <a16:creationId xmlns:a16="http://schemas.microsoft.com/office/drawing/2014/main" id="{B560A0AE-BDCA-C38D-F079-C9D00C294310}"/>
              </a:ext>
            </a:extLst>
          </p:cNvPr>
          <p:cNvGrpSpPr/>
          <p:nvPr/>
        </p:nvGrpSpPr>
        <p:grpSpPr>
          <a:xfrm>
            <a:off x="8089659" y="3900549"/>
            <a:ext cx="3815143" cy="2398644"/>
            <a:chOff x="8089659" y="3900549"/>
            <a:chExt cx="3815143" cy="2398644"/>
          </a:xfrm>
        </p:grpSpPr>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3900549"/>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Bilde 21">
              <a:extLst>
                <a:ext uri="{FF2B5EF4-FFF2-40B4-BE49-F238E27FC236}">
                  <a16:creationId xmlns:a16="http://schemas.microsoft.com/office/drawing/2014/main" id="{DDEEE4A7-3908-5558-654E-D0CF8409B53F}"/>
                </a:ext>
              </a:extLst>
            </p:cNvPr>
            <p:cNvPicPr>
              <a:picLocks noChangeAspect="1"/>
            </p:cNvPicPr>
            <p:nvPr/>
          </p:nvPicPr>
          <p:blipFill>
            <a:blip r:embed="rId5"/>
            <a:stretch>
              <a:fillRect/>
            </a:stretch>
          </p:blipFill>
          <p:spPr>
            <a:xfrm>
              <a:off x="8264063" y="3971097"/>
              <a:ext cx="1695687" cy="352474"/>
            </a:xfrm>
            <a:prstGeom prst="rect">
              <a:avLst/>
            </a:prstGeom>
          </p:spPr>
        </p:pic>
      </p:grpSp>
      <p:sp>
        <p:nvSpPr>
          <p:cNvPr id="9" name="TekstSylinder 8">
            <a:extLst>
              <a:ext uri="{FF2B5EF4-FFF2-40B4-BE49-F238E27FC236}">
                <a16:creationId xmlns:a16="http://schemas.microsoft.com/office/drawing/2014/main" id="{906C42CD-CE24-13EF-FB48-62E17E5471CC}"/>
              </a:ext>
            </a:extLst>
          </p:cNvPr>
          <p:cNvSpPr txBox="1"/>
          <p:nvPr/>
        </p:nvSpPr>
        <p:spPr>
          <a:xfrm>
            <a:off x="411366" y="1897950"/>
            <a:ext cx="6837159" cy="3385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Modeller som knytter domene sammen</a:t>
            </a:r>
          </a:p>
        </p:txBody>
      </p:sp>
      <p:sp>
        <p:nvSpPr>
          <p:cNvPr id="13" name="TekstSylinder 12">
            <a:extLst>
              <a:ext uri="{FF2B5EF4-FFF2-40B4-BE49-F238E27FC236}">
                <a16:creationId xmlns:a16="http://schemas.microsoft.com/office/drawing/2014/main" id="{C65CC313-9FEB-2697-44CA-0B69B54621EF}"/>
              </a:ext>
            </a:extLst>
          </p:cNvPr>
          <p:cNvSpPr txBox="1"/>
          <p:nvPr/>
        </p:nvSpPr>
        <p:spPr>
          <a:xfrm>
            <a:off x="411365" y="4419626"/>
            <a:ext cx="6837159"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Hent erfaringer fra Danmark som har felles datamodell for sine grunndata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srgbClr val="1E2B3C"/>
                </a:solidFill>
                <a:effectLst/>
                <a:uLnTx/>
                <a:uFillTx/>
                <a:latin typeface="Calibri" panose="020F0502020204030204"/>
                <a:ea typeface="+mn-ea"/>
                <a:cs typeface="+mn-cs"/>
              </a:rPr>
              <a:t>Det er allerede gjort et arbeid med referansemodeller for grunndataområdene (person, adresse, virksomhet), et initiativ fra (før) 2015. Et videre arbeid bør se til og lære av hva som gjorde at det ikke er tilstrekkelig, eventuelt om det er tilstrekkelig.</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Sylinder 13">
            <a:extLst>
              <a:ext uri="{FF2B5EF4-FFF2-40B4-BE49-F238E27FC236}">
                <a16:creationId xmlns:a16="http://schemas.microsoft.com/office/drawing/2014/main" id="{6CD05F99-9D39-A686-4716-193F44C00ECD}"/>
              </a:ext>
            </a:extLst>
          </p:cNvPr>
          <p:cNvSpPr txBox="1"/>
          <p:nvPr/>
        </p:nvSpPr>
        <p:spPr>
          <a:xfrm>
            <a:off x="8229469" y="1801101"/>
            <a:ext cx="3551165"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Modellen skaper forutsigbarhet for brukere/konsumenter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Gir informasjon om logiske sammenhenger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Synliggjør hvor det er mangler og overlapp i datagrunnlaget til domene</a:t>
            </a:r>
          </a:p>
        </p:txBody>
      </p:sp>
      <p:sp>
        <p:nvSpPr>
          <p:cNvPr id="15" name="TekstSylinder 14">
            <a:extLst>
              <a:ext uri="{FF2B5EF4-FFF2-40B4-BE49-F238E27FC236}">
                <a16:creationId xmlns:a16="http://schemas.microsoft.com/office/drawing/2014/main" id="{33B47D41-3657-8BD5-C927-888B74DB2252}"/>
              </a:ext>
            </a:extLst>
          </p:cNvPr>
          <p:cNvSpPr txBox="1"/>
          <p:nvPr/>
        </p:nvSpPr>
        <p:spPr>
          <a:xfrm>
            <a:off x="8264063" y="4281266"/>
            <a:ext cx="3551165"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Minimum de som forvalter nasjonale fellesløsninger/grunndata</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Skatteetaten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Kartverket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BRREG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NAV</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Digdir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a:ea typeface="+mn-ea"/>
                <a:cs typeface="+mn-cs"/>
              </a:rPr>
              <a:t>Arkitektur- og standardiseringsrådet</a:t>
            </a:r>
          </a:p>
        </p:txBody>
      </p:sp>
      <p:sp>
        <p:nvSpPr>
          <p:cNvPr id="29" name="Rektangel: avrundede hjørner 28">
            <a:extLst>
              <a:ext uri="{FF2B5EF4-FFF2-40B4-BE49-F238E27FC236}">
                <a16:creationId xmlns:a16="http://schemas.microsoft.com/office/drawing/2014/main" id="{198FB0B5-99FF-7F45-40FD-A35DC4B7FF40}"/>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kstSylinder 30">
            <a:extLst>
              <a:ext uri="{FF2B5EF4-FFF2-40B4-BE49-F238E27FC236}">
                <a16:creationId xmlns:a16="http://schemas.microsoft.com/office/drawing/2014/main" id="{1E28CBE4-5BD1-AA96-1146-62BE02BDDEB8}"/>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2</a:t>
            </a:r>
          </a:p>
        </p:txBody>
      </p:sp>
      <p:pic>
        <p:nvPicPr>
          <p:cNvPr id="33" name="Bilde 32">
            <a:extLst>
              <a:ext uri="{FF2B5EF4-FFF2-40B4-BE49-F238E27FC236}">
                <a16:creationId xmlns:a16="http://schemas.microsoft.com/office/drawing/2014/main" id="{8648BD1D-FFE8-E83B-19F8-2290B1F50CA4}"/>
              </a:ext>
            </a:extLst>
          </p:cNvPr>
          <p:cNvPicPr>
            <a:picLocks noChangeAspect="1"/>
          </p:cNvPicPr>
          <p:nvPr/>
        </p:nvPicPr>
        <p:blipFill>
          <a:blip r:embed="rId6"/>
          <a:stretch>
            <a:fillRect/>
          </a:stretch>
        </p:blipFill>
        <p:spPr>
          <a:xfrm>
            <a:off x="3169385" y="220796"/>
            <a:ext cx="200053" cy="819264"/>
          </a:xfrm>
          <a:prstGeom prst="rect">
            <a:avLst/>
          </a:prstGeom>
        </p:spPr>
      </p:pic>
      <p:sp>
        <p:nvSpPr>
          <p:cNvPr id="35" name="TekstSylinder 34">
            <a:extLst>
              <a:ext uri="{FF2B5EF4-FFF2-40B4-BE49-F238E27FC236}">
                <a16:creationId xmlns:a16="http://schemas.microsoft.com/office/drawing/2014/main" id="{8372E847-4994-B266-F9BD-8295B32CF66D}"/>
              </a:ext>
            </a:extLst>
          </p:cNvPr>
          <p:cNvSpPr txBox="1"/>
          <p:nvPr/>
        </p:nvSpPr>
        <p:spPr>
          <a:xfrm>
            <a:off x="3604175" y="399596"/>
            <a:ext cx="78659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Felles overordnet datamodell for nasjonale grunndata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9595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8"/>
            <a:ext cx="7471259" cy="2398644"/>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2"/>
            <a:stretch>
              <a:fillRect/>
            </a:stretch>
          </p:blipFill>
          <p:spPr>
            <a:xfrm>
              <a:off x="452337" y="1516897"/>
              <a:ext cx="1438476" cy="381053"/>
            </a:xfrm>
            <a:prstGeom prst="rect">
              <a:avLst/>
            </a:prstGeom>
          </p:spPr>
        </p:pic>
      </p:grpSp>
      <p:grpSp>
        <p:nvGrpSpPr>
          <p:cNvPr id="25" name="Gruppe 24">
            <a:extLst>
              <a:ext uri="{FF2B5EF4-FFF2-40B4-BE49-F238E27FC236}">
                <a16:creationId xmlns:a16="http://schemas.microsoft.com/office/drawing/2014/main" id="{45403078-A3D1-845C-472F-40FC90F1DF4F}"/>
              </a:ext>
            </a:extLst>
          </p:cNvPr>
          <p:cNvGrpSpPr/>
          <p:nvPr/>
        </p:nvGrpSpPr>
        <p:grpSpPr>
          <a:xfrm>
            <a:off x="8052179" y="1376491"/>
            <a:ext cx="3815143" cy="2398644"/>
            <a:chOff x="8052179" y="1376491"/>
            <a:chExt cx="3815143" cy="2398644"/>
          </a:xfrm>
        </p:grpSpPr>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1"/>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Bilde 17">
              <a:extLst>
                <a:ext uri="{FF2B5EF4-FFF2-40B4-BE49-F238E27FC236}">
                  <a16:creationId xmlns:a16="http://schemas.microsoft.com/office/drawing/2014/main" id="{5A63EB23-E9EF-F79B-177C-ABD1A255E76C}"/>
                </a:ext>
              </a:extLst>
            </p:cNvPr>
            <p:cNvPicPr>
              <a:picLocks noChangeAspect="1"/>
            </p:cNvPicPr>
            <p:nvPr/>
          </p:nvPicPr>
          <p:blipFill>
            <a:blip r:embed="rId3"/>
            <a:stretch>
              <a:fillRect/>
            </a:stretch>
          </p:blipFill>
          <p:spPr>
            <a:xfrm>
              <a:off x="8229469" y="1458153"/>
              <a:ext cx="1867161" cy="342948"/>
            </a:xfrm>
            <a:prstGeom prst="rect">
              <a:avLst/>
            </a:prstGeom>
          </p:spPr>
        </p:pic>
      </p:grpSp>
      <p:grpSp>
        <p:nvGrpSpPr>
          <p:cNvPr id="23" name="Gruppe 22">
            <a:extLst>
              <a:ext uri="{FF2B5EF4-FFF2-40B4-BE49-F238E27FC236}">
                <a16:creationId xmlns:a16="http://schemas.microsoft.com/office/drawing/2014/main" id="{23CB5FA9-7904-15CA-C83C-D4EADDED741A}"/>
              </a:ext>
            </a:extLst>
          </p:cNvPr>
          <p:cNvGrpSpPr/>
          <p:nvPr/>
        </p:nvGrpSpPr>
        <p:grpSpPr>
          <a:xfrm>
            <a:off x="198783" y="3913947"/>
            <a:ext cx="7471259" cy="2398644"/>
            <a:chOff x="198783" y="3942522"/>
            <a:chExt cx="7471259" cy="2398644"/>
          </a:xfrm>
        </p:grpSpPr>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42522"/>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Bilde 19">
              <a:extLst>
                <a:ext uri="{FF2B5EF4-FFF2-40B4-BE49-F238E27FC236}">
                  <a16:creationId xmlns:a16="http://schemas.microsoft.com/office/drawing/2014/main" id="{E1132B5E-3310-AB7E-1868-6EECE463B5D6}"/>
                </a:ext>
              </a:extLst>
            </p:cNvPr>
            <p:cNvPicPr>
              <a:picLocks noChangeAspect="1"/>
            </p:cNvPicPr>
            <p:nvPr/>
          </p:nvPicPr>
          <p:blipFill>
            <a:blip r:embed="rId4"/>
            <a:stretch>
              <a:fillRect/>
            </a:stretch>
          </p:blipFill>
          <p:spPr>
            <a:xfrm>
              <a:off x="411366" y="4067148"/>
              <a:ext cx="2000529" cy="381053"/>
            </a:xfrm>
            <a:prstGeom prst="rect">
              <a:avLst/>
            </a:prstGeom>
          </p:spPr>
        </p:pic>
      </p:grpSp>
      <p:grpSp>
        <p:nvGrpSpPr>
          <p:cNvPr id="26" name="Gruppe 25">
            <a:extLst>
              <a:ext uri="{FF2B5EF4-FFF2-40B4-BE49-F238E27FC236}">
                <a16:creationId xmlns:a16="http://schemas.microsoft.com/office/drawing/2014/main" id="{B560A0AE-BDCA-C38D-F079-C9D00C294310}"/>
              </a:ext>
            </a:extLst>
          </p:cNvPr>
          <p:cNvGrpSpPr/>
          <p:nvPr/>
        </p:nvGrpSpPr>
        <p:grpSpPr>
          <a:xfrm>
            <a:off x="8089659" y="3900549"/>
            <a:ext cx="3815143" cy="2398644"/>
            <a:chOff x="8089659" y="3900549"/>
            <a:chExt cx="3815143" cy="2398644"/>
          </a:xfrm>
        </p:grpSpPr>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3900549"/>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Bilde 21">
              <a:extLst>
                <a:ext uri="{FF2B5EF4-FFF2-40B4-BE49-F238E27FC236}">
                  <a16:creationId xmlns:a16="http://schemas.microsoft.com/office/drawing/2014/main" id="{DDEEE4A7-3908-5558-654E-D0CF8409B53F}"/>
                </a:ext>
              </a:extLst>
            </p:cNvPr>
            <p:cNvPicPr>
              <a:picLocks noChangeAspect="1"/>
            </p:cNvPicPr>
            <p:nvPr/>
          </p:nvPicPr>
          <p:blipFill>
            <a:blip r:embed="rId5"/>
            <a:stretch>
              <a:fillRect/>
            </a:stretch>
          </p:blipFill>
          <p:spPr>
            <a:xfrm>
              <a:off x="8264063" y="3971097"/>
              <a:ext cx="1695687" cy="352474"/>
            </a:xfrm>
            <a:prstGeom prst="rect">
              <a:avLst/>
            </a:prstGeom>
          </p:spPr>
        </p:pic>
      </p:grpSp>
      <p:sp>
        <p:nvSpPr>
          <p:cNvPr id="28" name="TekstSylinder 27">
            <a:extLst>
              <a:ext uri="{FF2B5EF4-FFF2-40B4-BE49-F238E27FC236}">
                <a16:creationId xmlns:a16="http://schemas.microsoft.com/office/drawing/2014/main" id="{46D78DA0-C7D8-2756-D3E0-E78379807763}"/>
              </a:ext>
            </a:extLst>
          </p:cNvPr>
          <p:cNvSpPr txBox="1"/>
          <p:nvPr/>
        </p:nvSpPr>
        <p:spPr>
          <a:xfrm>
            <a:off x="411366" y="1897950"/>
            <a:ext cx="6837159"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Teknisk og organisatorisk samordning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Etablere beste praksis for felles prosesser for nasjonale grunndata, kan inkludere standardisering av datautveksling, samhandling og organisatoriske elementer</a:t>
            </a:r>
          </a:p>
        </p:txBody>
      </p:sp>
      <p:sp>
        <p:nvSpPr>
          <p:cNvPr id="29" name="TekstSylinder 28">
            <a:extLst>
              <a:ext uri="{FF2B5EF4-FFF2-40B4-BE49-F238E27FC236}">
                <a16:creationId xmlns:a16="http://schemas.microsoft.com/office/drawing/2014/main" id="{793D8D4F-B573-5F29-67D7-71EFFC6F25C2}"/>
              </a:ext>
            </a:extLst>
          </p:cNvPr>
          <p:cNvSpPr txBox="1"/>
          <p:nvPr/>
        </p:nvSpPr>
        <p:spPr>
          <a:xfrm>
            <a:off x="411366" y="4419626"/>
            <a:ext cx="6837159"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Bruke caser til å identifisere flaskehalser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Starte med de viktigste</a:t>
            </a:r>
          </a:p>
        </p:txBody>
      </p:sp>
      <p:sp>
        <p:nvSpPr>
          <p:cNvPr id="30" name="TekstSylinder 29">
            <a:extLst>
              <a:ext uri="{FF2B5EF4-FFF2-40B4-BE49-F238E27FC236}">
                <a16:creationId xmlns:a16="http://schemas.microsoft.com/office/drawing/2014/main" id="{114BE07D-5280-922C-A45E-DBCFA4066B20}"/>
              </a:ext>
            </a:extLst>
          </p:cNvPr>
          <p:cNvSpPr txBox="1"/>
          <p:nvPr/>
        </p:nvSpPr>
        <p:spPr>
          <a:xfrm>
            <a:off x="8227946" y="1741086"/>
            <a:ext cx="3511717"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Konsumentene opplever et fragmentert landskap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Bedre dataforvaltning som grunnlag for mer deling og enklere liv for konsumentene</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kstSylinder 31">
            <a:extLst>
              <a:ext uri="{FF2B5EF4-FFF2-40B4-BE49-F238E27FC236}">
                <a16:creationId xmlns:a16="http://schemas.microsoft.com/office/drawing/2014/main" id="{6FA78AE1-F8BF-62F5-7558-88A953941477}"/>
              </a:ext>
            </a:extLst>
          </p:cNvPr>
          <p:cNvSpPr txBox="1"/>
          <p:nvPr/>
        </p:nvSpPr>
        <p:spPr>
          <a:xfrm>
            <a:off x="8268917" y="4305074"/>
            <a:ext cx="3511717" cy="1134478"/>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Datatilbydere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CDO-er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Konsumentene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Arkitektur- og standardiseringsrådet</a:t>
            </a:r>
          </a:p>
        </p:txBody>
      </p:sp>
      <p:sp>
        <p:nvSpPr>
          <p:cNvPr id="13" name="Rektangel: avrundede hjørner 12">
            <a:extLst>
              <a:ext uri="{FF2B5EF4-FFF2-40B4-BE49-F238E27FC236}">
                <a16:creationId xmlns:a16="http://schemas.microsoft.com/office/drawing/2014/main" id="{C28302FA-E008-F682-05AC-25BB27AF13C3}"/>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Sylinder 14">
            <a:extLst>
              <a:ext uri="{FF2B5EF4-FFF2-40B4-BE49-F238E27FC236}">
                <a16:creationId xmlns:a16="http://schemas.microsoft.com/office/drawing/2014/main" id="{FD8D668A-392C-7DAC-9E94-75A1681AE416}"/>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3</a:t>
            </a:r>
          </a:p>
        </p:txBody>
      </p:sp>
      <p:pic>
        <p:nvPicPr>
          <p:cNvPr id="19" name="Bilde 18">
            <a:extLst>
              <a:ext uri="{FF2B5EF4-FFF2-40B4-BE49-F238E27FC236}">
                <a16:creationId xmlns:a16="http://schemas.microsoft.com/office/drawing/2014/main" id="{9DF464AA-9BE6-AD51-D910-5831F8AD466E}"/>
              </a:ext>
            </a:extLst>
          </p:cNvPr>
          <p:cNvPicPr>
            <a:picLocks noChangeAspect="1"/>
          </p:cNvPicPr>
          <p:nvPr/>
        </p:nvPicPr>
        <p:blipFill>
          <a:blip r:embed="rId6"/>
          <a:stretch>
            <a:fillRect/>
          </a:stretch>
        </p:blipFill>
        <p:spPr>
          <a:xfrm>
            <a:off x="3169385" y="220796"/>
            <a:ext cx="200053" cy="819264"/>
          </a:xfrm>
          <a:prstGeom prst="rect">
            <a:avLst/>
          </a:prstGeom>
        </p:spPr>
      </p:pic>
      <p:sp>
        <p:nvSpPr>
          <p:cNvPr id="27" name="TekstSylinder 26">
            <a:extLst>
              <a:ext uri="{FF2B5EF4-FFF2-40B4-BE49-F238E27FC236}">
                <a16:creationId xmlns:a16="http://schemas.microsoft.com/office/drawing/2014/main" id="{2D7A71EA-B547-1CD1-EE80-31B8475B5A19}"/>
              </a:ext>
            </a:extLst>
          </p:cNvPr>
          <p:cNvSpPr txBox="1"/>
          <p:nvPr/>
        </p:nvSpPr>
        <p:spPr>
          <a:xfrm>
            <a:off x="3604176" y="399596"/>
            <a:ext cx="7288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Standardisering</a:t>
            </a:r>
          </a:p>
        </p:txBody>
      </p:sp>
    </p:spTree>
    <p:extLst>
      <p:ext uri="{BB962C8B-B14F-4D97-AF65-F5344CB8AC3E}">
        <p14:creationId xmlns:p14="http://schemas.microsoft.com/office/powerpoint/2010/main" val="1286012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8"/>
            <a:ext cx="7471259" cy="2398644"/>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3"/>
            <a:stretch>
              <a:fillRect/>
            </a:stretch>
          </p:blipFill>
          <p:spPr>
            <a:xfrm>
              <a:off x="452337" y="1516897"/>
              <a:ext cx="1438476" cy="381053"/>
            </a:xfrm>
            <a:prstGeom prst="rect">
              <a:avLst/>
            </a:prstGeom>
          </p:spPr>
        </p:pic>
      </p:grpSp>
      <p:grpSp>
        <p:nvGrpSpPr>
          <p:cNvPr id="25" name="Gruppe 24">
            <a:extLst>
              <a:ext uri="{FF2B5EF4-FFF2-40B4-BE49-F238E27FC236}">
                <a16:creationId xmlns:a16="http://schemas.microsoft.com/office/drawing/2014/main" id="{45403078-A3D1-845C-472F-40FC90F1DF4F}"/>
              </a:ext>
            </a:extLst>
          </p:cNvPr>
          <p:cNvGrpSpPr/>
          <p:nvPr/>
        </p:nvGrpSpPr>
        <p:grpSpPr>
          <a:xfrm>
            <a:off x="8052179" y="1376491"/>
            <a:ext cx="3815143" cy="2398644"/>
            <a:chOff x="8052179" y="1376491"/>
            <a:chExt cx="3815143" cy="2398644"/>
          </a:xfrm>
        </p:grpSpPr>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1"/>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Bilde 17">
              <a:extLst>
                <a:ext uri="{FF2B5EF4-FFF2-40B4-BE49-F238E27FC236}">
                  <a16:creationId xmlns:a16="http://schemas.microsoft.com/office/drawing/2014/main" id="{5A63EB23-E9EF-F79B-177C-ABD1A255E76C}"/>
                </a:ext>
              </a:extLst>
            </p:cNvPr>
            <p:cNvPicPr>
              <a:picLocks noChangeAspect="1"/>
            </p:cNvPicPr>
            <p:nvPr/>
          </p:nvPicPr>
          <p:blipFill>
            <a:blip r:embed="rId4"/>
            <a:stretch>
              <a:fillRect/>
            </a:stretch>
          </p:blipFill>
          <p:spPr>
            <a:xfrm>
              <a:off x="8229469" y="1458153"/>
              <a:ext cx="1867161" cy="342948"/>
            </a:xfrm>
            <a:prstGeom prst="rect">
              <a:avLst/>
            </a:prstGeom>
          </p:spPr>
        </p:pic>
      </p:grpSp>
      <p:grpSp>
        <p:nvGrpSpPr>
          <p:cNvPr id="23" name="Gruppe 22">
            <a:extLst>
              <a:ext uri="{FF2B5EF4-FFF2-40B4-BE49-F238E27FC236}">
                <a16:creationId xmlns:a16="http://schemas.microsoft.com/office/drawing/2014/main" id="{23CB5FA9-7904-15CA-C83C-D4EADDED741A}"/>
              </a:ext>
            </a:extLst>
          </p:cNvPr>
          <p:cNvGrpSpPr/>
          <p:nvPr/>
        </p:nvGrpSpPr>
        <p:grpSpPr>
          <a:xfrm>
            <a:off x="198783" y="3913947"/>
            <a:ext cx="7471259" cy="2398644"/>
            <a:chOff x="198783" y="3942522"/>
            <a:chExt cx="7471259" cy="2398644"/>
          </a:xfrm>
        </p:grpSpPr>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42522"/>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Bilde 19">
              <a:extLst>
                <a:ext uri="{FF2B5EF4-FFF2-40B4-BE49-F238E27FC236}">
                  <a16:creationId xmlns:a16="http://schemas.microsoft.com/office/drawing/2014/main" id="{E1132B5E-3310-AB7E-1868-6EECE463B5D6}"/>
                </a:ext>
              </a:extLst>
            </p:cNvPr>
            <p:cNvPicPr>
              <a:picLocks noChangeAspect="1"/>
            </p:cNvPicPr>
            <p:nvPr/>
          </p:nvPicPr>
          <p:blipFill>
            <a:blip r:embed="rId5"/>
            <a:stretch>
              <a:fillRect/>
            </a:stretch>
          </p:blipFill>
          <p:spPr>
            <a:xfrm>
              <a:off x="411366" y="4067148"/>
              <a:ext cx="2000529" cy="381053"/>
            </a:xfrm>
            <a:prstGeom prst="rect">
              <a:avLst/>
            </a:prstGeom>
          </p:spPr>
        </p:pic>
      </p:grpSp>
      <p:grpSp>
        <p:nvGrpSpPr>
          <p:cNvPr id="26" name="Gruppe 25">
            <a:extLst>
              <a:ext uri="{FF2B5EF4-FFF2-40B4-BE49-F238E27FC236}">
                <a16:creationId xmlns:a16="http://schemas.microsoft.com/office/drawing/2014/main" id="{B560A0AE-BDCA-C38D-F079-C9D00C294310}"/>
              </a:ext>
            </a:extLst>
          </p:cNvPr>
          <p:cNvGrpSpPr/>
          <p:nvPr/>
        </p:nvGrpSpPr>
        <p:grpSpPr>
          <a:xfrm>
            <a:off x="8089659" y="3900549"/>
            <a:ext cx="3815143" cy="2398644"/>
            <a:chOff x="8089659" y="3900549"/>
            <a:chExt cx="3815143" cy="2398644"/>
          </a:xfrm>
        </p:grpSpPr>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3900549"/>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Bilde 21">
              <a:extLst>
                <a:ext uri="{FF2B5EF4-FFF2-40B4-BE49-F238E27FC236}">
                  <a16:creationId xmlns:a16="http://schemas.microsoft.com/office/drawing/2014/main" id="{DDEEE4A7-3908-5558-654E-D0CF8409B53F}"/>
                </a:ext>
              </a:extLst>
            </p:cNvPr>
            <p:cNvPicPr>
              <a:picLocks noChangeAspect="1"/>
            </p:cNvPicPr>
            <p:nvPr/>
          </p:nvPicPr>
          <p:blipFill>
            <a:blip r:embed="rId6"/>
            <a:stretch>
              <a:fillRect/>
            </a:stretch>
          </p:blipFill>
          <p:spPr>
            <a:xfrm>
              <a:off x="8264063" y="3971097"/>
              <a:ext cx="1695687" cy="352474"/>
            </a:xfrm>
            <a:prstGeom prst="rect">
              <a:avLst/>
            </a:prstGeom>
          </p:spPr>
        </p:pic>
      </p:grpSp>
      <p:sp>
        <p:nvSpPr>
          <p:cNvPr id="9" name="TekstSylinder 8">
            <a:extLst>
              <a:ext uri="{FF2B5EF4-FFF2-40B4-BE49-F238E27FC236}">
                <a16:creationId xmlns:a16="http://schemas.microsoft.com/office/drawing/2014/main" id="{09FF494A-C51B-488F-32AC-B3B00C5DED15}"/>
              </a:ext>
            </a:extLst>
          </p:cNvPr>
          <p:cNvSpPr txBox="1"/>
          <p:nvPr/>
        </p:nvSpPr>
        <p:spPr>
          <a:xfrm>
            <a:off x="452337" y="1839161"/>
            <a:ext cx="6837159" cy="344069"/>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Opprette og formalisere en CDO-funksjon</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kstSylinder 9">
            <a:extLst>
              <a:ext uri="{FF2B5EF4-FFF2-40B4-BE49-F238E27FC236}">
                <a16:creationId xmlns:a16="http://schemas.microsoft.com/office/drawing/2014/main" id="{A435B9C0-54E6-D8E4-BD0F-640550F0FEB2}"/>
              </a:ext>
            </a:extLst>
          </p:cNvPr>
          <p:cNvSpPr txBox="1"/>
          <p:nvPr/>
        </p:nvSpPr>
        <p:spPr>
          <a:xfrm>
            <a:off x="8321083" y="4229099"/>
            <a:ext cx="3459551"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Skate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KDD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Digdir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Arkitektur- og standardiseringsrådet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KS</a:t>
            </a:r>
          </a:p>
        </p:txBody>
      </p:sp>
      <p:sp>
        <p:nvSpPr>
          <p:cNvPr id="13" name="TekstSylinder 12">
            <a:extLst>
              <a:ext uri="{FF2B5EF4-FFF2-40B4-BE49-F238E27FC236}">
                <a16:creationId xmlns:a16="http://schemas.microsoft.com/office/drawing/2014/main" id="{709905DF-601E-CF6C-EB85-24370464D0D0}"/>
              </a:ext>
            </a:extLst>
          </p:cNvPr>
          <p:cNvSpPr txBox="1"/>
          <p:nvPr/>
        </p:nvSpPr>
        <p:spPr>
          <a:xfrm>
            <a:off x="8229469" y="1697035"/>
            <a:ext cx="3510194" cy="1866601"/>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Felles overordnet datamodell må eies og forvaltes av en sentral organisasjon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Styre og gi føringer for nasjonale grunndata</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Domener må koordineres</a:t>
            </a:r>
            <a:endPar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Sylinder 13">
            <a:extLst>
              <a:ext uri="{FF2B5EF4-FFF2-40B4-BE49-F238E27FC236}">
                <a16:creationId xmlns:a16="http://schemas.microsoft.com/office/drawing/2014/main" id="{D224D576-C6B8-291E-46D1-FE62D6185537}"/>
              </a:ext>
            </a:extLst>
          </p:cNvPr>
          <p:cNvSpPr txBox="1"/>
          <p:nvPr/>
        </p:nvSpPr>
        <p:spPr>
          <a:xfrm>
            <a:off x="452336" y="4332564"/>
            <a:ext cx="6837159" cy="2831481"/>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Beskrive CDO-funksjonen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Definere roller, ansvar og plikter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Hente erfaring fra Sverige som har et omfattende rammeverk for domener, inkludert roller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EUs arbeid med ODD, Data </a:t>
            </a:r>
            <a:r>
              <a:rPr kumimoji="0" lang="nb-NO" sz="1600" b="0" i="0" u="none" strike="noStrike" kern="1200" cap="none" spc="0" normalizeH="0" baseline="0" noProof="0" dirty="0" err="1">
                <a:ln>
                  <a:noFill/>
                </a:ln>
                <a:solidFill>
                  <a:prstClr val="black"/>
                </a:solidFill>
                <a:effectLst/>
                <a:uLnTx/>
                <a:uFillTx/>
                <a:latin typeface="Calibri" panose="020F0502020204030204"/>
                <a:ea typeface="+mn-ea"/>
                <a:cs typeface="+mn-cs"/>
              </a:rPr>
              <a:t>spaces</a:t>
            </a: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 og DGA kan muligens være utgangspunkt for domener og roller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ktangel: avrundede hjørner 14">
            <a:extLst>
              <a:ext uri="{FF2B5EF4-FFF2-40B4-BE49-F238E27FC236}">
                <a16:creationId xmlns:a16="http://schemas.microsoft.com/office/drawing/2014/main" id="{DD3D2C4D-5897-20ED-8ED2-6FD967618A15}"/>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kstSylinder 18">
            <a:extLst>
              <a:ext uri="{FF2B5EF4-FFF2-40B4-BE49-F238E27FC236}">
                <a16:creationId xmlns:a16="http://schemas.microsoft.com/office/drawing/2014/main" id="{11E0AE8E-475B-B120-DA48-A935473B5C72}"/>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4</a:t>
            </a:r>
          </a:p>
        </p:txBody>
      </p:sp>
      <p:pic>
        <p:nvPicPr>
          <p:cNvPr id="27" name="Bilde 26">
            <a:extLst>
              <a:ext uri="{FF2B5EF4-FFF2-40B4-BE49-F238E27FC236}">
                <a16:creationId xmlns:a16="http://schemas.microsoft.com/office/drawing/2014/main" id="{EE2E7B70-6016-EA6E-A631-652AA9DF9988}"/>
              </a:ext>
            </a:extLst>
          </p:cNvPr>
          <p:cNvPicPr>
            <a:picLocks noChangeAspect="1"/>
          </p:cNvPicPr>
          <p:nvPr/>
        </p:nvPicPr>
        <p:blipFill>
          <a:blip r:embed="rId7"/>
          <a:stretch>
            <a:fillRect/>
          </a:stretch>
        </p:blipFill>
        <p:spPr>
          <a:xfrm>
            <a:off x="3169385" y="220796"/>
            <a:ext cx="200053" cy="819264"/>
          </a:xfrm>
          <a:prstGeom prst="rect">
            <a:avLst/>
          </a:prstGeom>
        </p:spPr>
      </p:pic>
      <p:sp>
        <p:nvSpPr>
          <p:cNvPr id="29" name="TekstSylinder 28">
            <a:extLst>
              <a:ext uri="{FF2B5EF4-FFF2-40B4-BE49-F238E27FC236}">
                <a16:creationId xmlns:a16="http://schemas.microsoft.com/office/drawing/2014/main" id="{0D5A72F4-D92D-9C06-E19E-7EF9501726EA}"/>
              </a:ext>
            </a:extLst>
          </p:cNvPr>
          <p:cNvSpPr txBox="1"/>
          <p:nvPr/>
        </p:nvSpPr>
        <p:spPr>
          <a:xfrm>
            <a:off x="3604176" y="399596"/>
            <a:ext cx="7288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CDO (rolle/funksjon)</a:t>
            </a:r>
          </a:p>
        </p:txBody>
      </p:sp>
    </p:spTree>
    <p:extLst>
      <p:ext uri="{BB962C8B-B14F-4D97-AF65-F5344CB8AC3E}">
        <p14:creationId xmlns:p14="http://schemas.microsoft.com/office/powerpoint/2010/main" val="3396070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8"/>
            <a:ext cx="7471259" cy="2398644"/>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2"/>
            <a:stretch>
              <a:fillRect/>
            </a:stretch>
          </p:blipFill>
          <p:spPr>
            <a:xfrm>
              <a:off x="452337" y="1516897"/>
              <a:ext cx="1438476" cy="381053"/>
            </a:xfrm>
            <a:prstGeom prst="rect">
              <a:avLst/>
            </a:prstGeom>
          </p:spPr>
        </p:pic>
      </p:grpSp>
      <p:grpSp>
        <p:nvGrpSpPr>
          <p:cNvPr id="25" name="Gruppe 24">
            <a:extLst>
              <a:ext uri="{FF2B5EF4-FFF2-40B4-BE49-F238E27FC236}">
                <a16:creationId xmlns:a16="http://schemas.microsoft.com/office/drawing/2014/main" id="{45403078-A3D1-845C-472F-40FC90F1DF4F}"/>
              </a:ext>
            </a:extLst>
          </p:cNvPr>
          <p:cNvGrpSpPr/>
          <p:nvPr/>
        </p:nvGrpSpPr>
        <p:grpSpPr>
          <a:xfrm>
            <a:off x="8052179" y="1376491"/>
            <a:ext cx="3815143" cy="2398644"/>
            <a:chOff x="8052179" y="1376491"/>
            <a:chExt cx="3815143" cy="2398644"/>
          </a:xfrm>
        </p:grpSpPr>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1"/>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Bilde 17">
              <a:extLst>
                <a:ext uri="{FF2B5EF4-FFF2-40B4-BE49-F238E27FC236}">
                  <a16:creationId xmlns:a16="http://schemas.microsoft.com/office/drawing/2014/main" id="{5A63EB23-E9EF-F79B-177C-ABD1A255E76C}"/>
                </a:ext>
              </a:extLst>
            </p:cNvPr>
            <p:cNvPicPr>
              <a:picLocks noChangeAspect="1"/>
            </p:cNvPicPr>
            <p:nvPr/>
          </p:nvPicPr>
          <p:blipFill>
            <a:blip r:embed="rId3"/>
            <a:stretch>
              <a:fillRect/>
            </a:stretch>
          </p:blipFill>
          <p:spPr>
            <a:xfrm>
              <a:off x="8229469" y="1458153"/>
              <a:ext cx="1867161" cy="342948"/>
            </a:xfrm>
            <a:prstGeom prst="rect">
              <a:avLst/>
            </a:prstGeom>
          </p:spPr>
        </p:pic>
      </p:grpSp>
      <p:grpSp>
        <p:nvGrpSpPr>
          <p:cNvPr id="23" name="Gruppe 22">
            <a:extLst>
              <a:ext uri="{FF2B5EF4-FFF2-40B4-BE49-F238E27FC236}">
                <a16:creationId xmlns:a16="http://schemas.microsoft.com/office/drawing/2014/main" id="{23CB5FA9-7904-15CA-C83C-D4EADDED741A}"/>
              </a:ext>
            </a:extLst>
          </p:cNvPr>
          <p:cNvGrpSpPr/>
          <p:nvPr/>
        </p:nvGrpSpPr>
        <p:grpSpPr>
          <a:xfrm>
            <a:off x="198783" y="3913947"/>
            <a:ext cx="7471259" cy="2398644"/>
            <a:chOff x="198783" y="3942522"/>
            <a:chExt cx="7471259" cy="2398644"/>
          </a:xfrm>
        </p:grpSpPr>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42522"/>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Bilde 19">
              <a:extLst>
                <a:ext uri="{FF2B5EF4-FFF2-40B4-BE49-F238E27FC236}">
                  <a16:creationId xmlns:a16="http://schemas.microsoft.com/office/drawing/2014/main" id="{E1132B5E-3310-AB7E-1868-6EECE463B5D6}"/>
                </a:ext>
              </a:extLst>
            </p:cNvPr>
            <p:cNvPicPr>
              <a:picLocks noChangeAspect="1"/>
            </p:cNvPicPr>
            <p:nvPr/>
          </p:nvPicPr>
          <p:blipFill>
            <a:blip r:embed="rId4"/>
            <a:stretch>
              <a:fillRect/>
            </a:stretch>
          </p:blipFill>
          <p:spPr>
            <a:xfrm>
              <a:off x="411366" y="4067148"/>
              <a:ext cx="2000529" cy="381053"/>
            </a:xfrm>
            <a:prstGeom prst="rect">
              <a:avLst/>
            </a:prstGeom>
          </p:spPr>
        </p:pic>
      </p:grpSp>
      <p:grpSp>
        <p:nvGrpSpPr>
          <p:cNvPr id="26" name="Gruppe 25">
            <a:extLst>
              <a:ext uri="{FF2B5EF4-FFF2-40B4-BE49-F238E27FC236}">
                <a16:creationId xmlns:a16="http://schemas.microsoft.com/office/drawing/2014/main" id="{B560A0AE-BDCA-C38D-F079-C9D00C294310}"/>
              </a:ext>
            </a:extLst>
          </p:cNvPr>
          <p:cNvGrpSpPr/>
          <p:nvPr/>
        </p:nvGrpSpPr>
        <p:grpSpPr>
          <a:xfrm>
            <a:off x="8089659" y="3900549"/>
            <a:ext cx="3815143" cy="2398644"/>
            <a:chOff x="8089659" y="3900549"/>
            <a:chExt cx="3815143" cy="2398644"/>
          </a:xfrm>
        </p:grpSpPr>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3900549"/>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Bilde 21">
              <a:extLst>
                <a:ext uri="{FF2B5EF4-FFF2-40B4-BE49-F238E27FC236}">
                  <a16:creationId xmlns:a16="http://schemas.microsoft.com/office/drawing/2014/main" id="{DDEEE4A7-3908-5558-654E-D0CF8409B53F}"/>
                </a:ext>
              </a:extLst>
            </p:cNvPr>
            <p:cNvPicPr>
              <a:picLocks noChangeAspect="1"/>
            </p:cNvPicPr>
            <p:nvPr/>
          </p:nvPicPr>
          <p:blipFill>
            <a:blip r:embed="rId5"/>
            <a:stretch>
              <a:fillRect/>
            </a:stretch>
          </p:blipFill>
          <p:spPr>
            <a:xfrm>
              <a:off x="8264063" y="3971097"/>
              <a:ext cx="1695687" cy="352474"/>
            </a:xfrm>
            <a:prstGeom prst="rect">
              <a:avLst/>
            </a:prstGeom>
          </p:spPr>
        </p:pic>
      </p:grpSp>
      <p:sp>
        <p:nvSpPr>
          <p:cNvPr id="9" name="TekstSylinder 8">
            <a:extLst>
              <a:ext uri="{FF2B5EF4-FFF2-40B4-BE49-F238E27FC236}">
                <a16:creationId xmlns:a16="http://schemas.microsoft.com/office/drawing/2014/main" id="{D9D50C8F-E732-342C-3265-3921696259B0}"/>
              </a:ext>
            </a:extLst>
          </p:cNvPr>
          <p:cNvSpPr txBox="1"/>
          <p:nvPr/>
        </p:nvSpPr>
        <p:spPr>
          <a:xfrm>
            <a:off x="411366" y="1897950"/>
            <a:ext cx="6837159" cy="1214307"/>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Tildelingsbrev stiller krav og midler til utvikling/tilrettelegging av autoritative kilder for deling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Få oppmerksomhet om problemstillingen gjennom å kommunisere kritikalitet </a:t>
            </a:r>
          </a:p>
        </p:txBody>
      </p:sp>
      <p:sp>
        <p:nvSpPr>
          <p:cNvPr id="13" name="TekstSylinder 12">
            <a:extLst>
              <a:ext uri="{FF2B5EF4-FFF2-40B4-BE49-F238E27FC236}">
                <a16:creationId xmlns:a16="http://schemas.microsoft.com/office/drawing/2014/main" id="{388B5C2B-7FF4-8A94-0B49-4CF4DED3A995}"/>
              </a:ext>
            </a:extLst>
          </p:cNvPr>
          <p:cNvSpPr txBox="1"/>
          <p:nvPr/>
        </p:nvSpPr>
        <p:spPr>
          <a:xfrm>
            <a:off x="8229469" y="4363718"/>
            <a:ext cx="3551166" cy="1134478"/>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Skate-ledere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Ledere i Digdir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KDD</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Interesseorganisasjoner</a:t>
            </a:r>
          </a:p>
        </p:txBody>
      </p:sp>
      <p:sp>
        <p:nvSpPr>
          <p:cNvPr id="15" name="TekstSylinder 14">
            <a:extLst>
              <a:ext uri="{FF2B5EF4-FFF2-40B4-BE49-F238E27FC236}">
                <a16:creationId xmlns:a16="http://schemas.microsoft.com/office/drawing/2014/main" id="{C323EB18-ADA8-1D7B-53CC-3618FF3473C1}"/>
              </a:ext>
            </a:extLst>
          </p:cNvPr>
          <p:cNvSpPr txBox="1"/>
          <p:nvPr/>
        </p:nvSpPr>
        <p:spPr>
          <a:xfrm>
            <a:off x="8229469" y="1669920"/>
            <a:ext cx="3675334" cy="20928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50" b="0" i="0" u="none" strike="noStrike" kern="1200" cap="none" spc="0" normalizeH="0" baseline="0" noProof="0" dirty="0">
                <a:ln>
                  <a:noFill/>
                </a:ln>
                <a:solidFill>
                  <a:prstClr val="black"/>
                </a:solidFill>
                <a:effectLst/>
                <a:uLnTx/>
                <a:uFillTx/>
                <a:latin typeface="Calibri" panose="020F0502020204030204"/>
                <a:ea typeface="+mn-ea"/>
                <a:cs typeface="+mn-cs"/>
              </a:rPr>
              <a:t>Stille ledere i offentlig sektor til ansvar for deling av data og datakvalitet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Skape forståelse for at data er en del av kritisk infrastruktur i Norge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Forstå viktigheten av å investere, og at kost er lav sammenlignet med annen infrastruktur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Manglende gjenbruk er kostnadsdrivende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kstSylinder 18">
            <a:extLst>
              <a:ext uri="{FF2B5EF4-FFF2-40B4-BE49-F238E27FC236}">
                <a16:creationId xmlns:a16="http://schemas.microsoft.com/office/drawing/2014/main" id="{DDED8B79-74E7-78AA-27E6-188F208752BB}"/>
              </a:ext>
            </a:extLst>
          </p:cNvPr>
          <p:cNvSpPr txBox="1"/>
          <p:nvPr/>
        </p:nvSpPr>
        <p:spPr>
          <a:xfrm>
            <a:off x="411366" y="4419626"/>
            <a:ext cx="6837159" cy="1689501"/>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Økt fornyingstrykk om bedre forvaltning av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Bruke caser som viser hvor kritisk det er med god forvaltning av data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Illustrere risiko ved å fortsette som i dag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Avklare med </a:t>
            </a:r>
            <a:r>
              <a:rPr kumimoji="0" lang="nb-NO"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interesserorganisasjoner om de kan bidra til ønsket politisk endring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Skate bør gi råd til utvalg for helhetlig lovregulering</a:t>
            </a:r>
          </a:p>
        </p:txBody>
      </p:sp>
      <p:sp>
        <p:nvSpPr>
          <p:cNvPr id="31" name="Rektangel: avrundede hjørner 30">
            <a:extLst>
              <a:ext uri="{FF2B5EF4-FFF2-40B4-BE49-F238E27FC236}">
                <a16:creationId xmlns:a16="http://schemas.microsoft.com/office/drawing/2014/main" id="{ED0DF29D-AFDA-BE85-F269-B170208EC4EB}"/>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kstSylinder 32">
            <a:extLst>
              <a:ext uri="{FF2B5EF4-FFF2-40B4-BE49-F238E27FC236}">
                <a16:creationId xmlns:a16="http://schemas.microsoft.com/office/drawing/2014/main" id="{0EFD9EE1-BE51-D1D5-976A-A4130EF2F417}"/>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5</a:t>
            </a:r>
          </a:p>
        </p:txBody>
      </p:sp>
      <p:pic>
        <p:nvPicPr>
          <p:cNvPr id="35" name="Bilde 34">
            <a:extLst>
              <a:ext uri="{FF2B5EF4-FFF2-40B4-BE49-F238E27FC236}">
                <a16:creationId xmlns:a16="http://schemas.microsoft.com/office/drawing/2014/main" id="{E27C49EF-4ED6-670F-5EDF-DC6EFAC0555E}"/>
              </a:ext>
            </a:extLst>
          </p:cNvPr>
          <p:cNvPicPr>
            <a:picLocks noChangeAspect="1"/>
          </p:cNvPicPr>
          <p:nvPr/>
        </p:nvPicPr>
        <p:blipFill>
          <a:blip r:embed="rId6"/>
          <a:stretch>
            <a:fillRect/>
          </a:stretch>
        </p:blipFill>
        <p:spPr>
          <a:xfrm>
            <a:off x="3169385" y="220796"/>
            <a:ext cx="200053" cy="819264"/>
          </a:xfrm>
          <a:prstGeom prst="rect">
            <a:avLst/>
          </a:prstGeom>
        </p:spPr>
      </p:pic>
      <p:sp>
        <p:nvSpPr>
          <p:cNvPr id="37" name="TekstSylinder 36">
            <a:extLst>
              <a:ext uri="{FF2B5EF4-FFF2-40B4-BE49-F238E27FC236}">
                <a16:creationId xmlns:a16="http://schemas.microsoft.com/office/drawing/2014/main" id="{8F020A17-C499-70FF-B5B6-107A4CAED052}"/>
              </a:ext>
            </a:extLst>
          </p:cNvPr>
          <p:cNvSpPr txBox="1"/>
          <p:nvPr/>
        </p:nvSpPr>
        <p:spPr>
          <a:xfrm>
            <a:off x="3604176" y="399596"/>
            <a:ext cx="7288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Politisk oppmerksomhet og styring</a:t>
            </a:r>
          </a:p>
        </p:txBody>
      </p:sp>
    </p:spTree>
    <p:extLst>
      <p:ext uri="{BB962C8B-B14F-4D97-AF65-F5344CB8AC3E}">
        <p14:creationId xmlns:p14="http://schemas.microsoft.com/office/powerpoint/2010/main" val="1757158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8"/>
            <a:ext cx="7471259" cy="2398644"/>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2"/>
            <a:stretch>
              <a:fillRect/>
            </a:stretch>
          </p:blipFill>
          <p:spPr>
            <a:xfrm>
              <a:off x="452337" y="1516897"/>
              <a:ext cx="1438476" cy="381053"/>
            </a:xfrm>
            <a:prstGeom prst="rect">
              <a:avLst/>
            </a:prstGeom>
          </p:spPr>
        </p:pic>
      </p:grpSp>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0"/>
            <a:ext cx="3815143" cy="3331868"/>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13946"/>
            <a:ext cx="7471259" cy="2723257"/>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4814136"/>
            <a:ext cx="3815143" cy="1823067"/>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Sylinder 8">
            <a:extLst>
              <a:ext uri="{FF2B5EF4-FFF2-40B4-BE49-F238E27FC236}">
                <a16:creationId xmlns:a16="http://schemas.microsoft.com/office/drawing/2014/main" id="{341E812B-12FE-CECE-D7AC-D62AE0260112}"/>
              </a:ext>
            </a:extLst>
          </p:cNvPr>
          <p:cNvSpPr txBox="1"/>
          <p:nvPr/>
        </p:nvSpPr>
        <p:spPr>
          <a:xfrm>
            <a:off x="452337" y="1839161"/>
            <a:ext cx="6837159" cy="1374864"/>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Normere roller for bl. annet produsenter, tilbydere og konsumenter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Formalisere koordinering og standardisering av prosesser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Gi autoritet til dataforvaltning (CDO og domeneforvaltere)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13" name="TekstSylinder 12">
            <a:extLst>
              <a:ext uri="{FF2B5EF4-FFF2-40B4-BE49-F238E27FC236}">
                <a16:creationId xmlns:a16="http://schemas.microsoft.com/office/drawing/2014/main" id="{D10E9BC7-FFAA-68EF-5AA6-4293D83FD5D8}"/>
              </a:ext>
            </a:extLst>
          </p:cNvPr>
          <p:cNvSpPr txBox="1"/>
          <p:nvPr/>
        </p:nvSpPr>
        <p:spPr>
          <a:xfrm>
            <a:off x="8259429" y="5340133"/>
            <a:ext cx="3475601" cy="576120"/>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Skate må være initiativtakere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KDD</a:t>
            </a:r>
          </a:p>
        </p:txBody>
      </p:sp>
      <p:sp>
        <p:nvSpPr>
          <p:cNvPr id="15" name="TekstSylinder 14">
            <a:extLst>
              <a:ext uri="{FF2B5EF4-FFF2-40B4-BE49-F238E27FC236}">
                <a16:creationId xmlns:a16="http://schemas.microsoft.com/office/drawing/2014/main" id="{0983DA00-3D7E-9339-00D5-5709E9E841EF}"/>
              </a:ext>
            </a:extLst>
          </p:cNvPr>
          <p:cNvSpPr txBox="1"/>
          <p:nvPr/>
        </p:nvSpPr>
        <p:spPr>
          <a:xfrm>
            <a:off x="8320708" y="1866521"/>
            <a:ext cx="3475600" cy="2847574"/>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Dagens krav til data (kvalitet og forvaltning) er uforpliktende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Ansvar for innhold og forvaltning er fragmentert og  tilfeldig</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Etablere beste praksis for rettslig regulering av tilgang til og bruk av grunndata</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Kobling mellom data (autoritative kilder) og legaldefinisjoner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Tilstrebe enhetlig regulering som åpner for forsvarlig deling og bruk av data på tvers av forvaltningsorgan</a:t>
            </a:r>
          </a:p>
        </p:txBody>
      </p:sp>
      <p:sp>
        <p:nvSpPr>
          <p:cNvPr id="19" name="TekstSylinder 18">
            <a:extLst>
              <a:ext uri="{FF2B5EF4-FFF2-40B4-BE49-F238E27FC236}">
                <a16:creationId xmlns:a16="http://schemas.microsoft.com/office/drawing/2014/main" id="{A3202555-D113-878A-CADA-7238D8ECEA7F}"/>
              </a:ext>
            </a:extLst>
          </p:cNvPr>
          <p:cNvSpPr txBox="1"/>
          <p:nvPr/>
        </p:nvSpPr>
        <p:spPr>
          <a:xfrm>
            <a:off x="411366" y="4357092"/>
            <a:ext cx="6837159" cy="2280111"/>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Trenger ikke ny lov umiddelbart, det trengs mye modning og vi kan starte med andre aktiviteter som bidrar med modning</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Flere aktiviteter er allerede igangsatt og må sees i sammenheng</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Helhetlig regulering av data (utvalg)</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Nye forordninger og direktiver fra EU</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Koble domenetilnærming og CDO</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Standardisere juridiske begreper for grunndata</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Identifisere mangelfulle koblinger mellom legaldefinisjoner og datakilder med grunndata (og forbedre)</a:t>
            </a:r>
          </a:p>
        </p:txBody>
      </p:sp>
      <p:pic>
        <p:nvPicPr>
          <p:cNvPr id="27" name="Bilde 26">
            <a:extLst>
              <a:ext uri="{FF2B5EF4-FFF2-40B4-BE49-F238E27FC236}">
                <a16:creationId xmlns:a16="http://schemas.microsoft.com/office/drawing/2014/main" id="{D17D7B10-43A0-C63E-4CD9-D9DCF2C2234F}"/>
              </a:ext>
            </a:extLst>
          </p:cNvPr>
          <p:cNvPicPr>
            <a:picLocks noChangeAspect="1"/>
          </p:cNvPicPr>
          <p:nvPr/>
        </p:nvPicPr>
        <p:blipFill>
          <a:blip r:embed="rId3"/>
          <a:stretch>
            <a:fillRect/>
          </a:stretch>
        </p:blipFill>
        <p:spPr>
          <a:xfrm>
            <a:off x="8320708" y="1482268"/>
            <a:ext cx="1867161" cy="342948"/>
          </a:xfrm>
          <a:prstGeom prst="rect">
            <a:avLst/>
          </a:prstGeom>
        </p:spPr>
      </p:pic>
      <p:sp>
        <p:nvSpPr>
          <p:cNvPr id="10" name="Rektangel: avrundede hjørner 9">
            <a:extLst>
              <a:ext uri="{FF2B5EF4-FFF2-40B4-BE49-F238E27FC236}">
                <a16:creationId xmlns:a16="http://schemas.microsoft.com/office/drawing/2014/main" id="{D43ECC90-AC69-0238-3300-D74595ABCF88}"/>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kstSylinder 16">
            <a:extLst>
              <a:ext uri="{FF2B5EF4-FFF2-40B4-BE49-F238E27FC236}">
                <a16:creationId xmlns:a16="http://schemas.microsoft.com/office/drawing/2014/main" id="{1F47AF2D-DBEA-355A-E7C4-327723D5ED2F}"/>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6</a:t>
            </a:r>
          </a:p>
        </p:txBody>
      </p:sp>
      <p:pic>
        <p:nvPicPr>
          <p:cNvPr id="21" name="Bilde 20">
            <a:extLst>
              <a:ext uri="{FF2B5EF4-FFF2-40B4-BE49-F238E27FC236}">
                <a16:creationId xmlns:a16="http://schemas.microsoft.com/office/drawing/2014/main" id="{4E4FC0BC-E98F-68BE-5343-AF971C7CC952}"/>
              </a:ext>
            </a:extLst>
          </p:cNvPr>
          <p:cNvPicPr>
            <a:picLocks noChangeAspect="1"/>
          </p:cNvPicPr>
          <p:nvPr/>
        </p:nvPicPr>
        <p:blipFill>
          <a:blip r:embed="rId4"/>
          <a:stretch>
            <a:fillRect/>
          </a:stretch>
        </p:blipFill>
        <p:spPr>
          <a:xfrm>
            <a:off x="3169385" y="220796"/>
            <a:ext cx="200053" cy="819264"/>
          </a:xfrm>
          <a:prstGeom prst="rect">
            <a:avLst/>
          </a:prstGeom>
        </p:spPr>
      </p:pic>
      <p:sp>
        <p:nvSpPr>
          <p:cNvPr id="25" name="TekstSylinder 24">
            <a:extLst>
              <a:ext uri="{FF2B5EF4-FFF2-40B4-BE49-F238E27FC236}">
                <a16:creationId xmlns:a16="http://schemas.microsoft.com/office/drawing/2014/main" id="{1184629C-E51F-08C7-CA3D-7C9D3BC2FDA0}"/>
              </a:ext>
            </a:extLst>
          </p:cNvPr>
          <p:cNvSpPr txBox="1"/>
          <p:nvPr/>
        </p:nvSpPr>
        <p:spPr>
          <a:xfrm>
            <a:off x="3604176" y="399596"/>
            <a:ext cx="7288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Juridiske virkemidler</a:t>
            </a:r>
          </a:p>
        </p:txBody>
      </p:sp>
      <p:pic>
        <p:nvPicPr>
          <p:cNvPr id="6" name="Bilde 5">
            <a:extLst>
              <a:ext uri="{FF2B5EF4-FFF2-40B4-BE49-F238E27FC236}">
                <a16:creationId xmlns:a16="http://schemas.microsoft.com/office/drawing/2014/main" id="{A773BA27-7439-3C13-5C74-B0184A889525}"/>
              </a:ext>
            </a:extLst>
          </p:cNvPr>
          <p:cNvPicPr>
            <a:picLocks noChangeAspect="1"/>
          </p:cNvPicPr>
          <p:nvPr/>
        </p:nvPicPr>
        <p:blipFill>
          <a:blip r:embed="rId5"/>
          <a:stretch>
            <a:fillRect/>
          </a:stretch>
        </p:blipFill>
        <p:spPr>
          <a:xfrm>
            <a:off x="411366" y="4046566"/>
            <a:ext cx="2000529" cy="405491"/>
          </a:xfrm>
          <a:prstGeom prst="rect">
            <a:avLst/>
          </a:prstGeom>
        </p:spPr>
      </p:pic>
      <p:pic>
        <p:nvPicPr>
          <p:cNvPr id="7" name="Bilde 6">
            <a:extLst>
              <a:ext uri="{FF2B5EF4-FFF2-40B4-BE49-F238E27FC236}">
                <a16:creationId xmlns:a16="http://schemas.microsoft.com/office/drawing/2014/main" id="{E6080A0E-E502-5089-D51F-BAD1FA484082}"/>
              </a:ext>
            </a:extLst>
          </p:cNvPr>
          <p:cNvPicPr>
            <a:picLocks noChangeAspect="1"/>
          </p:cNvPicPr>
          <p:nvPr/>
        </p:nvPicPr>
        <p:blipFill>
          <a:blip r:embed="rId6"/>
          <a:stretch>
            <a:fillRect/>
          </a:stretch>
        </p:blipFill>
        <p:spPr>
          <a:xfrm>
            <a:off x="8264063" y="4981564"/>
            <a:ext cx="1695687" cy="352474"/>
          </a:xfrm>
          <a:prstGeom prst="rect">
            <a:avLst/>
          </a:prstGeom>
        </p:spPr>
      </p:pic>
    </p:spTree>
    <p:extLst>
      <p:ext uri="{BB962C8B-B14F-4D97-AF65-F5344CB8AC3E}">
        <p14:creationId xmlns:p14="http://schemas.microsoft.com/office/powerpoint/2010/main" val="1810716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e 23">
            <a:extLst>
              <a:ext uri="{FF2B5EF4-FFF2-40B4-BE49-F238E27FC236}">
                <a16:creationId xmlns:a16="http://schemas.microsoft.com/office/drawing/2014/main" id="{5635CE24-8AB0-D761-A6B1-A8C412DCAF5B}"/>
              </a:ext>
            </a:extLst>
          </p:cNvPr>
          <p:cNvGrpSpPr/>
          <p:nvPr/>
        </p:nvGrpSpPr>
        <p:grpSpPr>
          <a:xfrm>
            <a:off x="198783" y="1391477"/>
            <a:ext cx="7471259" cy="2471299"/>
            <a:chOff x="198783" y="1391478"/>
            <a:chExt cx="7471259" cy="2398644"/>
          </a:xfrm>
        </p:grpSpPr>
        <p:sp>
          <p:nvSpPr>
            <p:cNvPr id="2" name="Rektangel: avrundede hjørner 1">
              <a:extLst>
                <a:ext uri="{FF2B5EF4-FFF2-40B4-BE49-F238E27FC236}">
                  <a16:creationId xmlns:a16="http://schemas.microsoft.com/office/drawing/2014/main" id="{DC16883B-69AD-F7D4-74E9-999D633915DC}"/>
                </a:ext>
              </a:extLst>
            </p:cNvPr>
            <p:cNvSpPr/>
            <p:nvPr/>
          </p:nvSpPr>
          <p:spPr>
            <a:xfrm>
              <a:off x="198783" y="1391478"/>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Bilde 15">
              <a:extLst>
                <a:ext uri="{FF2B5EF4-FFF2-40B4-BE49-F238E27FC236}">
                  <a16:creationId xmlns:a16="http://schemas.microsoft.com/office/drawing/2014/main" id="{94BEFA83-3071-FBD4-E052-5D5CD3313913}"/>
                </a:ext>
              </a:extLst>
            </p:cNvPr>
            <p:cNvPicPr>
              <a:picLocks noChangeAspect="1"/>
            </p:cNvPicPr>
            <p:nvPr/>
          </p:nvPicPr>
          <p:blipFill>
            <a:blip r:embed="rId2"/>
            <a:stretch>
              <a:fillRect/>
            </a:stretch>
          </p:blipFill>
          <p:spPr>
            <a:xfrm>
              <a:off x="452337" y="1516897"/>
              <a:ext cx="1438476" cy="381053"/>
            </a:xfrm>
            <a:prstGeom prst="rect">
              <a:avLst/>
            </a:prstGeom>
          </p:spPr>
        </p:pic>
      </p:grpSp>
      <p:grpSp>
        <p:nvGrpSpPr>
          <p:cNvPr id="25" name="Gruppe 24">
            <a:extLst>
              <a:ext uri="{FF2B5EF4-FFF2-40B4-BE49-F238E27FC236}">
                <a16:creationId xmlns:a16="http://schemas.microsoft.com/office/drawing/2014/main" id="{45403078-A3D1-845C-472F-40FC90F1DF4F}"/>
              </a:ext>
            </a:extLst>
          </p:cNvPr>
          <p:cNvGrpSpPr/>
          <p:nvPr/>
        </p:nvGrpSpPr>
        <p:grpSpPr>
          <a:xfrm>
            <a:off x="8052179" y="1376490"/>
            <a:ext cx="3815143" cy="2719325"/>
            <a:chOff x="8052179" y="1376491"/>
            <a:chExt cx="3815143" cy="2398644"/>
          </a:xfrm>
        </p:grpSpPr>
        <p:sp>
          <p:nvSpPr>
            <p:cNvPr id="4" name="Rektangel: avrundede hjørner 3">
              <a:extLst>
                <a:ext uri="{FF2B5EF4-FFF2-40B4-BE49-F238E27FC236}">
                  <a16:creationId xmlns:a16="http://schemas.microsoft.com/office/drawing/2014/main" id="{1E14A2B0-BA56-7957-AE38-557415F57390}"/>
                </a:ext>
              </a:extLst>
            </p:cNvPr>
            <p:cNvSpPr/>
            <p:nvPr/>
          </p:nvSpPr>
          <p:spPr>
            <a:xfrm>
              <a:off x="8052179" y="1376491"/>
              <a:ext cx="3815143"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Bilde 17">
              <a:extLst>
                <a:ext uri="{FF2B5EF4-FFF2-40B4-BE49-F238E27FC236}">
                  <a16:creationId xmlns:a16="http://schemas.microsoft.com/office/drawing/2014/main" id="{5A63EB23-E9EF-F79B-177C-ABD1A255E76C}"/>
                </a:ext>
              </a:extLst>
            </p:cNvPr>
            <p:cNvPicPr>
              <a:picLocks noChangeAspect="1"/>
            </p:cNvPicPr>
            <p:nvPr/>
          </p:nvPicPr>
          <p:blipFill>
            <a:blip r:embed="rId3"/>
            <a:stretch>
              <a:fillRect/>
            </a:stretch>
          </p:blipFill>
          <p:spPr>
            <a:xfrm>
              <a:off x="8229469" y="1458153"/>
              <a:ext cx="1867161" cy="342948"/>
            </a:xfrm>
            <a:prstGeom prst="rect">
              <a:avLst/>
            </a:prstGeom>
          </p:spPr>
        </p:pic>
      </p:grpSp>
      <p:grpSp>
        <p:nvGrpSpPr>
          <p:cNvPr id="23" name="Gruppe 22">
            <a:extLst>
              <a:ext uri="{FF2B5EF4-FFF2-40B4-BE49-F238E27FC236}">
                <a16:creationId xmlns:a16="http://schemas.microsoft.com/office/drawing/2014/main" id="{23CB5FA9-7904-15CA-C83C-D4EADDED741A}"/>
              </a:ext>
            </a:extLst>
          </p:cNvPr>
          <p:cNvGrpSpPr/>
          <p:nvPr/>
        </p:nvGrpSpPr>
        <p:grpSpPr>
          <a:xfrm>
            <a:off x="198783" y="3913947"/>
            <a:ext cx="7471259" cy="2398644"/>
            <a:chOff x="198783" y="3942522"/>
            <a:chExt cx="7471259" cy="2398644"/>
          </a:xfrm>
        </p:grpSpPr>
        <p:sp>
          <p:nvSpPr>
            <p:cNvPr id="3" name="Rektangel: avrundede hjørner 2">
              <a:extLst>
                <a:ext uri="{FF2B5EF4-FFF2-40B4-BE49-F238E27FC236}">
                  <a16:creationId xmlns:a16="http://schemas.microsoft.com/office/drawing/2014/main" id="{E4ECC965-0C30-1CD8-EDF4-DFEEDA84C2F2}"/>
                </a:ext>
              </a:extLst>
            </p:cNvPr>
            <p:cNvSpPr/>
            <p:nvPr/>
          </p:nvSpPr>
          <p:spPr>
            <a:xfrm>
              <a:off x="198783" y="3942522"/>
              <a:ext cx="7471259" cy="2398644"/>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Bilde 19">
              <a:extLst>
                <a:ext uri="{FF2B5EF4-FFF2-40B4-BE49-F238E27FC236}">
                  <a16:creationId xmlns:a16="http://schemas.microsoft.com/office/drawing/2014/main" id="{E1132B5E-3310-AB7E-1868-6EECE463B5D6}"/>
                </a:ext>
              </a:extLst>
            </p:cNvPr>
            <p:cNvPicPr>
              <a:picLocks noChangeAspect="1"/>
            </p:cNvPicPr>
            <p:nvPr/>
          </p:nvPicPr>
          <p:blipFill>
            <a:blip r:embed="rId4"/>
            <a:stretch>
              <a:fillRect/>
            </a:stretch>
          </p:blipFill>
          <p:spPr>
            <a:xfrm>
              <a:off x="411366" y="4067148"/>
              <a:ext cx="2000529" cy="381053"/>
            </a:xfrm>
            <a:prstGeom prst="rect">
              <a:avLst/>
            </a:prstGeom>
          </p:spPr>
        </p:pic>
      </p:grpSp>
      <p:sp>
        <p:nvSpPr>
          <p:cNvPr id="5" name="Rektangel: avrundede hjørner 4">
            <a:extLst>
              <a:ext uri="{FF2B5EF4-FFF2-40B4-BE49-F238E27FC236}">
                <a16:creationId xmlns:a16="http://schemas.microsoft.com/office/drawing/2014/main" id="{38618A7E-58B5-2248-5CDA-B5032509F62B}"/>
              </a:ext>
            </a:extLst>
          </p:cNvPr>
          <p:cNvSpPr/>
          <p:nvPr/>
        </p:nvSpPr>
        <p:spPr>
          <a:xfrm>
            <a:off x="8089659" y="4263201"/>
            <a:ext cx="3815143" cy="2100559"/>
          </a:xfrm>
          <a:prstGeom prst="round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Sylinder 8">
            <a:extLst>
              <a:ext uri="{FF2B5EF4-FFF2-40B4-BE49-F238E27FC236}">
                <a16:creationId xmlns:a16="http://schemas.microsoft.com/office/drawing/2014/main" id="{A9B9DFF6-C5D3-4B99-7CF5-0109EF639FCB}"/>
              </a:ext>
            </a:extLst>
          </p:cNvPr>
          <p:cNvSpPr txBox="1"/>
          <p:nvPr/>
        </p:nvSpPr>
        <p:spPr>
          <a:xfrm>
            <a:off x="452337" y="1839161"/>
            <a:ext cx="6837159" cy="1603131"/>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Fra tilbyderorientering til bruker- og konsumentorientering</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Kommunisere og skape forståelse for konsekvensene av manglende tilgang på autoritative data og dårlig datakvalitet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Kommunisere hvordan dårlig dataforvaltning og bruk av data med ujevn kvalitet får konsekvenser for innbygger og forvaltningsverdiene</a:t>
            </a:r>
          </a:p>
        </p:txBody>
      </p:sp>
      <p:sp>
        <p:nvSpPr>
          <p:cNvPr id="13" name="TekstSylinder 12">
            <a:extLst>
              <a:ext uri="{FF2B5EF4-FFF2-40B4-BE49-F238E27FC236}">
                <a16:creationId xmlns:a16="http://schemas.microsoft.com/office/drawing/2014/main" id="{47304F32-78F6-7DD7-5F70-BD3208F2B39A}"/>
              </a:ext>
            </a:extLst>
          </p:cNvPr>
          <p:cNvSpPr txBox="1"/>
          <p:nvPr/>
        </p:nvSpPr>
        <p:spPr>
          <a:xfrm>
            <a:off x="8229470" y="1786329"/>
            <a:ext cx="3510194" cy="1898084"/>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Gjøre det enkelt å ta i bruk autoritative data med riktig kvalitet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Sikre forpliktelse og at konsumentbehov blir driver for videreutvikling</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Sikre forvaltningsverdiene</a:t>
            </a:r>
          </a:p>
        </p:txBody>
      </p:sp>
      <p:sp>
        <p:nvSpPr>
          <p:cNvPr id="19" name="TekstSylinder 18">
            <a:extLst>
              <a:ext uri="{FF2B5EF4-FFF2-40B4-BE49-F238E27FC236}">
                <a16:creationId xmlns:a16="http://schemas.microsoft.com/office/drawing/2014/main" id="{BF95055B-67B2-48E9-E087-D6FEA5F10362}"/>
              </a:ext>
            </a:extLst>
          </p:cNvPr>
          <p:cNvSpPr txBox="1"/>
          <p:nvPr/>
        </p:nvSpPr>
        <p:spPr>
          <a:xfrm>
            <a:off x="515832" y="4494980"/>
            <a:ext cx="6837159" cy="1737207"/>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Bruke caser for å illustrere konsumentbehov</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Bruke caser for å illustrere konsekvenser for bruker/innbyggere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Identifisere koblinger mellom mål i styrende dokumenter og dataforvaltning og datakvalitet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pic>
        <p:nvPicPr>
          <p:cNvPr id="10" name="Bilde 9">
            <a:extLst>
              <a:ext uri="{FF2B5EF4-FFF2-40B4-BE49-F238E27FC236}">
                <a16:creationId xmlns:a16="http://schemas.microsoft.com/office/drawing/2014/main" id="{EB9AFF33-3DDC-4346-23CC-C86DAE68878C}"/>
              </a:ext>
            </a:extLst>
          </p:cNvPr>
          <p:cNvPicPr>
            <a:picLocks noChangeAspect="1"/>
          </p:cNvPicPr>
          <p:nvPr/>
        </p:nvPicPr>
        <p:blipFill>
          <a:blip r:embed="rId5"/>
          <a:stretch>
            <a:fillRect/>
          </a:stretch>
        </p:blipFill>
        <p:spPr>
          <a:xfrm>
            <a:off x="8264063" y="4347347"/>
            <a:ext cx="1695687" cy="352474"/>
          </a:xfrm>
          <a:prstGeom prst="rect">
            <a:avLst/>
          </a:prstGeom>
        </p:spPr>
      </p:pic>
      <p:sp>
        <p:nvSpPr>
          <p:cNvPr id="15" name="TekstSylinder 14">
            <a:extLst>
              <a:ext uri="{FF2B5EF4-FFF2-40B4-BE49-F238E27FC236}">
                <a16:creationId xmlns:a16="http://schemas.microsoft.com/office/drawing/2014/main" id="{C2F2DDC9-FDB6-3FF0-DFA2-9D65F8B12D80}"/>
              </a:ext>
            </a:extLst>
          </p:cNvPr>
          <p:cNvSpPr txBox="1"/>
          <p:nvPr/>
        </p:nvSpPr>
        <p:spPr>
          <a:xfrm>
            <a:off x="8305080" y="4709825"/>
            <a:ext cx="3384299" cy="15286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CDO</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Domeneansvarlig</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Konsumenter</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Digdir</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KS</a:t>
            </a:r>
          </a:p>
        </p:txBody>
      </p:sp>
      <p:sp>
        <p:nvSpPr>
          <p:cNvPr id="21" name="Rektangel: avrundede hjørner 20">
            <a:extLst>
              <a:ext uri="{FF2B5EF4-FFF2-40B4-BE49-F238E27FC236}">
                <a16:creationId xmlns:a16="http://schemas.microsoft.com/office/drawing/2014/main" id="{CBF2ABD1-C1EA-7CF0-CCE2-A816CDC195C6}"/>
              </a:ext>
            </a:extLst>
          </p:cNvPr>
          <p:cNvSpPr/>
          <p:nvPr/>
        </p:nvSpPr>
        <p:spPr>
          <a:xfrm>
            <a:off x="46382" y="51755"/>
            <a:ext cx="12099235" cy="1157349"/>
          </a:xfrm>
          <a:prstGeom prst="roundRect">
            <a:avLst/>
          </a:prstGeom>
          <a:solidFill>
            <a:srgbClr val="FBB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kstSylinder 27">
            <a:extLst>
              <a:ext uri="{FF2B5EF4-FFF2-40B4-BE49-F238E27FC236}">
                <a16:creationId xmlns:a16="http://schemas.microsoft.com/office/drawing/2014/main" id="{0B23C2BB-0B89-E30F-0D20-8E4541978E77}"/>
              </a:ext>
            </a:extLst>
          </p:cNvPr>
          <p:cNvSpPr txBox="1"/>
          <p:nvPr/>
        </p:nvSpPr>
        <p:spPr>
          <a:xfrm>
            <a:off x="613176" y="431143"/>
            <a:ext cx="27215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Tiltaksområde 7</a:t>
            </a:r>
          </a:p>
        </p:txBody>
      </p:sp>
      <p:pic>
        <p:nvPicPr>
          <p:cNvPr id="30" name="Bilde 29">
            <a:extLst>
              <a:ext uri="{FF2B5EF4-FFF2-40B4-BE49-F238E27FC236}">
                <a16:creationId xmlns:a16="http://schemas.microsoft.com/office/drawing/2014/main" id="{E1A43EB1-F562-417C-075E-E00026375927}"/>
              </a:ext>
            </a:extLst>
          </p:cNvPr>
          <p:cNvPicPr>
            <a:picLocks noChangeAspect="1"/>
          </p:cNvPicPr>
          <p:nvPr/>
        </p:nvPicPr>
        <p:blipFill>
          <a:blip r:embed="rId6"/>
          <a:stretch>
            <a:fillRect/>
          </a:stretch>
        </p:blipFill>
        <p:spPr>
          <a:xfrm>
            <a:off x="3169385" y="220796"/>
            <a:ext cx="200053" cy="819264"/>
          </a:xfrm>
          <a:prstGeom prst="rect">
            <a:avLst/>
          </a:prstGeom>
        </p:spPr>
      </p:pic>
      <p:sp>
        <p:nvSpPr>
          <p:cNvPr id="32" name="TekstSylinder 31">
            <a:extLst>
              <a:ext uri="{FF2B5EF4-FFF2-40B4-BE49-F238E27FC236}">
                <a16:creationId xmlns:a16="http://schemas.microsoft.com/office/drawing/2014/main" id="{3267800C-BBF7-2DF6-58A4-09A8A8599696}"/>
              </a:ext>
            </a:extLst>
          </p:cNvPr>
          <p:cNvSpPr txBox="1"/>
          <p:nvPr/>
        </p:nvSpPr>
        <p:spPr>
          <a:xfrm>
            <a:off x="3604176" y="399596"/>
            <a:ext cx="72886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Bruker-/konsumentorientering</a:t>
            </a:r>
          </a:p>
        </p:txBody>
      </p:sp>
    </p:spTree>
    <p:extLst>
      <p:ext uri="{BB962C8B-B14F-4D97-AF65-F5344CB8AC3E}">
        <p14:creationId xmlns:p14="http://schemas.microsoft.com/office/powerpoint/2010/main" val="1777250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DB60BA-E8A8-08DD-4DC8-D59771207413}"/>
              </a:ext>
            </a:extLst>
          </p:cNvPr>
          <p:cNvSpPr>
            <a:spLocks noGrp="1"/>
          </p:cNvSpPr>
          <p:nvPr>
            <p:ph type="title"/>
          </p:nvPr>
        </p:nvSpPr>
        <p:spPr>
          <a:xfrm>
            <a:off x="1606203" y="2825068"/>
            <a:ext cx="5805250" cy="1064708"/>
          </a:xfrm>
        </p:spPr>
        <p:txBody>
          <a:bodyPr anchor="ctr">
            <a:noAutofit/>
          </a:bodyPr>
          <a:lstStyle/>
          <a:p>
            <a:pPr algn="ctr"/>
            <a:r>
              <a:rPr lang="nb-NO" sz="4400" dirty="0"/>
              <a:t>Utfordringer og konsekvenser</a:t>
            </a:r>
          </a:p>
        </p:txBody>
      </p:sp>
    </p:spTree>
    <p:extLst>
      <p:ext uri="{BB962C8B-B14F-4D97-AF65-F5344CB8AC3E}">
        <p14:creationId xmlns:p14="http://schemas.microsoft.com/office/powerpoint/2010/main" val="3152166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B28AA33-11AA-ABD5-73A0-462702FFAF0D}"/>
              </a:ext>
            </a:extLst>
          </p:cNvPr>
          <p:cNvPicPr>
            <a:picLocks noChangeAspect="1"/>
          </p:cNvPicPr>
          <p:nvPr/>
        </p:nvPicPr>
        <p:blipFill>
          <a:blip r:embed="rId3"/>
          <a:stretch>
            <a:fillRect/>
          </a:stretch>
        </p:blipFill>
        <p:spPr>
          <a:xfrm>
            <a:off x="8051205" y="45113"/>
            <a:ext cx="4140795" cy="2701291"/>
          </a:xfrm>
          <a:prstGeom prst="rect">
            <a:avLst/>
          </a:prstGeom>
        </p:spPr>
      </p:pic>
      <p:sp>
        <p:nvSpPr>
          <p:cNvPr id="3" name="Tittel 2">
            <a:extLst>
              <a:ext uri="{FF2B5EF4-FFF2-40B4-BE49-F238E27FC236}">
                <a16:creationId xmlns:a16="http://schemas.microsoft.com/office/drawing/2014/main" id="{63061E64-9F83-B24C-3491-D1C04BC29FBD}"/>
              </a:ext>
            </a:extLst>
          </p:cNvPr>
          <p:cNvSpPr>
            <a:spLocks noGrp="1"/>
          </p:cNvSpPr>
          <p:nvPr>
            <p:ph type="title" idx="4294967295"/>
          </p:nvPr>
        </p:nvSpPr>
        <p:spPr>
          <a:xfrm>
            <a:off x="396240" y="547688"/>
            <a:ext cx="10587038" cy="519112"/>
          </a:xfrm>
        </p:spPr>
        <p:txBody>
          <a:bodyPr anchor="t">
            <a:normAutofit/>
          </a:bodyPr>
          <a:lstStyle/>
          <a:p>
            <a:r>
              <a:rPr lang="nb-NO" sz="3600" b="1" dirty="0"/>
              <a:t>Utfordringer og konsekvenser</a:t>
            </a:r>
          </a:p>
        </p:txBody>
      </p:sp>
      <p:pic>
        <p:nvPicPr>
          <p:cNvPr id="2054" name="Picture 6">
            <a:extLst>
              <a:ext uri="{FF2B5EF4-FFF2-40B4-BE49-F238E27FC236}">
                <a16:creationId xmlns:a16="http://schemas.microsoft.com/office/drawing/2014/main" id="{FB03A628-BDDA-B4B5-8C9A-AB4379F5775C}"/>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8342313" y="3787775"/>
            <a:ext cx="3849687" cy="3081338"/>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avrundede hjørner 6">
            <a:extLst>
              <a:ext uri="{FF2B5EF4-FFF2-40B4-BE49-F238E27FC236}">
                <a16:creationId xmlns:a16="http://schemas.microsoft.com/office/drawing/2014/main" id="{19AEE687-6343-C25E-D43A-A333536724C8}"/>
              </a:ext>
            </a:extLst>
          </p:cNvPr>
          <p:cNvSpPr/>
          <p:nvPr/>
        </p:nvSpPr>
        <p:spPr>
          <a:xfrm>
            <a:off x="4631872" y="2189748"/>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a:ea typeface="+mn-ea"/>
                <a:cs typeface="+mn-cs"/>
              </a:rPr>
              <a:t>Vanskelig å være tilbyder og  konsument</a:t>
            </a:r>
          </a:p>
        </p:txBody>
      </p:sp>
      <p:sp>
        <p:nvSpPr>
          <p:cNvPr id="24" name="Rektangel: avrundede hjørner 23">
            <a:extLst>
              <a:ext uri="{FF2B5EF4-FFF2-40B4-BE49-F238E27FC236}">
                <a16:creationId xmlns:a16="http://schemas.microsoft.com/office/drawing/2014/main" id="{69463DF0-74F6-4E95-CB2F-98FB22BD7CF4}"/>
              </a:ext>
            </a:extLst>
          </p:cNvPr>
          <p:cNvSpPr/>
          <p:nvPr/>
        </p:nvSpPr>
        <p:spPr>
          <a:xfrm>
            <a:off x="802560" y="2198914"/>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a:ea typeface="+mn-ea"/>
                <a:cs typeface="+mn-cs"/>
              </a:rPr>
              <a:t>Ingen helhetlig tilnærming til opplysningene  </a:t>
            </a:r>
          </a:p>
        </p:txBody>
      </p:sp>
      <p:sp>
        <p:nvSpPr>
          <p:cNvPr id="27" name="Rektangel: avrundede hjørner 26">
            <a:extLst>
              <a:ext uri="{FF2B5EF4-FFF2-40B4-BE49-F238E27FC236}">
                <a16:creationId xmlns:a16="http://schemas.microsoft.com/office/drawing/2014/main" id="{0FE2EB45-618B-B145-B534-9A7815D10914}"/>
              </a:ext>
            </a:extLst>
          </p:cNvPr>
          <p:cNvSpPr/>
          <p:nvPr/>
        </p:nvSpPr>
        <p:spPr>
          <a:xfrm>
            <a:off x="8714016" y="2186308"/>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a:ea typeface="+mn-ea"/>
                <a:cs typeface="+mn-cs"/>
              </a:rPr>
              <a:t>Datakvalitet, feil og mangler</a:t>
            </a:r>
          </a:p>
        </p:txBody>
      </p:sp>
      <p:sp>
        <p:nvSpPr>
          <p:cNvPr id="28" name="Rektangel: avrundede hjørner 27">
            <a:extLst>
              <a:ext uri="{FF2B5EF4-FFF2-40B4-BE49-F238E27FC236}">
                <a16:creationId xmlns:a16="http://schemas.microsoft.com/office/drawing/2014/main" id="{220191DE-CEE2-4235-6AEB-DE64FB4B96F0}"/>
              </a:ext>
            </a:extLst>
          </p:cNvPr>
          <p:cNvSpPr/>
          <p:nvPr/>
        </p:nvSpPr>
        <p:spPr>
          <a:xfrm>
            <a:off x="802560" y="4539342"/>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solidFill>
              <a:schemeClr val="accent6">
                <a:lumMod val="50000"/>
              </a:schemeClr>
            </a:solidFill>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white"/>
                </a:solidFill>
                <a:effectLst/>
                <a:uLnTx/>
                <a:uFillTx/>
                <a:latin typeface="Calibri" panose="020F0502020204030204"/>
                <a:ea typeface="+mn-ea"/>
                <a:cs typeface="+mn-cs"/>
              </a:rPr>
              <a:t>Fravær av overordnet styring, roller og ansvar</a:t>
            </a:r>
          </a:p>
        </p:txBody>
      </p:sp>
      <p:sp>
        <p:nvSpPr>
          <p:cNvPr id="29" name="Rektangel: avrundede hjørner 28">
            <a:extLst>
              <a:ext uri="{FF2B5EF4-FFF2-40B4-BE49-F238E27FC236}">
                <a16:creationId xmlns:a16="http://schemas.microsoft.com/office/drawing/2014/main" id="{D2770C56-BFF8-A86D-4480-1AAB153A3C8A}"/>
              </a:ext>
            </a:extLst>
          </p:cNvPr>
          <p:cNvSpPr/>
          <p:nvPr/>
        </p:nvSpPr>
        <p:spPr>
          <a:xfrm>
            <a:off x="5413268" y="4539342"/>
            <a:ext cx="2928256" cy="1230086"/>
          </a:xfrm>
          <a:custGeom>
            <a:avLst/>
            <a:gdLst>
              <a:gd name="connsiteX0" fmla="*/ 0 w 2928256"/>
              <a:gd name="connsiteY0" fmla="*/ 205018 h 1230086"/>
              <a:gd name="connsiteX1" fmla="*/ 205018 w 2928256"/>
              <a:gd name="connsiteY1" fmla="*/ 0 h 1230086"/>
              <a:gd name="connsiteX2" fmla="*/ 708662 w 2928256"/>
              <a:gd name="connsiteY2" fmla="*/ 0 h 1230086"/>
              <a:gd name="connsiteX3" fmla="*/ 1237488 w 2928256"/>
              <a:gd name="connsiteY3" fmla="*/ 0 h 1230086"/>
              <a:gd name="connsiteX4" fmla="*/ 1766314 w 2928256"/>
              <a:gd name="connsiteY4" fmla="*/ 0 h 1230086"/>
              <a:gd name="connsiteX5" fmla="*/ 2723238 w 2928256"/>
              <a:gd name="connsiteY5" fmla="*/ 0 h 1230086"/>
              <a:gd name="connsiteX6" fmla="*/ 2928256 w 2928256"/>
              <a:gd name="connsiteY6" fmla="*/ 205018 h 1230086"/>
              <a:gd name="connsiteX7" fmla="*/ 2928256 w 2928256"/>
              <a:gd name="connsiteY7" fmla="*/ 590442 h 1230086"/>
              <a:gd name="connsiteX8" fmla="*/ 2928256 w 2928256"/>
              <a:gd name="connsiteY8" fmla="*/ 1025068 h 1230086"/>
              <a:gd name="connsiteX9" fmla="*/ 2723238 w 2928256"/>
              <a:gd name="connsiteY9" fmla="*/ 1230086 h 1230086"/>
              <a:gd name="connsiteX10" fmla="*/ 2219594 w 2928256"/>
              <a:gd name="connsiteY10" fmla="*/ 1230086 h 1230086"/>
              <a:gd name="connsiteX11" fmla="*/ 1665586 w 2928256"/>
              <a:gd name="connsiteY11" fmla="*/ 1230086 h 1230086"/>
              <a:gd name="connsiteX12" fmla="*/ 1237488 w 2928256"/>
              <a:gd name="connsiteY12" fmla="*/ 1230086 h 1230086"/>
              <a:gd name="connsiteX13" fmla="*/ 809391 w 2928256"/>
              <a:gd name="connsiteY13" fmla="*/ 1230086 h 1230086"/>
              <a:gd name="connsiteX14" fmla="*/ 205018 w 2928256"/>
              <a:gd name="connsiteY14" fmla="*/ 1230086 h 1230086"/>
              <a:gd name="connsiteX15" fmla="*/ 0 w 2928256"/>
              <a:gd name="connsiteY15" fmla="*/ 1025068 h 1230086"/>
              <a:gd name="connsiteX16" fmla="*/ 0 w 2928256"/>
              <a:gd name="connsiteY16" fmla="*/ 631444 h 1230086"/>
              <a:gd name="connsiteX17" fmla="*/ 0 w 2928256"/>
              <a:gd name="connsiteY17" fmla="*/ 205018 h 123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28256" h="1230086" fill="none" extrusionOk="0">
                <a:moveTo>
                  <a:pt x="0" y="205018"/>
                </a:moveTo>
                <a:cubicBezTo>
                  <a:pt x="18580" y="91260"/>
                  <a:pt x="96061" y="-2285"/>
                  <a:pt x="205018" y="0"/>
                </a:cubicBezTo>
                <a:cubicBezTo>
                  <a:pt x="310822" y="-18645"/>
                  <a:pt x="545484" y="40520"/>
                  <a:pt x="708662" y="0"/>
                </a:cubicBezTo>
                <a:cubicBezTo>
                  <a:pt x="871840" y="-40520"/>
                  <a:pt x="1028432" y="28172"/>
                  <a:pt x="1237488" y="0"/>
                </a:cubicBezTo>
                <a:cubicBezTo>
                  <a:pt x="1446544" y="-28172"/>
                  <a:pt x="1627077" y="11934"/>
                  <a:pt x="1766314" y="0"/>
                </a:cubicBezTo>
                <a:cubicBezTo>
                  <a:pt x="1905551" y="-11934"/>
                  <a:pt x="2507886" y="31755"/>
                  <a:pt x="2723238" y="0"/>
                </a:cubicBezTo>
                <a:cubicBezTo>
                  <a:pt x="2849462" y="15561"/>
                  <a:pt x="2934527" y="94406"/>
                  <a:pt x="2928256" y="205018"/>
                </a:cubicBezTo>
                <a:cubicBezTo>
                  <a:pt x="2933013" y="350463"/>
                  <a:pt x="2895521" y="512184"/>
                  <a:pt x="2928256" y="590442"/>
                </a:cubicBezTo>
                <a:cubicBezTo>
                  <a:pt x="2960991" y="668700"/>
                  <a:pt x="2924505" y="876467"/>
                  <a:pt x="2928256" y="1025068"/>
                </a:cubicBezTo>
                <a:cubicBezTo>
                  <a:pt x="2926682" y="1140641"/>
                  <a:pt x="2838070" y="1226070"/>
                  <a:pt x="2723238" y="1230086"/>
                </a:cubicBezTo>
                <a:cubicBezTo>
                  <a:pt x="2557710" y="1232620"/>
                  <a:pt x="2387513" y="1205393"/>
                  <a:pt x="2219594" y="1230086"/>
                </a:cubicBezTo>
                <a:cubicBezTo>
                  <a:pt x="2051675" y="1254779"/>
                  <a:pt x="1894123" y="1208845"/>
                  <a:pt x="1665586" y="1230086"/>
                </a:cubicBezTo>
                <a:cubicBezTo>
                  <a:pt x="1437049" y="1251327"/>
                  <a:pt x="1443251" y="1208885"/>
                  <a:pt x="1237488" y="1230086"/>
                </a:cubicBezTo>
                <a:cubicBezTo>
                  <a:pt x="1031725" y="1251287"/>
                  <a:pt x="955805" y="1189714"/>
                  <a:pt x="809391" y="1230086"/>
                </a:cubicBezTo>
                <a:cubicBezTo>
                  <a:pt x="662977" y="1270458"/>
                  <a:pt x="500107" y="1187765"/>
                  <a:pt x="205018" y="1230086"/>
                </a:cubicBezTo>
                <a:cubicBezTo>
                  <a:pt x="87833" y="1217160"/>
                  <a:pt x="-5354" y="1140077"/>
                  <a:pt x="0" y="1025068"/>
                </a:cubicBezTo>
                <a:cubicBezTo>
                  <a:pt x="-30770" y="831582"/>
                  <a:pt x="14843" y="805800"/>
                  <a:pt x="0" y="631444"/>
                </a:cubicBezTo>
                <a:cubicBezTo>
                  <a:pt x="-14843" y="457088"/>
                  <a:pt x="6165" y="403484"/>
                  <a:pt x="0" y="205018"/>
                </a:cubicBezTo>
                <a:close/>
              </a:path>
              <a:path w="2928256" h="1230086" stroke="0" extrusionOk="0">
                <a:moveTo>
                  <a:pt x="0" y="205018"/>
                </a:moveTo>
                <a:cubicBezTo>
                  <a:pt x="-4543" y="106168"/>
                  <a:pt x="105682" y="-13644"/>
                  <a:pt x="205018" y="0"/>
                </a:cubicBezTo>
                <a:cubicBezTo>
                  <a:pt x="399063" y="-54219"/>
                  <a:pt x="547900" y="22104"/>
                  <a:pt x="658298" y="0"/>
                </a:cubicBezTo>
                <a:cubicBezTo>
                  <a:pt x="768696" y="-22104"/>
                  <a:pt x="965029" y="43790"/>
                  <a:pt x="1111577" y="0"/>
                </a:cubicBezTo>
                <a:cubicBezTo>
                  <a:pt x="1258125" y="-43790"/>
                  <a:pt x="1426383" y="33441"/>
                  <a:pt x="1615221" y="0"/>
                </a:cubicBezTo>
                <a:cubicBezTo>
                  <a:pt x="1804059" y="-33441"/>
                  <a:pt x="1931849" y="28047"/>
                  <a:pt x="2043319" y="0"/>
                </a:cubicBezTo>
                <a:cubicBezTo>
                  <a:pt x="2154789" y="-28047"/>
                  <a:pt x="2388547" y="54092"/>
                  <a:pt x="2723238" y="0"/>
                </a:cubicBezTo>
                <a:cubicBezTo>
                  <a:pt x="2842383" y="-5672"/>
                  <a:pt x="2913752" y="79945"/>
                  <a:pt x="2928256" y="205018"/>
                </a:cubicBezTo>
                <a:cubicBezTo>
                  <a:pt x="2928436" y="325321"/>
                  <a:pt x="2925300" y="511603"/>
                  <a:pt x="2928256" y="590442"/>
                </a:cubicBezTo>
                <a:cubicBezTo>
                  <a:pt x="2931212" y="669281"/>
                  <a:pt x="2881536" y="896174"/>
                  <a:pt x="2928256" y="1025068"/>
                </a:cubicBezTo>
                <a:cubicBezTo>
                  <a:pt x="2913459" y="1126324"/>
                  <a:pt x="2814391" y="1233957"/>
                  <a:pt x="2723238" y="1230086"/>
                </a:cubicBezTo>
                <a:cubicBezTo>
                  <a:pt x="2555033" y="1276520"/>
                  <a:pt x="2368708" y="1201427"/>
                  <a:pt x="2244776" y="1230086"/>
                </a:cubicBezTo>
                <a:cubicBezTo>
                  <a:pt x="2120844" y="1258745"/>
                  <a:pt x="2015918" y="1228445"/>
                  <a:pt x="1791497" y="1230086"/>
                </a:cubicBezTo>
                <a:cubicBezTo>
                  <a:pt x="1567076" y="1231727"/>
                  <a:pt x="1419129" y="1214743"/>
                  <a:pt x="1287853" y="1230086"/>
                </a:cubicBezTo>
                <a:cubicBezTo>
                  <a:pt x="1156577" y="1245429"/>
                  <a:pt x="891108" y="1204886"/>
                  <a:pt x="759026" y="1230086"/>
                </a:cubicBezTo>
                <a:cubicBezTo>
                  <a:pt x="626944" y="1255286"/>
                  <a:pt x="355828" y="1179660"/>
                  <a:pt x="205018" y="1230086"/>
                </a:cubicBezTo>
                <a:cubicBezTo>
                  <a:pt x="60615" y="1240844"/>
                  <a:pt x="-843" y="1154946"/>
                  <a:pt x="0" y="1025068"/>
                </a:cubicBezTo>
                <a:cubicBezTo>
                  <a:pt x="-44587" y="867409"/>
                  <a:pt x="50043" y="724927"/>
                  <a:pt x="0" y="606843"/>
                </a:cubicBezTo>
                <a:cubicBezTo>
                  <a:pt x="-50043" y="488760"/>
                  <a:pt x="488" y="313940"/>
                  <a:pt x="0" y="205018"/>
                </a:cubicBezTo>
                <a:close/>
              </a:path>
            </a:pathLst>
          </a:custGeom>
          <a:ln>
            <a:extLst>
              <a:ext uri="{C807C97D-BFC1-408E-A445-0C87EB9F89A2}">
                <ask:lineSketchStyleProps xmlns:ask="http://schemas.microsoft.com/office/drawing/2018/sketchyshapes" sd="4005635846">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solidFill>
                  <a:prstClr val="white"/>
                </a:solidFill>
                <a:effectLst/>
                <a:uLnTx/>
                <a:uFillTx/>
                <a:latin typeface="Calibri" panose="020F0502020204030204"/>
                <a:ea typeface="+mn-ea"/>
                <a:cs typeface="+mn-cs"/>
              </a:rPr>
              <a:t>Tilpasningsevne og kritikalitet </a:t>
            </a:r>
          </a:p>
        </p:txBody>
      </p:sp>
      <p:cxnSp>
        <p:nvCxnSpPr>
          <p:cNvPr id="30" name="Rett pilkobling 29">
            <a:extLst>
              <a:ext uri="{FF2B5EF4-FFF2-40B4-BE49-F238E27FC236}">
                <a16:creationId xmlns:a16="http://schemas.microsoft.com/office/drawing/2014/main" id="{3D3E0BD9-36D0-C914-29CF-0282CFC7F18D}"/>
              </a:ext>
            </a:extLst>
          </p:cNvPr>
          <p:cNvCxnSpPr>
            <a:cxnSpLocks/>
            <a:stCxn id="28" idx="0"/>
            <a:endCxn id="24" idx="2"/>
          </p:cNvCxnSpPr>
          <p:nvPr/>
        </p:nvCxnSpPr>
        <p:spPr>
          <a:xfrm flipV="1">
            <a:off x="2266688" y="3429000"/>
            <a:ext cx="0" cy="11103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4" name="Rett pilkobling 33">
            <a:extLst>
              <a:ext uri="{FF2B5EF4-FFF2-40B4-BE49-F238E27FC236}">
                <a16:creationId xmlns:a16="http://schemas.microsoft.com/office/drawing/2014/main" id="{3D8870B7-7C56-83FA-BE1D-52881FC4181D}"/>
              </a:ext>
            </a:extLst>
          </p:cNvPr>
          <p:cNvCxnSpPr>
            <a:cxnSpLocks/>
            <a:stCxn id="24" idx="3"/>
            <a:endCxn id="7" idx="1"/>
          </p:cNvCxnSpPr>
          <p:nvPr/>
        </p:nvCxnSpPr>
        <p:spPr>
          <a:xfrm flipV="1">
            <a:off x="3730816" y="2804791"/>
            <a:ext cx="901056" cy="916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7" name="Rett pilkobling 36">
            <a:extLst>
              <a:ext uri="{FF2B5EF4-FFF2-40B4-BE49-F238E27FC236}">
                <a16:creationId xmlns:a16="http://schemas.microsoft.com/office/drawing/2014/main" id="{9648B81A-4002-E8B7-1A84-298D7DCDC19B}"/>
              </a:ext>
            </a:extLst>
          </p:cNvPr>
          <p:cNvCxnSpPr>
            <a:cxnSpLocks/>
            <a:stCxn id="28" idx="0"/>
            <a:endCxn id="27" idx="2"/>
          </p:cNvCxnSpPr>
          <p:nvPr/>
        </p:nvCxnSpPr>
        <p:spPr>
          <a:xfrm flipV="1">
            <a:off x="2266688" y="3416394"/>
            <a:ext cx="7911456" cy="112294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0" name="Rett pilkobling 39">
            <a:extLst>
              <a:ext uri="{FF2B5EF4-FFF2-40B4-BE49-F238E27FC236}">
                <a16:creationId xmlns:a16="http://schemas.microsoft.com/office/drawing/2014/main" id="{F6E8A12D-18AE-DC44-EF35-B9B7EFA4D088}"/>
              </a:ext>
            </a:extLst>
          </p:cNvPr>
          <p:cNvCxnSpPr>
            <a:cxnSpLocks/>
            <a:stCxn id="28" idx="3"/>
            <a:endCxn id="29" idx="1"/>
          </p:cNvCxnSpPr>
          <p:nvPr/>
        </p:nvCxnSpPr>
        <p:spPr>
          <a:xfrm>
            <a:off x="3730816" y="5154385"/>
            <a:ext cx="1682452" cy="0"/>
          </a:xfrm>
          <a:prstGeom prst="straightConnector1">
            <a:avLst/>
          </a:prstGeom>
          <a:ln w="57150">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cxnSp>
        <p:nvCxnSpPr>
          <p:cNvPr id="43" name="Rett pilkobling 42">
            <a:extLst>
              <a:ext uri="{FF2B5EF4-FFF2-40B4-BE49-F238E27FC236}">
                <a16:creationId xmlns:a16="http://schemas.microsoft.com/office/drawing/2014/main" id="{3AE9237D-2343-19D7-B3B4-5A57ED4B2F7A}"/>
              </a:ext>
            </a:extLst>
          </p:cNvPr>
          <p:cNvCxnSpPr>
            <a:cxnSpLocks/>
            <a:stCxn id="27" idx="2"/>
            <a:endCxn id="29" idx="0"/>
          </p:cNvCxnSpPr>
          <p:nvPr/>
        </p:nvCxnSpPr>
        <p:spPr>
          <a:xfrm flipH="1">
            <a:off x="6877396" y="3416394"/>
            <a:ext cx="3300748" cy="112294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7" name="Rett pilkobling 46">
            <a:extLst>
              <a:ext uri="{FF2B5EF4-FFF2-40B4-BE49-F238E27FC236}">
                <a16:creationId xmlns:a16="http://schemas.microsoft.com/office/drawing/2014/main" id="{F0127057-E00D-2D91-939C-210335C8AEF1}"/>
              </a:ext>
            </a:extLst>
          </p:cNvPr>
          <p:cNvCxnSpPr>
            <a:cxnSpLocks/>
            <a:stCxn id="28" idx="0"/>
            <a:endCxn id="7" idx="1"/>
          </p:cNvCxnSpPr>
          <p:nvPr/>
        </p:nvCxnSpPr>
        <p:spPr>
          <a:xfrm flipV="1">
            <a:off x="2266688" y="2804791"/>
            <a:ext cx="2365184" cy="173455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50" name="Rett pilkobling 49">
            <a:extLst>
              <a:ext uri="{FF2B5EF4-FFF2-40B4-BE49-F238E27FC236}">
                <a16:creationId xmlns:a16="http://schemas.microsoft.com/office/drawing/2014/main" id="{13F0114D-18BA-1B35-7080-8D19C621BAD5}"/>
              </a:ext>
            </a:extLst>
          </p:cNvPr>
          <p:cNvCxnSpPr>
            <a:cxnSpLocks/>
            <a:stCxn id="27" idx="1"/>
            <a:endCxn id="7" idx="3"/>
          </p:cNvCxnSpPr>
          <p:nvPr/>
        </p:nvCxnSpPr>
        <p:spPr>
          <a:xfrm flipH="1">
            <a:off x="7560128" y="2801351"/>
            <a:ext cx="1153888" cy="344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0" name="Rett pilkobling 19">
            <a:extLst>
              <a:ext uri="{FF2B5EF4-FFF2-40B4-BE49-F238E27FC236}">
                <a16:creationId xmlns:a16="http://schemas.microsoft.com/office/drawing/2014/main" id="{7AF3481F-1F31-0AB3-EE1F-0D3D8D5B61AE}"/>
              </a:ext>
            </a:extLst>
          </p:cNvPr>
          <p:cNvCxnSpPr>
            <a:cxnSpLocks/>
          </p:cNvCxnSpPr>
          <p:nvPr/>
        </p:nvCxnSpPr>
        <p:spPr>
          <a:xfrm flipV="1">
            <a:off x="7589801" y="2987751"/>
            <a:ext cx="1124215" cy="1241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Kobling: vinkel 12">
            <a:extLst>
              <a:ext uri="{FF2B5EF4-FFF2-40B4-BE49-F238E27FC236}">
                <a16:creationId xmlns:a16="http://schemas.microsoft.com/office/drawing/2014/main" id="{E781F54B-CB3B-9923-D249-23C95C1826BA}"/>
              </a:ext>
            </a:extLst>
          </p:cNvPr>
          <p:cNvCxnSpPr>
            <a:cxnSpLocks/>
            <a:stCxn id="24" idx="0"/>
            <a:endCxn id="27" idx="0"/>
          </p:cNvCxnSpPr>
          <p:nvPr/>
        </p:nvCxnSpPr>
        <p:spPr>
          <a:xfrm rot="5400000" flipH="1" flipV="1">
            <a:off x="6216113" y="-1763117"/>
            <a:ext cx="12606" cy="7911456"/>
          </a:xfrm>
          <a:prstGeom prst="bentConnector3">
            <a:avLst>
              <a:gd name="adj1" fmla="val 1913422"/>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9634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F80E8924-26C2-61C2-E1C5-AA0996E8867C}"/>
              </a:ext>
            </a:extLst>
          </p:cNvPr>
          <p:cNvSpPr>
            <a:spLocks noGrp="1"/>
          </p:cNvSpPr>
          <p:nvPr>
            <p:ph sz="half" idx="1"/>
          </p:nvPr>
        </p:nvSpPr>
        <p:spPr>
          <a:xfrm>
            <a:off x="802559" y="2009672"/>
            <a:ext cx="5201400" cy="4617244"/>
          </a:xfrm>
        </p:spPr>
        <p:txBody>
          <a:bodyPr>
            <a:normAutofit lnSpcReduction="10000"/>
          </a:bodyPr>
          <a:lstStyle/>
          <a:p>
            <a:pPr marL="0" indent="0">
              <a:buNone/>
            </a:pPr>
            <a:r>
              <a:rPr lang="nb-NO" sz="2100" b="1" dirty="0"/>
              <a:t>Utfordringer</a:t>
            </a:r>
            <a:r>
              <a:rPr lang="nb-NO" dirty="0"/>
              <a:t>	</a:t>
            </a:r>
          </a:p>
          <a:p>
            <a:r>
              <a:rPr lang="nb-NO" sz="2100" dirty="0"/>
              <a:t>God forvaltning utfordres av interne prioriteringer</a:t>
            </a:r>
          </a:p>
          <a:p>
            <a:r>
              <a:rPr lang="nb-NO" sz="2100" dirty="0"/>
              <a:t>Krevende med løpende forpliktelser om å dele data</a:t>
            </a:r>
          </a:p>
          <a:p>
            <a:r>
              <a:rPr lang="nb-NO" sz="2100" dirty="0"/>
              <a:t>Krevende å imøtekomme forventninger om datainnhold, -struktur og –kvalitet</a:t>
            </a:r>
          </a:p>
          <a:p>
            <a:r>
              <a:rPr lang="nb-NO" sz="2100" dirty="0"/>
              <a:t>Krevende å imøtekomme forventninger leveranser, ytelser, responstid etc.</a:t>
            </a:r>
          </a:p>
          <a:p>
            <a:r>
              <a:rPr lang="nb-NO" sz="2100" dirty="0"/>
              <a:t>Umodne konsumenter krever mye oppfølging ved oppkobling og ved endringer</a:t>
            </a:r>
          </a:p>
        </p:txBody>
      </p:sp>
      <p:sp>
        <p:nvSpPr>
          <p:cNvPr id="11" name="Plassholder for innhold 10">
            <a:extLst>
              <a:ext uri="{FF2B5EF4-FFF2-40B4-BE49-F238E27FC236}">
                <a16:creationId xmlns:a16="http://schemas.microsoft.com/office/drawing/2014/main" id="{29CCF032-6986-31A5-BCD1-7D2344213446}"/>
              </a:ext>
            </a:extLst>
          </p:cNvPr>
          <p:cNvSpPr>
            <a:spLocks noGrp="1"/>
          </p:cNvSpPr>
          <p:nvPr>
            <p:ph sz="half" idx="2"/>
          </p:nvPr>
        </p:nvSpPr>
        <p:spPr>
          <a:xfrm>
            <a:off x="6188040" y="2009672"/>
            <a:ext cx="5201400" cy="4617244"/>
          </a:xfrm>
        </p:spPr>
        <p:txBody>
          <a:bodyPr>
            <a:normAutofit fontScale="92500" lnSpcReduction="10000"/>
          </a:bodyPr>
          <a:lstStyle/>
          <a:p>
            <a:pPr marL="0" indent="0">
              <a:buNone/>
            </a:pPr>
            <a:r>
              <a:rPr lang="nb-NO" b="1" dirty="0"/>
              <a:t>Konsekvenser </a:t>
            </a:r>
          </a:p>
          <a:p>
            <a:r>
              <a:rPr lang="nb-NO" sz="2000" dirty="0"/>
              <a:t>Manglende rammer til videreutvikling fordi datadeling kommer i konkurranse med interne utvikling/behov</a:t>
            </a:r>
          </a:p>
          <a:p>
            <a:r>
              <a:rPr lang="nb-NO" sz="2000" dirty="0"/>
              <a:t>Krevende å holde oversikt over kritiske og ikke kritiske avhengighet</a:t>
            </a:r>
            <a:r>
              <a:rPr lang="nb-NO" sz="2000" dirty="0">
                <a:solidFill>
                  <a:schemeClr val="tx1"/>
                </a:solidFill>
              </a:rPr>
              <a:t>er</a:t>
            </a:r>
            <a:r>
              <a:rPr lang="nb-NO" sz="2000" dirty="0"/>
              <a:t> til egne data hos konsumenter</a:t>
            </a:r>
          </a:p>
          <a:p>
            <a:r>
              <a:rPr lang="nb-NO" sz="2000" dirty="0"/>
              <a:t>Skapes en direkte kobling mellom interne prosesser og eksterne verdikjeder og økosystem</a:t>
            </a:r>
          </a:p>
          <a:p>
            <a:r>
              <a:rPr lang="nb-NO" dirty="0"/>
              <a:t>Mangler/må bygge kompetanse og kapasitet for oppfølging av datadeling</a:t>
            </a:r>
          </a:p>
          <a:p>
            <a:r>
              <a:rPr lang="nb-NO" dirty="0"/>
              <a:t>Krevende endringshåndtering og videreutvikling</a:t>
            </a:r>
          </a:p>
        </p:txBody>
      </p:sp>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a:xfrm>
            <a:off x="802560" y="1148145"/>
            <a:ext cx="10586880" cy="519373"/>
          </a:xfrm>
        </p:spPr>
        <p:txBody>
          <a:bodyPr/>
          <a:lstStyle/>
          <a:p>
            <a:r>
              <a:rPr lang="nb-NO" sz="3600" b="1" dirty="0"/>
              <a:t>Vanskelig å være tilbyder</a:t>
            </a:r>
          </a:p>
        </p:txBody>
      </p:sp>
    </p:spTree>
    <p:extLst>
      <p:ext uri="{BB962C8B-B14F-4D97-AF65-F5344CB8AC3E}">
        <p14:creationId xmlns:p14="http://schemas.microsoft.com/office/powerpoint/2010/main" val="687533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F80E8924-26C2-61C2-E1C5-AA0996E8867C}"/>
              </a:ext>
            </a:extLst>
          </p:cNvPr>
          <p:cNvSpPr>
            <a:spLocks noGrp="1"/>
          </p:cNvSpPr>
          <p:nvPr>
            <p:ph sz="half" idx="1"/>
          </p:nvPr>
        </p:nvSpPr>
        <p:spPr>
          <a:xfrm>
            <a:off x="802559" y="2009672"/>
            <a:ext cx="5201400" cy="4617244"/>
          </a:xfrm>
        </p:spPr>
        <p:txBody>
          <a:bodyPr>
            <a:normAutofit lnSpcReduction="10000"/>
          </a:bodyPr>
          <a:lstStyle/>
          <a:p>
            <a:pPr marL="0" indent="0">
              <a:buNone/>
            </a:pPr>
            <a:r>
              <a:rPr lang="nb-NO" sz="2100" b="1" dirty="0"/>
              <a:t>Utfordringer</a:t>
            </a:r>
            <a:r>
              <a:rPr lang="nb-NO" sz="2400" dirty="0"/>
              <a:t>	</a:t>
            </a:r>
          </a:p>
          <a:p>
            <a:r>
              <a:rPr lang="nb-NO" sz="2100" dirty="0"/>
              <a:t>Konsumentene må forholde seg til mange tilbydere som har ulike rutiner og standarder</a:t>
            </a:r>
          </a:p>
          <a:p>
            <a:r>
              <a:rPr lang="nb-NO" sz="2100" dirty="0"/>
              <a:t>Krevende for konsument å utrede eget databehov</a:t>
            </a:r>
            <a:endParaRPr lang="nb-NO" sz="2100" dirty="0">
              <a:solidFill>
                <a:schemeClr val="tx1"/>
              </a:solidFill>
            </a:endParaRPr>
          </a:p>
          <a:p>
            <a:r>
              <a:rPr lang="nb-NO" sz="2100" dirty="0"/>
              <a:t>Konsumentenes samlede behov er ikke hensyntatt</a:t>
            </a:r>
          </a:p>
          <a:p>
            <a:r>
              <a:rPr lang="nb-NO" sz="2100" dirty="0"/>
              <a:t>Konsumentene er prisgitt tilbyders prioriteringer</a:t>
            </a:r>
          </a:p>
          <a:p>
            <a:r>
              <a:rPr lang="nb-NO" sz="2100" dirty="0"/>
              <a:t>Mange konsumenter sliter med gamle, lite fleksible systemer (og leverandører)</a:t>
            </a:r>
          </a:p>
        </p:txBody>
      </p:sp>
      <p:sp>
        <p:nvSpPr>
          <p:cNvPr id="11" name="Plassholder for innhold 10">
            <a:extLst>
              <a:ext uri="{FF2B5EF4-FFF2-40B4-BE49-F238E27FC236}">
                <a16:creationId xmlns:a16="http://schemas.microsoft.com/office/drawing/2014/main" id="{29CCF032-6986-31A5-BCD1-7D2344213446}"/>
              </a:ext>
            </a:extLst>
          </p:cNvPr>
          <p:cNvSpPr>
            <a:spLocks noGrp="1"/>
          </p:cNvSpPr>
          <p:nvPr>
            <p:ph sz="half" idx="2"/>
          </p:nvPr>
        </p:nvSpPr>
        <p:spPr>
          <a:xfrm>
            <a:off x="6188040" y="2009672"/>
            <a:ext cx="5201400" cy="4617244"/>
          </a:xfrm>
        </p:spPr>
        <p:txBody>
          <a:bodyPr>
            <a:normAutofit/>
          </a:bodyPr>
          <a:lstStyle/>
          <a:p>
            <a:pPr marL="0" indent="0">
              <a:buNone/>
            </a:pPr>
            <a:r>
              <a:rPr lang="nb-NO" b="1" dirty="0"/>
              <a:t>Konsekvenser </a:t>
            </a:r>
          </a:p>
          <a:p>
            <a:r>
              <a:rPr lang="nb-NO" dirty="0"/>
              <a:t>Lite bruk og tapte gevinster av digitalisering</a:t>
            </a:r>
          </a:p>
          <a:p>
            <a:r>
              <a:rPr lang="nb-NO" dirty="0"/>
              <a:t>Avhengigheter til datakildene blir en risiko og kostnad for tilbydere og konsumenter </a:t>
            </a:r>
          </a:p>
          <a:p>
            <a:r>
              <a:rPr lang="nb-NO" dirty="0"/>
              <a:t>Utfordrer mål om sammenhengende tjenester og økosystemer</a:t>
            </a:r>
          </a:p>
          <a:p>
            <a:r>
              <a:rPr lang="nb-NO" dirty="0"/>
              <a:t>I ytterste konsekvens er det enklere å hente opplysningene direkte fra den registrerte selv </a:t>
            </a:r>
          </a:p>
        </p:txBody>
      </p:sp>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a:xfrm>
            <a:off x="802560" y="1148145"/>
            <a:ext cx="10586880" cy="519373"/>
          </a:xfrm>
        </p:spPr>
        <p:txBody>
          <a:bodyPr/>
          <a:lstStyle/>
          <a:p>
            <a:r>
              <a:rPr lang="nb-NO" sz="3600" b="1" dirty="0"/>
              <a:t>Vanskelig å være konsument </a:t>
            </a:r>
          </a:p>
        </p:txBody>
      </p:sp>
    </p:spTree>
    <p:extLst>
      <p:ext uri="{BB962C8B-B14F-4D97-AF65-F5344CB8AC3E}">
        <p14:creationId xmlns:p14="http://schemas.microsoft.com/office/powerpoint/2010/main" val="210391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917B40A8-C8C5-6F3B-D1AD-D94B7283F585}"/>
              </a:ext>
            </a:extLst>
          </p:cNvPr>
          <p:cNvPicPr>
            <a:picLocks noChangeAspect="1"/>
          </p:cNvPicPr>
          <p:nvPr/>
        </p:nvPicPr>
        <p:blipFill rotWithShape="1">
          <a:blip r:embed="rId3">
            <a:extLst>
              <a:ext uri="{28A0092B-C50C-407E-A947-70E740481C1C}">
                <a14:useLocalDpi xmlns:a14="http://schemas.microsoft.com/office/drawing/2010/main" val="0"/>
              </a:ext>
            </a:extLst>
          </a:blip>
          <a:srcRect l="11160" b="11764"/>
          <a:stretch/>
        </p:blipFill>
        <p:spPr>
          <a:xfrm flipH="1">
            <a:off x="9101098" y="4454458"/>
            <a:ext cx="3090902" cy="2409805"/>
          </a:xfrm>
          <a:prstGeom prst="rect">
            <a:avLst/>
          </a:prstGeom>
          <a:noFill/>
        </p:spPr>
      </p:pic>
      <p:sp>
        <p:nvSpPr>
          <p:cNvPr id="13" name="Plassholder for innhold 2">
            <a:extLst>
              <a:ext uri="{FF2B5EF4-FFF2-40B4-BE49-F238E27FC236}">
                <a16:creationId xmlns:a16="http://schemas.microsoft.com/office/drawing/2014/main" id="{175FBDEB-CD3B-5FC7-E710-531FA7EF1478}"/>
              </a:ext>
            </a:extLst>
          </p:cNvPr>
          <p:cNvSpPr>
            <a:spLocks noGrp="1"/>
          </p:cNvSpPr>
          <p:nvPr>
            <p:ph sz="half" idx="1"/>
          </p:nvPr>
        </p:nvSpPr>
        <p:spPr>
          <a:xfrm>
            <a:off x="1773345" y="1929883"/>
            <a:ext cx="8387692" cy="4332515"/>
          </a:xfrm>
        </p:spPr>
        <p:txBody>
          <a:bodyPr>
            <a:normAutofit/>
          </a:bodyPr>
          <a:lstStyle/>
          <a:p>
            <a:r>
              <a:rPr lang="nb-NO" sz="2400" dirty="0"/>
              <a:t>Konsekvenser:</a:t>
            </a:r>
          </a:p>
          <a:p>
            <a:pPr lvl="1"/>
            <a:r>
              <a:rPr lang="nb-NO" dirty="0">
                <a:effectLst/>
              </a:rPr>
              <a:t>Politiske mål om sammenhengende tjenester/livshendelser nås ikke</a:t>
            </a:r>
          </a:p>
          <a:p>
            <a:pPr lvl="1"/>
            <a:r>
              <a:rPr lang="nb-NO" dirty="0"/>
              <a:t>En rettssikker, effektiv og brukerrettet forvaltning utfordres</a:t>
            </a:r>
          </a:p>
          <a:p>
            <a:pPr lvl="1"/>
            <a:r>
              <a:rPr lang="nb-NO" dirty="0">
                <a:effectLst/>
              </a:rPr>
              <a:t>Digitalisering/automatisering forsinkes eller stopper opp</a:t>
            </a:r>
            <a:endParaRPr lang="nb-NO" sz="1900" dirty="0"/>
          </a:p>
        </p:txBody>
      </p:sp>
      <p:sp>
        <p:nvSpPr>
          <p:cNvPr id="27" name="Title 3">
            <a:extLst>
              <a:ext uri="{FF2B5EF4-FFF2-40B4-BE49-F238E27FC236}">
                <a16:creationId xmlns:a16="http://schemas.microsoft.com/office/drawing/2014/main" id="{7E4B2330-BD63-1DA5-3AAD-C50397EB895C}"/>
              </a:ext>
            </a:extLst>
          </p:cNvPr>
          <p:cNvSpPr>
            <a:spLocks noGrp="1"/>
          </p:cNvSpPr>
          <p:nvPr>
            <p:ph type="title"/>
          </p:nvPr>
        </p:nvSpPr>
        <p:spPr>
          <a:xfrm>
            <a:off x="1773348" y="1213358"/>
            <a:ext cx="9222298" cy="519373"/>
          </a:xfrm>
        </p:spPr>
        <p:txBody>
          <a:bodyPr/>
          <a:lstStyle/>
          <a:p>
            <a:r>
              <a:rPr lang="nb-NO" sz="2800"/>
              <a:t>Mye fokus på deling av data, lite på forutsetningene for vellykket deling og bruk av data</a:t>
            </a:r>
            <a:endParaRPr lang="en-US" sz="2800"/>
          </a:p>
        </p:txBody>
      </p:sp>
    </p:spTree>
    <p:extLst>
      <p:ext uri="{BB962C8B-B14F-4D97-AF65-F5344CB8AC3E}">
        <p14:creationId xmlns:p14="http://schemas.microsoft.com/office/powerpoint/2010/main" val="3296408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F80E8924-26C2-61C2-E1C5-AA0996E8867C}"/>
              </a:ext>
            </a:extLst>
          </p:cNvPr>
          <p:cNvSpPr>
            <a:spLocks noGrp="1"/>
          </p:cNvSpPr>
          <p:nvPr>
            <p:ph sz="half" idx="1"/>
          </p:nvPr>
        </p:nvSpPr>
        <p:spPr/>
        <p:txBody>
          <a:bodyPr vert="horz" lIns="0" tIns="0" rIns="0" bIns="0" rtlCol="0" anchor="t">
            <a:normAutofit lnSpcReduction="10000"/>
          </a:bodyPr>
          <a:lstStyle/>
          <a:p>
            <a:pPr marL="0" indent="0">
              <a:buNone/>
            </a:pPr>
            <a:r>
              <a:rPr lang="nb-NO" sz="2000" b="1" dirty="0"/>
              <a:t>Utfordringer</a:t>
            </a:r>
            <a:r>
              <a:rPr lang="nb-NO" sz="2000" dirty="0"/>
              <a:t>	</a:t>
            </a:r>
          </a:p>
          <a:p>
            <a:pPr marL="303530" indent="-303530"/>
            <a:r>
              <a:rPr lang="nb-NO" sz="2000" dirty="0"/>
              <a:t>Fokus på kildene, ikke hva som er det samlede settet med komplette opplysninger</a:t>
            </a:r>
            <a:endParaRPr lang="nb-NO" sz="2000" dirty="0">
              <a:cs typeface="Arial"/>
            </a:endParaRPr>
          </a:p>
          <a:p>
            <a:pPr marL="303530" indent="-303530"/>
            <a:r>
              <a:rPr lang="nb-NO" sz="2000" dirty="0"/>
              <a:t>Begrenset informasjon, spisset formål og kildenær forvaltning er et mål for tilbyderne </a:t>
            </a:r>
            <a:endParaRPr lang="nb-NO" sz="2000" dirty="0">
              <a:cs typeface="Arial"/>
            </a:endParaRPr>
          </a:p>
          <a:p>
            <a:pPr marL="303530" indent="-303530"/>
            <a:r>
              <a:rPr lang="nb-NO" sz="2000" dirty="0"/>
              <a:t>Dagens kilder inneholder ikke alle opplysningene som er vesentlige egenskaper for konsumentene -  inneholder kun deler av bildet </a:t>
            </a:r>
            <a:endParaRPr lang="nb-NO" sz="2000" dirty="0">
              <a:cs typeface="Arial"/>
            </a:endParaRPr>
          </a:p>
          <a:p>
            <a:pPr marL="303530" indent="-303530"/>
            <a:r>
              <a:rPr lang="nb-NO" sz="2000" dirty="0"/>
              <a:t>Dagens kilder har «satellitter» som inneholder den nødvendige tilleggsinformasjonen – i mindre strukturerte former</a:t>
            </a:r>
            <a:endParaRPr lang="nb-NO" sz="2000" dirty="0">
              <a:cs typeface="Arial" panose="020B0604020202020204"/>
            </a:endParaRPr>
          </a:p>
          <a:p>
            <a:pPr marL="303530" indent="-303530"/>
            <a:endParaRPr lang="nb-NO" dirty="0">
              <a:cs typeface="Arial" panose="020B0604020202020204"/>
            </a:endParaRPr>
          </a:p>
        </p:txBody>
      </p:sp>
      <p:sp>
        <p:nvSpPr>
          <p:cNvPr id="11" name="Plassholder for innhold 10">
            <a:extLst>
              <a:ext uri="{FF2B5EF4-FFF2-40B4-BE49-F238E27FC236}">
                <a16:creationId xmlns:a16="http://schemas.microsoft.com/office/drawing/2014/main" id="{29CCF032-6986-31A5-BCD1-7D2344213446}"/>
              </a:ext>
            </a:extLst>
          </p:cNvPr>
          <p:cNvSpPr>
            <a:spLocks noGrp="1"/>
          </p:cNvSpPr>
          <p:nvPr>
            <p:ph sz="half" idx="2"/>
          </p:nvPr>
        </p:nvSpPr>
        <p:spPr/>
        <p:txBody>
          <a:bodyPr vert="horz" lIns="0" tIns="0" rIns="0" bIns="0" rtlCol="0" anchor="t">
            <a:normAutofit fontScale="92500" lnSpcReduction="20000"/>
          </a:bodyPr>
          <a:lstStyle/>
          <a:p>
            <a:pPr marL="0" indent="0">
              <a:buNone/>
            </a:pPr>
            <a:r>
              <a:rPr lang="nb-NO" sz="2000" b="1" dirty="0"/>
              <a:t>Konsekvens </a:t>
            </a:r>
            <a:endParaRPr lang="nb-NO" b="1" dirty="0"/>
          </a:p>
          <a:p>
            <a:pPr marL="303530" indent="-303530"/>
            <a:r>
              <a:rPr lang="nb-NO" sz="2000" dirty="0"/>
              <a:t>Opplysningene er ikke komplette – utfordrer både datakvalitet og personvern </a:t>
            </a:r>
            <a:endParaRPr lang="nb-NO" sz="2000" dirty="0">
              <a:cs typeface="Arial"/>
            </a:endParaRPr>
          </a:p>
          <a:p>
            <a:pPr marL="303530" indent="-303530"/>
            <a:r>
              <a:rPr lang="nb-NO" sz="2000" dirty="0"/>
              <a:t>Nye datakilder etableres for å dekke konsumentenes behov – skyggeregistre/kopier eller «satellitter» oppstår</a:t>
            </a:r>
            <a:endParaRPr lang="nb-NO" sz="2000" dirty="0">
              <a:cs typeface="Arial"/>
            </a:endParaRPr>
          </a:p>
          <a:p>
            <a:pPr marL="303530" indent="-303530"/>
            <a:r>
              <a:rPr lang="nb-NO" sz="2000" dirty="0"/>
              <a:t>Manglende kombinerbarhet på tvers av kilder</a:t>
            </a:r>
            <a:endParaRPr lang="nb-NO" sz="2000" dirty="0">
              <a:cs typeface="Arial"/>
            </a:endParaRPr>
          </a:p>
          <a:p>
            <a:pPr marL="303530" marR="0" lvl="0" indent="-303530" fontAlgn="auto">
              <a:spcAft>
                <a:spcPts val="0"/>
              </a:spcAft>
              <a:buSzTx/>
              <a:tabLst/>
              <a:defRPr/>
            </a:pPr>
            <a:r>
              <a:rPr lang="nb-NO" sz="2000" dirty="0"/>
              <a:t>Dokumentasjonen og tilrettelegging for bruk er ikke tilstrekkelig for sammenhengende tjenester</a:t>
            </a:r>
            <a:endParaRPr lang="nb-NO" sz="2000" dirty="0">
              <a:cs typeface="Arial"/>
            </a:endParaRPr>
          </a:p>
          <a:p>
            <a:pPr marL="303530" indent="-303530">
              <a:defRPr/>
            </a:pPr>
            <a:r>
              <a:rPr lang="nb-NO" sz="2000" dirty="0"/>
              <a:t>Ulik informasjon legges til grunn der det burde vært den samme </a:t>
            </a:r>
            <a:endParaRPr lang="nb-NO" sz="2000" dirty="0">
              <a:cs typeface="Arial"/>
            </a:endParaRPr>
          </a:p>
          <a:p>
            <a:pPr marL="303530" marR="0" lvl="0" indent="-303530" fontAlgn="auto">
              <a:spcAft>
                <a:spcPts val="0"/>
              </a:spcAft>
              <a:buSzTx/>
              <a:tabLst/>
              <a:defRPr/>
            </a:pPr>
            <a:r>
              <a:rPr lang="nb-NO" sz="2000" dirty="0"/>
              <a:t>Lange kjeder fra datakilden til sluttsystem</a:t>
            </a:r>
            <a:endParaRPr lang="nb-NO" sz="2000" dirty="0">
              <a:cs typeface="Arial"/>
            </a:endParaRPr>
          </a:p>
          <a:p>
            <a:pPr marL="0" marR="0" lvl="0" indent="0" fontAlgn="auto">
              <a:spcAft>
                <a:spcPts val="0"/>
              </a:spcAft>
              <a:buSzTx/>
              <a:buNone/>
              <a:tabLst/>
              <a:defRPr/>
            </a:pPr>
            <a:endParaRPr lang="nb-NO" dirty="0"/>
          </a:p>
          <a:p>
            <a:pPr marL="303530" indent="-303530"/>
            <a:endParaRPr lang="nb-NO" dirty="0">
              <a:cs typeface="Arial" panose="020B0604020202020204"/>
            </a:endParaRPr>
          </a:p>
        </p:txBody>
      </p:sp>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p:txBody>
          <a:bodyPr/>
          <a:lstStyle/>
          <a:p>
            <a:r>
              <a:rPr lang="nb-NO" sz="3600" b="1" dirty="0"/>
              <a:t>Ingen helhetlig tilnærming til opplysningene    </a:t>
            </a:r>
          </a:p>
        </p:txBody>
      </p:sp>
    </p:spTree>
    <p:extLst>
      <p:ext uri="{BB962C8B-B14F-4D97-AF65-F5344CB8AC3E}">
        <p14:creationId xmlns:p14="http://schemas.microsoft.com/office/powerpoint/2010/main" val="3891405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issez-Faire Leadership: Why Doing Nothing is as Bad as Doing Something  Wrong | Lead Read Today | Lead Read Today">
            <a:extLst>
              <a:ext uri="{FF2B5EF4-FFF2-40B4-BE49-F238E27FC236}">
                <a16:creationId xmlns:a16="http://schemas.microsoft.com/office/drawing/2014/main" id="{0FE3D168-C021-C222-F3BD-978573CA8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208" y="4963700"/>
            <a:ext cx="3367644" cy="1894300"/>
          </a:xfrm>
          <a:prstGeom prst="rect">
            <a:avLst/>
          </a:prstGeom>
          <a:noFill/>
          <a:extLst>
            <a:ext uri="{909E8E84-426E-40DD-AFC4-6F175D3DCCD1}">
              <a14:hiddenFill xmlns:a14="http://schemas.microsoft.com/office/drawing/2010/main">
                <a:solidFill>
                  <a:srgbClr val="FFFFFF"/>
                </a:solidFill>
              </a14:hiddenFill>
            </a:ext>
          </a:extLst>
        </p:spPr>
      </p:pic>
      <p:sp>
        <p:nvSpPr>
          <p:cNvPr id="10" name="Plassholder for innhold 9">
            <a:extLst>
              <a:ext uri="{FF2B5EF4-FFF2-40B4-BE49-F238E27FC236}">
                <a16:creationId xmlns:a16="http://schemas.microsoft.com/office/drawing/2014/main" id="{F80E8924-26C2-61C2-E1C5-AA0996E8867C}"/>
              </a:ext>
            </a:extLst>
          </p:cNvPr>
          <p:cNvSpPr>
            <a:spLocks noGrp="1"/>
          </p:cNvSpPr>
          <p:nvPr>
            <p:ph sz="half" idx="1"/>
          </p:nvPr>
        </p:nvSpPr>
        <p:spPr/>
        <p:txBody>
          <a:bodyPr vert="horz" lIns="0" tIns="0" rIns="0" bIns="0" rtlCol="0" anchor="t">
            <a:normAutofit fontScale="92500" lnSpcReduction="10000"/>
          </a:bodyPr>
          <a:lstStyle/>
          <a:p>
            <a:pPr marL="0" indent="0">
              <a:buNone/>
            </a:pPr>
            <a:r>
              <a:rPr lang="nb-NO" sz="2000" b="1" dirty="0"/>
              <a:t>Utfordringer</a:t>
            </a:r>
            <a:r>
              <a:rPr lang="nb-NO" sz="2000" dirty="0"/>
              <a:t>	</a:t>
            </a:r>
          </a:p>
          <a:p>
            <a:pPr marL="303530" indent="-303530"/>
            <a:r>
              <a:rPr lang="nb-NO" sz="2000" dirty="0"/>
              <a:t>Komplisert og ikke beskrevet aktørbilde med tilhørende ansvar</a:t>
            </a:r>
            <a:endParaRPr lang="nb-NO" sz="2000" dirty="0">
              <a:cs typeface="Arial"/>
            </a:endParaRPr>
          </a:p>
          <a:p>
            <a:pPr marL="303530" indent="-303530"/>
            <a:r>
              <a:rPr lang="nb-NO" sz="2000" dirty="0"/>
              <a:t>Mangel på felles rutiner og standarder for forvaltning </a:t>
            </a:r>
            <a:endParaRPr lang="nb-NO" sz="2000" dirty="0">
              <a:cs typeface="Arial"/>
            </a:endParaRPr>
          </a:p>
          <a:p>
            <a:pPr marL="303530" indent="-303530"/>
            <a:r>
              <a:rPr lang="nb-NO" sz="2000" dirty="0"/>
              <a:t>Felleskildene er ikke styrt og forvaltet som fellesgoder</a:t>
            </a:r>
            <a:endParaRPr lang="nb-NO" sz="2000" dirty="0">
              <a:cs typeface="Arial"/>
            </a:endParaRPr>
          </a:p>
          <a:p>
            <a:pPr marL="303530" indent="-303530"/>
            <a:r>
              <a:rPr lang="nb-NO" sz="2000" dirty="0"/>
              <a:t>Vanskelig å få prioritert videreutvikling – kun forvaltning </a:t>
            </a:r>
            <a:endParaRPr lang="nb-NO" sz="2000" dirty="0">
              <a:cs typeface="Arial"/>
            </a:endParaRPr>
          </a:p>
          <a:p>
            <a:pPr marL="303530" indent="-303530"/>
            <a:r>
              <a:rPr lang="nb-NO" sz="2000" dirty="0"/>
              <a:t>Ingen har mandat til å se på behovet fra et helhetlig perspektiv</a:t>
            </a:r>
          </a:p>
          <a:p>
            <a:pPr marL="303530" indent="-303530"/>
            <a:r>
              <a:rPr lang="nb-NO" sz="2000" dirty="0"/>
              <a:t>For tilbydere er det vanskelig å holde oversikt over og imøtekomme ulike og spredte behov</a:t>
            </a:r>
            <a:endParaRPr lang="nb-NO" sz="2000" dirty="0">
              <a:cs typeface="Arial"/>
            </a:endParaRPr>
          </a:p>
        </p:txBody>
      </p:sp>
      <p:sp>
        <p:nvSpPr>
          <p:cNvPr id="11" name="Plassholder for innhold 10">
            <a:extLst>
              <a:ext uri="{FF2B5EF4-FFF2-40B4-BE49-F238E27FC236}">
                <a16:creationId xmlns:a16="http://schemas.microsoft.com/office/drawing/2014/main" id="{29CCF032-6986-31A5-BCD1-7D2344213446}"/>
              </a:ext>
            </a:extLst>
          </p:cNvPr>
          <p:cNvSpPr>
            <a:spLocks noGrp="1"/>
          </p:cNvSpPr>
          <p:nvPr>
            <p:ph sz="half" idx="2"/>
          </p:nvPr>
        </p:nvSpPr>
        <p:spPr/>
        <p:txBody>
          <a:bodyPr vert="horz" lIns="0" tIns="0" rIns="0" bIns="0" rtlCol="0" anchor="t">
            <a:normAutofit/>
          </a:bodyPr>
          <a:lstStyle/>
          <a:p>
            <a:pPr marL="0" indent="0">
              <a:buNone/>
            </a:pPr>
            <a:r>
              <a:rPr lang="nb-NO" sz="2000" b="1" dirty="0"/>
              <a:t>Konsekvens </a:t>
            </a:r>
            <a:endParaRPr lang="nb-NO" b="1" dirty="0"/>
          </a:p>
          <a:p>
            <a:pPr marL="303530" indent="-303530"/>
            <a:r>
              <a:rPr lang="nb-NO" sz="2000" dirty="0"/>
              <a:t>Gjør det komplisert å være konsument og tilbyder</a:t>
            </a:r>
            <a:endParaRPr lang="nb-NO" sz="2000" dirty="0">
              <a:cs typeface="Arial"/>
            </a:endParaRPr>
          </a:p>
          <a:p>
            <a:pPr marL="303530" indent="-303530"/>
            <a:r>
              <a:rPr lang="nb-NO" sz="2000" dirty="0"/>
              <a:t>Direkte årsak til at det ikke finnes en helhetlig tilnærming til opplysningene</a:t>
            </a:r>
            <a:endParaRPr lang="nb-NO" sz="2000" dirty="0">
              <a:cs typeface="Arial"/>
            </a:endParaRPr>
          </a:p>
          <a:p>
            <a:pPr marL="303530" indent="-303530"/>
            <a:r>
              <a:rPr lang="nb-NO" sz="2000" dirty="0"/>
              <a:t>Ulike initiativ for å tenke mer helhetlig oppstår fra «grasrota», men det finnes ingen helhetlig koordinering eller strategi for hvordan dette bør gjøres</a:t>
            </a:r>
            <a:endParaRPr lang="nb-NO" sz="2000" dirty="0">
              <a:cs typeface="Arial"/>
            </a:endParaRPr>
          </a:p>
          <a:p>
            <a:pPr marL="0" indent="0">
              <a:buNone/>
            </a:pPr>
            <a:endParaRPr lang="nb-NO" sz="2000" dirty="0">
              <a:cs typeface="Arial"/>
            </a:endParaRPr>
          </a:p>
          <a:p>
            <a:pPr marL="303530" indent="-303530"/>
            <a:endParaRPr lang="nb-NO" dirty="0">
              <a:cs typeface="Arial" panose="020B0604020202020204"/>
            </a:endParaRPr>
          </a:p>
          <a:p>
            <a:pPr marL="303530" indent="-303530"/>
            <a:endParaRPr lang="nb-NO" dirty="0">
              <a:cs typeface="Arial" panose="020B0604020202020204"/>
            </a:endParaRPr>
          </a:p>
        </p:txBody>
      </p:sp>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a:xfrm>
            <a:off x="802559" y="952201"/>
            <a:ext cx="11291469" cy="519373"/>
          </a:xfrm>
        </p:spPr>
        <p:txBody>
          <a:bodyPr/>
          <a:lstStyle/>
          <a:p>
            <a:r>
              <a:rPr lang="nb-NO" sz="3600" b="1" dirty="0"/>
              <a:t>Laissez-faire - fravær av felles styringsmodell</a:t>
            </a:r>
          </a:p>
        </p:txBody>
      </p:sp>
    </p:spTree>
    <p:extLst>
      <p:ext uri="{BB962C8B-B14F-4D97-AF65-F5344CB8AC3E}">
        <p14:creationId xmlns:p14="http://schemas.microsoft.com/office/powerpoint/2010/main" val="214683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F80E8924-26C2-61C2-E1C5-AA0996E8867C}"/>
              </a:ext>
            </a:extLst>
          </p:cNvPr>
          <p:cNvSpPr>
            <a:spLocks noGrp="1"/>
          </p:cNvSpPr>
          <p:nvPr>
            <p:ph sz="half" idx="1"/>
          </p:nvPr>
        </p:nvSpPr>
        <p:spPr>
          <a:xfrm>
            <a:off x="802559" y="1704872"/>
            <a:ext cx="5730588" cy="4617244"/>
          </a:xfrm>
        </p:spPr>
        <p:txBody>
          <a:bodyPr>
            <a:normAutofit/>
          </a:bodyPr>
          <a:lstStyle/>
          <a:p>
            <a:pPr marL="0" indent="0">
              <a:buNone/>
            </a:pPr>
            <a:r>
              <a:rPr lang="nb-NO" sz="1600" b="1" dirty="0"/>
              <a:t>Utfordringer</a:t>
            </a:r>
            <a:r>
              <a:rPr lang="nb-NO" sz="1600" dirty="0"/>
              <a:t>		</a:t>
            </a:r>
          </a:p>
          <a:p>
            <a:r>
              <a:rPr lang="nb-NO" sz="1600" dirty="0"/>
              <a:t>Den som registrerer opplysningene har ikke nødvendigvis en forståelse for hvordan de blir brukt videre</a:t>
            </a:r>
          </a:p>
          <a:p>
            <a:r>
              <a:rPr lang="nb-NO" sz="1600" dirty="0"/>
              <a:t>For lite finansiering og oppmerksomhet medfører teknisk gjeld og svekket datakvalitet</a:t>
            </a:r>
          </a:p>
          <a:p>
            <a:r>
              <a:rPr lang="nb-NO" sz="1600" dirty="0"/>
              <a:t>Dokumentasjon av datakvalitet er mangelfull</a:t>
            </a:r>
          </a:p>
          <a:p>
            <a:r>
              <a:rPr lang="nb-NO" sz="1600" dirty="0"/>
              <a:t>Vanskelig å korrigere feil når de er i systemet – både for den registrerte og for konsumentene</a:t>
            </a:r>
          </a:p>
          <a:p>
            <a:r>
              <a:rPr lang="nb-NO" sz="1600" dirty="0"/>
              <a:t>Ansvar for oppdatering av opplysninger er ikke fordelt</a:t>
            </a:r>
          </a:p>
          <a:p>
            <a:r>
              <a:rPr lang="nb-NO" sz="1600" dirty="0"/>
              <a:t>Datakvaliteten heves flere ganger, uten at kvaliteten i opprinnelig kilde blir hevet</a:t>
            </a:r>
          </a:p>
          <a:p>
            <a:r>
              <a:rPr lang="nb-NO" sz="1600" dirty="0"/>
              <a:t>Kostnad knyttet til registrering og produksjon når dataene skal innhentes er undervurdert</a:t>
            </a:r>
          </a:p>
        </p:txBody>
      </p:sp>
      <p:sp>
        <p:nvSpPr>
          <p:cNvPr id="11" name="Plassholder for innhold 10">
            <a:extLst>
              <a:ext uri="{FF2B5EF4-FFF2-40B4-BE49-F238E27FC236}">
                <a16:creationId xmlns:a16="http://schemas.microsoft.com/office/drawing/2014/main" id="{29CCF032-6986-31A5-BCD1-7D2344213446}"/>
              </a:ext>
            </a:extLst>
          </p:cNvPr>
          <p:cNvSpPr>
            <a:spLocks noGrp="1"/>
          </p:cNvSpPr>
          <p:nvPr>
            <p:ph sz="half" idx="2"/>
          </p:nvPr>
        </p:nvSpPr>
        <p:spPr>
          <a:xfrm>
            <a:off x="6882062" y="1704872"/>
            <a:ext cx="5053264" cy="4617244"/>
          </a:xfrm>
        </p:spPr>
        <p:txBody>
          <a:bodyPr>
            <a:normAutofit fontScale="77500" lnSpcReduction="20000"/>
          </a:bodyPr>
          <a:lstStyle/>
          <a:p>
            <a:pPr marL="0" indent="0">
              <a:buNone/>
            </a:pPr>
            <a:r>
              <a:rPr lang="nb-NO" b="1" dirty="0"/>
              <a:t>Konsekvens </a:t>
            </a:r>
          </a:p>
          <a:p>
            <a:r>
              <a:rPr lang="nb-NO" dirty="0"/>
              <a:t>Tettere knytninger og bruk av felles kilder fører til større konsekvens av feil i kildene for den registrerte </a:t>
            </a:r>
          </a:p>
          <a:p>
            <a:r>
              <a:rPr lang="nb-NO" dirty="0"/>
              <a:t>For stor oppmerksomhet om primærbruk av data og for lite oppmerksomhet om nye fomål</a:t>
            </a:r>
          </a:p>
          <a:p>
            <a:r>
              <a:rPr lang="nb-NO" sz="2000" dirty="0"/>
              <a:t>Tvil om hvilke data som er autoritative</a:t>
            </a:r>
          </a:p>
          <a:p>
            <a:r>
              <a:rPr lang="nb-NO" sz="2000" dirty="0"/>
              <a:t>Lav tillit til andres data</a:t>
            </a:r>
          </a:p>
          <a:p>
            <a:r>
              <a:rPr lang="nb-NO" sz="2000" dirty="0"/>
              <a:t>Usikkerhet om egnetheten av data til nye formål</a:t>
            </a:r>
          </a:p>
          <a:p>
            <a:r>
              <a:rPr lang="nb-NO" dirty="0"/>
              <a:t>Beslutninger blir tatt med feil grunnlag/ feil i saksbehandlingen</a:t>
            </a:r>
          </a:p>
          <a:p>
            <a:r>
              <a:rPr lang="nb-NO" dirty="0"/>
              <a:t>Automatisering blir krevende</a:t>
            </a:r>
          </a:p>
          <a:p>
            <a:r>
              <a:rPr lang="nb-NO" dirty="0"/>
              <a:t>Utvikling av nye (sammenhengende)tjenester stiller strengere datakvalitet og utviklingen kan forsinkes </a:t>
            </a:r>
          </a:p>
          <a:p>
            <a:r>
              <a:rPr lang="nb-NO" dirty="0"/>
              <a:t>Kompenserende tiltak/aktiviteter i etater og kommuner (skjønnsutøvelse/programvareutvikling)</a:t>
            </a:r>
          </a:p>
          <a:p>
            <a:endParaRPr lang="nb-NO" dirty="0"/>
          </a:p>
          <a:p>
            <a:endParaRPr lang="nb-NO" dirty="0"/>
          </a:p>
        </p:txBody>
      </p:sp>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p:txBody>
          <a:bodyPr/>
          <a:lstStyle/>
          <a:p>
            <a:r>
              <a:rPr lang="nb-NO" sz="3600" b="1" dirty="0"/>
              <a:t>Datakvalitet</a:t>
            </a:r>
            <a:endParaRPr lang="nb-NO" dirty="0"/>
          </a:p>
        </p:txBody>
      </p:sp>
    </p:spTree>
    <p:extLst>
      <p:ext uri="{BB962C8B-B14F-4D97-AF65-F5344CB8AC3E}">
        <p14:creationId xmlns:p14="http://schemas.microsoft.com/office/powerpoint/2010/main" val="2485997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9">
            <a:extLst>
              <a:ext uri="{FF2B5EF4-FFF2-40B4-BE49-F238E27FC236}">
                <a16:creationId xmlns:a16="http://schemas.microsoft.com/office/drawing/2014/main" id="{F80E8924-26C2-61C2-E1C5-AA0996E8867C}"/>
              </a:ext>
            </a:extLst>
          </p:cNvPr>
          <p:cNvSpPr>
            <a:spLocks noGrp="1"/>
          </p:cNvSpPr>
          <p:nvPr>
            <p:ph sz="half" idx="1"/>
          </p:nvPr>
        </p:nvSpPr>
        <p:spPr/>
        <p:txBody>
          <a:bodyPr>
            <a:normAutofit/>
          </a:bodyPr>
          <a:lstStyle/>
          <a:p>
            <a:pPr marL="0" indent="0">
              <a:buNone/>
            </a:pPr>
            <a:r>
              <a:rPr lang="nb-NO" sz="2000" b="1" dirty="0"/>
              <a:t>Utfordringer</a:t>
            </a:r>
            <a:r>
              <a:rPr lang="nb-NO" dirty="0"/>
              <a:t>	</a:t>
            </a:r>
          </a:p>
          <a:p>
            <a:r>
              <a:rPr lang="nb-NO" dirty="0"/>
              <a:t>Nye bestemmelser fra EU om krav til deling av data forutsetter løsninger og roller og mønstre for forvaltning på et nivå som minner om da GDPR ble innført </a:t>
            </a:r>
          </a:p>
          <a:p>
            <a:r>
              <a:rPr lang="nb-NO" dirty="0"/>
              <a:t>Vi bygger stadig flere tjenester og funksjoner som baserer seg på bruk av opplysninger fra de samme kildene og om de samme tingene – uten å ha et helhetlig blikk på grunnlaget vi bygger det på. </a:t>
            </a:r>
          </a:p>
        </p:txBody>
      </p:sp>
      <p:sp>
        <p:nvSpPr>
          <p:cNvPr id="11" name="Plassholder for innhold 10">
            <a:extLst>
              <a:ext uri="{FF2B5EF4-FFF2-40B4-BE49-F238E27FC236}">
                <a16:creationId xmlns:a16="http://schemas.microsoft.com/office/drawing/2014/main" id="{29CCF032-6986-31A5-BCD1-7D2344213446}"/>
              </a:ext>
            </a:extLst>
          </p:cNvPr>
          <p:cNvSpPr>
            <a:spLocks noGrp="1"/>
          </p:cNvSpPr>
          <p:nvPr>
            <p:ph sz="half" idx="2"/>
          </p:nvPr>
        </p:nvSpPr>
        <p:spPr/>
        <p:txBody>
          <a:bodyPr/>
          <a:lstStyle/>
          <a:p>
            <a:pPr marL="0" indent="0">
              <a:buNone/>
            </a:pPr>
            <a:r>
              <a:rPr lang="nb-NO" b="1"/>
              <a:t>Konsekvens </a:t>
            </a:r>
          </a:p>
          <a:p>
            <a:r>
              <a:rPr lang="nb-NO"/>
              <a:t>Risiko for feil, svekket tillit, ikke møte krav fra EU, osv.</a:t>
            </a:r>
          </a:p>
        </p:txBody>
      </p:sp>
      <p:sp>
        <p:nvSpPr>
          <p:cNvPr id="3" name="Tittel 2">
            <a:extLst>
              <a:ext uri="{FF2B5EF4-FFF2-40B4-BE49-F238E27FC236}">
                <a16:creationId xmlns:a16="http://schemas.microsoft.com/office/drawing/2014/main" id="{AA8F576F-C118-0BF6-A864-849B2A36BCFD}"/>
              </a:ext>
            </a:extLst>
          </p:cNvPr>
          <p:cNvSpPr>
            <a:spLocks noGrp="1"/>
          </p:cNvSpPr>
          <p:nvPr>
            <p:ph type="title"/>
          </p:nvPr>
        </p:nvSpPr>
        <p:spPr/>
        <p:txBody>
          <a:bodyPr/>
          <a:lstStyle/>
          <a:p>
            <a:r>
              <a:rPr lang="nb-NO" sz="3600" b="1" dirty="0">
                <a:solidFill>
                  <a:schemeClr val="tx1"/>
                </a:solidFill>
              </a:rPr>
              <a:t>Tilpasningsevne</a:t>
            </a:r>
            <a:r>
              <a:rPr lang="nb-NO" sz="3600" b="1" dirty="0"/>
              <a:t> / kritikalitet</a:t>
            </a:r>
          </a:p>
        </p:txBody>
      </p:sp>
      <p:pic>
        <p:nvPicPr>
          <p:cNvPr id="2050" name="Picture 2" descr="Building jenga blocks isolated Images, Stock Photos &amp; Vectors | Shutterstock">
            <a:extLst>
              <a:ext uri="{FF2B5EF4-FFF2-40B4-BE49-F238E27FC236}">
                <a16:creationId xmlns:a16="http://schemas.microsoft.com/office/drawing/2014/main" id="{0DA33663-9BA4-752D-3D6F-A7F84613FB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526677" y="3429000"/>
            <a:ext cx="2524125" cy="156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2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Bilde 2">
            <a:extLst>
              <a:ext uri="{FF2B5EF4-FFF2-40B4-BE49-F238E27FC236}">
                <a16:creationId xmlns:a16="http://schemas.microsoft.com/office/drawing/2014/main" id="{E2DF20D8-9211-2571-15F6-1662E7D6F331}"/>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636907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F9BCE8-6DEB-4D18-83C1-C18BADBA1DC6}"/>
              </a:ext>
            </a:extLst>
          </p:cNvPr>
          <p:cNvSpPr>
            <a:spLocks noGrp="1"/>
          </p:cNvSpPr>
          <p:nvPr>
            <p:ph type="title"/>
          </p:nvPr>
        </p:nvSpPr>
        <p:spPr/>
        <p:txBody>
          <a:bodyPr/>
          <a:lstStyle/>
          <a:p>
            <a:r>
              <a:rPr lang="nb-NO" sz="3800" dirty="0"/>
              <a:t>Strategisk Skate-sak</a:t>
            </a:r>
          </a:p>
        </p:txBody>
      </p:sp>
      <p:sp>
        <p:nvSpPr>
          <p:cNvPr id="4" name="TekstSylinder 3">
            <a:extLst>
              <a:ext uri="{FF2B5EF4-FFF2-40B4-BE49-F238E27FC236}">
                <a16:creationId xmlns:a16="http://schemas.microsoft.com/office/drawing/2014/main" id="{09C89492-FFB5-47F3-8B14-F3E934261018}"/>
              </a:ext>
            </a:extLst>
          </p:cNvPr>
          <p:cNvSpPr txBox="1"/>
          <p:nvPr/>
        </p:nvSpPr>
        <p:spPr>
          <a:xfrm>
            <a:off x="1438348" y="1946410"/>
            <a:ext cx="9315303" cy="3771674"/>
          </a:xfrm>
          <a:prstGeom prst="rect">
            <a:avLst/>
          </a:prstGeom>
          <a:noFill/>
          <a:ln w="3175">
            <a:solidFill>
              <a:schemeClr val="tx1"/>
            </a:solidFill>
          </a:ln>
        </p:spPr>
        <p:txBody>
          <a:bodyPr wrap="square">
            <a:spAutoFit/>
          </a:bodyPr>
          <a:lstStyle/>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35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Innmeldt forslag fra Skatteetaten:</a:t>
            </a: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"Kun en gang"-prinsippet (TOOP – The </a:t>
            </a:r>
            <a:r>
              <a:rPr kumimoji="0" lang="nb-NO" sz="135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Once</a:t>
            </a: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r>
              <a:rPr kumimoji="0" lang="nb-NO" sz="135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Only</a:t>
            </a: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r>
              <a:rPr kumimoji="0" lang="nb-NO" sz="135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Principle</a:t>
            </a: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i EU single digital </a:t>
            </a:r>
            <a:r>
              <a:rPr kumimoji="0" lang="nb-NO" sz="135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market</a:t>
            </a: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strategi) slik dette også er lagt til grunn i Digital Agenda i Norge er utgangspunktet her. </a:t>
            </a:r>
            <a:endParaRPr kumimoji="0" lang="nb-NO"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Offentlig sektor skal kun hente inn opplysninger 1 gang. Hvis du ikke "eier"/forvalter kilden må du hente fra de som gjør det. Hvis du forvalter kilden plikter du å dele med andre som har hjemlet behov. </a:t>
            </a:r>
            <a:endParaRPr kumimoji="0" lang="nb-NO"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337185" marR="0" lvl="0" indent="0" algn="l"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Med det bakteppet blir spørsmålet: </a:t>
            </a:r>
            <a:r>
              <a:rPr kumimoji="0" lang="nb-NO" sz="135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"Kun en gang – men hvem skal hente inn dataene denne ene gang " </a:t>
            </a:r>
            <a:endParaRPr kumimoji="0" lang="nb-NO" sz="1425"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425"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Fra dagens situasjon hvor hver etat i stort forvalter alle nødvendige opplysninger til å "betjene" regelverket etaten forvalter? </a:t>
            </a: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425"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Til en situasjon med autoritative kilder hvor regelverket må forholde seg til disse? </a:t>
            </a: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a:t>
            </a:r>
            <a:endParaRPr kumimoji="0" lang="nb-NO"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337185" marR="0" lvl="0" indent="0" algn="l" defTabSz="914400" rtl="0" eaLnBrk="1" fontAlgn="auto" latinLnBrk="0" hangingPunct="1">
              <a:lnSpc>
                <a:spcPct val="100000"/>
              </a:lnSpc>
              <a:spcBef>
                <a:spcPts val="0"/>
              </a:spcBef>
              <a:spcAft>
                <a:spcPts val="0"/>
              </a:spcAft>
              <a:buClrTx/>
              <a:buSzTx/>
              <a:buFontTx/>
              <a:buNone/>
              <a:tabLst/>
              <a:defRPr/>
            </a:pP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Vi kartlegger gjennom "orden i eget hus" hva hver enkelt etat forvalter av data "</a:t>
            </a:r>
            <a:r>
              <a:rPr kumimoji="0" lang="nb-NO" sz="135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bottom</a:t>
            </a: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up". Vi trenger en "top-</a:t>
            </a:r>
            <a:r>
              <a:rPr kumimoji="0" lang="nb-NO" sz="1350" b="0" i="0" u="none" strike="noStrike" kern="1200" cap="none" spc="0" normalizeH="0" baseline="0" noProof="0" dirty="0" err="1">
                <a:ln>
                  <a:noFill/>
                </a:ln>
                <a:solidFill>
                  <a:srgbClr val="000000"/>
                </a:solidFill>
                <a:effectLst/>
                <a:uLnTx/>
                <a:uFillTx/>
                <a:latin typeface="Arial" panose="020B0604020202020204"/>
                <a:ea typeface="Calibri" panose="020F0502020204030204" pitchFamily="34" charset="0"/>
                <a:cs typeface="+mn-cs"/>
              </a:rPr>
              <a:t>down</a:t>
            </a: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 tilnærming som møter denne. </a:t>
            </a:r>
            <a:endParaRPr kumimoji="0" lang="nb-NO"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337185" marR="0" lvl="0" indent="0" algn="l" defTabSz="914400" rtl="0" eaLnBrk="1" fontAlgn="auto" latinLnBrk="0" hangingPunct="1">
              <a:lnSpc>
                <a:spcPct val="100000"/>
              </a:lnSpc>
              <a:spcBef>
                <a:spcPts val="0"/>
              </a:spcBef>
              <a:spcAft>
                <a:spcPts val="0"/>
              </a:spcAft>
              <a:buClrTx/>
              <a:buSzTx/>
              <a:buFontTx/>
              <a:buNone/>
              <a:tabLst/>
              <a:defRPr/>
            </a:pPr>
            <a:endParaRPr kumimoji="0" lang="nb-NO" sz="1500" b="0" i="1"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680085"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b-NO" sz="135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De nasjonale fellesregistrene er et utgangspunkt, men hvem tegner resten av "toppkartet"? </a:t>
            </a:r>
            <a:endParaRPr kumimoji="0" lang="nb-NO" sz="15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680085"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nb-NO" sz="1350" b="0" i="0" u="none" strike="noStrike" kern="1200" cap="none" spc="0" normalizeH="0" baseline="0" noProof="0" dirty="0">
                <a:ln>
                  <a:noFill/>
                </a:ln>
                <a:solidFill>
                  <a:srgbClr val="1E2B3C"/>
                </a:solidFill>
                <a:effectLst/>
                <a:uLnTx/>
                <a:uFillTx/>
                <a:latin typeface="Arial" panose="020B0604020202020204"/>
                <a:ea typeface="Calibri" panose="020F0502020204030204" pitchFamily="34" charset="0"/>
                <a:cs typeface="Times New Roman" panose="02020603050405020304" pitchFamily="18" charset="0"/>
              </a:rPr>
              <a:t>Hvordan sørger vi for at de gode autoritative kildene svarer ut alle de behovene de skal dekke?</a:t>
            </a:r>
          </a:p>
          <a:p>
            <a:pPr marL="680085" marR="0" lvl="0" indent="-342900" algn="l" defTabSz="914400" rtl="0" eaLnBrk="1" fontAlgn="auto" latinLnBrk="0" hangingPunct="1">
              <a:lnSpc>
                <a:spcPct val="107000"/>
              </a:lnSpc>
              <a:spcBef>
                <a:spcPts val="0"/>
              </a:spcBef>
              <a:spcAft>
                <a:spcPts val="600"/>
              </a:spcAft>
              <a:buClrTx/>
              <a:buSzTx/>
              <a:buFont typeface="+mj-lt"/>
              <a:buAutoNum type="arabicPeriod"/>
              <a:tabLst/>
              <a:defRPr/>
            </a:pPr>
            <a:r>
              <a:rPr kumimoji="0" lang="nb-NO" sz="1350" b="0" i="0" u="none" strike="noStrike" kern="1200" cap="none" spc="0" normalizeH="0" baseline="0" noProof="0" dirty="0">
                <a:ln>
                  <a:noFill/>
                </a:ln>
                <a:solidFill>
                  <a:srgbClr val="1E2B3C"/>
                </a:solidFill>
                <a:effectLst/>
                <a:uLnTx/>
                <a:uFillTx/>
                <a:latin typeface="Arial" panose="020B0604020202020204"/>
                <a:ea typeface="Calibri" panose="020F0502020204030204" pitchFamily="34" charset="0"/>
                <a:cs typeface="Times New Roman" panose="02020603050405020304" pitchFamily="18" charset="0"/>
              </a:rPr>
              <a:t>Hvordan jobber vi med å utvikle regelverk som kan bruke "data som finnes"? </a:t>
            </a:r>
          </a:p>
        </p:txBody>
      </p:sp>
      <p:sp>
        <p:nvSpPr>
          <p:cNvPr id="5" name="Ellipse 4">
            <a:extLst>
              <a:ext uri="{FF2B5EF4-FFF2-40B4-BE49-F238E27FC236}">
                <a16:creationId xmlns:a16="http://schemas.microsoft.com/office/drawing/2014/main" id="{83ABB067-8047-4550-95F1-3F788D4CCB9C}"/>
              </a:ext>
            </a:extLst>
          </p:cNvPr>
          <p:cNvSpPr/>
          <p:nvPr/>
        </p:nvSpPr>
        <p:spPr>
          <a:xfrm>
            <a:off x="1143000" y="2972901"/>
            <a:ext cx="9784080" cy="14707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7871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F60DEA-B2AC-4E92-A112-372D7F76977F}"/>
              </a:ext>
            </a:extLst>
          </p:cNvPr>
          <p:cNvSpPr>
            <a:spLocks noGrp="1"/>
          </p:cNvSpPr>
          <p:nvPr>
            <p:ph type="title"/>
          </p:nvPr>
        </p:nvSpPr>
        <p:spPr/>
        <p:txBody>
          <a:bodyPr/>
          <a:lstStyle/>
          <a:p>
            <a:r>
              <a:rPr lang="nb-NO"/>
              <a:t>Felles datakilder</a:t>
            </a:r>
          </a:p>
        </p:txBody>
      </p:sp>
      <p:grpSp>
        <p:nvGrpSpPr>
          <p:cNvPr id="3" name="Gruppe 2">
            <a:extLst>
              <a:ext uri="{FF2B5EF4-FFF2-40B4-BE49-F238E27FC236}">
                <a16:creationId xmlns:a16="http://schemas.microsoft.com/office/drawing/2014/main" id="{3DA3DE14-4E1C-4643-BDC9-78E9A384B3FE}"/>
              </a:ext>
            </a:extLst>
          </p:cNvPr>
          <p:cNvGrpSpPr/>
          <p:nvPr/>
        </p:nvGrpSpPr>
        <p:grpSpPr>
          <a:xfrm>
            <a:off x="802560" y="1357953"/>
            <a:ext cx="11003902" cy="3176340"/>
            <a:chOff x="129154" y="2122099"/>
            <a:chExt cx="11614922" cy="4051685"/>
          </a:xfrm>
        </p:grpSpPr>
        <p:pic>
          <p:nvPicPr>
            <p:cNvPr id="71" name="Bilde 70">
              <a:extLst>
                <a:ext uri="{FF2B5EF4-FFF2-40B4-BE49-F238E27FC236}">
                  <a16:creationId xmlns:a16="http://schemas.microsoft.com/office/drawing/2014/main" id="{AB99BF67-20B4-4688-8B8B-3724ED1F9EF3}"/>
                </a:ext>
              </a:extLst>
            </p:cNvPr>
            <p:cNvPicPr>
              <a:picLocks noChangeAspect="1"/>
            </p:cNvPicPr>
            <p:nvPr/>
          </p:nvPicPr>
          <p:blipFill>
            <a:blip r:embed="rId3"/>
            <a:stretch>
              <a:fillRect/>
            </a:stretch>
          </p:blipFill>
          <p:spPr>
            <a:xfrm>
              <a:off x="129154" y="4015821"/>
              <a:ext cx="10819861" cy="1602554"/>
            </a:xfrm>
            <a:prstGeom prst="rect">
              <a:avLst/>
            </a:prstGeom>
          </p:spPr>
        </p:pic>
        <p:sp>
          <p:nvSpPr>
            <p:cNvPr id="72" name="Rektangel: avrundede hjørner 71">
              <a:extLst>
                <a:ext uri="{FF2B5EF4-FFF2-40B4-BE49-F238E27FC236}">
                  <a16:creationId xmlns:a16="http://schemas.microsoft.com/office/drawing/2014/main" id="{EAA54E37-29EF-4C3E-B58A-986E1C05CA01}"/>
                </a:ext>
              </a:extLst>
            </p:cNvPr>
            <p:cNvSpPr/>
            <p:nvPr/>
          </p:nvSpPr>
          <p:spPr>
            <a:xfrm>
              <a:off x="584462" y="4039263"/>
              <a:ext cx="6268825" cy="1531405"/>
            </a:xfrm>
            <a:prstGeom prst="roundRect">
              <a:avLst/>
            </a:prstGeom>
            <a:noFill/>
            <a:ln w="28575"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Rektangel 72">
              <a:extLst>
                <a:ext uri="{FF2B5EF4-FFF2-40B4-BE49-F238E27FC236}">
                  <a16:creationId xmlns:a16="http://schemas.microsoft.com/office/drawing/2014/main" id="{8807BE74-D078-46E8-B03D-8C37585A4E84}"/>
                </a:ext>
              </a:extLst>
            </p:cNvPr>
            <p:cNvSpPr/>
            <p:nvPr/>
          </p:nvSpPr>
          <p:spPr>
            <a:xfrm>
              <a:off x="145056" y="5618375"/>
              <a:ext cx="11599020" cy="55540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Ellipse 73">
              <a:extLst>
                <a:ext uri="{FF2B5EF4-FFF2-40B4-BE49-F238E27FC236}">
                  <a16:creationId xmlns:a16="http://schemas.microsoft.com/office/drawing/2014/main" id="{EABE0118-3DBA-454E-A50A-B1B6AC028A13}"/>
                </a:ext>
              </a:extLst>
            </p:cNvPr>
            <p:cNvSpPr/>
            <p:nvPr/>
          </p:nvSpPr>
          <p:spPr>
            <a:xfrm>
              <a:off x="9430247" y="4118777"/>
              <a:ext cx="1399429" cy="1383526"/>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Ellipse 74">
              <a:extLst>
                <a:ext uri="{FF2B5EF4-FFF2-40B4-BE49-F238E27FC236}">
                  <a16:creationId xmlns:a16="http://schemas.microsoft.com/office/drawing/2014/main" id="{E06AAA0E-58CF-4AFF-AEA3-F1BCE63E0E22}"/>
                </a:ext>
              </a:extLst>
            </p:cNvPr>
            <p:cNvSpPr/>
            <p:nvPr/>
          </p:nvSpPr>
          <p:spPr>
            <a:xfrm>
              <a:off x="9582647" y="4136009"/>
              <a:ext cx="1399429" cy="1383526"/>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Ellipse 75">
              <a:extLst>
                <a:ext uri="{FF2B5EF4-FFF2-40B4-BE49-F238E27FC236}">
                  <a16:creationId xmlns:a16="http://schemas.microsoft.com/office/drawing/2014/main" id="{F80B7B04-A8D0-488C-8784-4052B2DC339E}"/>
                </a:ext>
              </a:extLst>
            </p:cNvPr>
            <p:cNvSpPr/>
            <p:nvPr/>
          </p:nvSpPr>
          <p:spPr>
            <a:xfrm>
              <a:off x="9735047" y="4153242"/>
              <a:ext cx="1399429" cy="1383526"/>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Ellipse 76">
              <a:extLst>
                <a:ext uri="{FF2B5EF4-FFF2-40B4-BE49-F238E27FC236}">
                  <a16:creationId xmlns:a16="http://schemas.microsoft.com/office/drawing/2014/main" id="{24FCD75E-09D0-4FE1-9476-7ED85863614F}"/>
                </a:ext>
              </a:extLst>
            </p:cNvPr>
            <p:cNvSpPr/>
            <p:nvPr/>
          </p:nvSpPr>
          <p:spPr>
            <a:xfrm>
              <a:off x="9887447" y="4170475"/>
              <a:ext cx="1399429" cy="1383526"/>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Ellipse 77">
              <a:extLst>
                <a:ext uri="{FF2B5EF4-FFF2-40B4-BE49-F238E27FC236}">
                  <a16:creationId xmlns:a16="http://schemas.microsoft.com/office/drawing/2014/main" id="{80C5DDB4-2DA8-49FE-A52F-B9D40B316301}"/>
                </a:ext>
              </a:extLst>
            </p:cNvPr>
            <p:cNvSpPr/>
            <p:nvPr/>
          </p:nvSpPr>
          <p:spPr>
            <a:xfrm>
              <a:off x="10039847" y="4187708"/>
              <a:ext cx="1399429" cy="1383526"/>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Ellipse 78">
              <a:extLst>
                <a:ext uri="{FF2B5EF4-FFF2-40B4-BE49-F238E27FC236}">
                  <a16:creationId xmlns:a16="http://schemas.microsoft.com/office/drawing/2014/main" id="{C3445502-A664-4DF1-84DC-F627AF4211E5}"/>
                </a:ext>
              </a:extLst>
            </p:cNvPr>
            <p:cNvSpPr/>
            <p:nvPr/>
          </p:nvSpPr>
          <p:spPr>
            <a:xfrm>
              <a:off x="10192247" y="4204941"/>
              <a:ext cx="1399429" cy="1383526"/>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Ellipse 79">
              <a:extLst>
                <a:ext uri="{FF2B5EF4-FFF2-40B4-BE49-F238E27FC236}">
                  <a16:creationId xmlns:a16="http://schemas.microsoft.com/office/drawing/2014/main" id="{C0FE5BA9-2B11-4B05-A855-F6BBCE611E89}"/>
                </a:ext>
              </a:extLst>
            </p:cNvPr>
            <p:cNvSpPr/>
            <p:nvPr/>
          </p:nvSpPr>
          <p:spPr>
            <a:xfrm>
              <a:off x="10344647" y="4222174"/>
              <a:ext cx="1399429" cy="1383526"/>
            </a:xfrm>
            <a:prstGeom prst="ellipse">
              <a:avLst/>
            </a:prstGeom>
            <a:noFill/>
            <a:ln w="190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TekstSylinder 80">
              <a:extLst>
                <a:ext uri="{FF2B5EF4-FFF2-40B4-BE49-F238E27FC236}">
                  <a16:creationId xmlns:a16="http://schemas.microsoft.com/office/drawing/2014/main" id="{A0A3C06D-EE08-4700-BDD0-1A590AF4E24F}"/>
                </a:ext>
              </a:extLst>
            </p:cNvPr>
            <p:cNvSpPr txBox="1"/>
            <p:nvPr/>
          </p:nvSpPr>
          <p:spPr>
            <a:xfrm>
              <a:off x="3005594" y="5682750"/>
              <a:ext cx="5613621" cy="4648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Calibri" panose="020F0502020204030204"/>
                  <a:ea typeface="+mn-ea"/>
                  <a:cs typeface="+mn-cs"/>
                </a:rPr>
                <a:t>Forvaltning og felles kapabiliteter</a:t>
              </a:r>
            </a:p>
          </p:txBody>
        </p:sp>
        <p:sp>
          <p:nvSpPr>
            <p:cNvPr id="82" name="Rektangel: avrundede hjørner 81">
              <a:extLst>
                <a:ext uri="{FF2B5EF4-FFF2-40B4-BE49-F238E27FC236}">
                  <a16:creationId xmlns:a16="http://schemas.microsoft.com/office/drawing/2014/main" id="{6C2AB4A4-2EA4-4C83-B0EA-55BD51314639}"/>
                </a:ext>
              </a:extLst>
            </p:cNvPr>
            <p:cNvSpPr/>
            <p:nvPr/>
          </p:nvSpPr>
          <p:spPr>
            <a:xfrm>
              <a:off x="129154" y="2178658"/>
              <a:ext cx="11614922" cy="86669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TekstSylinder 82">
              <a:extLst>
                <a:ext uri="{FF2B5EF4-FFF2-40B4-BE49-F238E27FC236}">
                  <a16:creationId xmlns:a16="http://schemas.microsoft.com/office/drawing/2014/main" id="{2809F0AF-9D7E-481F-BED6-0DB23D3F7D22}"/>
                </a:ext>
              </a:extLst>
            </p:cNvPr>
            <p:cNvSpPr txBox="1"/>
            <p:nvPr/>
          </p:nvSpPr>
          <p:spPr>
            <a:xfrm>
              <a:off x="3698702" y="2122099"/>
              <a:ext cx="4778733" cy="3925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black"/>
                  </a:solidFill>
                  <a:effectLst/>
                  <a:uLnTx/>
                  <a:uFillTx/>
                  <a:latin typeface="Calibri" panose="020F0502020204030204"/>
                  <a:ea typeface="+mn-ea"/>
                  <a:cs typeface="+mn-cs"/>
                </a:rPr>
                <a:t>Bruk</a:t>
              </a:r>
            </a:p>
          </p:txBody>
        </p:sp>
        <p:sp>
          <p:nvSpPr>
            <p:cNvPr id="84" name="TekstSylinder 83">
              <a:extLst>
                <a:ext uri="{FF2B5EF4-FFF2-40B4-BE49-F238E27FC236}">
                  <a16:creationId xmlns:a16="http://schemas.microsoft.com/office/drawing/2014/main" id="{3635DB3A-85A5-4467-905D-87266776238B}"/>
                </a:ext>
              </a:extLst>
            </p:cNvPr>
            <p:cNvSpPr txBox="1"/>
            <p:nvPr/>
          </p:nvSpPr>
          <p:spPr>
            <a:xfrm>
              <a:off x="3883214" y="2335546"/>
              <a:ext cx="4613101" cy="12551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Dele egne, stole på og bruke andres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black"/>
                  </a:solidFill>
                  <a:effectLst/>
                  <a:uLnTx/>
                  <a:uFillTx/>
                  <a:latin typeface="Calibri" panose="020F0502020204030204"/>
                  <a:ea typeface="+mn-ea"/>
                  <a:cs typeface="+mn-cs"/>
                </a:rPr>
                <a:t>Roller og ansvar – konsument og tilbyder </a:t>
              </a:r>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TekstSylinder 84">
              <a:extLst>
                <a:ext uri="{FF2B5EF4-FFF2-40B4-BE49-F238E27FC236}">
                  <a16:creationId xmlns:a16="http://schemas.microsoft.com/office/drawing/2014/main" id="{5E9B7A25-8B23-4D74-97AF-4F3404CE4EC1}"/>
                </a:ext>
              </a:extLst>
            </p:cNvPr>
            <p:cNvSpPr txBox="1"/>
            <p:nvPr/>
          </p:nvSpPr>
          <p:spPr>
            <a:xfrm>
              <a:off x="532820" y="3606733"/>
              <a:ext cx="306166" cy="464857"/>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0000"/>
                  </a:solidFill>
                  <a:effectLst/>
                  <a:uLnTx/>
                  <a:uFillTx/>
                  <a:latin typeface="Calibri" panose="020F0502020204030204"/>
                  <a:ea typeface="+mn-ea"/>
                  <a:cs typeface="+mn-cs"/>
                </a:rPr>
                <a:t>1</a:t>
              </a:r>
            </a:p>
          </p:txBody>
        </p:sp>
        <p:sp>
          <p:nvSpPr>
            <p:cNvPr id="86" name="TekstSylinder 85">
              <a:extLst>
                <a:ext uri="{FF2B5EF4-FFF2-40B4-BE49-F238E27FC236}">
                  <a16:creationId xmlns:a16="http://schemas.microsoft.com/office/drawing/2014/main" id="{5A207E2A-3C31-4D9B-AEDA-AF08E7EFFFC3}"/>
                </a:ext>
              </a:extLst>
            </p:cNvPr>
            <p:cNvSpPr txBox="1"/>
            <p:nvPr/>
          </p:nvSpPr>
          <p:spPr>
            <a:xfrm>
              <a:off x="11095506" y="3755154"/>
              <a:ext cx="306166" cy="511341"/>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FF0000"/>
                  </a:solidFill>
                  <a:effectLst/>
                  <a:uLnTx/>
                  <a:uFillTx/>
                  <a:latin typeface="Calibri" panose="020F0502020204030204"/>
                  <a:ea typeface="+mn-ea"/>
                  <a:cs typeface="+mn-cs"/>
                </a:rPr>
                <a:t>2</a:t>
              </a:r>
            </a:p>
          </p:txBody>
        </p:sp>
        <p:sp>
          <p:nvSpPr>
            <p:cNvPr id="87" name="TekstSylinder 86">
              <a:extLst>
                <a:ext uri="{FF2B5EF4-FFF2-40B4-BE49-F238E27FC236}">
                  <a16:creationId xmlns:a16="http://schemas.microsoft.com/office/drawing/2014/main" id="{42E2822B-2875-4CCB-8FBE-1F119109CBF3}"/>
                </a:ext>
              </a:extLst>
            </p:cNvPr>
            <p:cNvSpPr txBox="1"/>
            <p:nvPr/>
          </p:nvSpPr>
          <p:spPr>
            <a:xfrm>
              <a:off x="226654" y="2235904"/>
              <a:ext cx="306166" cy="464857"/>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0" cap="none" spc="0" normalizeH="0" baseline="0" noProof="0">
                  <a:ln>
                    <a:noFill/>
                  </a:ln>
                  <a:solidFill>
                    <a:prstClr val="black"/>
                  </a:solidFill>
                  <a:effectLst/>
                  <a:uLnTx/>
                  <a:uFillTx/>
                  <a:latin typeface="Calibri" panose="020F0502020204030204"/>
                  <a:ea typeface="+mn-ea"/>
                  <a:cs typeface="+mn-cs"/>
                </a:rPr>
                <a:t>3</a:t>
              </a:r>
            </a:p>
          </p:txBody>
        </p:sp>
        <p:sp>
          <p:nvSpPr>
            <p:cNvPr id="88" name="TekstSylinder 87">
              <a:extLst>
                <a:ext uri="{FF2B5EF4-FFF2-40B4-BE49-F238E27FC236}">
                  <a16:creationId xmlns:a16="http://schemas.microsoft.com/office/drawing/2014/main" id="{6746A821-725A-43AD-A293-C3FB023E11A0}"/>
                </a:ext>
              </a:extLst>
            </p:cNvPr>
            <p:cNvSpPr txBox="1"/>
            <p:nvPr/>
          </p:nvSpPr>
          <p:spPr>
            <a:xfrm>
              <a:off x="3698702" y="5700712"/>
              <a:ext cx="306166" cy="464857"/>
            </a:xfrm>
            <a:prstGeom prst="rect">
              <a:avLst/>
            </a:prstGeom>
            <a:no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0" cap="none" spc="0" normalizeH="0" baseline="0" noProof="0">
                  <a:ln>
                    <a:noFill/>
                  </a:ln>
                  <a:solidFill>
                    <a:prstClr val="black"/>
                  </a:solidFill>
                  <a:effectLst/>
                  <a:uLnTx/>
                  <a:uFillTx/>
                  <a:latin typeface="Calibri" panose="020F0502020204030204"/>
                  <a:ea typeface="+mn-ea"/>
                  <a:cs typeface="+mn-cs"/>
                </a:rPr>
                <a:t>4</a:t>
              </a:r>
            </a:p>
          </p:txBody>
        </p:sp>
        <p:grpSp>
          <p:nvGrpSpPr>
            <p:cNvPr id="89" name="Gruppe 88">
              <a:extLst>
                <a:ext uri="{FF2B5EF4-FFF2-40B4-BE49-F238E27FC236}">
                  <a16:creationId xmlns:a16="http://schemas.microsoft.com/office/drawing/2014/main" id="{826EB5CE-9DA6-438A-9FCE-73FBB97F1FDE}"/>
                </a:ext>
              </a:extLst>
            </p:cNvPr>
            <p:cNvGrpSpPr/>
            <p:nvPr/>
          </p:nvGrpSpPr>
          <p:grpSpPr>
            <a:xfrm>
              <a:off x="3240765" y="3238068"/>
              <a:ext cx="575861" cy="643706"/>
              <a:chOff x="3269622" y="3250412"/>
              <a:chExt cx="575861" cy="643706"/>
            </a:xfrm>
          </p:grpSpPr>
          <p:sp>
            <p:nvSpPr>
              <p:cNvPr id="90" name="Pil: opp 89">
                <a:extLst>
                  <a:ext uri="{FF2B5EF4-FFF2-40B4-BE49-F238E27FC236}">
                    <a16:creationId xmlns:a16="http://schemas.microsoft.com/office/drawing/2014/main" id="{0F3BF02F-94B7-4E77-A010-6E585B474801}"/>
                  </a:ext>
                </a:extLst>
              </p:cNvPr>
              <p:cNvSpPr/>
              <p:nvPr/>
            </p:nvSpPr>
            <p:spPr>
              <a:xfrm>
                <a:off x="3269622" y="3250413"/>
                <a:ext cx="214685" cy="643705"/>
              </a:xfrm>
              <a:prstGeom prst="upArrow">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Pil: opp 90">
                <a:extLst>
                  <a:ext uri="{FF2B5EF4-FFF2-40B4-BE49-F238E27FC236}">
                    <a16:creationId xmlns:a16="http://schemas.microsoft.com/office/drawing/2014/main" id="{179C3A7C-3F67-44D4-8AC0-B1EC99E8BEF4}"/>
                  </a:ext>
                </a:extLst>
              </p:cNvPr>
              <p:cNvSpPr/>
              <p:nvPr/>
            </p:nvSpPr>
            <p:spPr>
              <a:xfrm rot="10800000">
                <a:off x="3630798" y="3250412"/>
                <a:ext cx="214685" cy="643705"/>
              </a:xfrm>
              <a:prstGeom prst="up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92" name="Gruppe 91">
              <a:extLst>
                <a:ext uri="{FF2B5EF4-FFF2-40B4-BE49-F238E27FC236}">
                  <a16:creationId xmlns:a16="http://schemas.microsoft.com/office/drawing/2014/main" id="{E0D47C69-DB61-45E8-8F26-1320A68A6C61}"/>
                </a:ext>
              </a:extLst>
            </p:cNvPr>
            <p:cNvGrpSpPr/>
            <p:nvPr/>
          </p:nvGrpSpPr>
          <p:grpSpPr>
            <a:xfrm>
              <a:off x="9830771" y="3243792"/>
              <a:ext cx="575861" cy="643706"/>
              <a:chOff x="9830771" y="3243792"/>
              <a:chExt cx="575861" cy="643706"/>
            </a:xfrm>
          </p:grpSpPr>
          <p:sp>
            <p:nvSpPr>
              <p:cNvPr id="93" name="Pil: opp 92">
                <a:extLst>
                  <a:ext uri="{FF2B5EF4-FFF2-40B4-BE49-F238E27FC236}">
                    <a16:creationId xmlns:a16="http://schemas.microsoft.com/office/drawing/2014/main" id="{F598E470-B8F8-420B-A0BA-9289A31C7631}"/>
                  </a:ext>
                </a:extLst>
              </p:cNvPr>
              <p:cNvSpPr/>
              <p:nvPr/>
            </p:nvSpPr>
            <p:spPr>
              <a:xfrm>
                <a:off x="9830771" y="3243793"/>
                <a:ext cx="214685" cy="643705"/>
              </a:xfrm>
              <a:prstGeom prst="upArrow">
                <a:avLst/>
              </a:prstGeom>
              <a:solidFill>
                <a:srgbClr val="FF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4" name="Pil: opp 93">
                <a:extLst>
                  <a:ext uri="{FF2B5EF4-FFF2-40B4-BE49-F238E27FC236}">
                    <a16:creationId xmlns:a16="http://schemas.microsoft.com/office/drawing/2014/main" id="{226CDACE-92D5-43A8-B4C1-368527781B71}"/>
                  </a:ext>
                </a:extLst>
              </p:cNvPr>
              <p:cNvSpPr/>
              <p:nvPr/>
            </p:nvSpPr>
            <p:spPr>
              <a:xfrm rot="10800000">
                <a:off x="10191947" y="3243792"/>
                <a:ext cx="214685" cy="643705"/>
              </a:xfrm>
              <a:prstGeom prst="up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5" name="TextBox 1">
              <a:extLst>
                <a:ext uri="{FF2B5EF4-FFF2-40B4-BE49-F238E27FC236}">
                  <a16:creationId xmlns:a16="http://schemas.microsoft.com/office/drawing/2014/main" id="{738DAED1-919E-4EC4-8529-2F947F20CC43}"/>
                </a:ext>
              </a:extLst>
            </p:cNvPr>
            <p:cNvSpPr txBox="1"/>
            <p:nvPr/>
          </p:nvSpPr>
          <p:spPr>
            <a:xfrm>
              <a:off x="5816555" y="4990716"/>
              <a:ext cx="708660" cy="292388"/>
            </a:xfrm>
            <a:prstGeom prst="rect">
              <a:avLst/>
            </a:prstGeom>
            <a:solidFill>
              <a:srgbClr val="CFE5F3"/>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183B55"/>
                  </a:solidFill>
                  <a:effectLst/>
                  <a:uLnTx/>
                  <a:uFillTx/>
                  <a:latin typeface="Calibri" panose="020F0502020204030204"/>
                  <a:ea typeface="+mn-ea"/>
                  <a:cs typeface="+mn-cs"/>
                </a:rPr>
                <a:t>Digdir</a:t>
              </a:r>
              <a:endParaRPr kumimoji="0" lang="en-US" sz="1300" b="1" i="0" u="none" strike="noStrike" kern="1200" cap="none" spc="0" normalizeH="0" baseline="0" noProof="0">
                <a:ln>
                  <a:noFill/>
                </a:ln>
                <a:solidFill>
                  <a:srgbClr val="183B55"/>
                </a:solidFill>
                <a:effectLst/>
                <a:uLnTx/>
                <a:uFillTx/>
                <a:latin typeface="Calibri" panose="020F0502020204030204"/>
                <a:ea typeface="+mn-ea"/>
                <a:cs typeface="Calibri"/>
              </a:endParaRPr>
            </a:p>
          </p:txBody>
        </p:sp>
      </p:grpSp>
      <p:sp>
        <p:nvSpPr>
          <p:cNvPr id="30" name="TekstSylinder 29">
            <a:extLst>
              <a:ext uri="{FF2B5EF4-FFF2-40B4-BE49-F238E27FC236}">
                <a16:creationId xmlns:a16="http://schemas.microsoft.com/office/drawing/2014/main" id="{2BC34886-D28C-48A1-A147-5DC7E307DE9A}"/>
              </a:ext>
            </a:extLst>
          </p:cNvPr>
          <p:cNvSpPr txBox="1"/>
          <p:nvPr/>
        </p:nvSpPr>
        <p:spPr>
          <a:xfrm>
            <a:off x="865710" y="4961995"/>
            <a:ext cx="10112504" cy="1264642"/>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b-NO" sz="1800" b="0" i="0" u="none" strike="noStrike" kern="1200" cap="none" spc="0" normalizeH="0" baseline="0" noProof="0">
                <a:ln>
                  <a:noFill/>
                </a:ln>
                <a:solidFill>
                  <a:srgbClr val="1E2B3C"/>
                </a:solidFill>
                <a:effectLst/>
                <a:uLnTx/>
                <a:uFillTx/>
                <a:latin typeface="Calibri" panose="020F0502020204030204" pitchFamily="34" charset="0"/>
                <a:ea typeface="Calibri" panose="020F0502020204030204" pitchFamily="34" charset="0"/>
                <a:cs typeface="Arial" panose="020B0604020202020204" pitchFamily="34" charset="0"/>
              </a:rPr>
              <a:t>Hvordan optimaliserer vi dagens felles datakilder basert på behov (tydelig ansvar og økt bruk)?</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b-NO" sz="1800" b="0" i="0" u="none" strike="noStrike" kern="1200" cap="none" spc="0" normalizeH="0" baseline="0" noProof="0">
                <a:ln>
                  <a:noFill/>
                </a:ln>
                <a:solidFill>
                  <a:srgbClr val="1E2B3C"/>
                </a:solidFill>
                <a:effectLst/>
                <a:uLnTx/>
                <a:uFillTx/>
                <a:latin typeface="Calibri" panose="020F0502020204030204" pitchFamily="34" charset="0"/>
                <a:ea typeface="Calibri" panose="020F0502020204030204" pitchFamily="34" charset="0"/>
                <a:cs typeface="Arial" panose="020B0604020202020204" pitchFamily="34" charset="0"/>
              </a:rPr>
              <a:t>Hvordan identifiserer og prioriterer vi nye felles datakilder for flerbruk?</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nb-NO" sz="1800" b="0" i="0" u="none" strike="noStrike" kern="1200" cap="none" spc="0" normalizeH="0" baseline="0" noProof="0">
                <a:ln>
                  <a:noFill/>
                </a:ln>
                <a:solidFill>
                  <a:srgbClr val="1E2B3C"/>
                </a:solidFill>
                <a:effectLst/>
                <a:uLnTx/>
                <a:uFillTx/>
                <a:latin typeface="Calibri" panose="020F0502020204030204" pitchFamily="34" charset="0"/>
                <a:ea typeface="Calibri" panose="020F0502020204030204" pitchFamily="34" charset="0"/>
                <a:cs typeface="Arial" panose="020B0604020202020204" pitchFamily="34" charset="0"/>
              </a:rPr>
              <a:t>Hvilke roller trenger vi, og hvilket ansvar faller på datatilbyder og –konsument?</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nb-NO" sz="1800" b="0" i="0" u="none" strike="noStrike" kern="1200" cap="none" spc="0" normalizeH="0" baseline="0" noProof="0">
                <a:ln>
                  <a:noFill/>
                </a:ln>
                <a:solidFill>
                  <a:srgbClr val="1E2B3C"/>
                </a:solidFill>
                <a:effectLst/>
                <a:uLnTx/>
                <a:uFillTx/>
                <a:latin typeface="Calibri" panose="020F0502020204030204" pitchFamily="34" charset="0"/>
                <a:ea typeface="Calibri" panose="020F0502020204030204" pitchFamily="34" charset="0"/>
                <a:cs typeface="Arial" panose="020B0604020202020204" pitchFamily="34" charset="0"/>
              </a:rPr>
              <a:t>Hvilke felles kapabiliteter trenger vi å enes om?</a:t>
            </a:r>
          </a:p>
        </p:txBody>
      </p:sp>
    </p:spTree>
    <p:extLst>
      <p:ext uri="{BB962C8B-B14F-4D97-AF65-F5344CB8AC3E}">
        <p14:creationId xmlns:p14="http://schemas.microsoft.com/office/powerpoint/2010/main" val="142153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407A1D4-6381-4E21-B948-04F53E2DE153}"/>
              </a:ext>
            </a:extLst>
          </p:cNvPr>
          <p:cNvSpPr>
            <a:spLocks noGrp="1"/>
          </p:cNvSpPr>
          <p:nvPr>
            <p:ph type="title"/>
          </p:nvPr>
        </p:nvSpPr>
        <p:spPr>
          <a:xfrm>
            <a:off x="359923" y="1271085"/>
            <a:ext cx="3084616" cy="2157915"/>
          </a:xfrm>
        </p:spPr>
        <p:txBody>
          <a:bodyPr>
            <a:normAutofit/>
          </a:bodyPr>
          <a:lstStyle/>
          <a:p>
            <a:pPr algn="ctr"/>
            <a:r>
              <a:rPr lang="nb-NO" sz="2800" dirty="0">
                <a:solidFill>
                  <a:schemeClr val="tx1"/>
                </a:solidFill>
              </a:rPr>
              <a:t>Kapabilitetsmodell for økosystem og sammenhengende tjenester</a:t>
            </a:r>
            <a:endParaRPr lang="nb-NO" sz="2800" b="1" dirty="0">
              <a:solidFill>
                <a:schemeClr val="tx1"/>
              </a:solidFill>
            </a:endParaRPr>
          </a:p>
        </p:txBody>
      </p:sp>
      <p:pic>
        <p:nvPicPr>
          <p:cNvPr id="3" name="Picture 2" descr="A picture containing text&#10;&#10;Description automatically generated">
            <a:extLst>
              <a:ext uri="{FF2B5EF4-FFF2-40B4-BE49-F238E27FC236}">
                <a16:creationId xmlns:a16="http://schemas.microsoft.com/office/drawing/2014/main" id="{8A9C2DEE-13DC-4ACC-8A21-8B60CF402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041" y="4299626"/>
            <a:ext cx="952381" cy="676190"/>
          </a:xfrm>
          <a:prstGeom prst="rect">
            <a:avLst/>
          </a:prstGeom>
        </p:spPr>
      </p:pic>
      <p:pic>
        <p:nvPicPr>
          <p:cNvPr id="7" name="Picture 6">
            <a:extLst>
              <a:ext uri="{FF2B5EF4-FFF2-40B4-BE49-F238E27FC236}">
                <a16:creationId xmlns:a16="http://schemas.microsoft.com/office/drawing/2014/main" id="{8579B975-7157-4045-9BC8-1D0EDC796751}"/>
              </a:ext>
            </a:extLst>
          </p:cNvPr>
          <p:cNvPicPr>
            <a:picLocks noChangeAspect="1"/>
          </p:cNvPicPr>
          <p:nvPr/>
        </p:nvPicPr>
        <p:blipFill>
          <a:blip r:embed="rId4"/>
          <a:stretch>
            <a:fillRect/>
          </a:stretch>
        </p:blipFill>
        <p:spPr>
          <a:xfrm>
            <a:off x="3727076" y="0"/>
            <a:ext cx="8464924" cy="6858000"/>
          </a:xfrm>
          <a:prstGeom prst="rect">
            <a:avLst/>
          </a:prstGeom>
        </p:spPr>
      </p:pic>
      <p:sp>
        <p:nvSpPr>
          <p:cNvPr id="2" name="Rektangel: avrundede hjørner 1">
            <a:extLst>
              <a:ext uri="{FF2B5EF4-FFF2-40B4-BE49-F238E27FC236}">
                <a16:creationId xmlns:a16="http://schemas.microsoft.com/office/drawing/2014/main" id="{CDB01DD5-403F-4FD3-BDFF-6B7BB1DEAABE}"/>
              </a:ext>
            </a:extLst>
          </p:cNvPr>
          <p:cNvSpPr/>
          <p:nvPr/>
        </p:nvSpPr>
        <p:spPr>
          <a:xfrm>
            <a:off x="7786255" y="6022108"/>
            <a:ext cx="2318327" cy="3879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ktangel: avrundede hjørner 5">
            <a:extLst>
              <a:ext uri="{FF2B5EF4-FFF2-40B4-BE49-F238E27FC236}">
                <a16:creationId xmlns:a16="http://schemas.microsoft.com/office/drawing/2014/main" id="{E03B0EFD-B0DB-4BF7-BD55-A20DD8A3B36A}"/>
              </a:ext>
            </a:extLst>
          </p:cNvPr>
          <p:cNvSpPr/>
          <p:nvPr/>
        </p:nvSpPr>
        <p:spPr>
          <a:xfrm>
            <a:off x="5403273" y="5634181"/>
            <a:ext cx="4701309" cy="387927"/>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5783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elsk" id="{9590665C-7DCB-4A57-9613-66C5DCECD862}" vid="{44923206-AFD3-4E70-B03D-C6CA90A78EEC}"/>
    </a:ext>
  </a:extLst>
</a:theme>
</file>

<file path=ppt/theme/theme2.xml><?xml version="1.0" encoding="utf-8"?>
<a:theme xmlns:a="http://schemas.openxmlformats.org/drawingml/2006/main" name="1_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dir_ppt_mal" id="{09402E70-7836-4A76-98C1-D621FB816469}" vid="{F513D9EA-257E-4DB9-BFBF-9A5262E320A6}"/>
    </a:ext>
  </a:extLst>
</a:theme>
</file>

<file path=ppt/theme/theme3.xml><?xml version="1.0" encoding="utf-8"?>
<a:theme xmlns:a="http://schemas.openxmlformats.org/drawingml/2006/main" name="2_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igdir_ppt_mal" id="{09402E70-7836-4A76-98C1-D621FB816469}" vid="{F513D9EA-257E-4DB9-BFBF-9A5262E320A6}"/>
    </a:ext>
  </a:extLst>
</a:theme>
</file>

<file path=ppt/theme/theme4.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igdir PPTmal">
  <a:themeElements>
    <a:clrScheme name="Digdir">
      <a:dk1>
        <a:srgbClr val="1E2B3C"/>
      </a:dk1>
      <a:lt1>
        <a:sysClr val="window" lastClr="FFFFFF"/>
      </a:lt1>
      <a:dk2>
        <a:srgbClr val="1E2B3C"/>
      </a:dk2>
      <a:lt2>
        <a:srgbClr val="E7E6E6"/>
      </a:lt2>
      <a:accent1>
        <a:srgbClr val="1E2B3C"/>
      </a:accent1>
      <a:accent2>
        <a:srgbClr val="F05F63"/>
      </a:accent2>
      <a:accent3>
        <a:srgbClr val="C2132C"/>
      </a:accent3>
      <a:accent4>
        <a:srgbClr val="E5AA20"/>
      </a:accent4>
      <a:accent5>
        <a:srgbClr val="1EACF5"/>
      </a:accent5>
      <a:accent6>
        <a:srgbClr val="0062B8"/>
      </a:accent6>
      <a:hlink>
        <a:srgbClr val="0563C1"/>
      </a:hlink>
      <a:folHlink>
        <a:srgbClr val="C213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dir_ppt_mal" id="{09402E70-7836-4A76-98C1-D621FB816469}" vid="{F513D9EA-257E-4DB9-BFBF-9A5262E320A6}"/>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3983</Words>
  <Application>Microsoft Office PowerPoint</Application>
  <PresentationFormat>Widescreen</PresentationFormat>
  <Paragraphs>477</Paragraphs>
  <Slides>53</Slides>
  <Notes>32</Notes>
  <HiddenSlides>2</HiddenSlides>
  <MMClips>0</MMClips>
  <ScaleCrop>false</ScaleCrop>
  <HeadingPairs>
    <vt:vector size="8" baseType="variant">
      <vt:variant>
        <vt:lpstr>Brukte skrifter</vt:lpstr>
      </vt:variant>
      <vt:variant>
        <vt:i4>7</vt:i4>
      </vt:variant>
      <vt:variant>
        <vt:lpstr>Tema</vt:lpstr>
      </vt:variant>
      <vt:variant>
        <vt:i4>6</vt:i4>
      </vt:variant>
      <vt:variant>
        <vt:lpstr>Innebygde OLE-servere</vt:lpstr>
      </vt:variant>
      <vt:variant>
        <vt:i4>1</vt:i4>
      </vt:variant>
      <vt:variant>
        <vt:lpstr>Lysbildetitler</vt:lpstr>
      </vt:variant>
      <vt:variant>
        <vt:i4>53</vt:i4>
      </vt:variant>
    </vt:vector>
  </HeadingPairs>
  <TitlesOfParts>
    <vt:vector size="67" baseType="lpstr">
      <vt:lpstr>Arial</vt:lpstr>
      <vt:lpstr>Arial (Overskrifter)</vt:lpstr>
      <vt:lpstr>Calibri</vt:lpstr>
      <vt:lpstr>Calibri Light</vt:lpstr>
      <vt:lpstr>Courier New</vt:lpstr>
      <vt:lpstr>Symbol</vt:lpstr>
      <vt:lpstr>Verdana</vt:lpstr>
      <vt:lpstr>Digdir PPTmal</vt:lpstr>
      <vt:lpstr>1_Digdir PPTmal</vt:lpstr>
      <vt:lpstr>2_Digdir PPTmal</vt:lpstr>
      <vt:lpstr>Egendefinert utforming</vt:lpstr>
      <vt:lpstr>Office-tema</vt:lpstr>
      <vt:lpstr>3_Digdir PPTmal</vt:lpstr>
      <vt:lpstr>think-cell Slide</vt:lpstr>
      <vt:lpstr>PowerPoint-presentasjon</vt:lpstr>
      <vt:lpstr>Kun én gang</vt:lpstr>
      <vt:lpstr>Foreslått målbilde</vt:lpstr>
      <vt:lpstr>Foreslåtte tiltak for å nå målbilde</vt:lpstr>
      <vt:lpstr>Mye fokus på deling av data, lite på forutsetningene for vellykket deling og bruk av data</vt:lpstr>
      <vt:lpstr>PowerPoint-presentasjon</vt:lpstr>
      <vt:lpstr>Strategisk Skate-sak</vt:lpstr>
      <vt:lpstr>Felles datakilder</vt:lpstr>
      <vt:lpstr>Kapabilitetsmodell for økosystem og sammenhengende tjenester</vt:lpstr>
      <vt:lpstr>For det videre arbeidet foreslås det følgende steg i arbeidsgruppen med leveranse til Skate i oktober 2022:</vt:lpstr>
      <vt:lpstr>For det videre arbeidet foreslås det følgende steg i arbeidsgruppen med leveranse til Skate i oktober 2022:</vt:lpstr>
      <vt:lpstr>PowerPoint-presentasjon</vt:lpstr>
      <vt:lpstr>Kunnskapsgrunnlaget</vt:lpstr>
      <vt:lpstr>PowerPoint-presentasjon</vt:lpstr>
      <vt:lpstr>Utviklingstrekk</vt:lpstr>
      <vt:lpstr>Utviklingstrekk</vt:lpstr>
      <vt:lpstr>PowerPoint-presentasjon</vt:lpstr>
      <vt:lpstr>PowerPoint-presentasjon</vt:lpstr>
      <vt:lpstr>Utfordringer</vt:lpstr>
      <vt:lpstr>Vanskelig å være konsument </vt:lpstr>
      <vt:lpstr>Behov for toppforankring</vt:lpstr>
      <vt:lpstr>PowerPoint-presentasjon</vt:lpstr>
      <vt:lpstr>Sveriges nationella grunddata</vt:lpstr>
      <vt:lpstr>Sveriges nationella grunddata</vt:lpstr>
      <vt:lpstr>Danmarks grunddata</vt:lpstr>
      <vt:lpstr>PowerPoint-presentasjon</vt:lpstr>
      <vt:lpstr>Foreslått målbilde</vt:lpstr>
      <vt:lpstr>Foreslåtte tiltak for å nå målbilde</vt:lpstr>
      <vt:lpstr>PowerPoint-presentasjon</vt:lpstr>
      <vt:lpstr>PowerPoint-presentasjon</vt:lpstr>
      <vt:lpstr>PowerPoint-presentasjon</vt:lpstr>
      <vt:lpstr>PowerPoint-presentasjon</vt:lpstr>
      <vt:lpstr>Foreslåtte tiltak for å nå målbilde</vt:lpstr>
      <vt:lpstr>Arbeidsgruppens anbefaling til Skate</vt:lpstr>
      <vt:lpstr>PowerPoint-presentasjon</vt:lpstr>
      <vt:lpstr>PowerPoint-presentasjon</vt:lpstr>
      <vt:lpstr>Tiltaksområder</vt:lpstr>
      <vt:lpstr>Tiltaksområder</vt:lpstr>
      <vt:lpstr>PowerPoint-presentasjon</vt:lpstr>
      <vt:lpstr>PowerPoint-presentasjon</vt:lpstr>
      <vt:lpstr>PowerPoint-presentasjon</vt:lpstr>
      <vt:lpstr>PowerPoint-presentasjon</vt:lpstr>
      <vt:lpstr>PowerPoint-presentasjon</vt:lpstr>
      <vt:lpstr>PowerPoint-presentasjon</vt:lpstr>
      <vt:lpstr>PowerPoint-presentasjon</vt:lpstr>
      <vt:lpstr>Utfordringer og konsekvenser</vt:lpstr>
      <vt:lpstr>Utfordringer og konsekvenser</vt:lpstr>
      <vt:lpstr>Vanskelig å være tilbyder</vt:lpstr>
      <vt:lpstr>Vanskelig å være konsument </vt:lpstr>
      <vt:lpstr>Ingen helhetlig tilnærming til opplysningene    </vt:lpstr>
      <vt:lpstr>Laissez-faire - fravær av felles styringsmodell</vt:lpstr>
      <vt:lpstr>Datakvalitet</vt:lpstr>
      <vt:lpstr>Tilpasningsevne / kritikalitet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2022-09-19T14:35:25Z</dcterms:created>
  <dcterms:modified xsi:type="dcterms:W3CDTF">2022-10-19T06:35:10Z</dcterms:modified>
</cp:coreProperties>
</file>