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24" r:id="rId5"/>
    <p:sldMasterId id="2147483738" r:id="rId6"/>
  </p:sldMasterIdLst>
  <p:notesMasterIdLst>
    <p:notesMasterId r:id="rId14"/>
  </p:notesMasterIdLst>
  <p:handoutMasterIdLst>
    <p:handoutMasterId r:id="rId15"/>
  </p:handoutMasterIdLst>
  <p:sldIdLst>
    <p:sldId id="280" r:id="rId7"/>
    <p:sldId id="427" r:id="rId8"/>
    <p:sldId id="428" r:id="rId9"/>
    <p:sldId id="2147469956" r:id="rId10"/>
    <p:sldId id="2147469955" r:id="rId11"/>
    <p:sldId id="2147469957" r:id="rId12"/>
    <p:sldId id="300" r:id="rId13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62735-9C04-4CD3-A0CE-08E6B6EB932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ED55-66B2-4019-BD0B-6EFC3F30D8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51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37018-8CE4-4D50-9AAB-98052FE6916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6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Havnegata 48,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Skrivarvegen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Lørenfaret 1C</a:t>
            </a:r>
            <a:r>
              <a:rPr lang="nb-NO" sz="1200" b="0">
                <a:solidFill>
                  <a:schemeClr val="bg1"/>
                </a:solidFill>
              </a:rPr>
              <a:t>, 0580 </a:t>
            </a:r>
            <a:r>
              <a:rPr lang="nb-NO" sz="1200" b="0" dirty="0">
                <a:solidFill>
                  <a:schemeClr val="bg1"/>
                </a:solidFill>
              </a:rPr>
              <a:t>Oslo</a:t>
            </a: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En blå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49CBFBC6-1044-B3E5-A068-33452E366CA9}"/>
              </a:ext>
            </a:extLst>
          </p:cNvPr>
          <p:cNvGrpSpPr/>
          <p:nvPr userDrawn="1"/>
        </p:nvGrpSpPr>
        <p:grpSpPr>
          <a:xfrm>
            <a:off x="980093" y="2236142"/>
            <a:ext cx="14314150" cy="5838559"/>
            <a:chOff x="673768" y="1677106"/>
            <a:chExt cx="10987025" cy="4378919"/>
          </a:xfrm>
          <a:solidFill>
            <a:srgbClr val="D6EDFF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C7F87B7-DAE4-8D37-A677-C8B9C71D098A}"/>
                </a:ext>
              </a:extLst>
            </p:cNvPr>
            <p:cNvSpPr/>
            <p:nvPr/>
          </p:nvSpPr>
          <p:spPr>
            <a:xfrm>
              <a:off x="673768" y="1677106"/>
              <a:ext cx="10987025" cy="43789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b-NO" sz="3018"/>
            </a:p>
          </p:txBody>
        </p: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BC7BFEAA-4225-4130-A337-A00C454CC17D}"/>
                </a:ext>
              </a:extLst>
            </p:cNvPr>
            <p:cNvCxnSpPr>
              <a:cxnSpLocks/>
            </p:cNvCxnSpPr>
            <p:nvPr/>
          </p:nvCxnSpPr>
          <p:spPr>
            <a:xfrm>
              <a:off x="673768" y="6056019"/>
              <a:ext cx="10987025" cy="6"/>
            </a:xfrm>
            <a:prstGeom prst="line">
              <a:avLst/>
            </a:prstGeom>
            <a:grpFill/>
            <a:ln w="76200">
              <a:solidFill>
                <a:srgbClr val="002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8244" y="395536"/>
            <a:ext cx="13054725" cy="15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98244" y="2434167"/>
            <a:ext cx="13054725" cy="546646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84624663-DA36-7F6D-356F-B7709158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3634" y="8422861"/>
            <a:ext cx="9311091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BB234E-AC1F-F11F-A4C2-000C8569A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27174" y="8422861"/>
            <a:ext cx="2159789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511CA72E-ABBE-7CA6-A41B-03D4CE81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5853" y="8422861"/>
            <a:ext cx="599955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2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En grøn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49CBFBC6-1044-B3E5-A068-33452E366CA9}"/>
              </a:ext>
            </a:extLst>
          </p:cNvPr>
          <p:cNvGrpSpPr/>
          <p:nvPr userDrawn="1"/>
        </p:nvGrpSpPr>
        <p:grpSpPr>
          <a:xfrm>
            <a:off x="980093" y="2236142"/>
            <a:ext cx="14314150" cy="5838559"/>
            <a:chOff x="673768" y="1677106"/>
            <a:chExt cx="10987025" cy="4378919"/>
          </a:xfrm>
          <a:solidFill>
            <a:srgbClr val="D6EDFF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C7F87B7-DAE4-8D37-A677-C8B9C71D098A}"/>
                </a:ext>
              </a:extLst>
            </p:cNvPr>
            <p:cNvSpPr/>
            <p:nvPr/>
          </p:nvSpPr>
          <p:spPr>
            <a:xfrm>
              <a:off x="673768" y="1677106"/>
              <a:ext cx="10987025" cy="4378913"/>
            </a:xfrm>
            <a:prstGeom prst="rect">
              <a:avLst/>
            </a:prstGeom>
            <a:solidFill>
              <a:srgbClr val="E1E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b-NO" sz="3018"/>
            </a:p>
          </p:txBody>
        </p: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BC7BFEAA-4225-4130-A337-A00C454CC17D}"/>
                </a:ext>
              </a:extLst>
            </p:cNvPr>
            <p:cNvCxnSpPr>
              <a:cxnSpLocks/>
            </p:cNvCxnSpPr>
            <p:nvPr/>
          </p:nvCxnSpPr>
          <p:spPr>
            <a:xfrm>
              <a:off x="673768" y="6056019"/>
              <a:ext cx="10987025" cy="6"/>
            </a:xfrm>
            <a:prstGeom prst="line">
              <a:avLst/>
            </a:prstGeom>
            <a:grpFill/>
            <a:ln w="76200">
              <a:solidFill>
                <a:srgbClr val="005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8244" y="395536"/>
            <a:ext cx="13054725" cy="152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2989BE7F-0F56-E499-4636-3D1F0211A5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98244" y="2434167"/>
            <a:ext cx="13054725" cy="546646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75635E01-F0C6-FBBA-71D7-E03B0FC71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3634" y="8422861"/>
            <a:ext cx="9311091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083CD7-F406-339F-7DE3-0E6B0F37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27174" y="8422861"/>
            <a:ext cx="2159789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4F225531-2CBA-D325-7E81-520FAB83B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5853" y="8422861"/>
            <a:ext cx="599955" cy="4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8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228796" y="2434166"/>
            <a:ext cx="6908126" cy="5475643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legge til innhold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117491" y="2434166"/>
            <a:ext cx="6908126" cy="5475643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/>
              <a:t>Klikk for å legge til innhold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3126718" y="8424000"/>
            <a:ext cx="2159789" cy="48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743635" y="8424000"/>
            <a:ext cx="9359086" cy="480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5406495" y="8424000"/>
            <a:ext cx="599941" cy="48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117491" y="7909810"/>
            <a:ext cx="6908126" cy="326141"/>
          </a:xfrm>
        </p:spPr>
        <p:txBody>
          <a:bodyPr rIns="0">
            <a:normAutofit/>
          </a:bodyPr>
          <a:lstStyle>
            <a:lvl1pPr marL="0" indent="0" algn="r">
              <a:buNone/>
              <a:defRPr sz="1333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8228796" y="7909810"/>
            <a:ext cx="6908126" cy="326141"/>
          </a:xfrm>
        </p:spPr>
        <p:txBody>
          <a:bodyPr rIns="0">
            <a:normAutofit/>
          </a:bodyPr>
          <a:lstStyle>
            <a:lvl1pPr marL="0" indent="0" algn="r">
              <a:buNone/>
              <a:defRPr sz="1333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41009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722" r:id="rId19"/>
    <p:sldLayoutId id="2147483651" r:id="rId20"/>
    <p:sldLayoutId id="2147483671" r:id="rId21"/>
    <p:sldLayoutId id="2147483748" r:id="rId22"/>
    <p:sldLayoutId id="2147483749" r:id="rId23"/>
    <p:sldLayoutId id="2147483750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dt="0"/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regjeringen.no/no/tema/statlig-forvaltning/ikt-politikk/ny-nasjonal-digitaliseringsstrategi/innspill-til-ny-nasjonal-digitaliseringsstrategi/id2982896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20A48-9FA4-4C14-A361-E46B3567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671" y="6363075"/>
            <a:ext cx="9470571" cy="1530351"/>
          </a:xfrm>
        </p:spPr>
        <p:txBody>
          <a:bodyPr>
            <a:normAutofit fontScale="90000"/>
          </a:bodyPr>
          <a:lstStyle/>
          <a:p>
            <a:r>
              <a:rPr lang="nb-NO" dirty="0"/>
              <a:t>Ny nasjonal digitaliseringsstrategi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Faglig arena for informasjonsforvaltning og datadeling</a:t>
            </a:r>
            <a:br>
              <a:rPr lang="nb-NO" dirty="0"/>
            </a:br>
            <a:r>
              <a:rPr lang="nb-NO" dirty="0"/>
              <a:t>6.9.23</a:t>
            </a:r>
          </a:p>
        </p:txBody>
      </p:sp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CAA3A25-EE59-9B53-12CA-0177D958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243" y="910525"/>
            <a:ext cx="13054725" cy="1523851"/>
          </a:xfrm>
        </p:spPr>
        <p:txBody>
          <a:bodyPr anchor="ctr">
            <a:normAutofit/>
          </a:bodyPr>
          <a:lstStyle/>
          <a:p>
            <a:r>
              <a:rPr lang="nb-NO"/>
              <a:t>Hvorfor ny nasjonal digitaliseringsstrategi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28F767B-5C3C-A8BE-A2D0-FD364EEF511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98244" y="2434376"/>
            <a:ext cx="13054725" cy="546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/>
              <a:t>– Vi treng </a:t>
            </a:r>
            <a:r>
              <a:rPr lang="nb-NO" sz="4800" err="1"/>
              <a:t>ein</a:t>
            </a:r>
            <a:r>
              <a:rPr lang="nb-NO" sz="4800"/>
              <a:t> </a:t>
            </a:r>
            <a:r>
              <a:rPr lang="nb-NO" sz="4800" err="1"/>
              <a:t>heilskapleg</a:t>
            </a:r>
            <a:r>
              <a:rPr lang="nb-NO" sz="4800"/>
              <a:t> digitaliseringspolitikk på tvers av ulike </a:t>
            </a:r>
            <a:r>
              <a:rPr lang="nb-NO" sz="4800" err="1"/>
              <a:t>sektorar</a:t>
            </a:r>
            <a:r>
              <a:rPr lang="nb-NO" sz="4800"/>
              <a:t> for å legge til rette for </a:t>
            </a:r>
            <a:r>
              <a:rPr lang="nb-NO" sz="4800" err="1"/>
              <a:t>arbeidsplassar</a:t>
            </a:r>
            <a:r>
              <a:rPr lang="nb-NO" sz="4800"/>
              <a:t>, verdiskaping og betre </a:t>
            </a:r>
            <a:r>
              <a:rPr lang="nb-NO" sz="4800" err="1"/>
              <a:t>offentlege</a:t>
            </a:r>
            <a:r>
              <a:rPr lang="nb-NO" sz="4800"/>
              <a:t> </a:t>
            </a:r>
            <a:r>
              <a:rPr lang="nb-NO" sz="4800" err="1"/>
              <a:t>tenester</a:t>
            </a:r>
            <a:r>
              <a:rPr lang="nb-NO" sz="4800"/>
              <a:t> i heile landet. Derfor </a:t>
            </a:r>
            <a:r>
              <a:rPr lang="nb-NO" sz="4800" err="1"/>
              <a:t>startar</a:t>
            </a:r>
            <a:r>
              <a:rPr lang="nb-NO" sz="4800"/>
              <a:t> vi </a:t>
            </a:r>
            <a:r>
              <a:rPr lang="nb-NO" sz="4800" err="1"/>
              <a:t>no</a:t>
            </a:r>
            <a:r>
              <a:rPr lang="nb-NO" sz="4800"/>
              <a:t> arbeidet med </a:t>
            </a:r>
            <a:r>
              <a:rPr lang="nb-NO" sz="4800" err="1"/>
              <a:t>ein</a:t>
            </a:r>
            <a:r>
              <a:rPr lang="nb-NO" sz="4800"/>
              <a:t> ny nasjonal digitaliseringsstrategi, seier kommunal- og </a:t>
            </a:r>
            <a:r>
              <a:rPr lang="nb-NO" sz="4800" err="1"/>
              <a:t>distriktsminister</a:t>
            </a:r>
            <a:r>
              <a:rPr lang="nb-NO" sz="4800"/>
              <a:t> Sigbjørn Gjelsvik.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E8F8CB-BFBC-2AC7-1098-A7306DCE6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5852" y="8422485"/>
            <a:ext cx="599955" cy="479953"/>
          </a:xfrm>
        </p:spPr>
        <p:txBody>
          <a:bodyPr/>
          <a:lstStyle/>
          <a:p>
            <a:pPr>
              <a:spcAft>
                <a:spcPts val="800"/>
              </a:spcAft>
            </a:pPr>
            <a:fld id="{29E3B291-050D-4A82-B0A1-DB349FC61753}" type="slidenum">
              <a:rPr lang="nb-NO" smtClean="0"/>
              <a:pPr>
                <a:spcAft>
                  <a:spcPts val="8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FC170-14CD-1C94-2AA4-D5C5F070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244" y="794150"/>
            <a:ext cx="13054725" cy="1523851"/>
          </a:xfrm>
        </p:spPr>
        <p:txBody>
          <a:bodyPr anchor="ctr">
            <a:normAutofit/>
          </a:bodyPr>
          <a:lstStyle/>
          <a:p>
            <a:r>
              <a:rPr lang="nb-NO"/>
              <a:t>Hva skal strategien handle om?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3347A7-2E32-B60B-1352-A4850E588E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98244" y="2434376"/>
            <a:ext cx="13054725" cy="5465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266"/>
              <a:t>Strategien skal mellom anna stake ut kursen for </a:t>
            </a:r>
            <a:r>
              <a:rPr lang="nb-NO" sz="4266" err="1"/>
              <a:t>vidare</a:t>
            </a:r>
            <a:r>
              <a:rPr lang="nb-NO" sz="4266"/>
              <a:t> digitalisering av </a:t>
            </a:r>
            <a:r>
              <a:rPr lang="nb-NO" sz="4266" err="1"/>
              <a:t>offentleg</a:t>
            </a:r>
            <a:r>
              <a:rPr lang="nb-NO" sz="4266"/>
              <a:t> sektor, legge betre til rette for næringsretta digitalisering og ta opp viktige samfunnsspørsmål, som behov for betre regulering av nye </a:t>
            </a:r>
            <a:r>
              <a:rPr lang="nb-NO" sz="4266" err="1"/>
              <a:t>teknologiar</a:t>
            </a:r>
            <a:r>
              <a:rPr lang="nb-NO" sz="4266"/>
              <a:t> – til dømes kunstig intelligens - og forholdet til tech-gigantene. Målet er </a:t>
            </a:r>
            <a:r>
              <a:rPr lang="nb-NO" sz="4266" err="1"/>
              <a:t>sterkare</a:t>
            </a:r>
            <a:r>
              <a:rPr lang="nb-NO" sz="4266"/>
              <a:t> samordning og utvikling av </a:t>
            </a:r>
            <a:r>
              <a:rPr lang="nb-NO" sz="4266" err="1"/>
              <a:t>ein</a:t>
            </a:r>
            <a:r>
              <a:rPr lang="nb-NO" sz="4266"/>
              <a:t> </a:t>
            </a:r>
            <a:r>
              <a:rPr lang="nb-NO" sz="4266" err="1"/>
              <a:t>heilskapleg</a:t>
            </a:r>
            <a:r>
              <a:rPr lang="nb-NO" sz="4266"/>
              <a:t> politikk som går på tvers av </a:t>
            </a:r>
            <a:r>
              <a:rPr lang="nb-NO" sz="4266" err="1"/>
              <a:t>offentleg</a:t>
            </a:r>
            <a:r>
              <a:rPr lang="nb-NO" sz="4266"/>
              <a:t> og privat sektor.</a:t>
            </a:r>
            <a:br>
              <a:rPr lang="nb-NO" sz="4266"/>
            </a:br>
            <a:endParaRPr lang="nb-NO" sz="4266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0198E6-4449-A63A-B06A-68C14918D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05852" y="8422485"/>
            <a:ext cx="599955" cy="479953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CBF60C1B-21D4-425B-89C8-B0A7AB09A1E4}" type="slidenum">
              <a:rPr lang="nb-NO" smtClean="0"/>
              <a:pPr>
                <a:spcAft>
                  <a:spcPts val="8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185E7E1-5419-93A1-69FA-0F8AF5546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46890" y="2254477"/>
            <a:ext cx="5318770" cy="54751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r>
              <a:rPr lang="nb-NO" sz="4266" b="1"/>
              <a:t>Hvor er vi?</a:t>
            </a:r>
          </a:p>
          <a:p>
            <a:pPr marL="0" indent="0" algn="ctr">
              <a:buNone/>
            </a:pPr>
            <a:r>
              <a:rPr lang="nb-NO" sz="4266" b="1"/>
              <a:t>Hvor skal vi?</a:t>
            </a:r>
          </a:p>
          <a:p>
            <a:pPr marL="0" indent="0" algn="ctr">
              <a:buNone/>
            </a:pPr>
            <a:r>
              <a:rPr lang="nb-NO" sz="4266" b="1"/>
              <a:t>Hva skal vi gjøre?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BB943F1-C668-867C-F0B2-23D26C94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59" y="177517"/>
            <a:ext cx="11998828" cy="1767245"/>
          </a:xfrm>
        </p:spPr>
        <p:txBody>
          <a:bodyPr>
            <a:normAutofit/>
          </a:bodyPr>
          <a:lstStyle/>
          <a:p>
            <a:r>
              <a:rPr lang="nb-NO"/>
              <a:t>Noen mulige hovedtemaer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E7C840-6C2D-172B-9F9A-C7352BFB7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40" y="2254477"/>
            <a:ext cx="9289649" cy="6152104"/>
          </a:xfrm>
        </p:spPr>
        <p:txBody>
          <a:bodyPr>
            <a:normAutofit/>
          </a:bodyPr>
          <a:lstStyle/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Samfunnsutfordringer- og muligheter, Norges digitale utvikling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En robust digital infrastruktur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Et digitalt kompetent Norge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Styrket sikkerhet og beredskap 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Vern av innbyggernes data og informasjon 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Enklere hverdag for innbyggere og næringsliv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Utløse verdien av data for innovasjon og vekst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Øke farten på digital og grønn omstilling</a:t>
            </a:r>
          </a:p>
          <a:p>
            <a:r>
              <a:rPr lang="nb-NO" sz="2400">
                <a:ea typeface="Calibri" panose="020F0502020204030204" pitchFamily="34" charset="0"/>
                <a:cs typeface="Times New Roman" panose="02020603050405020304" pitchFamily="18" charset="0"/>
              </a:rPr>
              <a:t>Fremtidens digital samfunn og utvikling i sentrale sektorer</a:t>
            </a:r>
          </a:p>
        </p:txBody>
      </p:sp>
    </p:spTree>
    <p:extLst>
      <p:ext uri="{BB962C8B-B14F-4D97-AF65-F5344CB8AC3E}">
        <p14:creationId xmlns:p14="http://schemas.microsoft.com/office/powerpoint/2010/main" val="13015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42BF433E-93C1-4C53-DC94-065D90513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hlinkClick r:id="rId2"/>
            <a:extLst>
              <a:ext uri="{FF2B5EF4-FFF2-40B4-BE49-F238E27FC236}">
                <a16:creationId xmlns:a16="http://schemas.microsoft.com/office/drawing/2014/main" id="{15B8553B-1730-B13C-ED6C-4BC13236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39403"/>
            <a:ext cx="16254413" cy="102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4405CE2-4318-BBC0-D04C-38EB7A9C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Innspill på ny strategi fra faglig arena?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B97BDB-7E49-9879-F138-99A440D4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mener dere det er viktig å spille inn i arbeidet med ny digitaliseringsstrategi, knyttet til informasjonsforvaltning og datadeling?</a:t>
            </a:r>
          </a:p>
        </p:txBody>
      </p:sp>
    </p:spTree>
    <p:extLst>
      <p:ext uri="{BB962C8B-B14F-4D97-AF65-F5344CB8AC3E}">
        <p14:creationId xmlns:p14="http://schemas.microsoft.com/office/powerpoint/2010/main" val="21236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_2022  -  Skrivebeskyttet" id="{D24D5306-716A-6B4C-88E6-0C1EBC136419}" vid="{0CA48FB2-04E7-B848-B774-0E987ED25324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_2022  -  Skrivebeskyttet" id="{D24D5306-716A-6B4C-88E6-0C1EBC136419}" vid="{3EC7959C-19C1-A645-A7DC-772BBCBD1A28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_2022  -  Skrivebeskyttet" id="{D24D5306-716A-6B4C-88E6-0C1EBC136419}" vid="{AAB0C6F6-6A0E-284F-95CA-8A9681D2EDE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5c5630-26d3-4fb6-82eb-2374086ee092" xsi:nil="true"/>
    <lcf76f155ced4ddcb4097134ff3c332f xmlns="19dec953-e644-40d6-951b-f071a1a688b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FA94D408971B46B7781D6A8ED73B6A" ma:contentTypeVersion="15" ma:contentTypeDescription="Opprett et nytt dokument." ma:contentTypeScope="" ma:versionID="8d18c60273dd57e7c8d0b75efb31e028">
  <xsd:schema xmlns:xsd="http://www.w3.org/2001/XMLSchema" xmlns:xs="http://www.w3.org/2001/XMLSchema" xmlns:p="http://schemas.microsoft.com/office/2006/metadata/properties" xmlns:ns2="19dec953-e644-40d6-951b-f071a1a688b7" xmlns:ns3="075c5630-26d3-4fb6-82eb-2374086ee092" targetNamespace="http://schemas.microsoft.com/office/2006/metadata/properties" ma:root="true" ma:fieldsID="de5fed87365b02473adb25da3ff674a4" ns2:_="" ns3:_="">
    <xsd:import namespace="19dec953-e644-40d6-951b-f071a1a688b7"/>
    <xsd:import namespace="075c5630-26d3-4fb6-82eb-2374086ee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ec953-e644-40d6-951b-f071a1a68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e6d7e6c2-7970-46fd-9f9e-11a9ab25f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c5630-26d3-4fb6-82eb-2374086ee09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fde71e5-c6c8-4c3f-9119-ba5e0f79ab2c}" ma:internalName="TaxCatchAll" ma:showField="CatchAllData" ma:web="075c5630-26d3-4fb6-82eb-2374086e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DF818-132F-47BF-9B03-3ADF47AC1A6D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075c5630-26d3-4fb6-82eb-2374086ee092"/>
    <ds:schemaRef ds:uri="http://schemas.microsoft.com/office/infopath/2007/PartnerControls"/>
    <ds:schemaRef ds:uri="http://purl.org/dc/elements/1.1/"/>
    <ds:schemaRef ds:uri="19dec953-e644-40d6-951b-f071a1a688b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F60807-9DD6-4FDD-AD7A-3E296F9C2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ec953-e644-40d6-951b-f071a1a688b7"/>
    <ds:schemaRef ds:uri="075c5630-26d3-4fb6-82eb-2374086ee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2A2CAE-4596-4ECC-AB39-2E6BD3270B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Digdir PPTmal</Template>
  <TotalTime>19</TotalTime>
  <Words>238</Words>
  <Application>Microsoft Macintosh PowerPoint</Application>
  <PresentationFormat>Egendefinert</PresentationFormat>
  <Paragraphs>25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Open Sans</vt:lpstr>
      <vt:lpstr>Digdir PPTmal</vt:lpstr>
      <vt:lpstr>Overgang Introslides - Med lyd</vt:lpstr>
      <vt:lpstr>Overgang Introslides - Uten lyd</vt:lpstr>
      <vt:lpstr>Ny nasjonal digitaliseringsstrategi  Faglig arena for informasjonsforvaltning og datadeling 6.9.23</vt:lpstr>
      <vt:lpstr>Hvorfor ny nasjonal digitaliseringsstrategi</vt:lpstr>
      <vt:lpstr>Hva skal strategien handle om?</vt:lpstr>
      <vt:lpstr>Noen mulige hovedtemaer</vt:lpstr>
      <vt:lpstr>PowerPoint-presentasjon</vt:lpstr>
      <vt:lpstr>Innspill på ny strategi fra faglig arena?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Bang, Helge</dc:creator>
  <cp:lastModifiedBy>Bang, Helge</cp:lastModifiedBy>
  <cp:revision>3</cp:revision>
  <dcterms:created xsi:type="dcterms:W3CDTF">2023-08-30T06:33:30Z</dcterms:created>
  <dcterms:modified xsi:type="dcterms:W3CDTF">2023-09-07T14:02:37Z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0x01010086FA94D408971B46B7781D6A8ED73B6A</vt:lpwstr>
  </property>
  <property fmtid="{D5CDD505-2E9C-101B-9397-08002B2CF9AE}" pid="3" name="MediaServiceImageTags">
    <vt:lpwstr/>
  </property>
</Properties>
</file>