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74" r:id="rId6"/>
  </p:sldMasterIdLst>
  <p:notesMasterIdLst>
    <p:notesMasterId r:id="rId24"/>
  </p:notesMasterIdLst>
  <p:sldIdLst>
    <p:sldId id="1484" r:id="rId7"/>
    <p:sldId id="1485" r:id="rId8"/>
    <p:sldId id="1705" r:id="rId9"/>
    <p:sldId id="1704" r:id="rId10"/>
    <p:sldId id="11910" r:id="rId11"/>
    <p:sldId id="11921" r:id="rId12"/>
    <p:sldId id="11909" r:id="rId13"/>
    <p:sldId id="1746" r:id="rId14"/>
    <p:sldId id="11903" r:id="rId15"/>
    <p:sldId id="11904" r:id="rId16"/>
    <p:sldId id="11916" r:id="rId17"/>
    <p:sldId id="1673" r:id="rId18"/>
    <p:sldId id="1747" r:id="rId19"/>
    <p:sldId id="1748" r:id="rId20"/>
    <p:sldId id="11914" r:id="rId21"/>
    <p:sldId id="11915" r:id="rId22"/>
    <p:sldId id="1190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ll, Alexandra" initials="MA" lastIdx="1" clrIdx="0">
    <p:extLst>
      <p:ext uri="{19B8F6BF-5375-455C-9EA6-DF929625EA0E}">
        <p15:presenceInfo xmlns:p15="http://schemas.microsoft.com/office/powerpoint/2012/main" userId="Mull, Alexandra" providerId="None"/>
      </p:ext>
    </p:extLst>
  </p:cmAuthor>
  <p:cmAuthor id="2" name="Thuestad, Arvid Bro" initials="TAB" lastIdx="1" clrIdx="1">
    <p:extLst>
      <p:ext uri="{19B8F6BF-5375-455C-9EA6-DF929625EA0E}">
        <p15:presenceInfo xmlns:p15="http://schemas.microsoft.com/office/powerpoint/2012/main" userId="S::ArvidBro.Thuestad@digdir.no::47d2d59e-da4a-4dfa-8b65-1d6a79af3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DEDED"/>
    <a:srgbClr val="F2F2EF"/>
    <a:srgbClr val="F5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32257-0E1E-4D0D-BA5E-744F44E6C8B2}" v="62" dt="2020-09-01T12:33:13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42" autoAdjust="0"/>
  </p:normalViewPr>
  <p:slideViewPr>
    <p:cSldViewPr snapToGrid="0">
      <p:cViewPr varScale="1">
        <p:scale>
          <a:sx n="73" d="100"/>
          <a:sy n="73" d="100"/>
        </p:scale>
        <p:origin x="1222" y="85"/>
      </p:cViewPr>
      <p:guideLst>
        <p:guide orient="horz" pos="2137"/>
        <p:guide pos="3840"/>
        <p:guide orient="horz" pos="1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9T10:00:17.966" idx="1">
    <p:pos x="2296" y="3169"/>
    <p:text>Ca. 60%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0396-33C2-4B86-B3BB-94D1C313988A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4C3E-679E-4696-9585-FA9ED53277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7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43595-2449-4691-A43F-03811B16FF6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0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20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36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43595-2449-4691-A43F-03811B16FF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43595-2449-4691-A43F-03811B16FF6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186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43595-2449-4691-A43F-03811B16FF6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4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BF676-DBA0-4514-8602-7305E921824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40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876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13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52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1373-9ADA-4352-A47A-CA1D86676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36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96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64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01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691C5-CA40-4B68-9601-941F342B46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0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64C3E-679E-4696-9585-FA9ED532779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9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E436DA-5EDF-4073-8DFA-A139377E7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tx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4">
            <a:extLst>
              <a:ext uri="{FF2B5EF4-FFF2-40B4-BE49-F238E27FC236}">
                <a16:creationId xmlns:a16="http://schemas.microsoft.com/office/drawing/2014/main" id="{B5444F55-CC68-4EB5-A858-BF0FD3B8F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cxnSp>
        <p:nvCxnSpPr>
          <p:cNvPr id="7" name="Rett linje 8">
            <a:extLst>
              <a:ext uri="{FF2B5EF4-FFF2-40B4-BE49-F238E27FC236}">
                <a16:creationId xmlns:a16="http://schemas.microsoft.com/office/drawing/2014/main" id="{27CE31DD-FF3F-4331-AFFC-9F901E11F3C6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341438"/>
            <a:ext cx="513724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1485" y="1341438"/>
            <a:ext cx="513724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4196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6990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E436DA-5EDF-4073-8DFA-A139377E7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tx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4">
            <a:extLst>
              <a:ext uri="{FF2B5EF4-FFF2-40B4-BE49-F238E27FC236}">
                <a16:creationId xmlns:a16="http://schemas.microsoft.com/office/drawing/2014/main" id="{B5444F55-CC68-4EB5-A858-BF0FD3B8F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cxnSp>
        <p:nvCxnSpPr>
          <p:cNvPr id="7" name="Rett linje 8">
            <a:extLst>
              <a:ext uri="{FF2B5EF4-FFF2-40B4-BE49-F238E27FC236}">
                <a16:creationId xmlns:a16="http://schemas.microsoft.com/office/drawing/2014/main" id="{27CE31DD-FF3F-4331-AFFC-9F901E11F3C6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0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341437"/>
            <a:ext cx="1058545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4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341438"/>
            <a:ext cx="513724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1485" y="1341438"/>
            <a:ext cx="513724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04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62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515401-8106-4599-B69D-D831964FE83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AA5C9771-4AC6-4B75-8D94-B64D9291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169314"/>
            <a:ext cx="10585450" cy="519373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5782F2-6CCB-4D47-AE34-3432264AE9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72" y="6219791"/>
            <a:ext cx="1908000" cy="2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3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341437"/>
            <a:ext cx="1058545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341438"/>
            <a:ext cx="513724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1485" y="1341438"/>
            <a:ext cx="513724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2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29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515401-8106-4599-B69D-D831964FE83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AA5C9771-4AC6-4B75-8D94-B64D9291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169314"/>
            <a:ext cx="10585450" cy="519373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5782F2-6CCB-4D47-AE34-3432264AE9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72" y="6219791"/>
            <a:ext cx="1908000" cy="2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5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85" y="1981201"/>
            <a:ext cx="5195356" cy="39322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341438"/>
            <a:ext cx="5195356" cy="639762"/>
          </a:xfrm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nb-NO" sz="2000" b="1">
                <a:solidFill>
                  <a:schemeClr val="accent2"/>
                </a:solidFill>
              </a:defRPr>
            </a:lvl1pPr>
          </a:lstStyle>
          <a:p>
            <a:pPr marL="405000" lvl="0" indent="-40500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81201"/>
            <a:ext cx="5195357" cy="39322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AD650A9-1B26-4CAC-A484-F9CD81A7C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84" y="1341438"/>
            <a:ext cx="5195356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9DA77C69-715F-4CFB-9DE2-D5507D29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12" y="350553"/>
            <a:ext cx="10582340" cy="51937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0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3057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4D35452-5AFF-4984-845D-EF4EE922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350553"/>
            <a:ext cx="10585451" cy="5193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2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E436DA-5EDF-4073-8DFA-A139377E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tx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0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341437"/>
            <a:ext cx="1058545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7379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5A60698-4FC6-423B-9B3D-F2AFE01BE6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1341438"/>
            <a:ext cx="1058545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863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75" kern="1200">
          <a:solidFill>
            <a:schemeClr val="tx2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orient="horz" pos="84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5A60698-4FC6-423B-9B3D-F2AFE01BE6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1341438"/>
            <a:ext cx="1058545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370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75" kern="1200">
          <a:solidFill>
            <a:schemeClr val="tx2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orient="horz" pos="84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5A60698-4FC6-423B-9B3D-F2AFE01BE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1341438"/>
            <a:ext cx="10585450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942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75" kern="1200">
          <a:solidFill>
            <a:schemeClr val="tx2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digdir.no/digitalisering-og-samordning/handlingsplan-regjeringens-digitaliseringsstrategi/1229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comments" Target="../comments/comment1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&#10;&#10;Automatisk generert beskrivelse">
            <a:extLst>
              <a:ext uri="{FF2B5EF4-FFF2-40B4-BE49-F238E27FC236}">
                <a16:creationId xmlns:a16="http://schemas.microsoft.com/office/drawing/2014/main" id="{2C843E80-DCCD-4528-9CE9-F994F4E0B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916" r="18140" b="1"/>
          <a:stretch/>
        </p:blipFill>
        <p:spPr>
          <a:xfrm>
            <a:off x="6237039" y="-1"/>
            <a:ext cx="6312311" cy="685707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AE0FE-4AC3-4227-8DC7-DFED1E69F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638" y="2332284"/>
            <a:ext cx="5942908" cy="1420566"/>
          </a:xfrm>
        </p:spPr>
        <p:txBody>
          <a:bodyPr>
            <a:noAutofit/>
          </a:bodyPr>
          <a:lstStyle/>
          <a:p>
            <a:r>
              <a:rPr lang="nb-NO" sz="3200" b="1" dirty="0"/>
              <a:t>Innlegg på innføringsmøte</a:t>
            </a:r>
            <a:br>
              <a:rPr lang="nb-NO" sz="2400" dirty="0"/>
            </a:br>
            <a:r>
              <a:rPr lang="nb-NO" sz="2400" dirty="0"/>
              <a:t>Oppfølging av handlingsplan for regjeringens digitaliseringsstrategi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0ECF6-2F18-4D9F-B58A-7412317FE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638" y="4358965"/>
            <a:ext cx="3977848" cy="926544"/>
          </a:xfrm>
        </p:spPr>
        <p:txBody>
          <a:bodyPr/>
          <a:lstStyle/>
          <a:p>
            <a:r>
              <a:rPr lang="nb-NO" dirty="0"/>
              <a:t>Arvid Bro Thuestad</a:t>
            </a:r>
          </a:p>
          <a:p>
            <a:r>
              <a:rPr lang="nb-NO" dirty="0"/>
              <a:t>Prosjektleder</a:t>
            </a:r>
          </a:p>
          <a:p>
            <a:r>
              <a:rPr lang="nb-NO" dirty="0"/>
              <a:t>2. september 2020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0E6940-8D51-4664-A5B7-F2AB2D118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CA8FD1-BF4F-4B6F-94EC-FC805D9F2FAD}"/>
              </a:ext>
            </a:extLst>
          </p:cNvPr>
          <p:cNvSpPr/>
          <p:nvPr/>
        </p:nvSpPr>
        <p:spPr>
          <a:xfrm>
            <a:off x="5436187" y="14357"/>
            <a:ext cx="575733" cy="37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D1F5F07-640A-44C7-B29F-09BA670F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1C0BCF-8193-4D1F-A5D9-D0078979E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8" r="17712"/>
          <a:stretch/>
        </p:blipFill>
        <p:spPr>
          <a:xfrm>
            <a:off x="5202962" y="44604"/>
            <a:ext cx="7014117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BA2ED9-7C55-4F21-9128-4E1EFE09DD9F}"/>
              </a:ext>
            </a:extLst>
          </p:cNvPr>
          <p:cNvSpPr/>
          <p:nvPr/>
        </p:nvSpPr>
        <p:spPr>
          <a:xfrm rot="371005">
            <a:off x="10827540" y="68405"/>
            <a:ext cx="1345256" cy="396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Eksempel på initiativ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BD4A3F2-7BCE-44AC-AD55-2CE4641A04F8}"/>
              </a:ext>
            </a:extLst>
          </p:cNvPr>
          <p:cNvCxnSpPr>
            <a:cxnSpLocks/>
            <a:endCxn id="12" idx="1"/>
          </p:cNvCxnSpPr>
          <p:nvPr/>
        </p:nvCxnSpPr>
        <p:spPr>
          <a:xfrm rot="5400000" flipH="1" flipV="1">
            <a:off x="3344893" y="1343372"/>
            <a:ext cx="3231425" cy="951164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92699-A989-45D0-8A46-2D7C8A457548}"/>
              </a:ext>
            </a:extLst>
          </p:cNvPr>
          <p:cNvSpPr/>
          <p:nvPr/>
        </p:nvSpPr>
        <p:spPr>
          <a:xfrm>
            <a:off x="803275" y="1590831"/>
            <a:ext cx="3778368" cy="77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400">
                <a:solidFill>
                  <a:schemeClr val="accent3"/>
                </a:solidFill>
                <a:latin typeface="Arial" panose="020B0604020202020204" pitchFamily="34" charset="0"/>
              </a:rPr>
              <a:t>Informasjon fra ansvarlige for hvert initiativ</a:t>
            </a:r>
          </a:p>
        </p:txBody>
      </p:sp>
      <p:pic>
        <p:nvPicPr>
          <p:cNvPr id="9" name="Bilde 4">
            <a:extLst>
              <a:ext uri="{FF2B5EF4-FFF2-40B4-BE49-F238E27FC236}">
                <a16:creationId xmlns:a16="http://schemas.microsoft.com/office/drawing/2014/main" id="{3433862E-2E56-4B0A-B961-B0F9ACFCA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7DCB0-FCDF-44FE-99D1-57B03A9F8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4" y="2366334"/>
            <a:ext cx="3778369" cy="2125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31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B784-97C9-40B6-81BA-89A2BDE7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nb-NO">
                <a:solidFill>
                  <a:schemeClr val="tx2"/>
                </a:solidFill>
              </a:rPr>
              <a:t>Agenda</a:t>
            </a:r>
          </a:p>
        </p:txBody>
      </p:sp>
      <p:graphicFrame>
        <p:nvGraphicFramePr>
          <p:cNvPr id="4" name="AgendaTable">
            <a:extLst>
              <a:ext uri="{FF2B5EF4-FFF2-40B4-BE49-F238E27FC236}">
                <a16:creationId xmlns:a16="http://schemas.microsoft.com/office/drawing/2014/main" id="{82F672D8-7E47-4B49-8538-E28690F7D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170845"/>
              </p:ext>
            </p:extLst>
          </p:nvPr>
        </p:nvGraphicFramePr>
        <p:xfrm>
          <a:off x="803275" y="1341438"/>
          <a:ext cx="1058545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2839">
                  <a:extLst>
                    <a:ext uri="{9D8B030D-6E8A-4147-A177-3AD203B41FA5}">
                      <a16:colId xmlns:a16="http://schemas.microsoft.com/office/drawing/2014/main" val="1433478893"/>
                    </a:ext>
                  </a:extLst>
                </a:gridCol>
                <a:gridCol w="1112611">
                  <a:extLst>
                    <a:ext uri="{9D8B030D-6E8A-4147-A177-3AD203B41FA5}">
                      <a16:colId xmlns:a16="http://schemas.microsoft.com/office/drawing/2014/main" val="1365238829"/>
                    </a:ext>
                  </a:extLst>
                </a:gridCol>
              </a:tblGrid>
              <a:tr h="417512">
                <a:tc>
                  <a:txBody>
                    <a:bodyPr/>
                    <a:lstStyle/>
                    <a:p>
                      <a:r>
                        <a:rPr lang="nb-NO"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Handlingsplanen for regjeringens digitaliseringsstrategi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14" rtl="0" eaLnBrk="1" latinLnBrk="0" hangingPunct="1"/>
                      <a:endParaRPr lang="nb-NO" sz="2400" b="0" i="1" kern="1200">
                        <a:solidFill>
                          <a:srgbClr val="E6E6E6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51228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r>
                        <a:rPr lang="nb-NO" sz="2400" b="1" i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Innretning og status på prosjektet fremover</a:t>
                      </a:r>
                    </a:p>
                  </a:txBody>
                  <a:tcPr>
                    <a:solidFill>
                      <a:srgbClr val="0062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2400" b="0" i="1">
                        <a:solidFill>
                          <a:srgbClr val="E6E6E6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006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19598"/>
                  </a:ext>
                </a:extLst>
              </a:tr>
            </a:tbl>
          </a:graphicData>
        </a:graphic>
      </p:graphicFrame>
      <p:sp>
        <p:nvSpPr>
          <p:cNvPr id="6" name="SlideType:Agenda" hidden="1">
            <a:extLst>
              <a:ext uri="{FF2B5EF4-FFF2-40B4-BE49-F238E27FC236}">
                <a16:creationId xmlns:a16="http://schemas.microsoft.com/office/drawing/2014/main" id="{24AFA511-3282-4DC7-B923-5280424AE25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Type:Agenda" hidden="1">
            <a:extLst>
              <a:ext uri="{FF2B5EF4-FFF2-40B4-BE49-F238E27FC236}">
                <a16:creationId xmlns:a16="http://schemas.microsoft.com/office/drawing/2014/main" id="{FAAB55D4-47E9-468C-8D78-D2AF50F2F7F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Type:Agenda" hidden="1">
            <a:extLst>
              <a:ext uri="{FF2B5EF4-FFF2-40B4-BE49-F238E27FC236}">
                <a16:creationId xmlns:a16="http://schemas.microsoft.com/office/drawing/2014/main" id="{95F4C12D-D8D8-48DA-8C6F-E5D2A7E4026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Type:Agenda" hidden="1">
            <a:extLst>
              <a:ext uri="{FF2B5EF4-FFF2-40B4-BE49-F238E27FC236}">
                <a16:creationId xmlns:a16="http://schemas.microsoft.com/office/drawing/2014/main" id="{17CB126E-382C-4EF4-AD9C-177B8CF2937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Type:Agenda" hidden="1">
            <a:extLst>
              <a:ext uri="{FF2B5EF4-FFF2-40B4-BE49-F238E27FC236}">
                <a16:creationId xmlns:a16="http://schemas.microsoft.com/office/drawing/2014/main" id="{7A2E408F-CBBD-435F-8DAC-457A9CCA591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SlideType:Agenda" hidden="1">
            <a:extLst>
              <a:ext uri="{FF2B5EF4-FFF2-40B4-BE49-F238E27FC236}">
                <a16:creationId xmlns:a16="http://schemas.microsoft.com/office/drawing/2014/main" id="{6B99647B-FFD7-4B09-B78E-3FFA77B25D2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lideType:Agenda" hidden="1">
            <a:extLst>
              <a:ext uri="{FF2B5EF4-FFF2-40B4-BE49-F238E27FC236}">
                <a16:creationId xmlns:a16="http://schemas.microsoft.com/office/drawing/2014/main" id="{698A8ECA-B387-4788-98F3-389B270CB1C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SlideType:Agenda" hidden="1">
            <a:extLst>
              <a:ext uri="{FF2B5EF4-FFF2-40B4-BE49-F238E27FC236}">
                <a16:creationId xmlns:a16="http://schemas.microsoft.com/office/drawing/2014/main" id="{58F677EF-DCD1-4B72-BA49-066A5E2AD93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SlideType:Agenda" hidden="1">
            <a:extLst>
              <a:ext uri="{FF2B5EF4-FFF2-40B4-BE49-F238E27FC236}">
                <a16:creationId xmlns:a16="http://schemas.microsoft.com/office/drawing/2014/main" id="{0D6647BE-BAC0-4D01-93AD-BD3DE0B0023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SlideType:Agenda" hidden="1">
            <a:extLst>
              <a:ext uri="{FF2B5EF4-FFF2-40B4-BE49-F238E27FC236}">
                <a16:creationId xmlns:a16="http://schemas.microsoft.com/office/drawing/2014/main" id="{98B00ECC-1B3A-46A9-A6DC-519DCD0DFD8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SlideType:Agenda" hidden="1">
            <a:extLst>
              <a:ext uri="{FF2B5EF4-FFF2-40B4-BE49-F238E27FC236}">
                <a16:creationId xmlns:a16="http://schemas.microsoft.com/office/drawing/2014/main" id="{4BB951FB-D824-4DA2-A17A-928377A368F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SlideType:Agenda" hidden="1">
            <a:extLst>
              <a:ext uri="{FF2B5EF4-FFF2-40B4-BE49-F238E27FC236}">
                <a16:creationId xmlns:a16="http://schemas.microsoft.com/office/drawing/2014/main" id="{256945E3-CE27-472E-9A02-12E14C4719F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lideType:Agenda" hidden="1">
            <a:extLst>
              <a:ext uri="{FF2B5EF4-FFF2-40B4-BE49-F238E27FC236}">
                <a16:creationId xmlns:a16="http://schemas.microsoft.com/office/drawing/2014/main" id="{F42E5545-14D4-478C-873E-00B11385CA5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SlideType:Agenda" hidden="1">
            <a:extLst>
              <a:ext uri="{FF2B5EF4-FFF2-40B4-BE49-F238E27FC236}">
                <a16:creationId xmlns:a16="http://schemas.microsoft.com/office/drawing/2014/main" id="{107E9BD9-AADA-4F42-A332-3BF1CE43911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SlideType:Agenda" hidden="1">
            <a:extLst>
              <a:ext uri="{FF2B5EF4-FFF2-40B4-BE49-F238E27FC236}">
                <a16:creationId xmlns:a16="http://schemas.microsoft.com/office/drawing/2014/main" id="{50F12E81-E417-49EC-8CD8-5936F6714BF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SlideType:Agenda" hidden="1">
            <a:extLst>
              <a:ext uri="{FF2B5EF4-FFF2-40B4-BE49-F238E27FC236}">
                <a16:creationId xmlns:a16="http://schemas.microsoft.com/office/drawing/2014/main" id="{E2A493FD-7B1E-4088-B76F-B241CAC7253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SlideType:Agenda" hidden="1">
            <a:extLst>
              <a:ext uri="{FF2B5EF4-FFF2-40B4-BE49-F238E27FC236}">
                <a16:creationId xmlns:a16="http://schemas.microsoft.com/office/drawing/2014/main" id="{1063C0E4-76EA-4080-8C2F-A9FA05D0EE7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2" name="SlideType:Agenda" hidden="1">
            <a:extLst>
              <a:ext uri="{FF2B5EF4-FFF2-40B4-BE49-F238E27FC236}">
                <a16:creationId xmlns:a16="http://schemas.microsoft.com/office/drawing/2014/main" id="{B895E7DC-7D1C-45F7-B2F7-4059DB47D5C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3" name="SlideType:Agenda" hidden="1">
            <a:extLst>
              <a:ext uri="{FF2B5EF4-FFF2-40B4-BE49-F238E27FC236}">
                <a16:creationId xmlns:a16="http://schemas.microsoft.com/office/drawing/2014/main" id="{F24604F1-6CE4-4468-BFC7-D8B1D7CBFDA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A338-374E-4DAD-9FBD-A397BE0F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</p:spPr>
        <p:txBody>
          <a:bodyPr anchor="t">
            <a:noAutofit/>
          </a:bodyPr>
          <a:lstStyle/>
          <a:p>
            <a:r>
              <a:rPr lang="nb-NO"/>
              <a:t>I Tildelingsbrevet er det 2 oppdrag som definerer retningen og behovet prosjektet skal løse i 2020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A5FAD8-60A2-452E-BCEE-0E1265E9C7B7}"/>
              </a:ext>
            </a:extLst>
          </p:cNvPr>
          <p:cNvSpPr/>
          <p:nvPr/>
        </p:nvSpPr>
        <p:spPr>
          <a:xfrm>
            <a:off x="7743825" y="2424114"/>
            <a:ext cx="3644900" cy="213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nb-NO" sz="1400">
                <a:solidFill>
                  <a:schemeClr val="tx1"/>
                </a:solidFill>
              </a:rPr>
              <a:t>Halvårlig rapportering status og behov «Regjeringen vil»-initiativer (nivå 2)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nb-NO" sz="1400">
                <a:solidFill>
                  <a:schemeClr val="tx1"/>
                </a:solidFill>
              </a:rPr>
              <a:t>Kvartalsvis rapportering status og behov understøttende tiltak (nivå 3)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nb-NO" sz="1400">
                <a:solidFill>
                  <a:schemeClr val="tx1"/>
                </a:solidFill>
              </a:rPr>
              <a:t>Årlig statusrapport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nb-NO" sz="1400">
                <a:solidFill>
                  <a:schemeClr val="tx1"/>
                </a:solidFill>
              </a:rPr>
              <a:t>Utarbeide et kunnskapsgrunnlag som dekker oppdrag 5, i 2020 begrenset til oppfølging av digitaliseringsstrategien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34F725-A560-4637-87D1-3531A38F488A}"/>
              </a:ext>
            </a:extLst>
          </p:cNvPr>
          <p:cNvGrpSpPr/>
          <p:nvPr/>
        </p:nvGrpSpPr>
        <p:grpSpPr>
          <a:xfrm>
            <a:off x="803276" y="1525286"/>
            <a:ext cx="5994504" cy="398088"/>
            <a:chOff x="4041168" y="1283986"/>
            <a:chExt cx="5299075" cy="3980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11EE5D-69FF-43B8-BF5A-9154037221CD}"/>
                </a:ext>
              </a:extLst>
            </p:cNvPr>
            <p:cNvSpPr/>
            <p:nvPr/>
          </p:nvSpPr>
          <p:spPr>
            <a:xfrm>
              <a:off x="4041168" y="1283986"/>
              <a:ext cx="5299075" cy="3547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000" b="1">
                  <a:solidFill>
                    <a:schemeClr val="accent3"/>
                  </a:solidFill>
                </a:rPr>
                <a:t>Bestillingen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6C6ED7-DEB7-4C85-B0E6-93A883266D53}"/>
                </a:ext>
              </a:extLst>
            </p:cNvPr>
            <p:cNvCxnSpPr>
              <a:cxnSpLocks/>
            </p:cNvCxnSpPr>
            <p:nvPr/>
          </p:nvCxnSpPr>
          <p:spPr>
            <a:xfrm>
              <a:off x="4041168" y="1682074"/>
              <a:ext cx="5299075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5.36.47">
            <a:extLst>
              <a:ext uri="{FF2B5EF4-FFF2-40B4-BE49-F238E27FC236}">
                <a16:creationId xmlns:a16="http://schemas.microsoft.com/office/drawing/2014/main" id="{F23B2ADE-AD40-45A1-BC5D-D9EBF7C50DB6}"/>
              </a:ext>
            </a:extLst>
          </p:cNvPr>
          <p:cNvSpPr/>
          <p:nvPr/>
        </p:nvSpPr>
        <p:spPr>
          <a:xfrm>
            <a:off x="1934779" y="2424113"/>
            <a:ext cx="414825" cy="2131745"/>
          </a:xfrm>
          <a:custGeom>
            <a:avLst/>
            <a:gdLst/>
            <a:ahLst/>
            <a:cxnLst/>
            <a:rect l="0" t="0" r="0" b="0"/>
            <a:pathLst>
              <a:path w="1389449" h="2131745">
                <a:moveTo>
                  <a:pt x="0" y="264868"/>
                </a:moveTo>
                <a:lnTo>
                  <a:pt x="1389448" y="0"/>
                </a:lnTo>
                <a:lnTo>
                  <a:pt x="1389448" y="2131744"/>
                </a:lnTo>
                <a:lnTo>
                  <a:pt x="0" y="1866877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B8605-2653-4D61-976C-767FDC57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6" y="2688981"/>
            <a:ext cx="1131502" cy="160200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52F7CB6-DB70-4B52-92B0-57A60EE27624}"/>
              </a:ext>
            </a:extLst>
          </p:cNvPr>
          <p:cNvGrpSpPr/>
          <p:nvPr/>
        </p:nvGrpSpPr>
        <p:grpSpPr>
          <a:xfrm>
            <a:off x="2349604" y="2424113"/>
            <a:ext cx="4448176" cy="2131744"/>
            <a:chOff x="6134920" y="1943485"/>
            <a:chExt cx="4455497" cy="213525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F2A379-9276-4C17-AA3F-B79B79A88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1" r="15191"/>
            <a:stretch/>
          </p:blipFill>
          <p:spPr>
            <a:xfrm>
              <a:off x="6134920" y="3347483"/>
              <a:ext cx="4455497" cy="7312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9A5EAD2-44EF-4301-A5D8-7DD024244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4" t="361" r="15175"/>
            <a:stretch/>
          </p:blipFill>
          <p:spPr>
            <a:xfrm>
              <a:off x="6134920" y="1943485"/>
              <a:ext cx="4455497" cy="142271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49E45A-A6DD-4BDC-B363-AA834A2A2FCC}"/>
              </a:ext>
            </a:extLst>
          </p:cNvPr>
          <p:cNvGrpSpPr/>
          <p:nvPr/>
        </p:nvGrpSpPr>
        <p:grpSpPr>
          <a:xfrm>
            <a:off x="7743823" y="1525286"/>
            <a:ext cx="3644901" cy="398088"/>
            <a:chOff x="4041168" y="1283986"/>
            <a:chExt cx="5299075" cy="39808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B5CCD1-DD05-4451-9A90-5D0E97F9CF0A}"/>
                </a:ext>
              </a:extLst>
            </p:cNvPr>
            <p:cNvSpPr/>
            <p:nvPr/>
          </p:nvSpPr>
          <p:spPr>
            <a:xfrm>
              <a:off x="4041168" y="1283986"/>
              <a:ext cx="5299075" cy="3547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000" b="1">
                  <a:solidFill>
                    <a:schemeClr val="accent3"/>
                  </a:solidFill>
                </a:rPr>
                <a:t>Prosjektets hovedoppgaver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4B14B7A-7607-4BD8-A9FA-C8ECD2334696}"/>
                </a:ext>
              </a:extLst>
            </p:cNvPr>
            <p:cNvCxnSpPr>
              <a:cxnSpLocks/>
            </p:cNvCxnSpPr>
            <p:nvPr/>
          </p:nvCxnSpPr>
          <p:spPr>
            <a:xfrm>
              <a:off x="4041168" y="1682074"/>
              <a:ext cx="5299075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B2D43B0-FEA3-47BD-B8BD-96672C3BEF4F}"/>
              </a:ext>
            </a:extLst>
          </p:cNvPr>
          <p:cNvSpPr/>
          <p:nvPr/>
        </p:nvSpPr>
        <p:spPr>
          <a:xfrm>
            <a:off x="1786" y="5460406"/>
            <a:ext cx="12188429" cy="452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nb-NO" sz="1400">
                <a:solidFill>
                  <a:prstClr val="white"/>
                </a:solidFill>
              </a:rPr>
              <a:t>Gitt ressurssituasjon og at direktoratets fagkompetanse på utredning og analyse er flyttet til DFØ, begrenses oppdrag 5 inneværende år til rapportering på handlingsplanen.</a:t>
            </a:r>
          </a:p>
        </p:txBody>
      </p:sp>
      <p:sp>
        <p:nvSpPr>
          <p:cNvPr id="3" name="Flowchart: Extract 2">
            <a:extLst>
              <a:ext uri="{FF2B5EF4-FFF2-40B4-BE49-F238E27FC236}">
                <a16:creationId xmlns:a16="http://schemas.microsoft.com/office/drawing/2014/main" id="{AFED389D-0C1D-4825-B970-4EB757771525}"/>
              </a:ext>
            </a:extLst>
          </p:cNvPr>
          <p:cNvSpPr/>
          <p:nvPr/>
        </p:nvSpPr>
        <p:spPr>
          <a:xfrm rot="5400000">
            <a:off x="6208918" y="3388280"/>
            <a:ext cx="2123768" cy="203412"/>
          </a:xfrm>
          <a:prstGeom prst="flowChartExtra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45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74B5-995A-4F25-B440-9A9EB7F4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350553"/>
            <a:ext cx="11175365" cy="519373"/>
          </a:xfrm>
        </p:spPr>
        <p:txBody>
          <a:bodyPr>
            <a:noAutofit/>
          </a:bodyPr>
          <a:lstStyle/>
          <a:p>
            <a:r>
              <a:rPr lang="nb-NO"/>
              <a:t>Digdir har flere roller knyttet til regjeringens digitaliseringsstrategi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1290D6-EB6F-42E3-964D-30161D3693E1}"/>
              </a:ext>
            </a:extLst>
          </p:cNvPr>
          <p:cNvSpPr/>
          <p:nvPr/>
        </p:nvSpPr>
        <p:spPr>
          <a:xfrm>
            <a:off x="1786" y="5460406"/>
            <a:ext cx="12188429" cy="452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Tett koordinering mellom de ulike funksjonene vil være avgjørende for å sikre god og helhetlig oppfølging og gjennomføring.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C3DCAD-3356-4FD6-84F2-76F95BA00737}"/>
              </a:ext>
            </a:extLst>
          </p:cNvPr>
          <p:cNvGrpSpPr/>
          <p:nvPr/>
        </p:nvGrpSpPr>
        <p:grpSpPr>
          <a:xfrm>
            <a:off x="4089336" y="1257298"/>
            <a:ext cx="4029119" cy="4025902"/>
            <a:chOff x="4118455" y="1448849"/>
            <a:chExt cx="3970652" cy="39674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2798F5-3CD3-45A6-ACB5-CB5D153050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6909" y="1579909"/>
              <a:ext cx="3698182" cy="369818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7F3A76-08FB-4A03-B69A-BE2E12615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81487" y="2137287"/>
              <a:ext cx="1829026" cy="2583426"/>
            </a:xfrm>
            <a:prstGeom prst="rect">
              <a:avLst/>
            </a:prstGeom>
            <a:ln w="3175">
              <a:solidFill>
                <a:schemeClr val="accent4"/>
              </a:solidFill>
            </a:ln>
          </p:spPr>
        </p:pic>
        <p:sp>
          <p:nvSpPr>
            <p:cNvPr id="19" name="Flowchart: Extract 18">
              <a:extLst>
                <a:ext uri="{FF2B5EF4-FFF2-40B4-BE49-F238E27FC236}">
                  <a16:creationId xmlns:a16="http://schemas.microsoft.com/office/drawing/2014/main" id="{48BCC4AB-F206-4454-A9DE-D71AFB6F36B0}"/>
                </a:ext>
              </a:extLst>
            </p:cNvPr>
            <p:cNvSpPr/>
            <p:nvPr/>
          </p:nvSpPr>
          <p:spPr>
            <a:xfrm>
              <a:off x="7812629" y="3337560"/>
              <a:ext cx="276478" cy="18288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lowchart: Extract 19">
              <a:extLst>
                <a:ext uri="{FF2B5EF4-FFF2-40B4-BE49-F238E27FC236}">
                  <a16:creationId xmlns:a16="http://schemas.microsoft.com/office/drawing/2014/main" id="{9A553659-B235-4FD0-9B46-63904F1F6D06}"/>
                </a:ext>
              </a:extLst>
            </p:cNvPr>
            <p:cNvSpPr/>
            <p:nvPr/>
          </p:nvSpPr>
          <p:spPr>
            <a:xfrm rot="10800000">
              <a:off x="4118455" y="3337560"/>
              <a:ext cx="276478" cy="18288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lowchart: Extract 20">
              <a:extLst>
                <a:ext uri="{FF2B5EF4-FFF2-40B4-BE49-F238E27FC236}">
                  <a16:creationId xmlns:a16="http://schemas.microsoft.com/office/drawing/2014/main" id="{4DA3F79D-6F58-4316-B2E3-E6C53D346D15}"/>
                </a:ext>
              </a:extLst>
            </p:cNvPr>
            <p:cNvSpPr/>
            <p:nvPr/>
          </p:nvSpPr>
          <p:spPr>
            <a:xfrm rot="5400000">
              <a:off x="5956422" y="5186651"/>
              <a:ext cx="276478" cy="18288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lowchart: Extract 21">
              <a:extLst>
                <a:ext uri="{FF2B5EF4-FFF2-40B4-BE49-F238E27FC236}">
                  <a16:creationId xmlns:a16="http://schemas.microsoft.com/office/drawing/2014/main" id="{C91064E5-0255-440B-9131-BC6DA06FA2B3}"/>
                </a:ext>
              </a:extLst>
            </p:cNvPr>
            <p:cNvSpPr/>
            <p:nvPr/>
          </p:nvSpPr>
          <p:spPr>
            <a:xfrm rot="16200000">
              <a:off x="5956422" y="1495648"/>
              <a:ext cx="276478" cy="18288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4B658A-EF1E-48D4-9F2B-61D938F65B6B}"/>
              </a:ext>
            </a:extLst>
          </p:cNvPr>
          <p:cNvGrpSpPr/>
          <p:nvPr/>
        </p:nvGrpSpPr>
        <p:grpSpPr>
          <a:xfrm>
            <a:off x="1735013" y="1342130"/>
            <a:ext cx="8721978" cy="3848954"/>
            <a:chOff x="3050675" y="1518162"/>
            <a:chExt cx="5498793" cy="3793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A2BA3F-248E-499B-B901-3791ACF181CE}"/>
                </a:ext>
              </a:extLst>
            </p:cNvPr>
            <p:cNvSpPr/>
            <p:nvPr/>
          </p:nvSpPr>
          <p:spPr>
            <a:xfrm>
              <a:off x="3050677" y="1518162"/>
              <a:ext cx="1988669" cy="684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b="1">
                  <a:solidFill>
                    <a:schemeClr val="bg1"/>
                  </a:solidFill>
                </a:rPr>
                <a:t>Programkontor for oppfølging av handlingsplanen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D9DCBF-7B33-45E5-940B-1898E975DFDA}"/>
                </a:ext>
              </a:extLst>
            </p:cNvPr>
            <p:cNvSpPr/>
            <p:nvPr/>
          </p:nvSpPr>
          <p:spPr>
            <a:xfrm>
              <a:off x="6560797" y="1518162"/>
              <a:ext cx="1988669" cy="684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b="1">
                  <a:solidFill>
                    <a:schemeClr val="bg1"/>
                  </a:solidFill>
                </a:rPr>
                <a:t>Gjennomføring av </a:t>
              </a:r>
              <a:r>
                <a:rPr lang="nb-NO" sz="1600" b="1" err="1">
                  <a:solidFill>
                    <a:schemeClr val="bg1"/>
                  </a:solidFill>
                </a:rPr>
                <a:t>Digdirs</a:t>
              </a:r>
              <a:r>
                <a:rPr lang="nb-NO" sz="1600" b="1">
                  <a:solidFill>
                    <a:schemeClr val="bg1"/>
                  </a:solidFill>
                </a:rPr>
                <a:t> initiativer i strategien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5890A5-7C7E-4A71-92F5-BF4FFC3699DF}"/>
                </a:ext>
              </a:extLst>
            </p:cNvPr>
            <p:cNvSpPr/>
            <p:nvPr/>
          </p:nvSpPr>
          <p:spPr>
            <a:xfrm>
              <a:off x="6560799" y="4627042"/>
              <a:ext cx="1988669" cy="684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b="1">
                  <a:solidFill>
                    <a:schemeClr val="bg1"/>
                  </a:solidFill>
                </a:rPr>
                <a:t>Skatesekretariatet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7A3F42-F42F-467F-A7F6-9CC2AC934166}"/>
                </a:ext>
              </a:extLst>
            </p:cNvPr>
            <p:cNvSpPr/>
            <p:nvPr/>
          </p:nvSpPr>
          <p:spPr>
            <a:xfrm>
              <a:off x="3050675" y="4627042"/>
              <a:ext cx="1988669" cy="684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b="1">
                  <a:solidFill>
                    <a:schemeClr val="bg1"/>
                  </a:solidFill>
                </a:rPr>
                <a:t>Prosjekt for sammenhengende tjenester og livshendelser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9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8E6A-1732-4BB2-9EAC-0EC44A54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350553"/>
            <a:ext cx="10991161" cy="519373"/>
          </a:xfrm>
        </p:spPr>
        <p:txBody>
          <a:bodyPr>
            <a:noAutofit/>
          </a:bodyPr>
          <a:lstStyle/>
          <a:p>
            <a:r>
              <a:rPr lang="nb-NO"/>
              <a:t>Det er opprettet et programkontor for å sikre god og helhetlig koordinering – internt, mot KMD og andre virksomheter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4E8473E-CC80-4F87-B441-1223499B6CD2}"/>
              </a:ext>
            </a:extLst>
          </p:cNvPr>
          <p:cNvSpPr/>
          <p:nvPr/>
        </p:nvSpPr>
        <p:spPr>
          <a:xfrm>
            <a:off x="1786" y="5460406"/>
            <a:ext cx="12188429" cy="452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Gitt at Digdir besitter flere sentrale roller i oppfølgingen av handlingsplanen kan vi øke verdien ved å se sammenhenger på tvers.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E5F48E-B02C-4F03-863F-A5CEBE20B702}"/>
              </a:ext>
            </a:extLst>
          </p:cNvPr>
          <p:cNvGrpSpPr/>
          <p:nvPr/>
        </p:nvGrpSpPr>
        <p:grpSpPr>
          <a:xfrm>
            <a:off x="803275" y="6213346"/>
            <a:ext cx="431165" cy="279400"/>
            <a:chOff x="3926363" y="6213346"/>
            <a:chExt cx="2739881" cy="279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0330B3D-3858-4B1D-A6EA-E5EA403B1151}"/>
                </a:ext>
              </a:extLst>
            </p:cNvPr>
            <p:cNvCxnSpPr>
              <a:cxnSpLocks/>
            </p:cNvCxnSpPr>
            <p:nvPr/>
          </p:nvCxnSpPr>
          <p:spPr>
            <a:xfrm>
              <a:off x="3926363" y="6213346"/>
              <a:ext cx="27398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111B446-06CA-4471-91BA-2F3BEE749307}"/>
                </a:ext>
              </a:extLst>
            </p:cNvPr>
            <p:cNvCxnSpPr>
              <a:cxnSpLocks/>
            </p:cNvCxnSpPr>
            <p:nvPr/>
          </p:nvCxnSpPr>
          <p:spPr>
            <a:xfrm>
              <a:off x="3926363" y="6492746"/>
              <a:ext cx="273988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EF43E44-5570-4D61-AB4B-41C124CD864B}"/>
              </a:ext>
            </a:extLst>
          </p:cNvPr>
          <p:cNvSpPr/>
          <p:nvPr/>
        </p:nvSpPr>
        <p:spPr>
          <a:xfrm>
            <a:off x="1234440" y="6066296"/>
            <a:ext cx="1360980" cy="29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Oppfølging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8437835-F09B-4EBD-B618-E13CACCAB09F}"/>
              </a:ext>
            </a:extLst>
          </p:cNvPr>
          <p:cNvSpPr/>
          <p:nvPr/>
        </p:nvSpPr>
        <p:spPr>
          <a:xfrm>
            <a:off x="1234440" y="6345696"/>
            <a:ext cx="1360980" cy="29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Koordinering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BCE0A75-C53A-41D9-8276-CAAB14D0B30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968849" y="3267669"/>
            <a:ext cx="0" cy="265260"/>
          </a:xfrm>
          <a:prstGeom prst="straightConnector1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78D917-8E58-4010-8798-C00BD6B43ECB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089264" y="2920521"/>
            <a:ext cx="254619" cy="0"/>
          </a:xfrm>
          <a:prstGeom prst="straightConnector1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719DA48-3C1B-4E65-89E2-13709ECF66CD}"/>
              </a:ext>
            </a:extLst>
          </p:cNvPr>
          <p:cNvSpPr/>
          <p:nvPr/>
        </p:nvSpPr>
        <p:spPr>
          <a:xfrm>
            <a:off x="803275" y="2573373"/>
            <a:ext cx="2285989" cy="69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Skatesekretariatet</a:t>
            </a:r>
          </a:p>
        </p:txBody>
      </p:sp>
      <p:sp>
        <p:nvSpPr>
          <p:cNvPr id="77" name="Flowchart: Extract 76">
            <a:extLst>
              <a:ext uri="{FF2B5EF4-FFF2-40B4-BE49-F238E27FC236}">
                <a16:creationId xmlns:a16="http://schemas.microsoft.com/office/drawing/2014/main" id="{3371082C-D74B-418E-876D-63FEBB0496A3}"/>
              </a:ext>
            </a:extLst>
          </p:cNvPr>
          <p:cNvSpPr/>
          <p:nvPr/>
        </p:nvSpPr>
        <p:spPr>
          <a:xfrm rot="10800000">
            <a:off x="4621701" y="4201875"/>
            <a:ext cx="694294" cy="110135"/>
          </a:xfrm>
          <a:prstGeom prst="flowChartExtra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CA3681-DF84-48C1-A847-648ACA707345}"/>
              </a:ext>
            </a:extLst>
          </p:cNvPr>
          <p:cNvSpPr/>
          <p:nvPr/>
        </p:nvSpPr>
        <p:spPr>
          <a:xfrm>
            <a:off x="803275" y="1935448"/>
            <a:ext cx="2285989" cy="3358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Skates AU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4273AE-3FAE-4C3A-979C-BAB7B629392B}"/>
              </a:ext>
            </a:extLst>
          </p:cNvPr>
          <p:cNvSpPr/>
          <p:nvPr/>
        </p:nvSpPr>
        <p:spPr>
          <a:xfrm>
            <a:off x="803275" y="3569418"/>
            <a:ext cx="2285989" cy="5297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100" b="1">
                <a:solidFill>
                  <a:schemeClr val="tx2"/>
                </a:solidFill>
                <a:latin typeface="Arial" panose="020B0604020202020204"/>
              </a:rPr>
              <a:t>Understøttende tiltak i Digdir og andre virksomheter</a:t>
            </a:r>
          </a:p>
        </p:txBody>
      </p:sp>
      <p:cxnSp>
        <p:nvCxnSpPr>
          <p:cNvPr id="36" name="Straight Connector 71">
            <a:extLst>
              <a:ext uri="{FF2B5EF4-FFF2-40B4-BE49-F238E27FC236}">
                <a16:creationId xmlns:a16="http://schemas.microsoft.com/office/drawing/2014/main" id="{8CA52365-D038-43D1-B1F4-BD491E759AEC}"/>
              </a:ext>
            </a:extLst>
          </p:cNvPr>
          <p:cNvCxnSpPr>
            <a:cxnSpLocks/>
            <a:stCxn id="29" idx="0"/>
            <a:endCxn id="6" idx="2"/>
          </p:cNvCxnSpPr>
          <p:nvPr/>
        </p:nvCxnSpPr>
        <p:spPr>
          <a:xfrm flipV="1">
            <a:off x="1946270" y="3267669"/>
            <a:ext cx="0" cy="301749"/>
          </a:xfrm>
          <a:prstGeom prst="straightConnector1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231814B-8B79-4200-A1E2-A94EB61969EE}"/>
              </a:ext>
            </a:extLst>
          </p:cNvPr>
          <p:cNvSpPr/>
          <p:nvPr/>
        </p:nvSpPr>
        <p:spPr>
          <a:xfrm>
            <a:off x="3343883" y="3532929"/>
            <a:ext cx="3249931" cy="5662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100" b="1">
                <a:solidFill>
                  <a:schemeClr val="tx2"/>
                </a:solidFill>
                <a:latin typeface="Arial" panose="020B0604020202020204"/>
              </a:rPr>
              <a:t>Initiativer i handlingsplanen i Digdir og andre virksomheter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CC7B209-ACDF-413B-936C-87205F5A47E2}"/>
              </a:ext>
            </a:extLst>
          </p:cNvPr>
          <p:cNvSpPr/>
          <p:nvPr/>
        </p:nvSpPr>
        <p:spPr>
          <a:xfrm>
            <a:off x="3343883" y="4414748"/>
            <a:ext cx="3249931" cy="998671"/>
          </a:xfrm>
          <a:prstGeom prst="roundRect">
            <a:avLst>
              <a:gd name="adj" fmla="val 100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Programkontoret innhenter status, kunnskap og innsikt relatert til strategiens innsatsområder og utarbeider et kunnskapsgrunnlag til KMD med evt. anbefalinger til justeringer og/eller forslag til nye tiltak i handlingsplanen.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B51529-D3AE-4A42-8604-5C774BB99CD4}"/>
              </a:ext>
            </a:extLst>
          </p:cNvPr>
          <p:cNvSpPr/>
          <p:nvPr/>
        </p:nvSpPr>
        <p:spPr>
          <a:xfrm>
            <a:off x="803275" y="1347209"/>
            <a:ext cx="2285989" cy="3358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Skate</a:t>
            </a:r>
          </a:p>
        </p:txBody>
      </p:sp>
      <p:cxnSp>
        <p:nvCxnSpPr>
          <p:cNvPr id="43" name="Straight Connector 71">
            <a:extLst>
              <a:ext uri="{FF2B5EF4-FFF2-40B4-BE49-F238E27FC236}">
                <a16:creationId xmlns:a16="http://schemas.microsoft.com/office/drawing/2014/main" id="{D032002F-7938-4E27-8191-C5AC3198B262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V="1">
            <a:off x="1946270" y="2271317"/>
            <a:ext cx="0" cy="302056"/>
          </a:xfrm>
          <a:prstGeom prst="straightConnector1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71">
            <a:extLst>
              <a:ext uri="{FF2B5EF4-FFF2-40B4-BE49-F238E27FC236}">
                <a16:creationId xmlns:a16="http://schemas.microsoft.com/office/drawing/2014/main" id="{EB1A7BA6-ACF0-41E6-A411-94D60BD1CE9C}"/>
              </a:ext>
            </a:extLst>
          </p:cNvPr>
          <p:cNvCxnSpPr>
            <a:cxnSpLocks/>
            <a:stCxn id="3" idx="0"/>
            <a:endCxn id="42" idx="2"/>
          </p:cNvCxnSpPr>
          <p:nvPr/>
        </p:nvCxnSpPr>
        <p:spPr>
          <a:xfrm flipV="1">
            <a:off x="1946270" y="1683078"/>
            <a:ext cx="0" cy="252370"/>
          </a:xfrm>
          <a:prstGeom prst="straightConnector1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809D715-22E2-420A-8E3F-6CA0B42A4FA6}"/>
              </a:ext>
            </a:extLst>
          </p:cNvPr>
          <p:cNvSpPr/>
          <p:nvPr/>
        </p:nvSpPr>
        <p:spPr>
          <a:xfrm>
            <a:off x="3343883" y="2573373"/>
            <a:ext cx="3249931" cy="69429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1600" b="1">
                <a:solidFill>
                  <a:prstClr val="white"/>
                </a:solidFill>
              </a:rPr>
              <a:t>Programkontor </a:t>
            </a:r>
            <a:r>
              <a:rPr lang="nb-NO" sz="1600" b="1">
                <a:solidFill>
                  <a:prstClr val="white"/>
                </a:solidFill>
                <a:latin typeface="Arial" panose="020B0604020202020204"/>
              </a:rPr>
              <a:t>f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 oppfølging av handlingsplanen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DE79C-FA48-4BAF-A070-6BA4057EFE28}"/>
              </a:ext>
            </a:extLst>
          </p:cNvPr>
          <p:cNvSpPr/>
          <p:nvPr/>
        </p:nvSpPr>
        <p:spPr>
          <a:xfrm>
            <a:off x="6848434" y="2573373"/>
            <a:ext cx="4537356" cy="69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Sammenhengende tjenester og livshendelser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9EBC31D-EEEB-4536-A7AE-6BB104375CCC}"/>
              </a:ext>
            </a:extLst>
          </p:cNvPr>
          <p:cNvSpPr/>
          <p:nvPr/>
        </p:nvSpPr>
        <p:spPr>
          <a:xfrm>
            <a:off x="6848434" y="3569419"/>
            <a:ext cx="1435558" cy="5297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Sekr. for </a:t>
            </a:r>
            <a:r>
              <a:rPr kumimoji="0" lang="nb-NO" sz="11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tverrdep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gruppe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49F927D-65C5-46EB-9CE7-50257AE52061}"/>
              </a:ext>
            </a:extLst>
          </p:cNvPr>
          <p:cNvSpPr/>
          <p:nvPr/>
        </p:nvSpPr>
        <p:spPr>
          <a:xfrm>
            <a:off x="8399333" y="3569419"/>
            <a:ext cx="1435558" cy="5297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Livshendelser</a:t>
            </a:r>
          </a:p>
        </p:txBody>
      </p:sp>
      <p:cxnSp>
        <p:nvCxnSpPr>
          <p:cNvPr id="92" name="Straight Connector 10">
            <a:extLst>
              <a:ext uri="{FF2B5EF4-FFF2-40B4-BE49-F238E27FC236}">
                <a16:creationId xmlns:a16="http://schemas.microsoft.com/office/drawing/2014/main" id="{E68CA812-E59E-4477-B2CA-9D62CE1197A5}"/>
              </a:ext>
            </a:extLst>
          </p:cNvPr>
          <p:cNvCxnSpPr>
            <a:cxnSpLocks/>
            <a:stCxn id="7" idx="2"/>
            <a:endCxn id="90" idx="0"/>
          </p:cNvCxnSpPr>
          <p:nvPr/>
        </p:nvCxnSpPr>
        <p:spPr>
          <a:xfrm rot="5400000">
            <a:off x="8190788" y="2643095"/>
            <a:ext cx="301750" cy="1550899"/>
          </a:xfrm>
          <a:prstGeom prst="bentConnector3">
            <a:avLst>
              <a:gd name="adj1" fmla="val 50000"/>
            </a:avLst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0">
            <a:extLst>
              <a:ext uri="{FF2B5EF4-FFF2-40B4-BE49-F238E27FC236}">
                <a16:creationId xmlns:a16="http://schemas.microsoft.com/office/drawing/2014/main" id="{E9BD96F8-B5F5-45EA-8D8E-CFAA69431DD0}"/>
              </a:ext>
            </a:extLst>
          </p:cNvPr>
          <p:cNvCxnSpPr>
            <a:cxnSpLocks/>
            <a:stCxn id="7" idx="2"/>
            <a:endCxn id="61" idx="0"/>
          </p:cNvCxnSpPr>
          <p:nvPr/>
        </p:nvCxnSpPr>
        <p:spPr>
          <a:xfrm rot="16200000" flipH="1">
            <a:off x="9741686" y="2643094"/>
            <a:ext cx="301750" cy="1550899"/>
          </a:xfrm>
          <a:prstGeom prst="bentConnector3">
            <a:avLst>
              <a:gd name="adj1" fmla="val 50000"/>
            </a:avLst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02E8570-CE81-4497-8D5C-97685813D495}"/>
              </a:ext>
            </a:extLst>
          </p:cNvPr>
          <p:cNvSpPr/>
          <p:nvPr/>
        </p:nvSpPr>
        <p:spPr>
          <a:xfrm>
            <a:off x="9950232" y="3569419"/>
            <a:ext cx="1435558" cy="5297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Utforme sammen-hengende tjenester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D0B116B-8805-435A-8326-FDF54670BD16}"/>
              </a:ext>
            </a:extLst>
          </p:cNvPr>
          <p:cNvCxnSpPr>
            <a:stCxn id="7" idx="2"/>
            <a:endCxn id="91" idx="0"/>
          </p:cNvCxnSpPr>
          <p:nvPr/>
        </p:nvCxnSpPr>
        <p:spPr>
          <a:xfrm>
            <a:off x="9117112" y="3267669"/>
            <a:ext cx="0" cy="30175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C8A74F2C-96B5-4142-8C6F-B1730B90A81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6593814" y="2920521"/>
            <a:ext cx="254620" cy="0"/>
          </a:xfrm>
          <a:prstGeom prst="straightConnector1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1607997-3A1E-48EA-8BCE-808FBEBB893A}"/>
              </a:ext>
            </a:extLst>
          </p:cNvPr>
          <p:cNvSpPr/>
          <p:nvPr/>
        </p:nvSpPr>
        <p:spPr>
          <a:xfrm>
            <a:off x="3343883" y="1935448"/>
            <a:ext cx="3249931" cy="3358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Digdirs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ledelse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E110919-9D9E-4CE8-85EB-33FFF0B1F82F}"/>
              </a:ext>
            </a:extLst>
          </p:cNvPr>
          <p:cNvSpPr/>
          <p:nvPr/>
        </p:nvSpPr>
        <p:spPr>
          <a:xfrm>
            <a:off x="3343883" y="1347209"/>
            <a:ext cx="3249931" cy="3358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KMD</a:t>
            </a:r>
          </a:p>
        </p:txBody>
      </p:sp>
      <p:cxnSp>
        <p:nvCxnSpPr>
          <p:cNvPr id="60" name="Straight Connector 71">
            <a:extLst>
              <a:ext uri="{FF2B5EF4-FFF2-40B4-BE49-F238E27FC236}">
                <a16:creationId xmlns:a16="http://schemas.microsoft.com/office/drawing/2014/main" id="{95119455-CE44-4405-9242-75E65E189AF4}"/>
              </a:ext>
            </a:extLst>
          </p:cNvPr>
          <p:cNvCxnSpPr>
            <a:cxnSpLocks/>
            <a:stCxn id="4" idx="0"/>
            <a:endCxn id="55" idx="2"/>
          </p:cNvCxnSpPr>
          <p:nvPr/>
        </p:nvCxnSpPr>
        <p:spPr>
          <a:xfrm flipV="1">
            <a:off x="4968849" y="2271317"/>
            <a:ext cx="0" cy="302056"/>
          </a:xfrm>
          <a:prstGeom prst="straightConnector1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71">
            <a:extLst>
              <a:ext uri="{FF2B5EF4-FFF2-40B4-BE49-F238E27FC236}">
                <a16:creationId xmlns:a16="http://schemas.microsoft.com/office/drawing/2014/main" id="{2B924570-35F6-44E1-A36E-AEEFEF0C647D}"/>
              </a:ext>
            </a:extLst>
          </p:cNvPr>
          <p:cNvCxnSpPr>
            <a:cxnSpLocks/>
            <a:stCxn id="55" idx="0"/>
            <a:endCxn id="57" idx="2"/>
          </p:cNvCxnSpPr>
          <p:nvPr/>
        </p:nvCxnSpPr>
        <p:spPr>
          <a:xfrm flipV="1">
            <a:off x="4968849" y="1683078"/>
            <a:ext cx="0" cy="252370"/>
          </a:xfrm>
          <a:prstGeom prst="straightConnector1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3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9F47-1BDB-4E51-A002-6AB36FDA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855326" cy="519373"/>
          </a:xfrm>
        </p:spPr>
        <p:txBody>
          <a:bodyPr>
            <a:noAutofit/>
          </a:bodyPr>
          <a:lstStyle/>
          <a:p>
            <a:r>
              <a:rPr lang="nb-NO"/>
              <a:t>Programkontoret skal innhente status på initiativer og tiltak, samt kunnskap og innsikt relatert til strategiens innsatsområder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FD7A2B7-25B1-43AD-8182-50707D0372D3}"/>
              </a:ext>
            </a:extLst>
          </p:cNvPr>
          <p:cNvSpPr/>
          <p:nvPr/>
        </p:nvSpPr>
        <p:spPr bwMode="auto">
          <a:xfrm rot="10800000" flipV="1">
            <a:off x="3188657" y="2018253"/>
            <a:ext cx="5815078" cy="126733"/>
          </a:xfrm>
          <a:prstGeom prst="triangle">
            <a:avLst/>
          </a:prstGeom>
          <a:solidFill>
            <a:schemeClr val="accent5"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500" tIns="67500" rIns="67500" bIns="675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7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CD2CD-8231-48BC-8D83-24311B7A12BF}"/>
              </a:ext>
            </a:extLst>
          </p:cNvPr>
          <p:cNvGrpSpPr/>
          <p:nvPr/>
        </p:nvGrpSpPr>
        <p:grpSpPr>
          <a:xfrm>
            <a:off x="438413" y="2211250"/>
            <a:ext cx="10950312" cy="3705399"/>
            <a:chOff x="438413" y="1379146"/>
            <a:chExt cx="10950312" cy="3705399"/>
          </a:xfrm>
        </p:grpSpPr>
        <p:sp>
          <p:nvSpPr>
            <p:cNvPr id="4" name="Rectangle 51">
              <a:extLst>
                <a:ext uri="{FF2B5EF4-FFF2-40B4-BE49-F238E27FC236}">
                  <a16:creationId xmlns:a16="http://schemas.microsoft.com/office/drawing/2014/main" id="{EA4D292B-76B3-477F-8FCA-AC1159FE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663" y="1800197"/>
              <a:ext cx="10585062" cy="606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2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ko-KR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5" name="Rectangle 35">
              <a:extLst>
                <a:ext uri="{FF2B5EF4-FFF2-40B4-BE49-F238E27FC236}">
                  <a16:creationId xmlns:a16="http://schemas.microsoft.com/office/drawing/2014/main" id="{5A41EF21-59CF-4644-8A9D-6D439A9B7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116" y="1856422"/>
              <a:ext cx="3256162" cy="494380"/>
            </a:xfrm>
            <a:prstGeom prst="rect">
              <a:avLst/>
            </a:prstGeom>
            <a:solidFill>
              <a:schemeClr val="accent5"/>
            </a:solidFill>
            <a:ln w="12700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square" lIns="27000" rIns="270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Koordinering, oppfølging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og rapportering</a:t>
              </a:r>
            </a:p>
          </p:txBody>
        </p:sp>
        <p:sp>
          <p:nvSpPr>
            <p:cNvPr id="6" name="Rectangle 39">
              <a:extLst>
                <a:ext uri="{FF2B5EF4-FFF2-40B4-BE49-F238E27FC236}">
                  <a16:creationId xmlns:a16="http://schemas.microsoft.com/office/drawing/2014/main" id="{C43E068C-5548-47F0-8338-5C7B468FC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2624" y="1856422"/>
              <a:ext cx="3256162" cy="494380"/>
            </a:xfrm>
            <a:prstGeom prst="rect">
              <a:avLst/>
            </a:prstGeom>
            <a:solidFill>
              <a:schemeClr val="accent5"/>
            </a:solidFill>
            <a:ln w="12700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square" lIns="27000" rIns="270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Formidling og kommunikasjon</a:t>
              </a: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9C6361F2-2802-457B-B4C4-BF3466885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3061" y="1912545"/>
              <a:ext cx="606833" cy="3761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en-US" sz="11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Oppgaver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37767B7-8D3A-48D6-8728-33454940A6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68949" y="3601055"/>
              <a:ext cx="2590852" cy="3761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en-US" sz="11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Aktiviteter</a:t>
              </a:r>
            </a:p>
          </p:txBody>
        </p:sp>
        <p:sp>
          <p:nvSpPr>
            <p:cNvPr id="9" name="Rectangle 39">
              <a:extLst>
                <a:ext uri="{FF2B5EF4-FFF2-40B4-BE49-F238E27FC236}">
                  <a16:creationId xmlns:a16="http://schemas.microsoft.com/office/drawing/2014/main" id="{6FA2F04E-1934-498E-9E2A-1FAD1411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370" y="1856422"/>
              <a:ext cx="3256162" cy="494380"/>
            </a:xfrm>
            <a:prstGeom prst="rect">
              <a:avLst/>
            </a:prstGeom>
            <a:solidFill>
              <a:schemeClr val="accent5"/>
            </a:solidFill>
            <a:ln w="12700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square" lIns="27000" rIns="27000" anchor="ctr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Utarbeide kunnskapsgrunnlag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549FD8-BFF6-4049-A6F0-7CFEFB79253F}"/>
                </a:ext>
              </a:extLst>
            </p:cNvPr>
            <p:cNvGrpSpPr/>
            <p:nvPr/>
          </p:nvGrpSpPr>
          <p:grpSpPr>
            <a:xfrm>
              <a:off x="962116" y="2484306"/>
              <a:ext cx="10296670" cy="2597028"/>
              <a:chOff x="962116" y="2484306"/>
              <a:chExt cx="10296670" cy="2597028"/>
            </a:xfrm>
          </p:grpSpPr>
          <p:sp>
            <p:nvSpPr>
              <p:cNvPr id="11" name="Rectangle 31">
                <a:extLst>
                  <a:ext uri="{FF2B5EF4-FFF2-40B4-BE49-F238E27FC236}">
                    <a16:creationId xmlns:a16="http://schemas.microsoft.com/office/drawing/2014/main" id="{38564E8B-3BBC-4BD2-98DB-4180C53627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2116" y="2484306"/>
                <a:ext cx="3256162" cy="259702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tIns="36000" bIns="36000"/>
              <a:lstStyle/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Koordinering med og status på </a:t>
                </a:r>
                <a:r>
                  <a:rPr kumimoji="0" lang="nb-NO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Sammenhengende tjenester og livshendelser</a:t>
                </a:r>
              </a:p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Koordinering og status på </a:t>
                </a:r>
                <a:r>
                  <a:rPr kumimoji="0" lang="nb-NO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øvrige innsatsområder og initiativer</a:t>
                </a:r>
              </a:p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Samlet overblikk over status på </a:t>
                </a:r>
                <a:r>
                  <a:rPr kumimoji="0" lang="nb-NO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understøttende tiltak</a:t>
                </a: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(nivå 3)</a:t>
                </a:r>
              </a:p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Oppfølging av </a:t>
                </a:r>
                <a:r>
                  <a:rPr kumimoji="0" lang="nb-NO" sz="12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Digdirs</a:t>
                </a: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understøttende tiltak opp mot handlingsplanen</a:t>
                </a:r>
              </a:p>
            </p:txBody>
          </p:sp>
          <p:sp>
            <p:nvSpPr>
              <p:cNvPr id="12" name="Rectangle 31">
                <a:extLst>
                  <a:ext uri="{FF2B5EF4-FFF2-40B4-BE49-F238E27FC236}">
                    <a16:creationId xmlns:a16="http://schemas.microsoft.com/office/drawing/2014/main" id="{E6C6ADB5-D09E-4E21-AC91-D7786F8598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002624" y="2484306"/>
                <a:ext cx="3256162" cy="259702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tIns="36000" bIns="36000"/>
              <a:lstStyle/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Formidling av handlingsplanen til </a:t>
                </a:r>
                <a:r>
                  <a:rPr kumimoji="0" lang="nb-NO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interne og eksterne interessenter for å sikre god forankring av handlingsplanen </a:t>
                </a: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blant involverte aktører, og gjøre handlingsplanen kjent for innbyggere, i offentlig sektor og næringsliv</a:t>
                </a:r>
              </a:p>
            </p:txBody>
          </p:sp>
          <p:sp>
            <p:nvSpPr>
              <p:cNvPr id="13" name="Rectangle 31">
                <a:extLst>
                  <a:ext uri="{FF2B5EF4-FFF2-40B4-BE49-F238E27FC236}">
                    <a16:creationId xmlns:a16="http://schemas.microsoft.com/office/drawing/2014/main" id="{CAE9F70B-2FFB-4DF8-B47D-21E9F3AE90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82370" y="2484306"/>
                <a:ext cx="3256162" cy="259702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tIns="36000" bIns="36000"/>
              <a:lstStyle/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nb-NO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Innhold i </a:t>
                </a:r>
                <a:r>
                  <a:rPr lang="nb-NO" sz="12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kunnskapsgrunnlag</a:t>
                </a:r>
              </a:p>
              <a:p>
                <a:pPr marL="450850" lvl="1" indent="-171450">
                  <a:spcAft>
                    <a:spcPts val="200"/>
                  </a:spcAft>
                  <a:buClr>
                    <a:srgbClr val="0062B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nb-NO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Status</a:t>
                </a: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på initiativer og understøttende tiltak i handlingsplanen</a:t>
                </a:r>
              </a:p>
              <a:p>
                <a:pPr marL="450850" lvl="1" indent="-171450">
                  <a:spcAft>
                    <a:spcPts val="200"/>
                  </a:spcAft>
                  <a:buClr>
                    <a:srgbClr val="0062B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nb-NO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Analyse</a:t>
                </a: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av trender og forventninger til digitalisering i offentlig sektor</a:t>
                </a:r>
              </a:p>
              <a:p>
                <a:pPr marL="450850" lvl="1" indent="-171450">
                  <a:spcAft>
                    <a:spcPts val="200"/>
                  </a:spcAft>
                  <a:buClr>
                    <a:srgbClr val="0062B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Utarbeide </a:t>
                </a:r>
                <a:r>
                  <a:rPr kumimoji="0" lang="nb-NO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anbefaling</a:t>
                </a: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til evt. justering av handlingsplanen</a:t>
                </a:r>
              </a:p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Forberede årlig formidling av status for tilstand og utvikling på direktoratets fagområder fra 2021 (oppdrag 5 i TDB)</a:t>
                </a:r>
              </a:p>
              <a:p>
                <a:pPr marL="16260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B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b-NO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Chevron 8">
              <a:extLst>
                <a:ext uri="{FF2B5EF4-FFF2-40B4-BE49-F238E27FC236}">
                  <a16:creationId xmlns:a16="http://schemas.microsoft.com/office/drawing/2014/main" id="{933C7F3D-2130-45B5-8C00-189D809DC428}"/>
                </a:ext>
              </a:extLst>
            </p:cNvPr>
            <p:cNvSpPr/>
            <p:nvPr/>
          </p:nvSpPr>
          <p:spPr>
            <a:xfrm>
              <a:off x="803663" y="1379146"/>
              <a:ext cx="10585062" cy="360447"/>
            </a:xfrm>
            <a:prstGeom prst="rect">
              <a:avLst/>
            </a:prstGeom>
            <a:solidFill>
              <a:schemeClr val="accent3"/>
            </a:solidFill>
            <a:ln w="12700" algn="ctr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33231" tIns="33231" rIns="33231" bIns="33231" anchor="ctr"/>
            <a:lstStyle/>
            <a:p>
              <a:pPr marL="0" marR="0" lvl="0" indent="0" algn="ctr" defTabSz="422041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84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Programkontor</a:t>
              </a:r>
            </a:p>
          </p:txBody>
        </p:sp>
      </p:grpSp>
      <p:sp>
        <p:nvSpPr>
          <p:cNvPr id="25" name="Rectangle 4">
            <a:extLst>
              <a:ext uri="{FF2B5EF4-FFF2-40B4-BE49-F238E27FC236}">
                <a16:creationId xmlns:a16="http://schemas.microsoft.com/office/drawing/2014/main" id="{DFA7C554-DAFF-4526-8F5F-BE81153BDD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8074" y="1491783"/>
            <a:ext cx="676814" cy="37612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r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Leveranser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0DBB97C-297E-4F67-8348-967C860BAD9B}"/>
              </a:ext>
            </a:extLst>
          </p:cNvPr>
          <p:cNvSpPr>
            <a:spLocks noChangeAspect="1"/>
          </p:cNvSpPr>
          <p:nvPr/>
        </p:nvSpPr>
        <p:spPr>
          <a:xfrm>
            <a:off x="6164263" y="1391846"/>
            <a:ext cx="576000" cy="57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CD2C77-FD66-41C6-AD7F-DE20BBCE2B6C}"/>
              </a:ext>
            </a:extLst>
          </p:cNvPr>
          <p:cNvGrpSpPr/>
          <p:nvPr/>
        </p:nvGrpSpPr>
        <p:grpSpPr>
          <a:xfrm>
            <a:off x="1579563" y="1391846"/>
            <a:ext cx="4448174" cy="576000"/>
            <a:chOff x="2355850" y="1391846"/>
            <a:chExt cx="4448174" cy="576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75450C-8E01-426A-836E-12201732219C}"/>
                </a:ext>
              </a:extLst>
            </p:cNvPr>
            <p:cNvSpPr/>
            <p:nvPr/>
          </p:nvSpPr>
          <p:spPr>
            <a:xfrm>
              <a:off x="2931849" y="1391846"/>
              <a:ext cx="3872175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Statusrapport for handlingsplanen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A08E8D6-25D3-4F2E-96F0-C45AB0CE6105}"/>
                </a:ext>
              </a:extLst>
            </p:cNvPr>
            <p:cNvGrpSpPr/>
            <p:nvPr/>
          </p:nvGrpSpPr>
          <p:grpSpPr>
            <a:xfrm>
              <a:off x="2355850" y="1391846"/>
              <a:ext cx="576000" cy="576000"/>
              <a:chOff x="2355850" y="1391846"/>
              <a:chExt cx="576000" cy="576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16FE858-25AF-4140-A131-1CF0DF3FA0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55850" y="1391846"/>
                <a:ext cx="576000" cy="57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B8F2268-7BC1-4258-8712-3D412F45FD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265" t="25655" r="18697" b="25612"/>
              <a:stretch/>
            </p:blipFill>
            <p:spPr>
              <a:xfrm>
                <a:off x="2450306" y="1535906"/>
                <a:ext cx="378619" cy="288132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292514-A702-466B-B590-B8185FD39D85}"/>
              </a:ext>
            </a:extLst>
          </p:cNvPr>
          <p:cNvGrpSpPr/>
          <p:nvPr/>
        </p:nvGrpSpPr>
        <p:grpSpPr>
          <a:xfrm>
            <a:off x="6164263" y="1391846"/>
            <a:ext cx="4448174" cy="576000"/>
            <a:chOff x="6940550" y="1391846"/>
            <a:chExt cx="4448174" cy="576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E1935F-9957-4A17-946B-77033A716D49}"/>
                </a:ext>
              </a:extLst>
            </p:cNvPr>
            <p:cNvSpPr/>
            <p:nvPr/>
          </p:nvSpPr>
          <p:spPr>
            <a:xfrm>
              <a:off x="7516549" y="1391846"/>
              <a:ext cx="3872175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Kunnskapsgrunnlag med evt. anbefalinger 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CA6991A-C2B0-4639-82A0-189F79F22EF9}"/>
                </a:ext>
              </a:extLst>
            </p:cNvPr>
            <p:cNvGrpSpPr/>
            <p:nvPr/>
          </p:nvGrpSpPr>
          <p:grpSpPr>
            <a:xfrm>
              <a:off x="6940550" y="1391846"/>
              <a:ext cx="576000" cy="576000"/>
              <a:chOff x="2355850" y="1391846"/>
              <a:chExt cx="576000" cy="5760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4C9B651-3052-4A39-8C2F-B0C9FFDB8C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55850" y="1391846"/>
                <a:ext cx="576000" cy="57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00D38D6-C506-410C-BB20-ECFCFCD00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265" t="25655" r="18697" b="25612"/>
              <a:stretch/>
            </p:blipFill>
            <p:spPr>
              <a:xfrm>
                <a:off x="2450306" y="1535906"/>
                <a:ext cx="378619" cy="2881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8901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47C7-F8D5-4991-B9A4-B331F82B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Fokus fremover</a:t>
            </a:r>
          </a:p>
        </p:txBody>
      </p:sp>
      <p:pic>
        <p:nvPicPr>
          <p:cNvPr id="4" name="Picture 2" descr="C:\Users\bastian.k\Desktop\straße.png">
            <a:extLst>
              <a:ext uri="{FF2B5EF4-FFF2-40B4-BE49-F238E27FC236}">
                <a16:creationId xmlns:a16="http://schemas.microsoft.com/office/drawing/2014/main" id="{2D823020-D517-4022-A21C-9E7B1086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89" b="26130"/>
          <a:stretch>
            <a:fillRect/>
          </a:stretch>
        </p:blipFill>
        <p:spPr bwMode="gray">
          <a:xfrm>
            <a:off x="6347791" y="0"/>
            <a:ext cx="6008101" cy="6857999"/>
          </a:xfrm>
          <a:prstGeom prst="rect">
            <a:avLst/>
          </a:prstGeom>
          <a:noFill/>
          <a:effectLst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A1FA2-81F3-4E08-8420-1DBCED12EF19}"/>
              </a:ext>
            </a:extLst>
          </p:cNvPr>
          <p:cNvSpPr/>
          <p:nvPr/>
        </p:nvSpPr>
        <p:spPr>
          <a:xfrm>
            <a:off x="1256977" y="1998339"/>
            <a:ext cx="5249840" cy="900000"/>
          </a:xfrm>
          <a:prstGeom prst="roundRect">
            <a:avLst>
              <a:gd name="adj" fmla="val 3286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nb-NO" dirty="0">
                <a:solidFill>
                  <a:schemeClr val="tx1"/>
                </a:solidFill>
              </a:rPr>
              <a:t>2. </a:t>
            </a:r>
            <a:r>
              <a:rPr lang="nb-NO">
                <a:solidFill>
                  <a:schemeClr val="tx1"/>
                </a:solidFill>
              </a:rPr>
              <a:t>tertialrapport</a:t>
            </a:r>
            <a:r>
              <a:rPr lang="nb-NO" dirty="0">
                <a:solidFill>
                  <a:schemeClr val="tx1"/>
                </a:solidFill>
              </a:rPr>
              <a:t>, status på Handlingsplanen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E837B4-E140-4F75-80DB-BB3923317C6B}"/>
              </a:ext>
            </a:extLst>
          </p:cNvPr>
          <p:cNvSpPr>
            <a:spLocks noChangeAspect="1"/>
          </p:cNvSpPr>
          <p:nvPr/>
        </p:nvSpPr>
        <p:spPr>
          <a:xfrm>
            <a:off x="756195" y="1951259"/>
            <a:ext cx="994160" cy="994160"/>
          </a:xfrm>
          <a:prstGeom prst="ellipse">
            <a:avLst/>
          </a:prstGeom>
          <a:solidFill>
            <a:schemeClr val="accent3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2C88BE-9B45-40A9-AC74-C153371D6118}"/>
              </a:ext>
            </a:extLst>
          </p:cNvPr>
          <p:cNvSpPr/>
          <p:nvPr/>
        </p:nvSpPr>
        <p:spPr>
          <a:xfrm>
            <a:off x="1256977" y="3959661"/>
            <a:ext cx="5249840" cy="900000"/>
          </a:xfrm>
          <a:prstGeom prst="roundRect">
            <a:avLst>
              <a:gd name="adj" fmla="val 3286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Tett dialog med initiativene i handlings-planen og koordinering med andre tilgrensende funksjoner og strategier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79C965-241D-4F89-8813-0FB76327A58B}"/>
              </a:ext>
            </a:extLst>
          </p:cNvPr>
          <p:cNvSpPr>
            <a:spLocks noChangeAspect="1"/>
          </p:cNvSpPr>
          <p:nvPr/>
        </p:nvSpPr>
        <p:spPr>
          <a:xfrm>
            <a:off x="756195" y="3912581"/>
            <a:ext cx="994160" cy="994160"/>
          </a:xfrm>
          <a:prstGeom prst="ellipse">
            <a:avLst/>
          </a:prstGeom>
          <a:solidFill>
            <a:schemeClr val="accent3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BA5269A-AEAC-43EF-AC40-AEA11057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72" y="6219791"/>
            <a:ext cx="1908000" cy="2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7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42AA-26F6-4E13-8866-EA1FEDE6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03" y="1340514"/>
            <a:ext cx="11643995" cy="1820375"/>
          </a:xfrm>
        </p:spPr>
        <p:txBody>
          <a:bodyPr/>
          <a:lstStyle/>
          <a:p>
            <a:r>
              <a:rPr lang="nb-NO" sz="2800" b="0"/>
              <a:t>Jobber du med noe relatert til dette og som vi burde koordinere oss med?</a:t>
            </a:r>
            <a:br>
              <a:rPr lang="nb-NO" sz="2800"/>
            </a:br>
            <a:br>
              <a:rPr lang="nb-NO" sz="2800"/>
            </a:br>
            <a:br>
              <a:rPr lang="nb-NO" sz="2800"/>
            </a:br>
            <a:r>
              <a:rPr lang="nb-NO"/>
              <a:t>Ta kontakt!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0A7429-DE6F-457B-A53F-8E0BF68C8F47}"/>
              </a:ext>
            </a:extLst>
          </p:cNvPr>
          <p:cNvGrpSpPr/>
          <p:nvPr/>
        </p:nvGrpSpPr>
        <p:grpSpPr>
          <a:xfrm>
            <a:off x="3608097" y="3559946"/>
            <a:ext cx="4975806" cy="1438168"/>
            <a:chOff x="751840" y="3559946"/>
            <a:chExt cx="3382838" cy="9777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02EC1D-0A88-4338-A33C-EB1586D4DEBC}"/>
                </a:ext>
              </a:extLst>
            </p:cNvPr>
            <p:cNvSpPr/>
            <p:nvPr/>
          </p:nvSpPr>
          <p:spPr>
            <a:xfrm>
              <a:off x="1752946" y="3588024"/>
              <a:ext cx="2381732" cy="949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nb-NO" sz="2000" b="1" dirty="0"/>
                <a:t>Prosjektleder</a:t>
              </a:r>
            </a:p>
            <a:p>
              <a:r>
                <a:rPr lang="nb-NO" sz="2000" dirty="0"/>
                <a:t>Arvid Bro Thuestad</a:t>
              </a:r>
            </a:p>
            <a:p>
              <a:r>
                <a:rPr lang="nb-NO" sz="2000" i="1" dirty="0"/>
                <a:t>abt@digdir.no</a:t>
              </a:r>
            </a:p>
          </p:txBody>
        </p:sp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885CBC0F-0B77-400C-B608-8730FEBF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40" y="3559946"/>
              <a:ext cx="1016635" cy="977749"/>
            </a:xfrm>
            <a:prstGeom prst="ellipse">
              <a:avLst/>
            </a:prstGeom>
            <a:blipFill>
              <a:blip r:embed="rId4"/>
              <a:stretch>
                <a:fillRect t="-10717" b="-39283"/>
              </a:stretch>
            </a:blipFill>
          </p:spPr>
        </p:pic>
      </p:grpSp>
    </p:spTree>
    <p:extLst>
      <p:ext uri="{BB962C8B-B14F-4D97-AF65-F5344CB8AC3E}">
        <p14:creationId xmlns:p14="http://schemas.microsoft.com/office/powerpoint/2010/main" val="65792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B784-97C9-40B6-81BA-89A2BDE7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nb-NO">
                <a:solidFill>
                  <a:schemeClr val="tx2"/>
                </a:solidFill>
              </a:rPr>
              <a:t>Agenda</a:t>
            </a:r>
          </a:p>
        </p:txBody>
      </p:sp>
      <p:graphicFrame>
        <p:nvGraphicFramePr>
          <p:cNvPr id="4" name="AgendaTable">
            <a:extLst>
              <a:ext uri="{FF2B5EF4-FFF2-40B4-BE49-F238E27FC236}">
                <a16:creationId xmlns:a16="http://schemas.microsoft.com/office/drawing/2014/main" id="{82F672D8-7E47-4B49-8538-E28690F7D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204077"/>
              </p:ext>
            </p:extLst>
          </p:nvPr>
        </p:nvGraphicFramePr>
        <p:xfrm>
          <a:off x="803275" y="1341438"/>
          <a:ext cx="1058545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2839">
                  <a:extLst>
                    <a:ext uri="{9D8B030D-6E8A-4147-A177-3AD203B41FA5}">
                      <a16:colId xmlns:a16="http://schemas.microsoft.com/office/drawing/2014/main" val="1433478893"/>
                    </a:ext>
                  </a:extLst>
                </a:gridCol>
                <a:gridCol w="1112611">
                  <a:extLst>
                    <a:ext uri="{9D8B030D-6E8A-4147-A177-3AD203B41FA5}">
                      <a16:colId xmlns:a16="http://schemas.microsoft.com/office/drawing/2014/main" val="1365238829"/>
                    </a:ext>
                  </a:extLst>
                </a:gridCol>
              </a:tblGrid>
              <a:tr h="417512">
                <a:tc>
                  <a:txBody>
                    <a:bodyPr/>
                    <a:lstStyle/>
                    <a:p>
                      <a:r>
                        <a:rPr lang="nb-NO" sz="2400" b="1" i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Handlingsplanen for regjeringens digitaliseringsstrategi</a:t>
                      </a:r>
                    </a:p>
                  </a:txBody>
                  <a:tcPr>
                    <a:solidFill>
                      <a:srgbClr val="006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14" rtl="0" eaLnBrk="1" latinLnBrk="0" hangingPunct="1"/>
                      <a:endParaRPr lang="nb-NO" sz="2400" b="0" i="1" kern="1200">
                        <a:solidFill>
                          <a:srgbClr val="E6E6E6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51228"/>
                  </a:ext>
                </a:extLst>
              </a:tr>
              <a:tr h="417512">
                <a:tc>
                  <a:txBody>
                    <a:bodyPr/>
                    <a:lstStyle/>
                    <a:p>
                      <a:r>
                        <a:rPr lang="nb-NO" sz="2400" b="0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Innretning og status på prosjektet fremover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2400" b="0" i="1">
                        <a:solidFill>
                          <a:srgbClr val="E6E6E6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319598"/>
                  </a:ext>
                </a:extLst>
              </a:tr>
            </a:tbl>
          </a:graphicData>
        </a:graphic>
      </p:graphicFrame>
      <p:sp>
        <p:nvSpPr>
          <p:cNvPr id="6" name="SlideType:Agenda" hidden="1">
            <a:extLst>
              <a:ext uri="{FF2B5EF4-FFF2-40B4-BE49-F238E27FC236}">
                <a16:creationId xmlns:a16="http://schemas.microsoft.com/office/drawing/2014/main" id="{24AFA511-3282-4DC7-B923-5280424AE25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Type:Agenda" hidden="1">
            <a:extLst>
              <a:ext uri="{FF2B5EF4-FFF2-40B4-BE49-F238E27FC236}">
                <a16:creationId xmlns:a16="http://schemas.microsoft.com/office/drawing/2014/main" id="{FAAB55D4-47E9-468C-8D78-D2AF50F2F7F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Type:Agenda" hidden="1">
            <a:extLst>
              <a:ext uri="{FF2B5EF4-FFF2-40B4-BE49-F238E27FC236}">
                <a16:creationId xmlns:a16="http://schemas.microsoft.com/office/drawing/2014/main" id="{95F4C12D-D8D8-48DA-8C6F-E5D2A7E4026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Type:Agenda" hidden="1">
            <a:extLst>
              <a:ext uri="{FF2B5EF4-FFF2-40B4-BE49-F238E27FC236}">
                <a16:creationId xmlns:a16="http://schemas.microsoft.com/office/drawing/2014/main" id="{17CB126E-382C-4EF4-AD9C-177B8CF2937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Type:Agenda" hidden="1">
            <a:extLst>
              <a:ext uri="{FF2B5EF4-FFF2-40B4-BE49-F238E27FC236}">
                <a16:creationId xmlns:a16="http://schemas.microsoft.com/office/drawing/2014/main" id="{7A2E408F-CBBD-435F-8DAC-457A9CCA591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SlideType:Agenda" hidden="1">
            <a:extLst>
              <a:ext uri="{FF2B5EF4-FFF2-40B4-BE49-F238E27FC236}">
                <a16:creationId xmlns:a16="http://schemas.microsoft.com/office/drawing/2014/main" id="{6B99647B-FFD7-4B09-B78E-3FFA77B25D2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lideType:Agenda" hidden="1">
            <a:extLst>
              <a:ext uri="{FF2B5EF4-FFF2-40B4-BE49-F238E27FC236}">
                <a16:creationId xmlns:a16="http://schemas.microsoft.com/office/drawing/2014/main" id="{698A8ECA-B387-4788-98F3-389B270CB1C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SlideType:Agenda" hidden="1">
            <a:extLst>
              <a:ext uri="{FF2B5EF4-FFF2-40B4-BE49-F238E27FC236}">
                <a16:creationId xmlns:a16="http://schemas.microsoft.com/office/drawing/2014/main" id="{58F677EF-DCD1-4B72-BA49-066A5E2AD93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SlideType:Agenda" hidden="1">
            <a:extLst>
              <a:ext uri="{FF2B5EF4-FFF2-40B4-BE49-F238E27FC236}">
                <a16:creationId xmlns:a16="http://schemas.microsoft.com/office/drawing/2014/main" id="{0D6647BE-BAC0-4D01-93AD-BD3DE0B0023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SlideType:Agenda" hidden="1">
            <a:extLst>
              <a:ext uri="{FF2B5EF4-FFF2-40B4-BE49-F238E27FC236}">
                <a16:creationId xmlns:a16="http://schemas.microsoft.com/office/drawing/2014/main" id="{98B00ECC-1B3A-46A9-A6DC-519DCD0DFD8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SlideType:Agenda" hidden="1">
            <a:extLst>
              <a:ext uri="{FF2B5EF4-FFF2-40B4-BE49-F238E27FC236}">
                <a16:creationId xmlns:a16="http://schemas.microsoft.com/office/drawing/2014/main" id="{4BB951FB-D824-4DA2-A17A-928377A368F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SlideType:Agenda" hidden="1">
            <a:extLst>
              <a:ext uri="{FF2B5EF4-FFF2-40B4-BE49-F238E27FC236}">
                <a16:creationId xmlns:a16="http://schemas.microsoft.com/office/drawing/2014/main" id="{256945E3-CE27-472E-9A02-12E14C4719F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lideType:Agenda" hidden="1">
            <a:extLst>
              <a:ext uri="{FF2B5EF4-FFF2-40B4-BE49-F238E27FC236}">
                <a16:creationId xmlns:a16="http://schemas.microsoft.com/office/drawing/2014/main" id="{F42E5545-14D4-478C-873E-00B11385CA5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SlideType:Agenda" hidden="1">
            <a:extLst>
              <a:ext uri="{FF2B5EF4-FFF2-40B4-BE49-F238E27FC236}">
                <a16:creationId xmlns:a16="http://schemas.microsoft.com/office/drawing/2014/main" id="{107E9BD9-AADA-4F42-A332-3BF1CE43911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SlideType:Agenda" hidden="1">
            <a:extLst>
              <a:ext uri="{FF2B5EF4-FFF2-40B4-BE49-F238E27FC236}">
                <a16:creationId xmlns:a16="http://schemas.microsoft.com/office/drawing/2014/main" id="{50F12E81-E417-49EC-8CD8-5936F6714BF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SlideType:Agenda" hidden="1">
            <a:extLst>
              <a:ext uri="{FF2B5EF4-FFF2-40B4-BE49-F238E27FC236}">
                <a16:creationId xmlns:a16="http://schemas.microsoft.com/office/drawing/2014/main" id="{E2A493FD-7B1E-4088-B76F-B241CAC7253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SlideType:Agenda" hidden="1">
            <a:extLst>
              <a:ext uri="{FF2B5EF4-FFF2-40B4-BE49-F238E27FC236}">
                <a16:creationId xmlns:a16="http://schemas.microsoft.com/office/drawing/2014/main" id="{1063C0E4-76EA-4080-8C2F-A9FA05D0EE7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2" name="SlideType:Agenda" hidden="1">
            <a:extLst>
              <a:ext uri="{FF2B5EF4-FFF2-40B4-BE49-F238E27FC236}">
                <a16:creationId xmlns:a16="http://schemas.microsoft.com/office/drawing/2014/main" id="{B895E7DC-7D1C-45F7-B2F7-4059DB47D5C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3" name="SlideType:Agenda" hidden="1">
            <a:extLst>
              <a:ext uri="{FF2B5EF4-FFF2-40B4-BE49-F238E27FC236}">
                <a16:creationId xmlns:a16="http://schemas.microsoft.com/office/drawing/2014/main" id="{F24604F1-6CE4-4468-BFC7-D8B1D7CBFDA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FFFF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1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3091-1EBB-4CFA-88EA-F4816BCA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>
                <a:solidFill>
                  <a:schemeClr val="tx2"/>
                </a:solidFill>
              </a:rPr>
              <a:t>Bakgrunn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026F08-6837-4AC2-9256-D1A247F3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761" y="1341437"/>
            <a:ext cx="2806964" cy="1578917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3C6782-9D6F-4ED6-BA52-658E64ACA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518" y="1341437"/>
            <a:ext cx="2806964" cy="1578917"/>
          </a:xfrm>
          <a:prstGeom prst="rect">
            <a:avLst/>
          </a:prstGeom>
          <a:ln w="3175">
            <a:solidFill>
              <a:schemeClr val="accent4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134611-CB2D-4CB7-A983-EAD9DDB9D6C2}"/>
              </a:ext>
            </a:extLst>
          </p:cNvPr>
          <p:cNvSpPr/>
          <p:nvPr/>
        </p:nvSpPr>
        <p:spPr>
          <a:xfrm>
            <a:off x="4692518" y="2946400"/>
            <a:ext cx="2806964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>
                <a:solidFill>
                  <a:schemeClr val="tx2"/>
                </a:solidFill>
              </a:rPr>
              <a:t>Forslag til handlingsplan (v1.0)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35692-1D46-4CF2-996D-83AA1775CA92}"/>
              </a:ext>
            </a:extLst>
          </p:cNvPr>
          <p:cNvSpPr/>
          <p:nvPr/>
        </p:nvSpPr>
        <p:spPr>
          <a:xfrm>
            <a:off x="8581761" y="2946400"/>
            <a:ext cx="2806964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>
                <a:solidFill>
                  <a:schemeClr val="tx2"/>
                </a:solidFill>
              </a:rPr>
              <a:t>Revidert handlingsplan (v1.1)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A5A71-C768-47F2-A014-624584BBFDF6}"/>
              </a:ext>
            </a:extLst>
          </p:cNvPr>
          <p:cNvSpPr/>
          <p:nvPr/>
        </p:nvSpPr>
        <p:spPr>
          <a:xfrm>
            <a:off x="803275" y="2946400"/>
            <a:ext cx="2806964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>
                <a:solidFill>
                  <a:schemeClr val="tx2"/>
                </a:solidFill>
              </a:rPr>
              <a:t>Regjeringens digitaliseringsstrategi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810993-AED9-4EB8-A103-6BAB1BCDB12B}"/>
              </a:ext>
            </a:extLst>
          </p:cNvPr>
          <p:cNvCxnSpPr/>
          <p:nvPr/>
        </p:nvCxnSpPr>
        <p:spPr>
          <a:xfrm>
            <a:off x="4692518" y="3492500"/>
            <a:ext cx="280696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6EF58C-FEB7-4885-87AA-C5B05753AF41}"/>
              </a:ext>
            </a:extLst>
          </p:cNvPr>
          <p:cNvCxnSpPr/>
          <p:nvPr/>
        </p:nvCxnSpPr>
        <p:spPr>
          <a:xfrm>
            <a:off x="8581761" y="3492500"/>
            <a:ext cx="280696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36BE50-937B-49D6-93EF-D0B999F7C065}"/>
              </a:ext>
            </a:extLst>
          </p:cNvPr>
          <p:cNvCxnSpPr/>
          <p:nvPr/>
        </p:nvCxnSpPr>
        <p:spPr>
          <a:xfrm>
            <a:off x="803275" y="3492500"/>
            <a:ext cx="280696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559CC1-7246-4934-A551-DE12C99ECC54}"/>
              </a:ext>
            </a:extLst>
          </p:cNvPr>
          <p:cNvSpPr/>
          <p:nvPr/>
        </p:nvSpPr>
        <p:spPr>
          <a:xfrm>
            <a:off x="803276" y="3581402"/>
            <a:ext cx="2806964" cy="1803394"/>
          </a:xfrm>
          <a:prstGeom prst="roundRect">
            <a:avLst>
              <a:gd name="adj" fmla="val 84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nb-NO" sz="1300">
                <a:solidFill>
                  <a:schemeClr val="tx2"/>
                </a:solidFill>
              </a:rPr>
              <a:t>I juni 2019 la daværende digitaliseringsminister Nikolai Astrup (H) frem regjeringens og KS’ digitaliseringsstrategi for offentlig sektor. På bakgrunn av dette fikk Difi i oppdrag å lage en handlingsplan for oppfølging av strategien.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730662C-2A39-4549-9053-F35EB748B369}"/>
              </a:ext>
            </a:extLst>
          </p:cNvPr>
          <p:cNvSpPr/>
          <p:nvPr/>
        </p:nvSpPr>
        <p:spPr>
          <a:xfrm>
            <a:off x="4692519" y="3581402"/>
            <a:ext cx="2806964" cy="1803394"/>
          </a:xfrm>
          <a:prstGeom prst="roundRect">
            <a:avLst>
              <a:gd name="adj" fmla="val 84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300">
                <a:solidFill>
                  <a:schemeClr val="tx2"/>
                </a:solidFill>
              </a:rPr>
              <a:t>Høsten 2019 laget Difi, i samarbeid med KS og Skates AU, en handlingsplan for oppfølging av strategien, som leveranse på oppdrag 11 i </a:t>
            </a:r>
            <a:r>
              <a:rPr lang="nb-NO" sz="1300" err="1">
                <a:solidFill>
                  <a:schemeClr val="tx2"/>
                </a:solidFill>
              </a:rPr>
              <a:t>Difis</a:t>
            </a:r>
            <a:r>
              <a:rPr lang="nb-NO" sz="1300">
                <a:solidFill>
                  <a:schemeClr val="tx2"/>
                </a:solidFill>
              </a:rPr>
              <a:t> tildelingsbrev for 2019. Forslag ble levert til KMD desember 2019.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09ACF2-5603-47B0-88B3-1EBC9F671E2B}"/>
              </a:ext>
            </a:extLst>
          </p:cNvPr>
          <p:cNvSpPr/>
          <p:nvPr/>
        </p:nvSpPr>
        <p:spPr>
          <a:xfrm>
            <a:off x="8581761" y="3581402"/>
            <a:ext cx="2806964" cy="1803394"/>
          </a:xfrm>
          <a:prstGeom prst="roundRect">
            <a:avLst>
              <a:gd name="adj" fmla="val 84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300">
                <a:solidFill>
                  <a:schemeClr val="tx2"/>
                </a:solidFill>
              </a:rPr>
              <a:t>I februar 2020 fikk Digdir tilbakemelding på oversendte forslag til handlingsplan fra KMD. I mars ble det ferdigstilt en revidert versjon (1.1) av handlingsplanen i henhold til innspillene. Handlingsplanen er publisert på digdir.no (</a:t>
            </a:r>
            <a:r>
              <a:rPr lang="nb-NO" sz="1300">
                <a:solidFill>
                  <a:prstClr val="blac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nb-NO" sz="1300">
                <a:solidFill>
                  <a:schemeClr val="tx2"/>
                </a:solidFill>
              </a:rPr>
              <a:t>).</a:t>
            </a:r>
          </a:p>
          <a:p>
            <a:pPr algn="ctr"/>
            <a:endParaRPr lang="nb-NO" sz="1300">
              <a:solidFill>
                <a:schemeClr val="tx2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EA4144-8473-43CC-95BE-3E384C49C91B}"/>
              </a:ext>
            </a:extLst>
          </p:cNvPr>
          <p:cNvGrpSpPr/>
          <p:nvPr/>
        </p:nvGrpSpPr>
        <p:grpSpPr>
          <a:xfrm>
            <a:off x="832806" y="1341437"/>
            <a:ext cx="2747905" cy="1578917"/>
            <a:chOff x="1647833" y="1341437"/>
            <a:chExt cx="2747905" cy="15789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A0B967-BA38-467F-8840-3FA7ABD0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7833" y="1341437"/>
              <a:ext cx="1117849" cy="1578917"/>
            </a:xfrm>
            <a:prstGeom prst="rect">
              <a:avLst/>
            </a:prstGeom>
            <a:ln w="3175">
              <a:solidFill>
                <a:schemeClr val="accent4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F1CF202-77DC-4EF1-B5CF-065D9259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7887" y="1341437"/>
              <a:ext cx="1117851" cy="1578917"/>
            </a:xfrm>
            <a:prstGeom prst="rect">
              <a:avLst/>
            </a:prstGeom>
            <a:ln w="3175">
              <a:solidFill>
                <a:schemeClr val="accent4"/>
              </a:solidFill>
            </a:ln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0F5E40C-9240-4565-8FBF-A6676953BFFD}"/>
              </a:ext>
            </a:extLst>
          </p:cNvPr>
          <p:cNvSpPr/>
          <p:nvPr/>
        </p:nvSpPr>
        <p:spPr>
          <a:xfrm>
            <a:off x="1786" y="5460406"/>
            <a:ext cx="12188429" cy="452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nb-NO" sz="1600">
                <a:solidFill>
                  <a:prstClr val="white"/>
                </a:solidFill>
              </a:rPr>
              <a:t>Handlingsplanen er et viktig verktøy for å styre digitaliseringen i offentlig sektor og politiske ambisjoner på digitaliseringsområdet.</a:t>
            </a:r>
          </a:p>
        </p:txBody>
      </p:sp>
    </p:spTree>
    <p:extLst>
      <p:ext uri="{BB962C8B-B14F-4D97-AF65-F5344CB8AC3E}">
        <p14:creationId xmlns:p14="http://schemas.microsoft.com/office/powerpoint/2010/main" val="103262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5">
            <a:extLst>
              <a:ext uri="{FF2B5EF4-FFF2-40B4-BE49-F238E27FC236}">
                <a16:creationId xmlns:a16="http://schemas.microsoft.com/office/drawing/2014/main" id="{EF5DFEBC-4E86-4503-8084-38436D8F5F46}"/>
              </a:ext>
            </a:extLst>
          </p:cNvPr>
          <p:cNvSpPr/>
          <p:nvPr/>
        </p:nvSpPr>
        <p:spPr>
          <a:xfrm>
            <a:off x="803276" y="1227754"/>
            <a:ext cx="5793163" cy="4685683"/>
          </a:xfrm>
          <a:prstGeom prst="roundRect">
            <a:avLst>
              <a:gd name="adj" fmla="val 22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46800" rtlCol="0" anchor="ctr"/>
          <a:lstStyle/>
          <a:p>
            <a:pPr lvl="0" algn="ctr">
              <a:defRPr/>
            </a:pP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Regjeringen og </a:t>
            </a:r>
            <a:r>
              <a:rPr kumimoji="0" lang="nb-NO" sz="1600" b="1" i="0" u="non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KS</a:t>
            </a:r>
            <a:r>
              <a:rPr kumimoji="0" lang="nb-NO" sz="1600" b="1" i="0" u="none" kern="1200" cap="none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nb-NO" sz="1600" i="0" u="non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h</a:t>
            </a:r>
            <a:r>
              <a:rPr kumimoji="0" lang="nb-NO" sz="160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ar</a:t>
            </a:r>
            <a:r>
              <a:rPr kumimoji="0" lang="nb-NO" sz="1600" i="0" u="none" strike="noStrike" kern="1200" cap="none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i fellesskap lagt frem strategien</a:t>
            </a:r>
            <a:r>
              <a:rPr kumimoji="0" lang="nb-NO" sz="160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og har </a:t>
            </a: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ansvaret for å følge den opp</a:t>
            </a:r>
            <a:r>
              <a:rPr kumimoji="0" lang="nb-NO" sz="1600" b="0" i="0" u="none" kern="1200" cap="none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Digdir har sammen </a:t>
            </a:r>
            <a:r>
              <a:rPr lang="nb-NO" sz="1600">
                <a:solidFill>
                  <a:schemeClr val="tx2"/>
                </a:solidFill>
              </a:rPr>
              <a:t>med KS og 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Skate utarbeidet </a:t>
            </a: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handlingsplanen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for oppfølging av strategien.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Oppfølging skjer gjennom den </a:t>
            </a: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ordinære styringslinjen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og det tas utgangspunkt i allerede </a:t>
            </a: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eksisterende samarbeids- og koordineringsstrukturer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. En nyopprettet </a:t>
            </a:r>
            <a:r>
              <a:rPr lang="nb-NO" sz="1600">
                <a:solidFill>
                  <a:schemeClr val="tx2"/>
                </a:solidFill>
              </a:rPr>
              <a:t>interdepartemental gruppe bestående av de departementene som har ansvar for den enkelte livshendelsen, samt KS og BFD, følger 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opp og samordner arbeidet med livshendelsene på </a:t>
            </a: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departements-nivå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, og på </a:t>
            </a: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virksomhetsnivå. </a:t>
            </a:r>
          </a:p>
          <a:p>
            <a:pPr lvl="0" algn="ctr">
              <a:defRPr/>
            </a:pPr>
            <a:endParaRPr lang="nb-NO" sz="1600" b="1">
              <a:solidFill>
                <a:schemeClr val="tx2"/>
              </a:solidFill>
            </a:endParaRPr>
          </a:p>
          <a:p>
            <a:pPr lvl="0" algn="ctr">
              <a:defRPr/>
            </a:pPr>
            <a:r>
              <a:rPr kumimoji="0" lang="nb-NO" sz="160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Status på fremdrift oppdateres halvårlig. Skate 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har en  koordinerende og rådgivende rolle.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Det utarbeides en </a:t>
            </a:r>
            <a:r>
              <a:rPr kumimoji="0" lang="nb-NO" sz="160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årlig</a:t>
            </a:r>
            <a:r>
              <a:rPr kumimoji="0" lang="nb-NO" sz="1600" b="1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statusrapport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, som også vil </a:t>
            </a:r>
            <a:r>
              <a:rPr lang="nb-NO" sz="1600">
                <a:solidFill>
                  <a:schemeClr val="tx2"/>
                </a:solidFill>
              </a:rPr>
              <a:t>inneholde evt. anbefalinger til justeringer av handlingsplanen som følge av </a:t>
            </a:r>
            <a:r>
              <a:rPr kumimoji="0" lang="nb-NO" sz="1600" b="0" i="0" u="none" strike="noStrike" kern="1200" cap="none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eventuelle endrede brukerbehov eller forutsetninger i omverdenen.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43052E-515D-48DF-863B-B2D1BD76B565}"/>
              </a:ext>
            </a:extLst>
          </p:cNvPr>
          <p:cNvCxnSpPr>
            <a:cxnSpLocks/>
          </p:cNvCxnSpPr>
          <p:nvPr/>
        </p:nvCxnSpPr>
        <p:spPr>
          <a:xfrm>
            <a:off x="803277" y="999733"/>
            <a:ext cx="5793163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4">
            <a:extLst>
              <a:ext uri="{FF2B5EF4-FFF2-40B4-BE49-F238E27FC236}">
                <a16:creationId xmlns:a16="http://schemas.microsoft.com/office/drawing/2014/main" id="{B03BA547-85F2-40D7-A08D-3BC2944F8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E2AE3-6ACC-4997-A8F1-9CE45F95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b-NO" sz="2400">
                <a:solidFill>
                  <a:schemeClr val="accent3"/>
                </a:solidFill>
              </a:rPr>
              <a:t>Handlingsplan for oppfølging av strategien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E1FF9-5073-43E5-A4C7-8322931A76AC}"/>
              </a:ext>
            </a:extLst>
          </p:cNvPr>
          <p:cNvSpPr/>
          <p:nvPr/>
        </p:nvSpPr>
        <p:spPr>
          <a:xfrm>
            <a:off x="6810703" y="-7276"/>
            <a:ext cx="5381297" cy="68725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A4DA92A-C59A-4ADF-BE85-DDFA69A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72" y="6219791"/>
            <a:ext cx="1908000" cy="2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F63977-649E-498C-8F01-96E7D27086E3}"/>
              </a:ext>
            </a:extLst>
          </p:cNvPr>
          <p:cNvSpPr/>
          <p:nvPr/>
        </p:nvSpPr>
        <p:spPr>
          <a:xfrm>
            <a:off x="7031329" y="1227754"/>
            <a:ext cx="3678713" cy="8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Regjeringens digitaliseringsstrategi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</a:rPr>
              <a:t>«Én digital offentlig sektor»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09BDE-53F9-44C1-BD8E-17159810F9F4}"/>
              </a:ext>
            </a:extLst>
          </p:cNvPr>
          <p:cNvSpPr/>
          <p:nvPr/>
        </p:nvSpPr>
        <p:spPr>
          <a:xfrm>
            <a:off x="7031329" y="2500835"/>
            <a:ext cx="3678713" cy="213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 b="1">
                <a:solidFill>
                  <a:schemeClr val="tx1"/>
                </a:solidFill>
                <a:latin typeface="Arial" panose="020B0604020202020204" pitchFamily="34" charset="0"/>
              </a:rPr>
              <a:t>Handlingsplanen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AD7E7AA-DFCB-4D3C-9647-7286FE561AB7}"/>
              </a:ext>
            </a:extLst>
          </p:cNvPr>
          <p:cNvGrpSpPr/>
          <p:nvPr/>
        </p:nvGrpSpPr>
        <p:grpSpPr>
          <a:xfrm>
            <a:off x="7299919" y="3040149"/>
            <a:ext cx="3141533" cy="1332997"/>
            <a:chOff x="7299919" y="2956066"/>
            <a:chExt cx="3141533" cy="1332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1507F4-3E8C-4359-86AF-0E8F61322A53}"/>
                </a:ext>
              </a:extLst>
            </p:cNvPr>
            <p:cNvSpPr/>
            <p:nvPr/>
          </p:nvSpPr>
          <p:spPr>
            <a:xfrm>
              <a:off x="7299919" y="2956066"/>
              <a:ext cx="3141532" cy="4152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>
                  <a:latin typeface="Arial" panose="020B0604020202020204" pitchFamily="34" charset="0"/>
                </a:rPr>
                <a:t>8 innsatsområder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AFCDD3E-9B25-4F59-9F93-A2AAF07A4DA1}"/>
                </a:ext>
              </a:extLst>
            </p:cNvPr>
            <p:cNvSpPr/>
            <p:nvPr/>
          </p:nvSpPr>
          <p:spPr>
            <a:xfrm rot="10800000">
              <a:off x="7690931" y="3550114"/>
              <a:ext cx="2359509" cy="1449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latin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8D2D06-1824-48F8-88C7-96DC654410C1}"/>
                </a:ext>
              </a:extLst>
            </p:cNvPr>
            <p:cNvGrpSpPr/>
            <p:nvPr/>
          </p:nvGrpSpPr>
          <p:grpSpPr>
            <a:xfrm>
              <a:off x="7299919" y="3873763"/>
              <a:ext cx="3141533" cy="415300"/>
              <a:chOff x="8079744" y="3326669"/>
              <a:chExt cx="3498759" cy="3614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2F18AA-536F-4CEF-A6AD-4BBEDA233421}"/>
                  </a:ext>
                </a:extLst>
              </p:cNvPr>
              <p:cNvSpPr/>
              <p:nvPr/>
            </p:nvSpPr>
            <p:spPr>
              <a:xfrm>
                <a:off x="8079744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F7AF6A-5274-4543-866A-9924D91004B8}"/>
                  </a:ext>
                </a:extLst>
              </p:cNvPr>
              <p:cNvSpPr/>
              <p:nvPr/>
            </p:nvSpPr>
            <p:spPr>
              <a:xfrm>
                <a:off x="8521094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C85656-87AD-44DF-8435-92B773E17765}"/>
                  </a:ext>
                </a:extLst>
              </p:cNvPr>
              <p:cNvSpPr/>
              <p:nvPr/>
            </p:nvSpPr>
            <p:spPr>
              <a:xfrm>
                <a:off x="8962444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DF8B152-5CD9-40CF-B7F4-F12057E8EADE}"/>
                  </a:ext>
                </a:extLst>
              </p:cNvPr>
              <p:cNvSpPr/>
              <p:nvPr/>
            </p:nvSpPr>
            <p:spPr>
              <a:xfrm>
                <a:off x="9403794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6042AF1-6587-40A3-95EF-440D936CA0C6}"/>
                  </a:ext>
                </a:extLst>
              </p:cNvPr>
              <p:cNvSpPr/>
              <p:nvPr/>
            </p:nvSpPr>
            <p:spPr>
              <a:xfrm>
                <a:off x="9845144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041441-9DF5-4AF9-BE41-AE2B54F93831}"/>
                  </a:ext>
                </a:extLst>
              </p:cNvPr>
              <p:cNvSpPr/>
              <p:nvPr/>
            </p:nvSpPr>
            <p:spPr>
              <a:xfrm>
                <a:off x="10286494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C2584A0-2A54-4236-8496-E5BC8FFB1BA2}"/>
                  </a:ext>
                </a:extLst>
              </p:cNvPr>
              <p:cNvSpPr/>
              <p:nvPr/>
            </p:nvSpPr>
            <p:spPr>
              <a:xfrm>
                <a:off x="10727844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6F9810D-745C-4C52-9249-2FCB6EE30C94}"/>
                  </a:ext>
                </a:extLst>
              </p:cNvPr>
              <p:cNvSpPr/>
              <p:nvPr/>
            </p:nvSpPr>
            <p:spPr>
              <a:xfrm>
                <a:off x="11169192" y="3326669"/>
                <a:ext cx="409311" cy="3614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40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4F0C12-B776-4038-92F4-E669B490E520}"/>
                </a:ext>
              </a:extLst>
            </p:cNvPr>
            <p:cNvSpPr/>
            <p:nvPr/>
          </p:nvSpPr>
          <p:spPr>
            <a:xfrm>
              <a:off x="7299919" y="3873763"/>
              <a:ext cx="3141532" cy="415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accent5"/>
                  </a:solidFill>
                  <a:latin typeface="Arial" panose="020B0604020202020204" pitchFamily="34" charset="0"/>
                </a:rPr>
                <a:t>36 «Regjeringen vil»-initiativer</a:t>
              </a:r>
            </a:p>
          </p:txBody>
        </p:sp>
      </p:grpSp>
      <p:sp>
        <p:nvSpPr>
          <p:cNvPr id="30" name="Right Brace 29">
            <a:extLst>
              <a:ext uri="{FF2B5EF4-FFF2-40B4-BE49-F238E27FC236}">
                <a16:creationId xmlns:a16="http://schemas.microsoft.com/office/drawing/2014/main" id="{66DB5177-0398-4CDD-9255-5C819D7C35FC}"/>
              </a:ext>
            </a:extLst>
          </p:cNvPr>
          <p:cNvSpPr/>
          <p:nvPr/>
        </p:nvSpPr>
        <p:spPr>
          <a:xfrm>
            <a:off x="10805410" y="2500835"/>
            <a:ext cx="228525" cy="2139524"/>
          </a:xfrm>
          <a:prstGeom prst="rightBrace">
            <a:avLst>
              <a:gd name="adj1" fmla="val 56349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A97E1D-F6E2-4A36-B3E8-9842A12AB98F}"/>
              </a:ext>
            </a:extLst>
          </p:cNvPr>
          <p:cNvSpPr/>
          <p:nvPr/>
        </p:nvSpPr>
        <p:spPr>
          <a:xfrm>
            <a:off x="7031329" y="5082114"/>
            <a:ext cx="3678713" cy="8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>
                <a:solidFill>
                  <a:schemeClr val="tx1"/>
                </a:solidFill>
                <a:latin typeface="Arial" panose="020B0604020202020204" pitchFamily="34" charset="0"/>
              </a:rPr>
              <a:t>Understøttende tiltak i </a:t>
            </a:r>
            <a:r>
              <a:rPr lang="nb-NO" sz="1600" b="1" err="1">
                <a:solidFill>
                  <a:schemeClr val="tx1"/>
                </a:solidFill>
                <a:latin typeface="Arial" panose="020B0604020202020204" pitchFamily="34" charset="0"/>
              </a:rPr>
              <a:t>Digdir</a:t>
            </a:r>
            <a:endParaRPr lang="nb-NO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nb-NO" sz="1600" b="1">
                <a:solidFill>
                  <a:schemeClr val="tx1"/>
                </a:solidFill>
                <a:latin typeface="Arial" panose="020B0604020202020204" pitchFamily="34" charset="0"/>
              </a:rPr>
              <a:t>og andre virksomheter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69982D82-2EB1-4943-A0DD-C1C096D63431}"/>
              </a:ext>
            </a:extLst>
          </p:cNvPr>
          <p:cNvSpPr/>
          <p:nvPr/>
        </p:nvSpPr>
        <p:spPr>
          <a:xfrm>
            <a:off x="10805410" y="5082114"/>
            <a:ext cx="228525" cy="831324"/>
          </a:xfrm>
          <a:prstGeom prst="rightBrace">
            <a:avLst>
              <a:gd name="adj1" fmla="val 56349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D45250-4C6D-47A8-B4A3-CB7C56A8330F}"/>
              </a:ext>
            </a:extLst>
          </p:cNvPr>
          <p:cNvSpPr/>
          <p:nvPr/>
        </p:nvSpPr>
        <p:spPr>
          <a:xfrm>
            <a:off x="11129303" y="3154935"/>
            <a:ext cx="1062697" cy="83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Arial" panose="020B0604020202020204" pitchFamily="34" charset="0"/>
              </a:rPr>
              <a:t>Rapporteres politisk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8E078F-6B76-45EE-ADD6-02730B7BB2BC}"/>
              </a:ext>
            </a:extLst>
          </p:cNvPr>
          <p:cNvSpPr/>
          <p:nvPr/>
        </p:nvSpPr>
        <p:spPr>
          <a:xfrm>
            <a:off x="11129303" y="5082114"/>
            <a:ext cx="1062697" cy="83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Arial" panose="020B0604020202020204" pitchFamily="34" charset="0"/>
              </a:rPr>
              <a:t>Rapporteres til Skate</a:t>
            </a:r>
          </a:p>
        </p:txBody>
      </p:sp>
    </p:spTree>
    <p:extLst>
      <p:ext uri="{BB962C8B-B14F-4D97-AF65-F5344CB8AC3E}">
        <p14:creationId xmlns:p14="http://schemas.microsoft.com/office/powerpoint/2010/main" val="110805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2D59F-99DD-4850-9223-7BCA59752FBC}"/>
              </a:ext>
            </a:extLst>
          </p:cNvPr>
          <p:cNvCxnSpPr>
            <a:cxnSpLocks/>
          </p:cNvCxnSpPr>
          <p:nvPr/>
        </p:nvCxnSpPr>
        <p:spPr>
          <a:xfrm>
            <a:off x="0" y="1342697"/>
            <a:ext cx="12192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C4A84-520A-49C4-B8EE-14899B5B7E78}"/>
              </a:ext>
            </a:extLst>
          </p:cNvPr>
          <p:cNvCxnSpPr>
            <a:cxnSpLocks/>
          </p:cNvCxnSpPr>
          <p:nvPr/>
        </p:nvCxnSpPr>
        <p:spPr>
          <a:xfrm>
            <a:off x="4209467" y="0"/>
            <a:ext cx="0" cy="134269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337C2-A006-4E0C-A8A8-4D6AE83C0F7D}"/>
              </a:ext>
            </a:extLst>
          </p:cNvPr>
          <p:cNvCxnSpPr>
            <a:cxnSpLocks/>
          </p:cNvCxnSpPr>
          <p:nvPr/>
        </p:nvCxnSpPr>
        <p:spPr>
          <a:xfrm>
            <a:off x="0" y="5906288"/>
            <a:ext cx="12192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D2CF46-2C0A-4E6B-A137-74D68432016A}"/>
              </a:ext>
            </a:extLst>
          </p:cNvPr>
          <p:cNvCxnSpPr>
            <a:cxnSpLocks/>
          </p:cNvCxnSpPr>
          <p:nvPr/>
        </p:nvCxnSpPr>
        <p:spPr>
          <a:xfrm>
            <a:off x="4965087" y="1342697"/>
            <a:ext cx="0" cy="456411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FE59F3-841B-4936-A03D-A3233993C4E1}"/>
              </a:ext>
            </a:extLst>
          </p:cNvPr>
          <p:cNvSpPr/>
          <p:nvPr/>
        </p:nvSpPr>
        <p:spPr>
          <a:xfrm>
            <a:off x="45729" y="149247"/>
            <a:ext cx="4480691" cy="109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>
                <a:solidFill>
                  <a:schemeClr val="tx2"/>
                </a:solidFill>
                <a:latin typeface="Arial" panose="020B0604020202020204" pitchFamily="34" charset="0"/>
              </a:rPr>
              <a:t>Handlingsplanen består av</a:t>
            </a:r>
          </a:p>
          <a:p>
            <a:r>
              <a:rPr lang="nb-NO" sz="3600" b="1">
                <a:solidFill>
                  <a:schemeClr val="accent3"/>
                </a:solidFill>
                <a:latin typeface="Arial" panose="020B0604020202020204" pitchFamily="34" charset="0"/>
              </a:rPr>
              <a:t>8 innsatsområder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68EB3-56F6-4516-A679-C80E2332ED96}"/>
              </a:ext>
            </a:extLst>
          </p:cNvPr>
          <p:cNvSpPr/>
          <p:nvPr/>
        </p:nvSpPr>
        <p:spPr>
          <a:xfrm>
            <a:off x="5147967" y="1530105"/>
            <a:ext cx="3105663" cy="4376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000">
                <a:solidFill>
                  <a:schemeClr val="tx2"/>
                </a:solidFill>
                <a:latin typeface="Arial" panose="020B0604020202020204" pitchFamily="34" charset="0"/>
              </a:rPr>
              <a:t>Innenfor innsatsområdet «Sammenhengende tjenester med brukeren i sentrum» er det prioritert å utarbeide sammenhengende tjenester innenfor </a:t>
            </a:r>
          </a:p>
          <a:p>
            <a:r>
              <a:rPr lang="nb-NO" sz="3600" b="1">
                <a:solidFill>
                  <a:schemeClr val="accent3"/>
                </a:solidFill>
                <a:latin typeface="Arial" panose="020B0604020202020204" pitchFamily="34" charset="0"/>
              </a:rPr>
              <a:t>7 prioriterte livshendelser</a:t>
            </a:r>
          </a:p>
          <a:p>
            <a:r>
              <a:rPr lang="nb-NO" sz="2000">
                <a:solidFill>
                  <a:schemeClr val="tx2"/>
                </a:solidFill>
                <a:latin typeface="Arial" panose="020B0604020202020204" pitchFamily="34" charset="0"/>
              </a:rPr>
              <a:t>fordelt på ulike departementer og virksomheter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2015B66-0398-4244-BBCB-ADE26B0FC451}"/>
              </a:ext>
            </a:extLst>
          </p:cNvPr>
          <p:cNvSpPr/>
          <p:nvPr/>
        </p:nvSpPr>
        <p:spPr>
          <a:xfrm>
            <a:off x="4481095" y="149247"/>
            <a:ext cx="7391391" cy="109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solidFill>
                  <a:schemeClr val="tx2"/>
                </a:solidFill>
                <a:latin typeface="Arial" panose="020B0604020202020204" pitchFamily="34" charset="0"/>
              </a:rPr>
              <a:t>Regjeringen har definert totalt</a:t>
            </a:r>
          </a:p>
          <a:p>
            <a:r>
              <a:rPr lang="nb-NO" sz="3600" b="1" dirty="0">
                <a:solidFill>
                  <a:schemeClr val="accent3"/>
                </a:solidFill>
                <a:latin typeface="Arial" panose="020B0604020202020204" pitchFamily="34" charset="0"/>
              </a:rPr>
              <a:t>36 initiativer</a:t>
            </a:r>
            <a:r>
              <a:rPr lang="nb-NO" sz="2000" dirty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nb-NO" sz="2000" dirty="0">
                <a:solidFill>
                  <a:schemeClr val="tx2"/>
                </a:solidFill>
                <a:latin typeface="Arial" panose="020B0604020202020204" pitchFamily="34" charset="0"/>
              </a:rPr>
              <a:t>de vil prioritere å gjennomføre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65F11A5-C1B4-4E1E-B739-5137FD95B210}"/>
              </a:ext>
            </a:extLst>
          </p:cNvPr>
          <p:cNvGrpSpPr/>
          <p:nvPr/>
        </p:nvGrpSpPr>
        <p:grpSpPr>
          <a:xfrm>
            <a:off x="8372656" y="1530105"/>
            <a:ext cx="3819344" cy="3862864"/>
            <a:chOff x="4305703" y="1760164"/>
            <a:chExt cx="3819344" cy="3862864"/>
          </a:xfrm>
        </p:grpSpPr>
        <p:pic>
          <p:nvPicPr>
            <p:cNvPr id="69" name="Picture 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D774F34-2E3A-4D56-84B9-E8A2359A5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044" y="1760164"/>
              <a:ext cx="861308" cy="859599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972A25-7C66-4292-8604-E6BA3FA8ADFC}"/>
                </a:ext>
              </a:extLst>
            </p:cNvPr>
            <p:cNvSpPr/>
            <p:nvPr/>
          </p:nvSpPr>
          <p:spPr>
            <a:xfrm>
              <a:off x="6310187" y="4008843"/>
              <a:ext cx="1146698" cy="229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  <a:latin typeface="Arial" panose="020B0604020202020204" pitchFamily="34" charset="0"/>
                </a:rPr>
                <a:t>Starte og drive en bedrift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EC16871-3395-41E1-9BF3-83DFA41A750C}"/>
                </a:ext>
              </a:extLst>
            </p:cNvPr>
            <p:cNvSpPr/>
            <p:nvPr/>
          </p:nvSpPr>
          <p:spPr>
            <a:xfrm>
              <a:off x="5642026" y="2624642"/>
              <a:ext cx="1146698" cy="229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  <a:latin typeface="Arial" panose="020B0604020202020204" pitchFamily="34" charset="0"/>
                </a:rPr>
                <a:t>Alvorlig sykt barn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C39196A-E0C9-48B8-9F2C-0394EEB7BFE5}"/>
                </a:ext>
              </a:extLst>
            </p:cNvPr>
            <p:cNvSpPr/>
            <p:nvPr/>
          </p:nvSpPr>
          <p:spPr>
            <a:xfrm>
              <a:off x="6491937" y="5393044"/>
              <a:ext cx="783212" cy="229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  <a:latin typeface="Arial" panose="020B0604020202020204" pitchFamily="34" charset="0"/>
                </a:rPr>
                <a:t>Dødsfall og arv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C4FFD8D-73B0-4BAD-B025-BC991BBEE84D}"/>
                </a:ext>
              </a:extLst>
            </p:cNvPr>
            <p:cNvSpPr/>
            <p:nvPr/>
          </p:nvSpPr>
          <p:spPr>
            <a:xfrm>
              <a:off x="6978349" y="2624642"/>
              <a:ext cx="1146698" cy="229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  <a:latin typeface="Arial" panose="020B0604020202020204" pitchFamily="34" charset="0"/>
                </a:rPr>
                <a:t>Miste og finne jobb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0BD1A5-ABF8-4133-A00B-E36DA2E0E39C}"/>
                </a:ext>
              </a:extLst>
            </p:cNvPr>
            <p:cNvSpPr/>
            <p:nvPr/>
          </p:nvSpPr>
          <p:spPr>
            <a:xfrm>
              <a:off x="4973864" y="4008843"/>
              <a:ext cx="1146698" cy="229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  <a:latin typeface="Arial" panose="020B0604020202020204" pitchFamily="34" charset="0"/>
                </a:rPr>
                <a:t>Ny i Norge</a:t>
              </a:r>
            </a:p>
          </p:txBody>
        </p:sp>
        <p:pic>
          <p:nvPicPr>
            <p:cNvPr id="86" name="Picture 8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9038E44-B6B8-4E5A-89B0-E1DB334A1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399" y="1760164"/>
              <a:ext cx="861307" cy="859599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C433FA6-8731-4745-BD42-1057696C7AB9}"/>
                </a:ext>
              </a:extLst>
            </p:cNvPr>
            <p:cNvSpPr/>
            <p:nvPr/>
          </p:nvSpPr>
          <p:spPr>
            <a:xfrm>
              <a:off x="4305703" y="2624642"/>
              <a:ext cx="1146698" cy="229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  <a:latin typeface="Arial" panose="020B0604020202020204" pitchFamily="34" charset="0"/>
                </a:rPr>
                <a:t>Få barn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5345820-5519-4B17-B5B8-F4F5649C6A9B}"/>
                </a:ext>
              </a:extLst>
            </p:cNvPr>
            <p:cNvSpPr/>
            <p:nvPr/>
          </p:nvSpPr>
          <p:spPr>
            <a:xfrm>
              <a:off x="4753595" y="5393044"/>
              <a:ext cx="1526257" cy="229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nb-NO" sz="1200" b="1">
                  <a:solidFill>
                    <a:schemeClr val="tx1"/>
                  </a:solidFill>
                  <a:latin typeface="Arial" panose="020B0604020202020204" pitchFamily="34" charset="0"/>
                </a:rPr>
                <a:t>Starte og drive en frivillig organisasjon</a:t>
              </a:r>
            </a:p>
          </p:txBody>
        </p:sp>
        <p:pic>
          <p:nvPicPr>
            <p:cNvPr id="103" name="Picture 10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5903A80-FC9C-4F42-91EC-62D6E3D0C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722" y="1760164"/>
              <a:ext cx="861308" cy="859599"/>
            </a:xfrm>
            <a:prstGeom prst="rect">
              <a:avLst/>
            </a:prstGeom>
          </p:spPr>
        </p:pic>
        <p:pic>
          <p:nvPicPr>
            <p:cNvPr id="104" name="Picture 10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59F39EA-D534-4597-9BF2-69C2D1516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560" y="3144365"/>
              <a:ext cx="861308" cy="859599"/>
            </a:xfrm>
            <a:prstGeom prst="rect">
              <a:avLst/>
            </a:prstGeom>
          </p:spPr>
        </p:pic>
        <p:pic>
          <p:nvPicPr>
            <p:cNvPr id="105" name="Picture 104" descr="A close up of a sign&#10;&#10;Description automatically generated">
              <a:extLst>
                <a:ext uri="{FF2B5EF4-FFF2-40B4-BE49-F238E27FC236}">
                  <a16:creationId xmlns:a16="http://schemas.microsoft.com/office/drawing/2014/main" id="{98C9B3EF-DE7A-4444-AD8F-378F41FF6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889" y="4528566"/>
              <a:ext cx="859599" cy="859599"/>
            </a:xfrm>
            <a:prstGeom prst="rect">
              <a:avLst/>
            </a:prstGeom>
          </p:spPr>
        </p:pic>
        <p:pic>
          <p:nvPicPr>
            <p:cNvPr id="106" name="Picture 105" descr="A picture containing drawing, device&#10;&#10;Description automatically generated">
              <a:extLst>
                <a:ext uri="{FF2B5EF4-FFF2-40B4-BE49-F238E27FC236}">
                  <a16:creationId xmlns:a16="http://schemas.microsoft.com/office/drawing/2014/main" id="{A0D58D94-1408-45CA-B461-01FFAD99C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071" y="4528566"/>
              <a:ext cx="859599" cy="859599"/>
            </a:xfrm>
            <a:prstGeom prst="rect">
              <a:avLst/>
            </a:prstGeom>
          </p:spPr>
        </p:pic>
        <p:pic>
          <p:nvPicPr>
            <p:cNvPr id="107" name="Picture 10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2C0E772-0329-42C2-81C7-06C6937F3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883" y="3144365"/>
              <a:ext cx="857894" cy="859599"/>
            </a:xfrm>
            <a:prstGeom prst="rect">
              <a:avLst/>
            </a:prstGeom>
          </p:spPr>
        </p:pic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05F934-A021-4654-87EA-ABC18707ACB2}"/>
              </a:ext>
            </a:extLst>
          </p:cNvPr>
          <p:cNvSpPr/>
          <p:nvPr/>
        </p:nvSpPr>
        <p:spPr>
          <a:xfrm>
            <a:off x="45729" y="1849481"/>
            <a:ext cx="4912611" cy="1068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600" b="1">
                <a:solidFill>
                  <a:schemeClr val="accent3"/>
                </a:solidFill>
                <a:latin typeface="Arial" panose="020B0604020202020204" pitchFamily="34" charset="0"/>
              </a:rPr>
              <a:t>Ca. 60%</a:t>
            </a:r>
            <a:endParaRPr lang="nb-NO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b-NO" sz="2000">
                <a:solidFill>
                  <a:schemeClr val="tx2"/>
                </a:solidFill>
                <a:latin typeface="Arial" panose="020B0604020202020204" pitchFamily="34" charset="0"/>
              </a:rPr>
              <a:t>av initiativene er igangsatt*</a:t>
            </a:r>
          </a:p>
          <a:p>
            <a:endParaRPr lang="nb-NO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b-NO" sz="3600" b="1">
                <a:solidFill>
                  <a:schemeClr val="accent3"/>
                </a:solidFill>
                <a:latin typeface="Arial" panose="020B0604020202020204" pitchFamily="34" charset="0"/>
              </a:rPr>
              <a:t>3</a:t>
            </a:r>
            <a:r>
              <a:rPr lang="nb-NO" sz="2000">
                <a:solidFill>
                  <a:schemeClr val="tx2"/>
                </a:solidFill>
                <a:latin typeface="Arial" panose="020B0604020202020204" pitchFamily="34" charset="0"/>
              </a:rPr>
              <a:t> initiativer er allerede ferdigstilt*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E33F68C-D794-46A4-8F97-97311C6799E6}"/>
              </a:ext>
            </a:extLst>
          </p:cNvPr>
          <p:cNvSpPr/>
          <p:nvPr/>
        </p:nvSpPr>
        <p:spPr>
          <a:xfrm>
            <a:off x="45729" y="3296966"/>
            <a:ext cx="2101450" cy="286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100" i="1" dirty="0">
                <a:solidFill>
                  <a:schemeClr val="tx2"/>
                </a:solidFill>
                <a:latin typeface="Arial" panose="020B0604020202020204" pitchFamily="34" charset="0"/>
              </a:rPr>
              <a:t>*Status per august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A7F0EBD-632C-4DA6-8056-E56AF921C7F3}"/>
              </a:ext>
            </a:extLst>
          </p:cNvPr>
          <p:cNvCxnSpPr>
            <a:cxnSpLocks/>
          </p:cNvCxnSpPr>
          <p:nvPr/>
        </p:nvCxnSpPr>
        <p:spPr>
          <a:xfrm>
            <a:off x="4204" y="3624493"/>
            <a:ext cx="496088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7ECE942-50DC-44DD-87FA-83709BAEDB2A}"/>
              </a:ext>
            </a:extLst>
          </p:cNvPr>
          <p:cNvSpPr/>
          <p:nvPr/>
        </p:nvSpPr>
        <p:spPr>
          <a:xfrm>
            <a:off x="45730" y="4127428"/>
            <a:ext cx="4840516" cy="1275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600" b="1">
                <a:solidFill>
                  <a:schemeClr val="accent3"/>
                </a:solidFill>
                <a:latin typeface="Arial" panose="020B0604020202020204" pitchFamily="34" charset="0"/>
              </a:rPr>
              <a:t>Digdir</a:t>
            </a:r>
            <a:endParaRPr lang="nb-NO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b-NO" sz="2000">
                <a:solidFill>
                  <a:schemeClr val="tx2"/>
                </a:solidFill>
                <a:latin typeface="Arial" panose="020B0604020202020204" pitchFamily="34" charset="0"/>
              </a:rPr>
              <a:t>har/vil få gjennomføringsansvaret for </a:t>
            </a:r>
            <a:r>
              <a:rPr lang="nb-NO" sz="3600" b="1">
                <a:solidFill>
                  <a:schemeClr val="accent3"/>
                </a:solidFill>
                <a:latin typeface="Arial" panose="020B0604020202020204" pitchFamily="34" charset="0"/>
              </a:rPr>
              <a:t>over halvparten</a:t>
            </a:r>
            <a:endParaRPr lang="nb-NO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b-NO" sz="2000">
                <a:solidFill>
                  <a:schemeClr val="tx2"/>
                </a:solidFill>
                <a:latin typeface="Arial" panose="020B0604020202020204" pitchFamily="34" charset="0"/>
              </a:rPr>
              <a:t>av initiativene i handlingsplanen</a:t>
            </a:r>
          </a:p>
        </p:txBody>
      </p:sp>
    </p:spTree>
    <p:extLst>
      <p:ext uri="{BB962C8B-B14F-4D97-AF65-F5344CB8AC3E}">
        <p14:creationId xmlns:p14="http://schemas.microsoft.com/office/powerpoint/2010/main" val="315827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917A031-A3C3-4AAB-902F-2B1F56E9EE7A}"/>
              </a:ext>
            </a:extLst>
          </p:cNvPr>
          <p:cNvSpPr/>
          <p:nvPr/>
        </p:nvSpPr>
        <p:spPr>
          <a:xfrm>
            <a:off x="10801566" y="3310744"/>
            <a:ext cx="1273108" cy="3630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chemeClr val="bg1"/>
                </a:solidFill>
                <a:latin typeface="Arial" panose="020B0604020202020204"/>
              </a:rPr>
              <a:t>9.1 Oppfølging av Nasjonal strategi for digital sikkerhet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757DF2B-60B7-46EB-BE2D-8E82CA05BD6E}"/>
              </a:ext>
            </a:extLst>
          </p:cNvPr>
          <p:cNvGrpSpPr/>
          <p:nvPr/>
        </p:nvGrpSpPr>
        <p:grpSpPr>
          <a:xfrm>
            <a:off x="124835" y="3310744"/>
            <a:ext cx="11949839" cy="3378772"/>
            <a:chOff x="124835" y="3297691"/>
            <a:chExt cx="11949839" cy="3378772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B9C6952-95FE-426D-A1E1-5C6CD9189F19}"/>
                </a:ext>
              </a:extLst>
            </p:cNvPr>
            <p:cNvSpPr/>
            <p:nvPr/>
          </p:nvSpPr>
          <p:spPr>
            <a:xfrm>
              <a:off x="4704611" y="5308179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88837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5.5. Vurdere behovet for å etablere en CERT-funksjon for økosystemet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E81C699-22E4-43F5-AD73-A2C957D4A963}"/>
                </a:ext>
              </a:extLst>
            </p:cNvPr>
            <p:cNvSpPr/>
            <p:nvPr/>
          </p:nvSpPr>
          <p:spPr>
            <a:xfrm>
              <a:off x="124835" y="3800313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DB8C1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2.9. </a:t>
              </a:r>
              <a:r>
                <a:rPr lang="nb-NO" sz="600">
                  <a:solidFill>
                    <a:srgbClr val="23344F"/>
                  </a:solidFill>
                </a:rPr>
                <a:t>Utvikle felles prinsipper for god brukskvalitet i digitale tjenester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49A7FD86-684D-49A0-B574-68174AABF045}"/>
                </a:ext>
              </a:extLst>
            </p:cNvPr>
            <p:cNvSpPr/>
            <p:nvPr/>
          </p:nvSpPr>
          <p:spPr>
            <a:xfrm>
              <a:off x="124835" y="4302935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DB8C1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2.10. </a:t>
              </a:r>
              <a:r>
                <a:rPr lang="nb-NO" sz="600">
                  <a:solidFill>
                    <a:srgbClr val="23344F"/>
                  </a:solidFill>
                </a:rPr>
                <a:t>Utrede konsept for en innbyggerorientert løsning for enklere tilgang til egne data, informasjon og tjenester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2ACA54C-572C-4D8D-9EAC-15AAFE879A8A}"/>
                </a:ext>
              </a:extLst>
            </p:cNvPr>
            <p:cNvSpPr/>
            <p:nvPr/>
          </p:nvSpPr>
          <p:spPr>
            <a:xfrm>
              <a:off x="1651266" y="3800313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1C32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3.2. </a:t>
              </a:r>
              <a:r>
                <a:rPr lang="nb-NO" sz="600">
                  <a:solidFill>
                    <a:srgbClr val="23344F"/>
                  </a:solidFill>
                </a:rPr>
                <a:t>Vurdere å benytte eksisterende datasjøer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475AB21-169A-4536-9B52-B41EEC477D56}"/>
                </a:ext>
              </a:extLst>
            </p:cNvPr>
            <p:cNvSpPr/>
            <p:nvPr/>
          </p:nvSpPr>
          <p:spPr>
            <a:xfrm>
              <a:off x="4704611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88837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5.1. </a:t>
              </a:r>
              <a:r>
                <a:rPr lang="nn-NO" sz="600">
                  <a:solidFill>
                    <a:srgbClr val="23344F"/>
                  </a:solidFill>
                </a:rPr>
                <a:t>Etablere arenaer for samordning og koordinering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F4D1550-A2A1-4F35-9AE9-30E37EA21D3A}"/>
                </a:ext>
              </a:extLst>
            </p:cNvPr>
            <p:cNvSpPr/>
            <p:nvPr/>
          </p:nvSpPr>
          <p:spPr>
            <a:xfrm>
              <a:off x="3178019" y="4805557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41A53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4.4. </a:t>
              </a:r>
              <a:r>
                <a:rPr lang="nb-NO" sz="600">
                  <a:solidFill>
                    <a:srgbClr val="23344F"/>
                  </a:solidFill>
                </a:rPr>
                <a:t>Omtale og vise til veileder for digitaliseringsvennlig regelverk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A75B5A7-E8F3-4C14-B025-A4302AC8B42A}"/>
                </a:ext>
              </a:extLst>
            </p:cNvPr>
            <p:cNvSpPr/>
            <p:nvPr/>
          </p:nvSpPr>
          <p:spPr>
            <a:xfrm>
              <a:off x="6231203" y="3800313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7B81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36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6.2. </a:t>
              </a:r>
              <a:r>
                <a:rPr lang="nb-NO" sz="600">
                  <a:solidFill>
                    <a:srgbClr val="23344F"/>
                  </a:solidFill>
                </a:rPr>
                <a:t>Utvikle veileder for strategisk styring av digitaliseringen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658DA313-D772-4E57-9A4F-216F7F78D814}"/>
                </a:ext>
              </a:extLst>
            </p:cNvPr>
            <p:cNvSpPr/>
            <p:nvPr/>
          </p:nvSpPr>
          <p:spPr>
            <a:xfrm>
              <a:off x="6231203" y="4302935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A7B81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36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6.3. </a:t>
              </a:r>
              <a:r>
                <a:rPr lang="nb-NO" sz="600">
                  <a:solidFill>
                    <a:srgbClr val="23344F"/>
                  </a:solidFill>
                </a:rPr>
                <a:t>Vurdere å videreutvikle tilbud om kompetanse, erfaring og gevinstrealisering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6B88CED-CBBB-47E6-8EA3-1C61DF2A7014}"/>
                </a:ext>
              </a:extLst>
            </p:cNvPr>
            <p:cNvSpPr/>
            <p:nvPr/>
          </p:nvSpPr>
          <p:spPr>
            <a:xfrm>
              <a:off x="7757795" y="3800313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81237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</a:rPr>
                <a:t>7.2. Etablere et program for økt samhandling mellom offentlig sektor og oppstartsselskaper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E66B63E-584A-4FD2-9FD4-F0D34AC1CE7D}"/>
                </a:ext>
              </a:extLst>
            </p:cNvPr>
            <p:cNvSpPr/>
            <p:nvPr/>
          </p:nvSpPr>
          <p:spPr>
            <a:xfrm>
              <a:off x="9284387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E4221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lang="nb-NO" sz="600">
                  <a:solidFill>
                    <a:srgbClr val="23344F"/>
                  </a:solidFill>
                </a:rPr>
                <a:t>8.1. Utarbeide en strategi for digital kompetanse i offentlig sektor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577056E-0E7A-419E-9F42-FCD53A1E0746}"/>
                </a:ext>
              </a:extLst>
            </p:cNvPr>
            <p:cNvSpPr/>
            <p:nvPr/>
          </p:nvSpPr>
          <p:spPr>
            <a:xfrm>
              <a:off x="4704611" y="4805557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8883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lang="nb-NO" sz="600">
                  <a:solidFill>
                    <a:srgbClr val="23344F"/>
                  </a:solidFill>
                </a:rPr>
                <a:t>5.4 Vurdere hvordan sikre e-ID og e-signatur, og retningslinjer for ansatt-ID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60C80C4-2C5C-4E4B-9262-B7407097DF6B}"/>
                </a:ext>
              </a:extLst>
            </p:cNvPr>
            <p:cNvSpPr/>
            <p:nvPr/>
          </p:nvSpPr>
          <p:spPr>
            <a:xfrm>
              <a:off x="10801566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8E9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9.1 Oppfølging av Nasjonal strategi for digital sikkerhet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D90C1EC-7E46-420F-9FD6-A5337291D8C0}"/>
                </a:ext>
              </a:extLst>
            </p:cNvPr>
            <p:cNvSpPr/>
            <p:nvPr/>
          </p:nvSpPr>
          <p:spPr>
            <a:xfrm>
              <a:off x="1651266" y="5308179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1C325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3.5. </a:t>
              </a:r>
              <a:r>
                <a:rPr lang="nb-NO" sz="600">
                  <a:solidFill>
                    <a:srgbClr val="23344F"/>
                  </a:solidFill>
                </a:rPr>
                <a:t>Utarbeide en strategi for kunstig intelligens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F59ABC2-6A4A-4705-81F6-0AB501E65B56}"/>
                </a:ext>
              </a:extLst>
            </p:cNvPr>
            <p:cNvSpPr/>
            <p:nvPr/>
          </p:nvSpPr>
          <p:spPr>
            <a:xfrm>
              <a:off x="6231203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7B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lang="nb-NO" sz="600">
                  <a:solidFill>
                    <a:srgbClr val="23344F"/>
                  </a:solidFill>
                </a:rPr>
                <a:t>6.1 Vurdere Skates mandat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5B956A10-ED1D-4A06-B086-14B2BE49B69C}"/>
                </a:ext>
              </a:extLst>
            </p:cNvPr>
            <p:cNvSpPr/>
            <p:nvPr/>
          </p:nvSpPr>
          <p:spPr>
            <a:xfrm>
              <a:off x="6231203" y="4805557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7B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6.4. </a:t>
              </a:r>
              <a:r>
                <a:rPr lang="nb-NO" sz="600">
                  <a:solidFill>
                    <a:srgbClr val="23344F"/>
                  </a:solidFill>
                </a:rPr>
                <a:t>Vurdere behovet for prinsipper for kostnadsdeling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E7F36164-8C7F-4EBB-92D3-304E0440A2A4}"/>
                </a:ext>
              </a:extLst>
            </p:cNvPr>
            <p:cNvSpPr/>
            <p:nvPr/>
          </p:nvSpPr>
          <p:spPr>
            <a:xfrm>
              <a:off x="6231203" y="5308179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A7B81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36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6.5. </a:t>
              </a:r>
              <a:r>
                <a:rPr lang="nb-NO" sz="600">
                  <a:solidFill>
                    <a:srgbClr val="23344F"/>
                  </a:solidFill>
                </a:rPr>
                <a:t>Utarbeide retningslinjer for involvering av kommunal sektor i statlige beslutninger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C33E690-427C-4116-B862-605FF721BB23}"/>
                </a:ext>
              </a:extLst>
            </p:cNvPr>
            <p:cNvSpPr/>
            <p:nvPr/>
          </p:nvSpPr>
          <p:spPr>
            <a:xfrm>
              <a:off x="6231203" y="581080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7B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6.6. Etablere arenaer innenfor konsultasjonsordningen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FAF4EB65-FEC6-44AC-8ED7-17FC6C104388}"/>
                </a:ext>
              </a:extLst>
            </p:cNvPr>
            <p:cNvSpPr/>
            <p:nvPr/>
          </p:nvSpPr>
          <p:spPr>
            <a:xfrm>
              <a:off x="6231203" y="6313425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7B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6.7. </a:t>
              </a:r>
              <a:r>
                <a:rPr lang="nb-NO" sz="600">
                  <a:solidFill>
                    <a:srgbClr val="23344F"/>
                  </a:solidFill>
                </a:rPr>
                <a:t>Etablere en samstyrings-modell for områdene med størst grad av samhandling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46B7ACB0-7DBF-4FAF-9C73-71AA98F67F4D}"/>
                </a:ext>
              </a:extLst>
            </p:cNvPr>
            <p:cNvSpPr/>
            <p:nvPr/>
          </p:nvSpPr>
          <p:spPr>
            <a:xfrm>
              <a:off x="1651266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1C32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3.1. </a:t>
              </a:r>
              <a:r>
                <a:rPr lang="nb-NO" sz="600">
                  <a:solidFill>
                    <a:srgbClr val="23344F"/>
                  </a:solidFill>
                </a:rPr>
                <a:t>Etablere et nasjonalt ressurssenter for deling av data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A763DAC6-D97B-4ACB-B03F-CD765E1626CB}"/>
                </a:ext>
              </a:extLst>
            </p:cNvPr>
            <p:cNvSpPr/>
            <p:nvPr/>
          </p:nvSpPr>
          <p:spPr>
            <a:xfrm>
              <a:off x="4704611" y="3800313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88837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5.2. </a:t>
              </a:r>
              <a:r>
                <a:rPr lang="nb-NO" sz="600">
                  <a:solidFill>
                    <a:srgbClr val="23344F"/>
                  </a:solidFill>
                </a:rPr>
                <a:t>Koordinere statlige og kommunale interesser i felles økosystem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2B8B4703-FD8F-42B5-9345-37336E7700EB}"/>
                </a:ext>
              </a:extLst>
            </p:cNvPr>
            <p:cNvSpPr/>
            <p:nvPr/>
          </p:nvSpPr>
          <p:spPr>
            <a:xfrm>
              <a:off x="4704611" y="4302935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8883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5.3. </a:t>
              </a:r>
              <a:r>
                <a:rPr lang="nb-NO" sz="600">
                  <a:solidFill>
                    <a:srgbClr val="23344F"/>
                  </a:solidFill>
                </a:rPr>
                <a:t>Legge til rette for samordnet styring av nasjonale felles-løsninger gjennom tildelingsbrev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143AC5B-AC75-4CE0-B894-FA8BAA11005C}"/>
                </a:ext>
              </a:extLst>
            </p:cNvPr>
            <p:cNvSpPr/>
            <p:nvPr/>
          </p:nvSpPr>
          <p:spPr>
            <a:xfrm>
              <a:off x="7757795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81237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7.1. </a:t>
              </a:r>
              <a:r>
                <a:rPr lang="nb-NO" sz="600">
                  <a:solidFill>
                    <a:srgbClr val="23344F"/>
                  </a:solidFill>
                </a:rPr>
                <a:t>Utarbeide felles prinsipper for samarbeid med privat sektor på digitaliseringsområdet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C1157E1-6BFE-476E-B04A-D0D6A9CEC70B}"/>
                </a:ext>
              </a:extLst>
            </p:cNvPr>
            <p:cNvSpPr/>
            <p:nvPr/>
          </p:nvSpPr>
          <p:spPr>
            <a:xfrm>
              <a:off x="3178019" y="4302935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41A53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4.3. </a:t>
              </a:r>
              <a:r>
                <a:rPr lang="nb-NO" sz="600">
                  <a:solidFill>
                    <a:srgbClr val="23344F"/>
                  </a:solidFill>
                </a:rPr>
                <a:t>Utarbeide en veileder for digitaliseringsvennlig regelverk og klart lovspråk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69A7CE94-30F6-4B46-891A-B40FD06861BF}"/>
                </a:ext>
              </a:extLst>
            </p:cNvPr>
            <p:cNvSpPr/>
            <p:nvPr/>
          </p:nvSpPr>
          <p:spPr>
            <a:xfrm>
              <a:off x="124835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DB8C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2.8. Utvikle metoder og samle kunnskap om sammen-hengende tjenester</a:t>
              </a:r>
            </a:p>
          </p:txBody>
        </p:sp>
        <p:sp>
          <p:nvSpPr>
            <p:cNvPr id="89" name="Rectangle: Rounded Corners 54">
              <a:extLst>
                <a:ext uri="{FF2B5EF4-FFF2-40B4-BE49-F238E27FC236}">
                  <a16:creationId xmlns:a16="http://schemas.microsoft.com/office/drawing/2014/main" id="{1F90866E-9163-41A4-8250-45464662C1B3}"/>
                </a:ext>
              </a:extLst>
            </p:cNvPr>
            <p:cNvSpPr/>
            <p:nvPr/>
          </p:nvSpPr>
          <p:spPr>
            <a:xfrm>
              <a:off x="1651266" y="4302935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1C32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3.3. </a:t>
              </a:r>
              <a:r>
                <a:rPr lang="nb-NO" sz="600">
                  <a:solidFill>
                    <a:srgbClr val="23344F"/>
                  </a:solidFill>
                </a:rPr>
                <a:t>Utrede en generisk datafordeler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8145987-82FB-41DA-B6A5-C3A0327DA4B5}"/>
                </a:ext>
              </a:extLst>
            </p:cNvPr>
            <p:cNvSpPr/>
            <p:nvPr/>
          </p:nvSpPr>
          <p:spPr>
            <a:xfrm>
              <a:off x="1651266" y="4805557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1C325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3.4. </a:t>
              </a:r>
              <a:r>
                <a:rPr lang="nb-NO" sz="600">
                  <a:solidFill>
                    <a:srgbClr val="23344F"/>
                  </a:solidFill>
                </a:rPr>
                <a:t>Utrede mulig plikt til å publisere åpne offentlige data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4305CF2-2071-4B7A-92E1-0F95EEE7BC08}"/>
                </a:ext>
              </a:extLst>
            </p:cNvPr>
            <p:cNvSpPr/>
            <p:nvPr/>
          </p:nvSpPr>
          <p:spPr>
            <a:xfrm>
              <a:off x="3178019" y="3297691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41A53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23344F"/>
                  </a:solidFill>
                  <a:latin typeface="Arial" panose="020B0604020202020204"/>
                </a:rPr>
                <a:t>4.1. </a:t>
              </a:r>
              <a:r>
                <a:rPr lang="nb-NO" sz="600">
                  <a:solidFill>
                    <a:srgbClr val="23344F"/>
                  </a:solidFill>
                </a:rPr>
                <a:t>Foreta en gjennomgang av regelverk</a:t>
              </a:r>
              <a:endParaRPr lang="nb-NO" sz="600">
                <a:solidFill>
                  <a:srgbClr val="23344F"/>
                </a:solidFill>
                <a:latin typeface="Arial" panose="020B0604020202020204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E2D34E7-1B5C-46C6-A9ED-558F2555292E}"/>
                </a:ext>
              </a:extLst>
            </p:cNvPr>
            <p:cNvSpPr/>
            <p:nvPr/>
          </p:nvSpPr>
          <p:spPr>
            <a:xfrm>
              <a:off x="3178019" y="3800313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41A53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kumimoji="0" lang="nb-NO" sz="600" b="0" u="none" strike="noStrike" kern="1200" cap="none" spc="0" normalizeH="0" baseline="0" noProof="0">
                  <a:ln>
                    <a:noFill/>
                  </a:ln>
                  <a:solidFill>
                    <a:srgbClr val="2334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4.2. </a:t>
              </a:r>
              <a:r>
                <a:rPr lang="nb-NO" sz="600">
                  <a:solidFill>
                    <a:srgbClr val="23344F"/>
                  </a:solidFill>
                </a:rPr>
                <a:t>Innlede dialog med næringsliv, frivillige org. og virksomheter i offentlig sektor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0AF30179-A738-4638-88C8-A6ECDCD677E1}"/>
                </a:ext>
              </a:extLst>
            </p:cNvPr>
            <p:cNvSpPr/>
            <p:nvPr/>
          </p:nvSpPr>
          <p:spPr>
            <a:xfrm>
              <a:off x="10801566" y="3800313"/>
              <a:ext cx="1273108" cy="3630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8E9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defRPr/>
              </a:pPr>
              <a:r>
                <a:rPr lang="nb-NO" sz="600">
                  <a:solidFill>
                    <a:srgbClr val="23344F"/>
                  </a:solidFill>
                </a:rPr>
                <a:t>9.2 Oppfølging Difi rapport 2018:4 Informasjonssikkerhet</a:t>
              </a:r>
              <a:endParaRPr kumimoji="0" lang="nb-NO" sz="600" b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DC75FF-AAAD-43F4-A029-B1BBCC42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Initiativene i handlingsplanen for</a:t>
            </a:r>
            <a:r>
              <a:rPr lang="nb-NO"/>
              <a:t> regjeringens digitaliseringsstrategi</a:t>
            </a:r>
            <a:endParaRPr lang="nb-NO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8A16F-7CCC-42A2-88BB-A4E805D2D2D6}"/>
              </a:ext>
            </a:extLst>
          </p:cNvPr>
          <p:cNvGrpSpPr/>
          <p:nvPr/>
        </p:nvGrpSpPr>
        <p:grpSpPr>
          <a:xfrm>
            <a:off x="10684240" y="2788720"/>
            <a:ext cx="1507760" cy="442045"/>
            <a:chOff x="10684240" y="2775667"/>
            <a:chExt cx="1507760" cy="442045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id="{400C14B2-7E41-4749-9DAF-75C728038399}"/>
                </a:ext>
              </a:extLst>
            </p:cNvPr>
            <p:cNvSpPr/>
            <p:nvPr/>
          </p:nvSpPr>
          <p:spPr>
            <a:xfrm>
              <a:off x="10972484" y="2775667"/>
              <a:ext cx="1219516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008E9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Digital sikkerhet</a:t>
              </a: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9CFA0645-F7BA-45C9-90D5-5CFF2DD36128}"/>
                </a:ext>
              </a:extLst>
            </p:cNvPr>
            <p:cNvSpPr/>
            <p:nvPr/>
          </p:nvSpPr>
          <p:spPr>
            <a:xfrm>
              <a:off x="10684240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008E9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9908EB-ED03-4DDF-8663-9FA969D0D72E}"/>
              </a:ext>
            </a:extLst>
          </p:cNvPr>
          <p:cNvGrpSpPr/>
          <p:nvPr/>
        </p:nvGrpSpPr>
        <p:grpSpPr>
          <a:xfrm>
            <a:off x="9157645" y="2788720"/>
            <a:ext cx="1526592" cy="442045"/>
            <a:chOff x="9157645" y="2775667"/>
            <a:chExt cx="1526592" cy="442045"/>
          </a:xfrm>
        </p:grpSpPr>
        <p:sp>
          <p:nvSpPr>
            <p:cNvPr id="7" name="Rectangle 61">
              <a:extLst>
                <a:ext uri="{FF2B5EF4-FFF2-40B4-BE49-F238E27FC236}">
                  <a16:creationId xmlns:a16="http://schemas.microsoft.com/office/drawing/2014/main" id="{DFE85EA5-FF1C-46C7-9509-047E7886E66E}"/>
                </a:ext>
              </a:extLst>
            </p:cNvPr>
            <p:cNvSpPr/>
            <p:nvPr/>
          </p:nvSpPr>
          <p:spPr>
            <a:xfrm>
              <a:off x="9445889" y="2775667"/>
              <a:ext cx="1238348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E42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Økt digital kompetanse i offentlig sektor</a:t>
              </a:r>
            </a:p>
          </p:txBody>
        </p:sp>
        <p:sp>
          <p:nvSpPr>
            <p:cNvPr id="8" name="Rectangle 79">
              <a:extLst>
                <a:ext uri="{FF2B5EF4-FFF2-40B4-BE49-F238E27FC236}">
                  <a16:creationId xmlns:a16="http://schemas.microsoft.com/office/drawing/2014/main" id="{0EC91652-9750-44DF-A867-0CB454EE55B4}"/>
                </a:ext>
              </a:extLst>
            </p:cNvPr>
            <p:cNvSpPr/>
            <p:nvPr/>
          </p:nvSpPr>
          <p:spPr>
            <a:xfrm>
              <a:off x="9157645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E42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C043C-05A0-4DDA-9594-8676F1EE6549}"/>
              </a:ext>
            </a:extLst>
          </p:cNvPr>
          <p:cNvGrpSpPr/>
          <p:nvPr/>
        </p:nvGrpSpPr>
        <p:grpSpPr>
          <a:xfrm>
            <a:off x="7631053" y="2788720"/>
            <a:ext cx="1526592" cy="442045"/>
            <a:chOff x="7631053" y="2775667"/>
            <a:chExt cx="1526592" cy="442045"/>
          </a:xfrm>
        </p:grpSpPr>
        <p:sp>
          <p:nvSpPr>
            <p:cNvPr id="10" name="Rectangle 59">
              <a:extLst>
                <a:ext uri="{FF2B5EF4-FFF2-40B4-BE49-F238E27FC236}">
                  <a16:creationId xmlns:a16="http://schemas.microsoft.com/office/drawing/2014/main" id="{F012E939-0D34-41BC-8442-C248624AF92D}"/>
                </a:ext>
              </a:extLst>
            </p:cNvPr>
            <p:cNvSpPr/>
            <p:nvPr/>
          </p:nvSpPr>
          <p:spPr>
            <a:xfrm>
              <a:off x="7919297" y="2775667"/>
              <a:ext cx="1238348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81237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Styrket samarbeid med privat sektor</a:t>
              </a:r>
            </a:p>
          </p:txBody>
        </p:sp>
        <p:sp>
          <p:nvSpPr>
            <p:cNvPr id="11" name="Rectangle 80">
              <a:extLst>
                <a:ext uri="{FF2B5EF4-FFF2-40B4-BE49-F238E27FC236}">
                  <a16:creationId xmlns:a16="http://schemas.microsoft.com/office/drawing/2014/main" id="{05124E4F-8FBB-4591-95F3-1FA75DA6125D}"/>
                </a:ext>
              </a:extLst>
            </p:cNvPr>
            <p:cNvSpPr/>
            <p:nvPr/>
          </p:nvSpPr>
          <p:spPr>
            <a:xfrm>
              <a:off x="7631053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81237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CC3D8C-4A23-4B54-BBF6-83592FB437A7}"/>
              </a:ext>
            </a:extLst>
          </p:cNvPr>
          <p:cNvGrpSpPr/>
          <p:nvPr/>
        </p:nvGrpSpPr>
        <p:grpSpPr>
          <a:xfrm>
            <a:off x="6104461" y="2788720"/>
            <a:ext cx="1526592" cy="442045"/>
            <a:chOff x="6104461" y="2775667"/>
            <a:chExt cx="1526592" cy="442045"/>
          </a:xfrm>
        </p:grpSpPr>
        <p:sp>
          <p:nvSpPr>
            <p:cNvPr id="13" name="Rectangle 58">
              <a:extLst>
                <a:ext uri="{FF2B5EF4-FFF2-40B4-BE49-F238E27FC236}">
                  <a16:creationId xmlns:a16="http://schemas.microsoft.com/office/drawing/2014/main" id="{67F40B64-EA20-46D6-B408-5EBEF32AAC0A}"/>
                </a:ext>
              </a:extLst>
            </p:cNvPr>
            <p:cNvSpPr/>
            <p:nvPr/>
          </p:nvSpPr>
          <p:spPr>
            <a:xfrm>
              <a:off x="6392705" y="2775667"/>
              <a:ext cx="1238348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A7B81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Styring og samordning for en mer sammenhengende offentlig sektor</a:t>
              </a:r>
            </a:p>
          </p:txBody>
        </p:sp>
        <p:sp>
          <p:nvSpPr>
            <p:cNvPr id="14" name="Rectangle 81">
              <a:extLst>
                <a:ext uri="{FF2B5EF4-FFF2-40B4-BE49-F238E27FC236}">
                  <a16:creationId xmlns:a16="http://schemas.microsoft.com/office/drawing/2014/main" id="{66F5E7CE-9105-4695-8251-25FB03C6FFFF}"/>
                </a:ext>
              </a:extLst>
            </p:cNvPr>
            <p:cNvSpPr/>
            <p:nvPr/>
          </p:nvSpPr>
          <p:spPr>
            <a:xfrm>
              <a:off x="6104461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A7B81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CD645-02A7-43B1-8534-5FC7654C1784}"/>
              </a:ext>
            </a:extLst>
          </p:cNvPr>
          <p:cNvGrpSpPr/>
          <p:nvPr/>
        </p:nvGrpSpPr>
        <p:grpSpPr>
          <a:xfrm>
            <a:off x="4577869" y="2788720"/>
            <a:ext cx="1526592" cy="442045"/>
            <a:chOff x="4577869" y="2775667"/>
            <a:chExt cx="1526592" cy="442045"/>
          </a:xfrm>
        </p:grpSpPr>
        <p:sp>
          <p:nvSpPr>
            <p:cNvPr id="16" name="Rectangle 55">
              <a:extLst>
                <a:ext uri="{FF2B5EF4-FFF2-40B4-BE49-F238E27FC236}">
                  <a16:creationId xmlns:a16="http://schemas.microsoft.com/office/drawing/2014/main" id="{3435F835-131B-4FBF-A7D2-6B9358C811D1}"/>
                </a:ext>
              </a:extLst>
            </p:cNvPr>
            <p:cNvSpPr/>
            <p:nvPr/>
          </p:nvSpPr>
          <p:spPr>
            <a:xfrm>
              <a:off x="4866113" y="2775667"/>
              <a:ext cx="1238348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88837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Felles økosystem for nasjonal digital samhandling og tjenesteutvikling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4D7DD0-9263-45AD-A18F-E8D1263261DF}"/>
                </a:ext>
              </a:extLst>
            </p:cNvPr>
            <p:cNvSpPr/>
            <p:nvPr/>
          </p:nvSpPr>
          <p:spPr>
            <a:xfrm>
              <a:off x="4577869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88837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E69D8B-2ED3-4C5D-86FE-33E393B47754}"/>
              </a:ext>
            </a:extLst>
          </p:cNvPr>
          <p:cNvGrpSpPr/>
          <p:nvPr/>
        </p:nvGrpSpPr>
        <p:grpSpPr>
          <a:xfrm>
            <a:off x="3051277" y="2788720"/>
            <a:ext cx="1526592" cy="442045"/>
            <a:chOff x="3051277" y="2775667"/>
            <a:chExt cx="1526592" cy="442045"/>
          </a:xfrm>
        </p:grpSpPr>
        <p:sp>
          <p:nvSpPr>
            <p:cNvPr id="19" name="Rectangle 52">
              <a:extLst>
                <a:ext uri="{FF2B5EF4-FFF2-40B4-BE49-F238E27FC236}">
                  <a16:creationId xmlns:a16="http://schemas.microsoft.com/office/drawing/2014/main" id="{637656C1-A3BC-4079-B94D-C87AE8B3203A}"/>
                </a:ext>
              </a:extLst>
            </p:cNvPr>
            <p:cNvSpPr/>
            <p:nvPr/>
          </p:nvSpPr>
          <p:spPr>
            <a:xfrm>
              <a:off x="3339521" y="2775667"/>
              <a:ext cx="1238348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41A53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Klart og digitaliserings-vennlig regelverk</a:t>
              </a: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59B81126-4E9B-4F33-BFA4-ACE6E06D6F84}"/>
                </a:ext>
              </a:extLst>
            </p:cNvPr>
            <p:cNvSpPr/>
            <p:nvPr/>
          </p:nvSpPr>
          <p:spPr>
            <a:xfrm>
              <a:off x="3051277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41A53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46D538-4885-4C46-9367-5CF6F59E6671}"/>
              </a:ext>
            </a:extLst>
          </p:cNvPr>
          <p:cNvGrpSpPr/>
          <p:nvPr/>
        </p:nvGrpSpPr>
        <p:grpSpPr>
          <a:xfrm>
            <a:off x="1524685" y="2788720"/>
            <a:ext cx="1526592" cy="442045"/>
            <a:chOff x="1524685" y="2775667"/>
            <a:chExt cx="1526592" cy="442045"/>
          </a:xfrm>
        </p:grpSpPr>
        <p:sp>
          <p:nvSpPr>
            <p:cNvPr id="22" name="Rectangle 65">
              <a:extLst>
                <a:ext uri="{FF2B5EF4-FFF2-40B4-BE49-F238E27FC236}">
                  <a16:creationId xmlns:a16="http://schemas.microsoft.com/office/drawing/2014/main" id="{FA0E9A83-EB6E-4927-900A-AFADB9086696}"/>
                </a:ext>
              </a:extLst>
            </p:cNvPr>
            <p:cNvSpPr/>
            <p:nvPr/>
          </p:nvSpPr>
          <p:spPr>
            <a:xfrm>
              <a:off x="1812929" y="2775667"/>
              <a:ext cx="1238348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1C32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Økt deling av data og verdiskaping</a:t>
              </a:r>
            </a:p>
          </p:txBody>
        </p:sp>
        <p:sp>
          <p:nvSpPr>
            <p:cNvPr id="23" name="Rectangle 97">
              <a:extLst>
                <a:ext uri="{FF2B5EF4-FFF2-40B4-BE49-F238E27FC236}">
                  <a16:creationId xmlns:a16="http://schemas.microsoft.com/office/drawing/2014/main" id="{1B0A42F5-587E-4B97-822B-226C6104295D}"/>
                </a:ext>
              </a:extLst>
            </p:cNvPr>
            <p:cNvSpPr/>
            <p:nvPr/>
          </p:nvSpPr>
          <p:spPr>
            <a:xfrm>
              <a:off x="1524685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1C32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CD1E84-988F-4F48-A31C-C2BD29971823}"/>
              </a:ext>
            </a:extLst>
          </p:cNvPr>
          <p:cNvGrpSpPr/>
          <p:nvPr/>
        </p:nvGrpSpPr>
        <p:grpSpPr>
          <a:xfrm>
            <a:off x="-1907" y="2788720"/>
            <a:ext cx="1526592" cy="442045"/>
            <a:chOff x="-1907" y="2775667"/>
            <a:chExt cx="1526592" cy="442045"/>
          </a:xfrm>
        </p:grpSpPr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99B1F5FE-2F8E-478A-8BA4-1390D2C96943}"/>
                </a:ext>
              </a:extLst>
            </p:cNvPr>
            <p:cNvSpPr/>
            <p:nvPr/>
          </p:nvSpPr>
          <p:spPr>
            <a:xfrm>
              <a:off x="286337" y="2775667"/>
              <a:ext cx="1238348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DB8C1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Sammenhengende tjenester med brukeren i sentrum</a:t>
              </a:r>
            </a:p>
          </p:txBody>
        </p:sp>
        <p:sp>
          <p:nvSpPr>
            <p:cNvPr id="26" name="Rectangle 98">
              <a:extLst>
                <a:ext uri="{FF2B5EF4-FFF2-40B4-BE49-F238E27FC236}">
                  <a16:creationId xmlns:a16="http://schemas.microsoft.com/office/drawing/2014/main" id="{5FB39B4C-322B-40B6-B038-6C6172A2AF04}"/>
                </a:ext>
              </a:extLst>
            </p:cNvPr>
            <p:cNvSpPr/>
            <p:nvPr/>
          </p:nvSpPr>
          <p:spPr>
            <a:xfrm>
              <a:off x="-1907" y="2775667"/>
              <a:ext cx="288244" cy="4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rgbClr val="DB8C1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7" name="TekstSylinder 90">
            <a:extLst>
              <a:ext uri="{FF2B5EF4-FFF2-40B4-BE49-F238E27FC236}">
                <a16:creationId xmlns:a16="http://schemas.microsoft.com/office/drawing/2014/main" id="{7AADDA4B-B116-41E0-8CF4-6FBA05BFC4E5}"/>
              </a:ext>
            </a:extLst>
          </p:cNvPr>
          <p:cNvSpPr txBox="1"/>
          <p:nvPr/>
        </p:nvSpPr>
        <p:spPr>
          <a:xfrm>
            <a:off x="1038516" y="6597439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Ikke igangsatt</a:t>
            </a:r>
          </a:p>
        </p:txBody>
      </p:sp>
      <p:cxnSp>
        <p:nvCxnSpPr>
          <p:cNvPr id="28" name="Rett linje 92">
            <a:extLst>
              <a:ext uri="{FF2B5EF4-FFF2-40B4-BE49-F238E27FC236}">
                <a16:creationId xmlns:a16="http://schemas.microsoft.com/office/drawing/2014/main" id="{A1F5E7C2-EE39-4F21-BD4B-104A45EE9998}"/>
              </a:ext>
            </a:extLst>
          </p:cNvPr>
          <p:cNvCxnSpPr>
            <a:cxnSpLocks/>
          </p:cNvCxnSpPr>
          <p:nvPr/>
        </p:nvCxnSpPr>
        <p:spPr>
          <a:xfrm>
            <a:off x="206734" y="6522585"/>
            <a:ext cx="81624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Sylinder 93">
            <a:extLst>
              <a:ext uri="{FF2B5EF4-FFF2-40B4-BE49-F238E27FC236}">
                <a16:creationId xmlns:a16="http://schemas.microsoft.com/office/drawing/2014/main" id="{46AF3DEA-907C-496E-B80A-CC3841BA6F0A}"/>
              </a:ext>
            </a:extLst>
          </p:cNvPr>
          <p:cNvSpPr txBox="1"/>
          <p:nvPr/>
        </p:nvSpPr>
        <p:spPr>
          <a:xfrm>
            <a:off x="1039843" y="6384086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Igangsatt</a:t>
            </a:r>
          </a:p>
        </p:txBody>
      </p:sp>
      <p:sp>
        <p:nvSpPr>
          <p:cNvPr id="30" name="Rectangle: Rounded Corners 50">
            <a:extLst>
              <a:ext uri="{FF2B5EF4-FFF2-40B4-BE49-F238E27FC236}">
                <a16:creationId xmlns:a16="http://schemas.microsoft.com/office/drawing/2014/main" id="{524475A8-FC50-41A1-A8B6-D2D62071F34C}"/>
              </a:ext>
            </a:extLst>
          </p:cNvPr>
          <p:cNvSpPr/>
          <p:nvPr/>
        </p:nvSpPr>
        <p:spPr>
          <a:xfrm rot="729947">
            <a:off x="216134" y="6259865"/>
            <a:ext cx="730874" cy="1163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Ferdigstilt 20xx</a:t>
            </a:r>
          </a:p>
        </p:txBody>
      </p:sp>
      <p:sp>
        <p:nvSpPr>
          <p:cNvPr id="31" name="TekstSylinder 98">
            <a:extLst>
              <a:ext uri="{FF2B5EF4-FFF2-40B4-BE49-F238E27FC236}">
                <a16:creationId xmlns:a16="http://schemas.microsoft.com/office/drawing/2014/main" id="{80075DF0-5CD5-40FE-BCBC-2F7E59393563}"/>
              </a:ext>
            </a:extLst>
          </p:cNvPr>
          <p:cNvSpPr txBox="1"/>
          <p:nvPr/>
        </p:nvSpPr>
        <p:spPr>
          <a:xfrm>
            <a:off x="1041168" y="6178678"/>
            <a:ext cx="797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Ferdigstilt</a:t>
            </a:r>
          </a:p>
        </p:txBody>
      </p:sp>
      <p:cxnSp>
        <p:nvCxnSpPr>
          <p:cNvPr id="32" name="Rett linje 92">
            <a:extLst>
              <a:ext uri="{FF2B5EF4-FFF2-40B4-BE49-F238E27FC236}">
                <a16:creationId xmlns:a16="http://schemas.microsoft.com/office/drawing/2014/main" id="{A445FF7C-98AC-4395-8F98-0DBB3B4164C7}"/>
              </a:ext>
            </a:extLst>
          </p:cNvPr>
          <p:cNvCxnSpPr>
            <a:cxnSpLocks/>
          </p:cNvCxnSpPr>
          <p:nvPr/>
        </p:nvCxnSpPr>
        <p:spPr>
          <a:xfrm>
            <a:off x="206734" y="6735938"/>
            <a:ext cx="81624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Rectangle: Rounded Corners 50">
            <a:extLst>
              <a:ext uri="{FF2B5EF4-FFF2-40B4-BE49-F238E27FC236}">
                <a16:creationId xmlns:a16="http://schemas.microsoft.com/office/drawing/2014/main" id="{61F6ABCE-0F0D-48D9-B715-9D45D2D913F2}"/>
              </a:ext>
            </a:extLst>
          </p:cNvPr>
          <p:cNvSpPr/>
          <p:nvPr/>
        </p:nvSpPr>
        <p:spPr>
          <a:xfrm rot="729947">
            <a:off x="6937399" y="3249341"/>
            <a:ext cx="730874" cy="1163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Ferdigstilt 2020</a:t>
            </a:r>
          </a:p>
        </p:txBody>
      </p:sp>
      <p:sp>
        <p:nvSpPr>
          <p:cNvPr id="95" name="Rectangle: Rounded Corners 50">
            <a:extLst>
              <a:ext uri="{FF2B5EF4-FFF2-40B4-BE49-F238E27FC236}">
                <a16:creationId xmlns:a16="http://schemas.microsoft.com/office/drawing/2014/main" id="{7C869E4E-98E2-43A0-863E-31E0EB9C1940}"/>
              </a:ext>
            </a:extLst>
          </p:cNvPr>
          <p:cNvSpPr/>
          <p:nvPr/>
        </p:nvSpPr>
        <p:spPr>
          <a:xfrm rot="729947">
            <a:off x="6937399" y="5771975"/>
            <a:ext cx="730874" cy="1163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Ferdigstilt 2020</a:t>
            </a:r>
          </a:p>
        </p:txBody>
      </p:sp>
      <p:sp>
        <p:nvSpPr>
          <p:cNvPr id="96" name="Rectangle: Rounded Corners 50">
            <a:extLst>
              <a:ext uri="{FF2B5EF4-FFF2-40B4-BE49-F238E27FC236}">
                <a16:creationId xmlns:a16="http://schemas.microsoft.com/office/drawing/2014/main" id="{C170D61F-60FC-4813-918D-0575588CBD0A}"/>
              </a:ext>
            </a:extLst>
          </p:cNvPr>
          <p:cNvSpPr/>
          <p:nvPr/>
        </p:nvSpPr>
        <p:spPr>
          <a:xfrm rot="729947">
            <a:off x="2357462" y="5269353"/>
            <a:ext cx="730874" cy="1163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Ferdigstilt 2020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1F8A69C-763C-4FA7-B048-663E34DDC09B}"/>
              </a:ext>
            </a:extLst>
          </p:cNvPr>
          <p:cNvSpPr/>
          <p:nvPr/>
        </p:nvSpPr>
        <p:spPr>
          <a:xfrm>
            <a:off x="4554554" y="1318137"/>
            <a:ext cx="3082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Regjeringens 7 prioriterte livshendelser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8A14ED2-4EEE-4E0E-B746-EB0144C70F64}"/>
              </a:ext>
            </a:extLst>
          </p:cNvPr>
          <p:cNvSpPr/>
          <p:nvPr/>
        </p:nvSpPr>
        <p:spPr>
          <a:xfrm>
            <a:off x="98784" y="1595136"/>
            <a:ext cx="11935078" cy="1088137"/>
          </a:xfrm>
          <a:prstGeom prst="roundRect">
            <a:avLst>
              <a:gd name="adj" fmla="val 10294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DB8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3344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A6D94F-76C7-493A-930C-E8EA87D5578C}"/>
              </a:ext>
            </a:extLst>
          </p:cNvPr>
          <p:cNvSpPr/>
          <p:nvPr/>
        </p:nvSpPr>
        <p:spPr>
          <a:xfrm>
            <a:off x="860735" y="2282575"/>
            <a:ext cx="1514487" cy="33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2.1 FÅ BARN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18AB288-CCC2-4089-B9C1-8AB2102421D4}"/>
              </a:ext>
            </a:extLst>
          </p:cNvPr>
          <p:cNvSpPr/>
          <p:nvPr/>
        </p:nvSpPr>
        <p:spPr>
          <a:xfrm>
            <a:off x="2353410" y="2282575"/>
            <a:ext cx="1514487" cy="33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2.2 ALVORLIG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SYKT BARN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818BBCE-2A05-4D6D-BDB8-77A24DE0139E}"/>
              </a:ext>
            </a:extLst>
          </p:cNvPr>
          <p:cNvSpPr/>
          <p:nvPr/>
        </p:nvSpPr>
        <p:spPr>
          <a:xfrm>
            <a:off x="3846084" y="2282575"/>
            <a:ext cx="1514487" cy="33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2.3 MISTE 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FINNE JOBB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F5FAC48-E7AE-4A1A-8D94-80E15A21EC09}"/>
              </a:ext>
            </a:extLst>
          </p:cNvPr>
          <p:cNvSpPr/>
          <p:nvPr/>
        </p:nvSpPr>
        <p:spPr>
          <a:xfrm>
            <a:off x="5338759" y="2282575"/>
            <a:ext cx="1514487" cy="33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2.4 NY I NORGE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53D4F30-9798-4552-B1A0-B73796F5C32A}"/>
              </a:ext>
            </a:extLst>
          </p:cNvPr>
          <p:cNvSpPr/>
          <p:nvPr/>
        </p:nvSpPr>
        <p:spPr>
          <a:xfrm>
            <a:off x="6900276" y="2282575"/>
            <a:ext cx="1376806" cy="33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2.5 STARTE OG DRIVE EN BEDRIFT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A4D4DAA-8E9C-4C76-833B-F6A98C05ED6A}"/>
              </a:ext>
            </a:extLst>
          </p:cNvPr>
          <p:cNvSpPr/>
          <p:nvPr/>
        </p:nvSpPr>
        <p:spPr>
          <a:xfrm>
            <a:off x="8324110" y="2282575"/>
            <a:ext cx="1514487" cy="33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2.6 STARTE OG DRIVE EN FRIVILLIG ORGANISASJON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0129D7A-65B1-4E09-9157-A23E6225E5BA}"/>
              </a:ext>
            </a:extLst>
          </p:cNvPr>
          <p:cNvSpPr/>
          <p:nvPr/>
        </p:nvSpPr>
        <p:spPr>
          <a:xfrm>
            <a:off x="9816781" y="2282575"/>
            <a:ext cx="1514486" cy="33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2.7 DØDSFALL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ARV</a:t>
            </a:r>
          </a:p>
        </p:txBody>
      </p:sp>
      <p:pic>
        <p:nvPicPr>
          <p:cNvPr id="106" name="Picture 10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D493EE-0DF8-4CA2-8583-1907C6682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58" y="1659911"/>
            <a:ext cx="591329" cy="590154"/>
          </a:xfrm>
          <a:prstGeom prst="rect">
            <a:avLst/>
          </a:prstGeom>
        </p:spPr>
      </p:pic>
      <p:pic>
        <p:nvPicPr>
          <p:cNvPr id="107" name="Picture 10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706245-3590-4DEF-997A-E020A74A4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1659911"/>
            <a:ext cx="591329" cy="590154"/>
          </a:xfrm>
          <a:prstGeom prst="rect">
            <a:avLst/>
          </a:prstGeom>
        </p:spPr>
      </p:pic>
      <p:pic>
        <p:nvPicPr>
          <p:cNvPr id="108" name="Picture 10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DFF693-4BC9-42DA-A564-FC8BE5E30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86" y="1659911"/>
            <a:ext cx="591329" cy="590154"/>
          </a:xfrm>
          <a:prstGeom prst="rect">
            <a:avLst/>
          </a:prstGeom>
        </p:spPr>
      </p:pic>
      <p:pic>
        <p:nvPicPr>
          <p:cNvPr id="109" name="Picture 108" descr="A close up of a sign&#10;&#10;Description automatically generated">
            <a:extLst>
              <a:ext uri="{FF2B5EF4-FFF2-40B4-BE49-F238E27FC236}">
                <a16:creationId xmlns:a16="http://schemas.microsoft.com/office/drawing/2014/main" id="{66F25717-35F8-4C6C-9F64-83402B9BD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947" y="1654431"/>
            <a:ext cx="590155" cy="590154"/>
          </a:xfrm>
          <a:prstGeom prst="rect">
            <a:avLst/>
          </a:prstGeom>
        </p:spPr>
      </p:pic>
      <p:pic>
        <p:nvPicPr>
          <p:cNvPr id="110" name="Picture 109" descr="A picture containing drawing, device&#10;&#10;Description automatically generated">
            <a:extLst>
              <a:ext uri="{FF2B5EF4-FFF2-40B4-BE49-F238E27FC236}">
                <a16:creationId xmlns:a16="http://schemas.microsoft.com/office/drawing/2014/main" id="{8D91C17A-9B1A-4DD4-99A6-8FE9B4DF6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772" y="1654431"/>
            <a:ext cx="590155" cy="590154"/>
          </a:xfrm>
          <a:prstGeom prst="rect">
            <a:avLst/>
          </a:prstGeom>
        </p:spPr>
      </p:pic>
      <p:pic>
        <p:nvPicPr>
          <p:cNvPr id="111" name="Picture 1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B72A92-7B3E-4C04-A71A-FC13042DAE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30" y="1654431"/>
            <a:ext cx="591329" cy="59015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74FA47-378D-4766-9180-8D00EE8419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78" y="1654431"/>
            <a:ext cx="588984" cy="5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4C1A-93F0-4A9E-8428-C4023D89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50553"/>
            <a:ext cx="10585450" cy="519373"/>
          </a:xfrm>
        </p:spPr>
        <p:txBody>
          <a:bodyPr anchor="t">
            <a:noAutofit/>
          </a:bodyPr>
          <a:lstStyle/>
          <a:p>
            <a:r>
              <a:rPr lang="nb-NO"/>
              <a:t>De understøttende tiltakene rapporterer via Skatesekretariatet, og melder inn hvilke innsatsområder/initiativ de understøtter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1AD3A3E4-5D24-4236-B84B-CDE4A0C87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2900919"/>
            <a:ext cx="2748019" cy="41415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CFBF9A-AA7D-4993-81F6-54B01F269A96}"/>
              </a:ext>
            </a:extLst>
          </p:cNvPr>
          <p:cNvSpPr/>
          <p:nvPr/>
        </p:nvSpPr>
        <p:spPr>
          <a:xfrm>
            <a:off x="803275" y="3392488"/>
            <a:ext cx="5183188" cy="2537700"/>
          </a:xfrm>
          <a:prstGeom prst="roundRect">
            <a:avLst>
              <a:gd name="adj" fmla="val 55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Altinn Tjenester 3.0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Felles begrepskatalog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Felles modellkatalog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Felles tjeneste- og hendelseskatalog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 err="1">
                <a:solidFill>
                  <a:schemeClr val="tx1"/>
                </a:solidFill>
              </a:rPr>
              <a:t>Fullmaktsløsning</a:t>
            </a:r>
            <a:r>
              <a:rPr lang="nb-NO" sz="1400">
                <a:solidFill>
                  <a:schemeClr val="tx1"/>
                </a:solidFill>
              </a:rPr>
              <a:t> for innbyggere (</a:t>
            </a:r>
            <a:r>
              <a:rPr lang="nb-NO" sz="1400" err="1">
                <a:solidFill>
                  <a:schemeClr val="tx1"/>
                </a:solidFill>
              </a:rPr>
              <a:t>Fufinn</a:t>
            </a:r>
            <a:r>
              <a:rPr lang="nb-NO" sz="140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Helhetlig tilgangsstyring (HELT)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Markedsplass for skytjenester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Tilrettelegging for tverrsektoriell samhandling (TTS)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 i="1">
                <a:solidFill>
                  <a:schemeClr val="tx1"/>
                </a:solidFill>
              </a:rPr>
              <a:t>Deling av data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 i="1">
                <a:solidFill>
                  <a:schemeClr val="tx1"/>
                </a:solidFill>
              </a:rPr>
              <a:t>Oppfølgning av anbefalinger i Difi rapport 2018:4</a:t>
            </a:r>
          </a:p>
        </p:txBody>
      </p:sp>
      <p:pic>
        <p:nvPicPr>
          <p:cNvPr id="2050" name="Picture 2" descr="Forskningskoordinator">
            <a:extLst>
              <a:ext uri="{FF2B5EF4-FFF2-40B4-BE49-F238E27FC236}">
                <a16:creationId xmlns:a16="http://schemas.microsoft.com/office/drawing/2014/main" id="{E8E5A52C-320D-4EE8-9980-EA9D6E09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244227"/>
            <a:ext cx="1225549" cy="6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171B4E-8195-47D5-9D11-B4D4F7EE6B30}"/>
              </a:ext>
            </a:extLst>
          </p:cNvPr>
          <p:cNvSpPr/>
          <p:nvPr/>
        </p:nvSpPr>
        <p:spPr>
          <a:xfrm>
            <a:off x="803275" y="1843269"/>
            <a:ext cx="5183188" cy="814207"/>
          </a:xfrm>
          <a:prstGeom prst="roundRect">
            <a:avLst>
              <a:gd name="adj" fmla="val 178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Digitalarkivet – Tilgjengeliggjøring og publisering – Mottak og bevaring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Innebygd Arkivering</a:t>
            </a:r>
          </a:p>
        </p:txBody>
      </p:sp>
      <p:pic>
        <p:nvPicPr>
          <p:cNvPr id="2052" name="Picture 4" descr="Grafisk profil - ehelse">
            <a:extLst>
              <a:ext uri="{FF2B5EF4-FFF2-40B4-BE49-F238E27FC236}">
                <a16:creationId xmlns:a16="http://schemas.microsoft.com/office/drawing/2014/main" id="{002F5E22-FC70-4634-9BE7-56DCE0DB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352687"/>
            <a:ext cx="3228975" cy="4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A07322-5BE0-4506-BFEE-0F7DEB33CE8B}"/>
              </a:ext>
            </a:extLst>
          </p:cNvPr>
          <p:cNvSpPr/>
          <p:nvPr/>
        </p:nvSpPr>
        <p:spPr>
          <a:xfrm>
            <a:off x="6205537" y="3392488"/>
            <a:ext cx="5183188" cy="414158"/>
          </a:xfrm>
          <a:prstGeom prst="roundRect">
            <a:avLst>
              <a:gd name="adj" fmla="val 2970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Modernisering av folkeregisteret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F29F8F-2660-4713-8BE5-3021301FDAC1}"/>
              </a:ext>
            </a:extLst>
          </p:cNvPr>
          <p:cNvSpPr/>
          <p:nvPr/>
        </p:nvSpPr>
        <p:spPr>
          <a:xfrm>
            <a:off x="6205537" y="4800780"/>
            <a:ext cx="5183188" cy="1112658"/>
          </a:xfrm>
          <a:prstGeom prst="roundRect">
            <a:avLst>
              <a:gd name="adj" fmla="val 132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Styring og samordning for sammenhengende sektor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Fiks Plattform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Digital sikkerhet</a:t>
            </a:r>
          </a:p>
        </p:txBody>
      </p:sp>
      <p:pic>
        <p:nvPicPr>
          <p:cNvPr id="2054" name="Picture 6" descr="Kommunespeilet - KS">
            <a:extLst>
              <a:ext uri="{FF2B5EF4-FFF2-40B4-BE49-F238E27FC236}">
                <a16:creationId xmlns:a16="http://schemas.microsoft.com/office/drawing/2014/main" id="{88BC2FC3-7EED-4B93-B1DE-C5493530D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7" y="4157664"/>
            <a:ext cx="1092720" cy="5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katteetaten - Navet">
            <a:extLst>
              <a:ext uri="{FF2B5EF4-FFF2-40B4-BE49-F238E27FC236}">
                <a16:creationId xmlns:a16="http://schemas.microsoft.com/office/drawing/2014/main" id="{82F2DDA1-F84B-42D5-8C4B-465809E9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7" y="2947091"/>
            <a:ext cx="1500188" cy="3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BED1A5-BEE2-41DD-BF70-7A03A683D036}"/>
              </a:ext>
            </a:extLst>
          </p:cNvPr>
          <p:cNvSpPr/>
          <p:nvPr/>
        </p:nvSpPr>
        <p:spPr>
          <a:xfrm>
            <a:off x="6205538" y="1843269"/>
            <a:ext cx="5183188" cy="414158"/>
          </a:xfrm>
          <a:prstGeom prst="roundRect">
            <a:avLst>
              <a:gd name="adj" fmla="val 2280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/>
                </a:solidFill>
              </a:rPr>
              <a:t>Helseanalyseplattformen</a:t>
            </a:r>
          </a:p>
        </p:txBody>
      </p:sp>
    </p:spTree>
    <p:extLst>
      <p:ext uri="{BB962C8B-B14F-4D97-AF65-F5344CB8AC3E}">
        <p14:creationId xmlns:p14="http://schemas.microsoft.com/office/powerpoint/2010/main" val="147947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87D604-A7F8-46B9-992F-535F567E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F54F06-4020-4868-B1CE-99324BE7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Legg til </a:t>
            </a:r>
            <a:r>
              <a:rPr lang="nb-NO" err="1"/>
              <a:t>snappshot</a:t>
            </a:r>
            <a:r>
              <a:rPr lang="nb-NO"/>
              <a:t> av handlingsplanen på digdir.no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7A96D-3EB5-4C77-AD79-DCAA94076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7"/>
          <a:stretch/>
        </p:blipFill>
        <p:spPr>
          <a:xfrm>
            <a:off x="0" y="1"/>
            <a:ext cx="12192000" cy="5912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24F2D6-0D24-4B8A-835D-B3EB8FED9EEF}"/>
              </a:ext>
            </a:extLst>
          </p:cNvPr>
          <p:cNvSpPr/>
          <p:nvPr/>
        </p:nvSpPr>
        <p:spPr>
          <a:xfrm>
            <a:off x="1786" y="5460406"/>
            <a:ext cx="12188429" cy="452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126">
              <a:defRPr/>
            </a:pPr>
            <a:r>
              <a:rPr lang="nb-NO" sz="1600">
                <a:solidFill>
                  <a:prstClr val="white"/>
                </a:solidFill>
              </a:rPr>
              <a:t>Handlingsplanen er lansert på digdir.no.</a:t>
            </a:r>
          </a:p>
        </p:txBody>
      </p:sp>
    </p:spTree>
    <p:extLst>
      <p:ext uri="{BB962C8B-B14F-4D97-AF65-F5344CB8AC3E}">
        <p14:creationId xmlns:p14="http://schemas.microsoft.com/office/powerpoint/2010/main" val="166507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8CFBD-DE07-4E70-A44A-91CCF17B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E266ED-A209-40BA-B80E-707CB7D0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DA449B-7D39-42A7-B49F-37A92EF38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12175353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699E74-26B2-48AF-95F7-C7BAFCD087D4}"/>
              </a:ext>
            </a:extLst>
          </p:cNvPr>
          <p:cNvSpPr/>
          <p:nvPr/>
        </p:nvSpPr>
        <p:spPr>
          <a:xfrm rot="371005">
            <a:off x="10827540" y="68405"/>
            <a:ext cx="1345256" cy="396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Eksempel på innsatsområde</a:t>
            </a:r>
          </a:p>
        </p:txBody>
      </p:sp>
    </p:spTree>
    <p:extLst>
      <p:ext uri="{BB962C8B-B14F-4D97-AF65-F5344CB8AC3E}">
        <p14:creationId xmlns:p14="http://schemas.microsoft.com/office/powerpoint/2010/main" val="2492627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gdir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gdir" id="{63300B47-4A6A-4E3E-A8B7-DFEB96EE507C}" vid="{0C2DD57A-F2AB-4949-9CE0-3D8B353F39B0}"/>
    </a:ext>
  </a:extLst>
</a:theme>
</file>

<file path=ppt/theme/theme2.xml><?xml version="1.0" encoding="utf-8"?>
<a:theme xmlns:a="http://schemas.openxmlformats.org/drawingml/2006/main" name="01. Digitaliseringsdirektoratet (Gråtoner)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direktoratets PPT mal v2" id="{1D96CEC5-94F7-4443-BC6D-35E1C820A37D}" vid="{BF4D721A-3F26-45AA-B2B0-CE2174D7B378}"/>
    </a:ext>
  </a:extLst>
</a:theme>
</file>

<file path=ppt/theme/theme3.xml><?xml version="1.0" encoding="utf-8"?>
<a:theme xmlns:a="http://schemas.openxmlformats.org/drawingml/2006/main" name="1_Digdir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" id="{63300B47-4A6A-4E3E-A8B7-DFEB96EE507C}" vid="{0C2DD57A-F2AB-4949-9CE0-3D8B353F39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3E80835-071B-40EF-99D5-B1229FB5C7CC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83B77BC2D09C48AEAE6DE6282CE09C" ma:contentTypeVersion="10" ma:contentTypeDescription="Opprett et nytt dokument." ma:contentTypeScope="" ma:versionID="87636ac72ed2ba8e441778698edcee2f">
  <xsd:schema xmlns:xsd="http://www.w3.org/2001/XMLSchema" xmlns:xs="http://www.w3.org/2001/XMLSchema" xmlns:p="http://schemas.microsoft.com/office/2006/metadata/properties" xmlns:ns2="5371e8e2-a9e8-46df-a91b-761db99c8728" xmlns:ns3="7bfd8652-9f54-45a4-9684-efa1596a6182" targetNamespace="http://schemas.microsoft.com/office/2006/metadata/properties" ma:root="true" ma:fieldsID="d118e460a1338822cb86574c4570971f" ns2:_="" ns3:_="">
    <xsd:import namespace="5371e8e2-a9e8-46df-a91b-761db99c8728"/>
    <xsd:import namespace="7bfd8652-9f54-45a4-9684-efa1596a6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1e8e2-a9e8-46df-a91b-761db99c8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8652-9f54-45a4-9684-efa1596a6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E511D-76D8-4444-8ECC-0F46D038C5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A2A42-A0AD-45B9-99EC-05A24A72E854}">
  <ds:schemaRefs>
    <ds:schemaRef ds:uri="5371e8e2-a9e8-46df-a91b-761db99c8728"/>
    <ds:schemaRef ds:uri="7bfd8652-9f54-45a4-9684-efa1596a61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65E1E4-1BF2-4D29-A73D-A24D64EB54E6}">
  <ds:schemaRefs>
    <ds:schemaRef ds:uri="5371e8e2-a9e8-46df-a91b-761db99c8728"/>
    <ds:schemaRef ds:uri="7bfd8652-9f54-45a4-9684-efa1596a61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1446</Words>
  <Application>Microsoft Office PowerPoint</Application>
  <PresentationFormat>Widescreen</PresentationFormat>
  <Paragraphs>221</Paragraphs>
  <Slides>17</Slides>
  <Notes>17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Wingdings</vt:lpstr>
      <vt:lpstr>Digdir</vt:lpstr>
      <vt:lpstr>01. Digitaliseringsdirektoratet (Gråtoner)</vt:lpstr>
      <vt:lpstr>1_Digdir</vt:lpstr>
      <vt:lpstr>think-cell Slide</vt:lpstr>
      <vt:lpstr>Innlegg på innføringsmøte Oppfølging av handlingsplan for regjeringens digitaliseringsstrategi</vt:lpstr>
      <vt:lpstr>Agenda</vt:lpstr>
      <vt:lpstr>Bakgrunn</vt:lpstr>
      <vt:lpstr>Handlingsplan for oppfølging av strategien</vt:lpstr>
      <vt:lpstr>PowerPoint-presentasjon</vt:lpstr>
      <vt:lpstr>Initiativene i handlingsplanen for regjeringens digitaliseringsstrategi</vt:lpstr>
      <vt:lpstr>De understøttende tiltakene rapporterer via Skatesekretariatet, og melder inn hvilke innsatsområder/initiativ de understøtter</vt:lpstr>
      <vt:lpstr>PowerPoint-presentasjon</vt:lpstr>
      <vt:lpstr>PowerPoint-presentasjon</vt:lpstr>
      <vt:lpstr>PowerPoint-presentasjon</vt:lpstr>
      <vt:lpstr>Agenda</vt:lpstr>
      <vt:lpstr>I Tildelingsbrevet er det 2 oppdrag som definerer retningen og behovet prosjektet skal løse i 2020</vt:lpstr>
      <vt:lpstr>Digdir har flere roller knyttet til regjeringens digitaliseringsstrategi</vt:lpstr>
      <vt:lpstr>Det er opprettet et programkontor for å sikre god og helhetlig koordinering – internt, mot KMD og andre virksomheter</vt:lpstr>
      <vt:lpstr>Programkontoret skal innhente status på initiativer og tiltak, samt kunnskap og innsikt relatert til strategiens innsatsområder</vt:lpstr>
      <vt:lpstr>Fokus fremover</vt:lpstr>
      <vt:lpstr>Jobber du med noe relatert til dette og som vi burde koordinere oss med?   Ta kontakt!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 informasjonsmøte Oppfølging av handlingsplan for regjeringens digitaliseringsstrategi</dc:title>
  <dc:creator>Mull, Alexandra</dc:creator>
  <cp:lastModifiedBy>Thuestad, Arvid Bro</cp:lastModifiedBy>
  <cp:revision>2</cp:revision>
  <dcterms:created xsi:type="dcterms:W3CDTF">2020-05-12T09:50:02Z</dcterms:created>
  <dcterms:modified xsi:type="dcterms:W3CDTF">2020-09-04T12:31:09Z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0x0101003483B77BC2D09C48AEAE6DE6282CE09C</vt:lpwstr>
  </property>
</Properties>
</file>