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4" r:id="rId5"/>
    <p:sldMasterId id="2147483738" r:id="rId6"/>
    <p:sldMasterId id="2147483755" r:id="rId7"/>
  </p:sldMasterIdLst>
  <p:notesMasterIdLst>
    <p:notesMasterId r:id="rId76"/>
  </p:notesMasterIdLst>
  <p:handoutMasterIdLst>
    <p:handoutMasterId r:id="rId77"/>
  </p:handoutMasterIdLst>
  <p:sldIdLst>
    <p:sldId id="2147478050" r:id="rId8"/>
    <p:sldId id="2147478171" r:id="rId9"/>
    <p:sldId id="2147478051" r:id="rId10"/>
    <p:sldId id="2147478052" r:id="rId11"/>
    <p:sldId id="301" r:id="rId12"/>
    <p:sldId id="2147478053" r:id="rId13"/>
    <p:sldId id="2147478060" r:id="rId14"/>
    <p:sldId id="2147478061" r:id="rId15"/>
    <p:sldId id="2147478064" r:id="rId16"/>
    <p:sldId id="2147478182" r:id="rId17"/>
    <p:sldId id="2147478122" r:id="rId18"/>
    <p:sldId id="2147478152" r:id="rId19"/>
    <p:sldId id="2147478055" r:id="rId20"/>
    <p:sldId id="2147478057" r:id="rId21"/>
    <p:sldId id="2147478184" r:id="rId22"/>
    <p:sldId id="2147478190" r:id="rId23"/>
    <p:sldId id="2147478185" r:id="rId24"/>
    <p:sldId id="2147478058" r:id="rId25"/>
    <p:sldId id="2147478165" r:id="rId26"/>
    <p:sldId id="2147470346" r:id="rId27"/>
    <p:sldId id="2147478186" r:id="rId28"/>
    <p:sldId id="2147478067" r:id="rId29"/>
    <p:sldId id="2147478167" r:id="rId30"/>
    <p:sldId id="2147478168" r:id="rId31"/>
    <p:sldId id="2147478166" r:id="rId32"/>
    <p:sldId id="2147478173" r:id="rId33"/>
    <p:sldId id="2147478177" r:id="rId34"/>
    <p:sldId id="2147478081" r:id="rId35"/>
    <p:sldId id="2147478157" r:id="rId36"/>
    <p:sldId id="2147478082" r:id="rId37"/>
    <p:sldId id="2147478181" r:id="rId38"/>
    <p:sldId id="2147478191" r:id="rId39"/>
    <p:sldId id="2147478169" r:id="rId40"/>
    <p:sldId id="2147478189" r:id="rId41"/>
    <p:sldId id="2147478154" r:id="rId42"/>
    <p:sldId id="2147478155" r:id="rId43"/>
    <p:sldId id="2147478148" r:id="rId44"/>
    <p:sldId id="2147478149" r:id="rId45"/>
    <p:sldId id="2147478150" r:id="rId46"/>
    <p:sldId id="2147478151" r:id="rId47"/>
    <p:sldId id="2147478187" r:id="rId48"/>
    <p:sldId id="2147478085" r:id="rId49"/>
    <p:sldId id="2147478086" r:id="rId50"/>
    <p:sldId id="2147478087" r:id="rId51"/>
    <p:sldId id="2147478088" r:id="rId52"/>
    <p:sldId id="2147478089" r:id="rId53"/>
    <p:sldId id="2147478170" r:id="rId54"/>
    <p:sldId id="2147478130" r:id="rId55"/>
    <p:sldId id="2147478131" r:id="rId56"/>
    <p:sldId id="2147478132" r:id="rId57"/>
    <p:sldId id="2147478137" r:id="rId58"/>
    <p:sldId id="2147478129" r:id="rId59"/>
    <p:sldId id="2147478097" r:id="rId60"/>
    <p:sldId id="2147470320" r:id="rId61"/>
    <p:sldId id="2147470342" r:id="rId62"/>
    <p:sldId id="2147470345" r:id="rId63"/>
    <p:sldId id="2147470253" r:id="rId64"/>
    <p:sldId id="2147478144" r:id="rId65"/>
    <p:sldId id="2147478143" r:id="rId66"/>
    <p:sldId id="2147478142" r:id="rId67"/>
    <p:sldId id="2147478172" r:id="rId68"/>
    <p:sldId id="2147478141" r:id="rId69"/>
    <p:sldId id="2147478145" r:id="rId70"/>
    <p:sldId id="2147478103" r:id="rId71"/>
    <p:sldId id="2147478104" r:id="rId72"/>
    <p:sldId id="2147478146" r:id="rId73"/>
    <p:sldId id="2147478105" r:id="rId74"/>
    <p:sldId id="2147478107" r:id="rId75"/>
  </p:sldIdLst>
  <p:sldSz cx="16254413" cy="9144000"/>
  <p:notesSz cx="6858000" cy="9144000"/>
  <p:defaultTextStyle>
    <a:defPPr>
      <a:defRPr lang="nb-NO"/>
    </a:defPPr>
    <a:lvl1pPr marL="0" algn="l" defTabSz="1149949" rtl="0" eaLnBrk="1" latinLnBrk="0" hangingPunct="1">
      <a:defRPr sz="2264" kern="1200">
        <a:solidFill>
          <a:schemeClr val="tx1"/>
        </a:solidFill>
        <a:latin typeface="+mn-lt"/>
        <a:ea typeface="+mn-ea"/>
        <a:cs typeface="+mn-cs"/>
      </a:defRPr>
    </a:lvl1pPr>
    <a:lvl2pPr marL="574975" algn="l" defTabSz="1149949" rtl="0" eaLnBrk="1" latinLnBrk="0" hangingPunct="1">
      <a:defRPr sz="2264" kern="1200">
        <a:solidFill>
          <a:schemeClr val="tx1"/>
        </a:solidFill>
        <a:latin typeface="+mn-lt"/>
        <a:ea typeface="+mn-ea"/>
        <a:cs typeface="+mn-cs"/>
      </a:defRPr>
    </a:lvl2pPr>
    <a:lvl3pPr marL="1149949" algn="l" defTabSz="1149949" rtl="0" eaLnBrk="1" latinLnBrk="0" hangingPunct="1">
      <a:defRPr sz="2264" kern="1200">
        <a:solidFill>
          <a:schemeClr val="tx1"/>
        </a:solidFill>
        <a:latin typeface="+mn-lt"/>
        <a:ea typeface="+mn-ea"/>
        <a:cs typeface="+mn-cs"/>
      </a:defRPr>
    </a:lvl3pPr>
    <a:lvl4pPr marL="1724924" algn="l" defTabSz="1149949" rtl="0" eaLnBrk="1" latinLnBrk="0" hangingPunct="1">
      <a:defRPr sz="2264" kern="1200">
        <a:solidFill>
          <a:schemeClr val="tx1"/>
        </a:solidFill>
        <a:latin typeface="+mn-lt"/>
        <a:ea typeface="+mn-ea"/>
        <a:cs typeface="+mn-cs"/>
      </a:defRPr>
    </a:lvl4pPr>
    <a:lvl5pPr marL="2299899" algn="l" defTabSz="1149949" rtl="0" eaLnBrk="1" latinLnBrk="0" hangingPunct="1">
      <a:defRPr sz="2264" kern="1200">
        <a:solidFill>
          <a:schemeClr val="tx1"/>
        </a:solidFill>
        <a:latin typeface="+mn-lt"/>
        <a:ea typeface="+mn-ea"/>
        <a:cs typeface="+mn-cs"/>
      </a:defRPr>
    </a:lvl5pPr>
    <a:lvl6pPr marL="2874874" algn="l" defTabSz="1149949" rtl="0" eaLnBrk="1" latinLnBrk="0" hangingPunct="1">
      <a:defRPr sz="2264" kern="1200">
        <a:solidFill>
          <a:schemeClr val="tx1"/>
        </a:solidFill>
        <a:latin typeface="+mn-lt"/>
        <a:ea typeface="+mn-ea"/>
        <a:cs typeface="+mn-cs"/>
      </a:defRPr>
    </a:lvl6pPr>
    <a:lvl7pPr marL="3449848" algn="l" defTabSz="1149949" rtl="0" eaLnBrk="1" latinLnBrk="0" hangingPunct="1">
      <a:defRPr sz="2264" kern="1200">
        <a:solidFill>
          <a:schemeClr val="tx1"/>
        </a:solidFill>
        <a:latin typeface="+mn-lt"/>
        <a:ea typeface="+mn-ea"/>
        <a:cs typeface="+mn-cs"/>
      </a:defRPr>
    </a:lvl7pPr>
    <a:lvl8pPr marL="4024823" algn="l" defTabSz="1149949" rtl="0" eaLnBrk="1" latinLnBrk="0" hangingPunct="1">
      <a:defRPr sz="2264" kern="1200">
        <a:solidFill>
          <a:schemeClr val="tx1"/>
        </a:solidFill>
        <a:latin typeface="+mn-lt"/>
        <a:ea typeface="+mn-ea"/>
        <a:cs typeface="+mn-cs"/>
      </a:defRPr>
    </a:lvl8pPr>
    <a:lvl9pPr marL="4599798" algn="l" defTabSz="1149949" rtl="0" eaLnBrk="1" latinLnBrk="0" hangingPunct="1">
      <a:defRPr sz="2264" kern="1200">
        <a:solidFill>
          <a:schemeClr val="tx1"/>
        </a:solidFill>
        <a:latin typeface="+mn-lt"/>
        <a:ea typeface="+mn-ea"/>
        <a:cs typeface="+mn-cs"/>
      </a:defRPr>
    </a:lvl9pPr>
  </p:defaultTextStyle>
  <p:extLst>
    <p:ext uri="{521415D9-36F7-43E2-AB2F-B90AF26B5E84}">
      <p14:sectionLst xmlns:p14="http://schemas.microsoft.com/office/powerpoint/2010/main">
        <p14:section name="Innholdsfortegnelse" id="{B89A43BF-2D6F-4391-A2A7-538F9CFD2F89}">
          <p14:sldIdLst>
            <p14:sldId id="2147478050"/>
            <p14:sldId id="2147478171"/>
            <p14:sldId id="2147478051"/>
          </p14:sldIdLst>
        </p14:section>
        <p14:section name="Problemstilling og metode" id="{29110ADD-3746-483E-9B9A-16B466C6832A}">
          <p14:sldIdLst>
            <p14:sldId id="2147478052"/>
            <p14:sldId id="301"/>
            <p14:sldId id="2147478053"/>
          </p14:sldIdLst>
        </p14:section>
        <p14:section name="Utfordringer og bakenforliggende årsaker" id="{517EBD9F-3B89-4B91-8FE1-A8C2851AB358}">
          <p14:sldIdLst>
            <p14:sldId id="2147478060"/>
            <p14:sldId id="2147478061"/>
            <p14:sldId id="2147478064"/>
            <p14:sldId id="2147478182"/>
          </p14:sldIdLst>
        </p14:section>
        <p14:section name="Målhierarki" id="{469F7502-367A-492D-BE02-346B583F2F85}">
          <p14:sldIdLst>
            <p14:sldId id="2147478122"/>
            <p14:sldId id="2147478152"/>
            <p14:sldId id="2147478055"/>
            <p14:sldId id="2147478057"/>
          </p14:sldIdLst>
        </p14:section>
        <p14:section name="Prinsipielle spørsmål" id="{2BD28477-F900-4ADB-97C3-515F9AEE5011}">
          <p14:sldIdLst>
            <p14:sldId id="2147478184"/>
            <p14:sldId id="2147478190"/>
            <p14:sldId id="2147478185"/>
            <p14:sldId id="2147478058"/>
            <p14:sldId id="2147478165"/>
            <p14:sldId id="2147470346"/>
            <p14:sldId id="2147478186"/>
          </p14:sldIdLst>
        </p14:section>
        <p14:section name="Alternative tiltak" id="{3A9EC916-FDB4-4266-A783-D1C774317BC9}">
          <p14:sldIdLst>
            <p14:sldId id="2147478067"/>
            <p14:sldId id="2147478167"/>
            <p14:sldId id="2147478168"/>
            <p14:sldId id="2147478166"/>
            <p14:sldId id="2147478173"/>
            <p14:sldId id="2147478177"/>
          </p14:sldIdLst>
        </p14:section>
        <p14:section name="Vurdering av alternative tiltak" id="{8939D316-490F-4B7A-99FD-D1085A096314}">
          <p14:sldIdLst>
            <p14:sldId id="2147478081"/>
            <p14:sldId id="2147478157"/>
          </p14:sldIdLst>
        </p14:section>
        <p14:section name="Anbefaling" id="{C7DCA40B-70C5-4C70-80F0-D21354809FF3}">
          <p14:sldIdLst>
            <p14:sldId id="2147478082"/>
            <p14:sldId id="2147478181"/>
            <p14:sldId id="2147478191"/>
            <p14:sldId id="2147478169"/>
            <p14:sldId id="2147478189"/>
            <p14:sldId id="2147478154"/>
            <p14:sldId id="2147478155"/>
            <p14:sldId id="2147478148"/>
            <p14:sldId id="2147478149"/>
            <p14:sldId id="2147478150"/>
            <p14:sldId id="2147478151"/>
            <p14:sldId id="2147478187"/>
          </p14:sldIdLst>
        </p14:section>
        <p14:section name="Vedlegg_Liste over virkemidler" id="{2685BCF0-728B-44A4-8484-7C25573257DB}">
          <p14:sldIdLst>
            <p14:sldId id="2147478085"/>
            <p14:sldId id="2147478086"/>
            <p14:sldId id="2147478087"/>
            <p14:sldId id="2147478088"/>
            <p14:sldId id="2147478089"/>
            <p14:sldId id="2147478170"/>
            <p14:sldId id="2147478130"/>
            <p14:sldId id="2147478131"/>
            <p14:sldId id="2147478132"/>
            <p14:sldId id="2147478137"/>
          </p14:sldIdLst>
        </p14:section>
        <p14:section name=" Vedlegg_Strategier og føringer" id="{0BA60F30-2D9E-4C28-A852-351B2DAFD589}">
          <p14:sldIdLst>
            <p14:sldId id="2147478129"/>
            <p14:sldId id="2147478097"/>
            <p14:sldId id="2147470320"/>
            <p14:sldId id="2147470342"/>
            <p14:sldId id="2147470345"/>
            <p14:sldId id="2147470253"/>
          </p14:sldIdLst>
        </p14:section>
        <p14:section name="Vedlegg_Sentrale utviklingstrekk" id="{B482F10B-E2D1-4190-9F39-E13B9006F213}">
          <p14:sldIdLst>
            <p14:sldId id="2147478144"/>
            <p14:sldId id="2147478143"/>
            <p14:sldId id="2147478142"/>
            <p14:sldId id="2147478172"/>
            <p14:sldId id="2147478141"/>
          </p14:sldIdLst>
        </p14:section>
        <p14:section name="Vedlegg_Pågående tiltak nasjonalt" id="{51C825EF-1CD0-494F-B34C-108B27D8F7F7}">
          <p14:sldIdLst>
            <p14:sldId id="2147478145"/>
            <p14:sldId id="2147478103"/>
            <p14:sldId id="2147478104"/>
          </p14:sldIdLst>
        </p14:section>
        <p14:section name="Vedlegg_Pågående tiltak i andre land" id="{AD54AAE4-72ED-47B8-8E27-81457202672B}">
          <p14:sldIdLst>
            <p14:sldId id="2147478146"/>
            <p14:sldId id="2147478105"/>
            <p14:sldId id="214747810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84707F-84CF-B084-3E3E-733B76AB0884}" name="Gaasemyr, Torunn Tveit" initials="GTT" userId="S::torunn.tveit.gaasemyr@digdir.no::7a62465b-b4ed-4f18-adda-687a6c7dcbd3" providerId="AD"/>
  <p188:author id="{11672180-BAEC-B13F-A984-5EF97220AC5C}" name="Hvidsten, Anne Karete Nowers" initials="HAKN" userId="S::anne.karete.hvidsten@digdir.no::2239402c-7e16-4af9-99bb-6836789de513" providerId="AD"/>
  <p188:author id="{D9343890-7FFF-BEB6-1E91-F673FDD4C8E8}" name="Bergem, Kristian" initials="BK" userId="S::kristian.bergem@digdir.no::91210004-e42a-45dd-8a11-ab66d291d633" providerId="AD"/>
  <p188:author id="{B56ABB90-9C6A-BFD6-32D9-B5A9611E9C49}" name="Birkeland, Karina" initials="BK" userId="S::karina.birkeland@capgemini.com::b47dd8ce-f250-4aae-97b3-3b2d6b7280ef" providerId="AD"/>
  <p188:author id="{09E5B396-5CB7-BCC7-A9AC-8A23D3E8E4A7}" name="Lindheim, Ingeborg" initials="LI" userId="S::ingeborg.lindheim@digdir.no::dd204a19-4198-4773-916c-6bdfb2fa6e01" providerId="AD"/>
  <p188:author id="{46E089B2-D006-D155-6E7D-A699C7E8174F}" name="Seland, Espen Stranger" initials="SS" userId="S::espen.stranger.seland@digdir.no::d0668771-8fe7-412b-9927-3d97b6abeb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B3C"/>
    <a:srgbClr val="000032"/>
    <a:srgbClr val="6DBB6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DFBF79-89F3-4E35-A92E-B1377CB2897B}" v="27" dt="2024-08-30T15:16:08.89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476" y="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microsoft.com/office/2018/10/relationships/authors" Target="author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82" Type="http://schemas.microsoft.com/office/2016/11/relationships/changesInfo" Target="changesInfos/changesInfo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gem, Kristian" userId="91210004-e42a-45dd-8a11-ab66d291d633" providerId="ADAL" clId="{42DFBF79-89F3-4E35-A92E-B1377CB2897B}"/>
    <pc:docChg chg="undo redo custSel addSld delSld modSld sldOrd addSection delSection modSection">
      <pc:chgData name="Bergem, Kristian" userId="91210004-e42a-45dd-8a11-ab66d291d633" providerId="ADAL" clId="{42DFBF79-89F3-4E35-A92E-B1377CB2897B}" dt="2024-10-02T12:53:50.391" v="8304" actId="20577"/>
      <pc:docMkLst>
        <pc:docMk/>
      </pc:docMkLst>
      <pc:sldChg chg="modSp add mod ord">
        <pc:chgData name="Bergem, Kristian" userId="91210004-e42a-45dd-8a11-ab66d291d633" providerId="ADAL" clId="{42DFBF79-89F3-4E35-A92E-B1377CB2897B}" dt="2024-10-02T12:35:11.629" v="8247" actId="20577"/>
        <pc:sldMkLst>
          <pc:docMk/>
          <pc:sldMk cId="57883009" sldId="301"/>
        </pc:sldMkLst>
        <pc:spChg chg="mod">
          <ac:chgData name="Bergem, Kristian" userId="91210004-e42a-45dd-8a11-ab66d291d633" providerId="ADAL" clId="{42DFBF79-89F3-4E35-A92E-B1377CB2897B}" dt="2024-08-10T12:41:04.973" v="2708" actId="20577"/>
          <ac:spMkLst>
            <pc:docMk/>
            <pc:sldMk cId="57883009" sldId="301"/>
            <ac:spMk id="3" creationId="{0C2140E9-DCCC-DAE6-8BCC-4FB2E4F32A3A}"/>
          </ac:spMkLst>
        </pc:spChg>
        <pc:spChg chg="mod">
          <ac:chgData name="Bergem, Kristian" userId="91210004-e42a-45dd-8a11-ab66d291d633" providerId="ADAL" clId="{42DFBF79-89F3-4E35-A92E-B1377CB2897B}" dt="2024-10-02T12:35:11.629" v="8247" actId="20577"/>
          <ac:spMkLst>
            <pc:docMk/>
            <pc:sldMk cId="57883009" sldId="301"/>
            <ac:spMk id="4" creationId="{648DFC76-551F-A963-1F3C-80E7384D5830}"/>
          </ac:spMkLst>
        </pc:spChg>
      </pc:sldChg>
      <pc:sldChg chg="del">
        <pc:chgData name="Bergem, Kristian" userId="91210004-e42a-45dd-8a11-ab66d291d633" providerId="ADAL" clId="{42DFBF79-89F3-4E35-A92E-B1377CB2897B}" dt="2024-08-13T14:26:23.970" v="4008" actId="2696"/>
        <pc:sldMkLst>
          <pc:docMk/>
          <pc:sldMk cId="847643974" sldId="2147470346"/>
        </pc:sldMkLst>
      </pc:sldChg>
      <pc:sldChg chg="add ord">
        <pc:chgData name="Bergem, Kristian" userId="91210004-e42a-45dd-8a11-ab66d291d633" providerId="ADAL" clId="{42DFBF79-89F3-4E35-A92E-B1377CB2897B}" dt="2024-08-13T14:43:28.935" v="4560"/>
        <pc:sldMkLst>
          <pc:docMk/>
          <pc:sldMk cId="1193762545" sldId="2147470346"/>
        </pc:sldMkLst>
      </pc:sldChg>
      <pc:sldChg chg="modSp mod">
        <pc:chgData name="Bergem, Kristian" userId="91210004-e42a-45dd-8a11-ab66d291d633" providerId="ADAL" clId="{42DFBF79-89F3-4E35-A92E-B1377CB2897B}" dt="2024-08-13T13:39:14.544" v="2781" actId="20577"/>
        <pc:sldMkLst>
          <pc:docMk/>
          <pc:sldMk cId="1947826651" sldId="2147478050"/>
        </pc:sldMkLst>
        <pc:spChg chg="mod">
          <ac:chgData name="Bergem, Kristian" userId="91210004-e42a-45dd-8a11-ab66d291d633" providerId="ADAL" clId="{42DFBF79-89F3-4E35-A92E-B1377CB2897B}" dt="2024-08-13T13:39:14.544" v="2781" actId="20577"/>
          <ac:spMkLst>
            <pc:docMk/>
            <pc:sldMk cId="1947826651" sldId="2147478050"/>
            <ac:spMk id="2" creationId="{76500331-AEF5-14A3-DEEC-2200C2AEEFFD}"/>
          </ac:spMkLst>
        </pc:spChg>
      </pc:sldChg>
      <pc:sldChg chg="modSp mod">
        <pc:chgData name="Bergem, Kristian" userId="91210004-e42a-45dd-8a11-ab66d291d633" providerId="ADAL" clId="{42DFBF79-89F3-4E35-A92E-B1377CB2897B}" dt="2024-08-14T10:58:58.680" v="6893" actId="20577"/>
        <pc:sldMkLst>
          <pc:docMk/>
          <pc:sldMk cId="1690798618" sldId="2147478051"/>
        </pc:sldMkLst>
        <pc:spChg chg="mod">
          <ac:chgData name="Bergem, Kristian" userId="91210004-e42a-45dd-8a11-ab66d291d633" providerId="ADAL" clId="{42DFBF79-89F3-4E35-A92E-B1377CB2897B}" dt="2024-08-14T09:56:15.373" v="5762" actId="27636"/>
          <ac:spMkLst>
            <pc:docMk/>
            <pc:sldMk cId="1690798618" sldId="2147478051"/>
            <ac:spMk id="3" creationId="{9519187C-861E-9D3A-A37C-E09EED249840}"/>
          </ac:spMkLst>
        </pc:spChg>
        <pc:spChg chg="mod">
          <ac:chgData name="Bergem, Kristian" userId="91210004-e42a-45dd-8a11-ab66d291d633" providerId="ADAL" clId="{42DFBF79-89F3-4E35-A92E-B1377CB2897B}" dt="2024-08-14T10:58:58.680" v="6893" actId="20577"/>
          <ac:spMkLst>
            <pc:docMk/>
            <pc:sldMk cId="1690798618" sldId="2147478051"/>
            <ac:spMk id="5" creationId="{00A1F5A2-7408-900E-3188-BEE025BF27A8}"/>
          </ac:spMkLst>
        </pc:spChg>
      </pc:sldChg>
      <pc:sldChg chg="modSp mod">
        <pc:chgData name="Bergem, Kristian" userId="91210004-e42a-45dd-8a11-ab66d291d633" providerId="ADAL" clId="{42DFBF79-89F3-4E35-A92E-B1377CB2897B}" dt="2024-10-02T12:36:12.905" v="8262" actId="20577"/>
        <pc:sldMkLst>
          <pc:docMk/>
          <pc:sldMk cId="1871548776" sldId="2147478053"/>
        </pc:sldMkLst>
        <pc:spChg chg="mod">
          <ac:chgData name="Bergem, Kristian" userId="91210004-e42a-45dd-8a11-ab66d291d633" providerId="ADAL" clId="{42DFBF79-89F3-4E35-A92E-B1377CB2897B}" dt="2024-08-13T14:03:06.791" v="3368" actId="1076"/>
          <ac:spMkLst>
            <pc:docMk/>
            <pc:sldMk cId="1871548776" sldId="2147478053"/>
            <ac:spMk id="2" creationId="{25809262-CA0D-95A9-B3B5-70879537840F}"/>
          </ac:spMkLst>
        </pc:spChg>
        <pc:spChg chg="mod">
          <ac:chgData name="Bergem, Kristian" userId="91210004-e42a-45dd-8a11-ab66d291d633" providerId="ADAL" clId="{42DFBF79-89F3-4E35-A92E-B1377CB2897B}" dt="2024-10-02T12:36:12.905" v="8262" actId="20577"/>
          <ac:spMkLst>
            <pc:docMk/>
            <pc:sldMk cId="1871548776" sldId="2147478053"/>
            <ac:spMk id="3" creationId="{E447C773-4A9A-5ACA-5AE1-E322015CE776}"/>
          </ac:spMkLst>
        </pc:spChg>
      </pc:sldChg>
      <pc:sldChg chg="del">
        <pc:chgData name="Bergem, Kristian" userId="91210004-e42a-45dd-8a11-ab66d291d633" providerId="ADAL" clId="{42DFBF79-89F3-4E35-A92E-B1377CB2897B}" dt="2024-08-13T15:41:00.008" v="5275" actId="47"/>
        <pc:sldMkLst>
          <pc:docMk/>
          <pc:sldMk cId="3535114012" sldId="2147478054"/>
        </pc:sldMkLst>
      </pc:sldChg>
      <pc:sldChg chg="ord">
        <pc:chgData name="Bergem, Kristian" userId="91210004-e42a-45dd-8a11-ab66d291d633" providerId="ADAL" clId="{42DFBF79-89F3-4E35-A92E-B1377CB2897B}" dt="2024-08-13T15:40:45.384" v="5272"/>
        <pc:sldMkLst>
          <pc:docMk/>
          <pc:sldMk cId="3651352583" sldId="2147478055"/>
        </pc:sldMkLst>
      </pc:sldChg>
      <pc:sldChg chg="modSp mod ord">
        <pc:chgData name="Bergem, Kristian" userId="91210004-e42a-45dd-8a11-ab66d291d633" providerId="ADAL" clId="{42DFBF79-89F3-4E35-A92E-B1377CB2897B}" dt="2024-08-21T11:15:49.112" v="7541" actId="20577"/>
        <pc:sldMkLst>
          <pc:docMk/>
          <pc:sldMk cId="3262273303" sldId="2147478057"/>
        </pc:sldMkLst>
        <pc:spChg chg="mod">
          <ac:chgData name="Bergem, Kristian" userId="91210004-e42a-45dd-8a11-ab66d291d633" providerId="ADAL" clId="{42DFBF79-89F3-4E35-A92E-B1377CB2897B}" dt="2024-08-14T10:05:26.175" v="5808" actId="1076"/>
          <ac:spMkLst>
            <pc:docMk/>
            <pc:sldMk cId="3262273303" sldId="2147478057"/>
            <ac:spMk id="2" creationId="{1FAC8F47-ABED-A01F-545D-0E67DBC2342F}"/>
          </ac:spMkLst>
        </pc:spChg>
        <pc:spChg chg="mod">
          <ac:chgData name="Bergem, Kristian" userId="91210004-e42a-45dd-8a11-ab66d291d633" providerId="ADAL" clId="{42DFBF79-89F3-4E35-A92E-B1377CB2897B}" dt="2024-08-21T11:15:49.112" v="7541" actId="20577"/>
          <ac:spMkLst>
            <pc:docMk/>
            <pc:sldMk cId="3262273303" sldId="2147478057"/>
            <ac:spMk id="3" creationId="{B010C288-163C-7321-A7FF-81EA446BC337}"/>
          </ac:spMkLst>
        </pc:spChg>
      </pc:sldChg>
      <pc:sldChg chg="delSp modSp add mod ord">
        <pc:chgData name="Bergem, Kristian" userId="91210004-e42a-45dd-8a11-ab66d291d633" providerId="ADAL" clId="{42DFBF79-89F3-4E35-A92E-B1377CB2897B}" dt="2024-10-02T12:44:22.296" v="8281" actId="20577"/>
        <pc:sldMkLst>
          <pc:docMk/>
          <pc:sldMk cId="1341514490" sldId="2147478058"/>
        </pc:sldMkLst>
        <pc:spChg chg="mod">
          <ac:chgData name="Bergem, Kristian" userId="91210004-e42a-45dd-8a11-ab66d291d633" providerId="ADAL" clId="{42DFBF79-89F3-4E35-A92E-B1377CB2897B}" dt="2024-10-02T12:44:22.296" v="8281" actId="20577"/>
          <ac:spMkLst>
            <pc:docMk/>
            <pc:sldMk cId="1341514490" sldId="2147478058"/>
            <ac:spMk id="3" creationId="{2E26938F-D58D-C7B9-6D18-299291B2F16C}"/>
          </ac:spMkLst>
        </pc:spChg>
        <pc:spChg chg="mod">
          <ac:chgData name="Bergem, Kristian" userId="91210004-e42a-45dd-8a11-ab66d291d633" providerId="ADAL" clId="{42DFBF79-89F3-4E35-A92E-B1377CB2897B}" dt="2024-08-13T14:41:42.512" v="4554" actId="1076"/>
          <ac:spMkLst>
            <pc:docMk/>
            <pc:sldMk cId="1341514490" sldId="2147478058"/>
            <ac:spMk id="43" creationId="{7B732B9C-1897-4053-24AC-29753D3382D0}"/>
          </ac:spMkLst>
        </pc:spChg>
        <pc:grpChg chg="del">
          <ac:chgData name="Bergem, Kristian" userId="91210004-e42a-45dd-8a11-ab66d291d633" providerId="ADAL" clId="{42DFBF79-89F3-4E35-A92E-B1377CB2897B}" dt="2024-08-13T14:33:03.980" v="4404" actId="478"/>
          <ac:grpSpMkLst>
            <pc:docMk/>
            <pc:sldMk cId="1341514490" sldId="2147478058"/>
            <ac:grpSpMk id="4" creationId="{63362996-EA7E-B9F2-D782-68F89DB641D2}"/>
          </ac:grpSpMkLst>
        </pc:grpChg>
        <pc:cxnChg chg="mod">
          <ac:chgData name="Bergem, Kristian" userId="91210004-e42a-45dd-8a11-ab66d291d633" providerId="ADAL" clId="{42DFBF79-89F3-4E35-A92E-B1377CB2897B}" dt="2024-08-13T14:33:03.980" v="4404" actId="478"/>
          <ac:cxnSpMkLst>
            <pc:docMk/>
            <pc:sldMk cId="1341514490" sldId="2147478058"/>
            <ac:cxnSpMk id="23" creationId="{8A63DA40-5E51-87DD-EA94-3FCE45B93F76}"/>
          </ac:cxnSpMkLst>
        </pc:cxnChg>
        <pc:cxnChg chg="mod">
          <ac:chgData name="Bergem, Kristian" userId="91210004-e42a-45dd-8a11-ab66d291d633" providerId="ADAL" clId="{42DFBF79-89F3-4E35-A92E-B1377CB2897B}" dt="2024-08-13T14:33:03.980" v="4404" actId="478"/>
          <ac:cxnSpMkLst>
            <pc:docMk/>
            <pc:sldMk cId="1341514490" sldId="2147478058"/>
            <ac:cxnSpMk id="24" creationId="{720D135D-7540-15F5-6C70-BA9142A7D0D5}"/>
          </ac:cxnSpMkLst>
        </pc:cxnChg>
        <pc:cxnChg chg="mod">
          <ac:chgData name="Bergem, Kristian" userId="91210004-e42a-45dd-8a11-ab66d291d633" providerId="ADAL" clId="{42DFBF79-89F3-4E35-A92E-B1377CB2897B}" dt="2024-08-13T14:33:03.980" v="4404" actId="478"/>
          <ac:cxnSpMkLst>
            <pc:docMk/>
            <pc:sldMk cId="1341514490" sldId="2147478058"/>
            <ac:cxnSpMk id="31" creationId="{537E4510-60E8-0E01-4A53-7D64B636E44D}"/>
          </ac:cxnSpMkLst>
        </pc:cxnChg>
        <pc:cxnChg chg="mod">
          <ac:chgData name="Bergem, Kristian" userId="91210004-e42a-45dd-8a11-ab66d291d633" providerId="ADAL" clId="{42DFBF79-89F3-4E35-A92E-B1377CB2897B}" dt="2024-08-13T14:33:03.980" v="4404" actId="478"/>
          <ac:cxnSpMkLst>
            <pc:docMk/>
            <pc:sldMk cId="1341514490" sldId="2147478058"/>
            <ac:cxnSpMk id="32" creationId="{8402A4E7-F321-E832-F8B9-E78DD6C064D1}"/>
          </ac:cxnSpMkLst>
        </pc:cxnChg>
        <pc:cxnChg chg="mod">
          <ac:chgData name="Bergem, Kristian" userId="91210004-e42a-45dd-8a11-ab66d291d633" providerId="ADAL" clId="{42DFBF79-89F3-4E35-A92E-B1377CB2897B}" dt="2024-08-13T14:33:03.980" v="4404" actId="478"/>
          <ac:cxnSpMkLst>
            <pc:docMk/>
            <pc:sldMk cId="1341514490" sldId="2147478058"/>
            <ac:cxnSpMk id="33" creationId="{86008EAD-B98A-7A9E-DAAD-244185696BFC}"/>
          </ac:cxnSpMkLst>
        </pc:cxnChg>
      </pc:sldChg>
      <pc:sldChg chg="del">
        <pc:chgData name="Bergem, Kristian" userId="91210004-e42a-45dd-8a11-ab66d291d633" providerId="ADAL" clId="{42DFBF79-89F3-4E35-A92E-B1377CB2897B}" dt="2024-08-13T14:26:23.970" v="4008" actId="2696"/>
        <pc:sldMkLst>
          <pc:docMk/>
          <pc:sldMk cId="1550460461" sldId="2147478058"/>
        </pc:sldMkLst>
      </pc:sldChg>
      <pc:sldChg chg="modSp mod">
        <pc:chgData name="Bergem, Kristian" userId="91210004-e42a-45dd-8a11-ab66d291d633" providerId="ADAL" clId="{42DFBF79-89F3-4E35-A92E-B1377CB2897B}" dt="2024-08-14T09:54:08.931" v="5694" actId="20577"/>
        <pc:sldMkLst>
          <pc:docMk/>
          <pc:sldMk cId="3784902743" sldId="2147478060"/>
        </pc:sldMkLst>
        <pc:spChg chg="mod">
          <ac:chgData name="Bergem, Kristian" userId="91210004-e42a-45dd-8a11-ab66d291d633" providerId="ADAL" clId="{42DFBF79-89F3-4E35-A92E-B1377CB2897B}" dt="2024-08-14T09:54:08.931" v="5694" actId="20577"/>
          <ac:spMkLst>
            <pc:docMk/>
            <pc:sldMk cId="3784902743" sldId="2147478060"/>
            <ac:spMk id="2" creationId="{76500331-AEF5-14A3-DEEC-2200C2AEEFFD}"/>
          </ac:spMkLst>
        </pc:spChg>
      </pc:sldChg>
      <pc:sldChg chg="modSp mod">
        <pc:chgData name="Bergem, Kristian" userId="91210004-e42a-45dd-8a11-ab66d291d633" providerId="ADAL" clId="{42DFBF79-89F3-4E35-A92E-B1377CB2897B}" dt="2024-10-02T12:39:00.180" v="8269" actId="20577"/>
        <pc:sldMkLst>
          <pc:docMk/>
          <pc:sldMk cId="1483245814" sldId="2147478061"/>
        </pc:sldMkLst>
        <pc:spChg chg="mod">
          <ac:chgData name="Bergem, Kristian" userId="91210004-e42a-45dd-8a11-ab66d291d633" providerId="ADAL" clId="{42DFBF79-89F3-4E35-A92E-B1377CB2897B}" dt="2024-08-02T15:57:57.657" v="763" actId="20577"/>
          <ac:spMkLst>
            <pc:docMk/>
            <pc:sldMk cId="1483245814" sldId="2147478061"/>
            <ac:spMk id="2" creationId="{A76C2CD4-845B-C314-EA95-375A31B7D84A}"/>
          </ac:spMkLst>
        </pc:spChg>
        <pc:spChg chg="mod">
          <ac:chgData name="Bergem, Kristian" userId="91210004-e42a-45dd-8a11-ab66d291d633" providerId="ADAL" clId="{42DFBF79-89F3-4E35-A92E-B1377CB2897B}" dt="2024-08-02T15:55:32.777" v="605" actId="20577"/>
          <ac:spMkLst>
            <pc:docMk/>
            <pc:sldMk cId="1483245814" sldId="2147478061"/>
            <ac:spMk id="5" creationId="{034319F3-07AB-5EE1-13AD-7F37B81883EF}"/>
          </ac:spMkLst>
        </pc:spChg>
        <pc:spChg chg="mod">
          <ac:chgData name="Bergem, Kristian" userId="91210004-e42a-45dd-8a11-ab66d291d633" providerId="ADAL" clId="{42DFBF79-89F3-4E35-A92E-B1377CB2897B}" dt="2024-10-02T12:39:00.180" v="8269" actId="20577"/>
          <ac:spMkLst>
            <pc:docMk/>
            <pc:sldMk cId="1483245814" sldId="2147478061"/>
            <ac:spMk id="8" creationId="{635FBF3D-4D15-B1E6-F093-47C817589609}"/>
          </ac:spMkLst>
        </pc:spChg>
      </pc:sldChg>
      <pc:sldChg chg="modSp mod">
        <pc:chgData name="Bergem, Kristian" userId="91210004-e42a-45dd-8a11-ab66d291d633" providerId="ADAL" clId="{42DFBF79-89F3-4E35-A92E-B1377CB2897B}" dt="2024-09-13T14:04:17.135" v="8231" actId="20577"/>
        <pc:sldMkLst>
          <pc:docMk/>
          <pc:sldMk cId="2561617421" sldId="2147478064"/>
        </pc:sldMkLst>
        <pc:spChg chg="mod">
          <ac:chgData name="Bergem, Kristian" userId="91210004-e42a-45dd-8a11-ab66d291d633" providerId="ADAL" clId="{42DFBF79-89F3-4E35-A92E-B1377CB2897B}" dt="2024-05-22T09:35:46.289" v="486" actId="20577"/>
          <ac:spMkLst>
            <pc:docMk/>
            <pc:sldMk cId="2561617421" sldId="2147478064"/>
            <ac:spMk id="2" creationId="{A76C2CD4-845B-C314-EA95-375A31B7D84A}"/>
          </ac:spMkLst>
        </pc:spChg>
        <pc:spChg chg="mod">
          <ac:chgData name="Bergem, Kristian" userId="91210004-e42a-45dd-8a11-ab66d291d633" providerId="ADAL" clId="{42DFBF79-89F3-4E35-A92E-B1377CB2897B}" dt="2024-05-22T09:36:09.117" v="488" actId="20577"/>
          <ac:spMkLst>
            <pc:docMk/>
            <pc:sldMk cId="2561617421" sldId="2147478064"/>
            <ac:spMk id="4" creationId="{EDA9A51D-484C-8E80-4381-7C76750CEA3C}"/>
          </ac:spMkLst>
        </pc:spChg>
        <pc:spChg chg="mod">
          <ac:chgData name="Bergem, Kristian" userId="91210004-e42a-45dd-8a11-ab66d291d633" providerId="ADAL" clId="{42DFBF79-89F3-4E35-A92E-B1377CB2897B}" dt="2024-08-07T17:02:21.093" v="1362" actId="20577"/>
          <ac:spMkLst>
            <pc:docMk/>
            <pc:sldMk cId="2561617421" sldId="2147478064"/>
            <ac:spMk id="5" creationId="{7879AC82-DBEE-71C4-996F-A9B1ED80F31C}"/>
          </ac:spMkLst>
        </pc:spChg>
        <pc:spChg chg="mod">
          <ac:chgData name="Bergem, Kristian" userId="91210004-e42a-45dd-8a11-ab66d291d633" providerId="ADAL" clId="{42DFBF79-89F3-4E35-A92E-B1377CB2897B}" dt="2024-09-13T14:04:17.135" v="8231" actId="20577"/>
          <ac:spMkLst>
            <pc:docMk/>
            <pc:sldMk cId="2561617421" sldId="2147478064"/>
            <ac:spMk id="12" creationId="{4C85639A-89C6-3EF6-AE28-C5E9E668AAA6}"/>
          </ac:spMkLst>
        </pc:spChg>
        <pc:spChg chg="mod">
          <ac:chgData name="Bergem, Kristian" userId="91210004-e42a-45dd-8a11-ab66d291d633" providerId="ADAL" clId="{42DFBF79-89F3-4E35-A92E-B1377CB2897B}" dt="2024-05-22T11:50:14.012" v="529" actId="20577"/>
          <ac:spMkLst>
            <pc:docMk/>
            <pc:sldMk cId="2561617421" sldId="2147478064"/>
            <ac:spMk id="17" creationId="{DFDD3FAF-55D5-289A-E679-DC4BB1AE6B04}"/>
          </ac:spMkLst>
        </pc:spChg>
      </pc:sldChg>
      <pc:sldChg chg="add del">
        <pc:chgData name="Bergem, Kristian" userId="91210004-e42a-45dd-8a11-ab66d291d633" providerId="ADAL" clId="{42DFBF79-89F3-4E35-A92E-B1377CB2897B}" dt="2024-08-07T17:02:09.450" v="1359" actId="47"/>
        <pc:sldMkLst>
          <pc:docMk/>
          <pc:sldMk cId="1697767838" sldId="2147478085"/>
        </pc:sldMkLst>
      </pc:sldChg>
      <pc:sldChg chg="modSp mod">
        <pc:chgData name="Bergem, Kristian" userId="91210004-e42a-45dd-8a11-ab66d291d633" providerId="ADAL" clId="{42DFBF79-89F3-4E35-A92E-B1377CB2897B}" dt="2024-10-02T12:53:50.391" v="8304" actId="20577"/>
        <pc:sldMkLst>
          <pc:docMk/>
          <pc:sldMk cId="3115515609" sldId="2147478086"/>
        </pc:sldMkLst>
        <pc:spChg chg="mod">
          <ac:chgData name="Bergem, Kristian" userId="91210004-e42a-45dd-8a11-ab66d291d633" providerId="ADAL" clId="{42DFBF79-89F3-4E35-A92E-B1377CB2897B}" dt="2024-10-02T12:53:50.391" v="8304" actId="20577"/>
          <ac:spMkLst>
            <pc:docMk/>
            <pc:sldMk cId="3115515609" sldId="2147478086"/>
            <ac:spMk id="3" creationId="{7AEBAEF0-657B-7373-7AF2-E0E55C9F380A}"/>
          </ac:spMkLst>
        </pc:spChg>
      </pc:sldChg>
      <pc:sldChg chg="modSp del mod">
        <pc:chgData name="Bergem, Kristian" userId="91210004-e42a-45dd-8a11-ab66d291d633" providerId="ADAL" clId="{42DFBF79-89F3-4E35-A92E-B1377CB2897B}" dt="2024-08-10T13:33:19.562" v="2724" actId="47"/>
        <pc:sldMkLst>
          <pc:docMk/>
          <pc:sldMk cId="199511741" sldId="2147478120"/>
        </pc:sldMkLst>
        <pc:graphicFrameChg chg="mod modGraphic">
          <ac:chgData name="Bergem, Kristian" userId="91210004-e42a-45dd-8a11-ab66d291d633" providerId="ADAL" clId="{42DFBF79-89F3-4E35-A92E-B1377CB2897B}" dt="2024-08-02T16:09:55.252" v="807" actId="255"/>
          <ac:graphicFrameMkLst>
            <pc:docMk/>
            <pc:sldMk cId="199511741" sldId="2147478120"/>
            <ac:graphicFrameMk id="3" creationId="{88E603B2-35D7-DC45-CB5F-61BAD20B9FE4}"/>
          </ac:graphicFrameMkLst>
        </pc:graphicFrameChg>
      </pc:sldChg>
      <pc:sldChg chg="modSp del mod">
        <pc:chgData name="Bergem, Kristian" userId="91210004-e42a-45dd-8a11-ab66d291d633" providerId="ADAL" clId="{42DFBF79-89F3-4E35-A92E-B1377CB2897B}" dt="2024-08-10T12:41:32.718" v="2714" actId="47"/>
        <pc:sldMkLst>
          <pc:docMk/>
          <pc:sldMk cId="3142180528" sldId="2147478121"/>
        </pc:sldMkLst>
        <pc:spChg chg="mod">
          <ac:chgData name="Bergem, Kristian" userId="91210004-e42a-45dd-8a11-ab66d291d633" providerId="ADAL" clId="{42DFBF79-89F3-4E35-A92E-B1377CB2897B}" dt="2024-08-02T15:47:13.735" v="592" actId="20577"/>
          <ac:spMkLst>
            <pc:docMk/>
            <pc:sldMk cId="3142180528" sldId="2147478121"/>
            <ac:spMk id="2" creationId="{B6CDE724-D6FD-FE11-4495-C27351649CAD}"/>
          </ac:spMkLst>
        </pc:spChg>
      </pc:sldChg>
      <pc:sldChg chg="modSp mod">
        <pc:chgData name="Bergem, Kristian" userId="91210004-e42a-45dd-8a11-ab66d291d633" providerId="ADAL" clId="{42DFBF79-89F3-4E35-A92E-B1377CB2897B}" dt="2024-08-02T16:31:11.571" v="1073" actId="20577"/>
        <pc:sldMkLst>
          <pc:docMk/>
          <pc:sldMk cId="1442776892" sldId="2147478130"/>
        </pc:sldMkLst>
        <pc:spChg chg="mod">
          <ac:chgData name="Bergem, Kristian" userId="91210004-e42a-45dd-8a11-ab66d291d633" providerId="ADAL" clId="{42DFBF79-89F3-4E35-A92E-B1377CB2897B}" dt="2024-08-02T16:31:11.571" v="1073" actId="20577"/>
          <ac:spMkLst>
            <pc:docMk/>
            <pc:sldMk cId="1442776892" sldId="2147478130"/>
            <ac:spMk id="19" creationId="{05C4EEB5-C607-CBDF-F80A-6873136F0365}"/>
          </ac:spMkLst>
        </pc:spChg>
        <pc:spChg chg="mod">
          <ac:chgData name="Bergem, Kristian" userId="91210004-e42a-45dd-8a11-ab66d291d633" providerId="ADAL" clId="{42DFBF79-89F3-4E35-A92E-B1377CB2897B}" dt="2024-08-02T16:28:46.919" v="1056" actId="6549"/>
          <ac:spMkLst>
            <pc:docMk/>
            <pc:sldMk cId="1442776892" sldId="2147478130"/>
            <ac:spMk id="25" creationId="{6C348CF1-F0C7-6CFC-4B9C-90337A337FB1}"/>
          </ac:spMkLst>
        </pc:spChg>
      </pc:sldChg>
      <pc:sldChg chg="modSp mod">
        <pc:chgData name="Bergem, Kristian" userId="91210004-e42a-45dd-8a11-ab66d291d633" providerId="ADAL" clId="{42DFBF79-89F3-4E35-A92E-B1377CB2897B}" dt="2024-08-02T16:34:40.983" v="1083" actId="20577"/>
        <pc:sldMkLst>
          <pc:docMk/>
          <pc:sldMk cId="1343885578" sldId="2147478131"/>
        </pc:sldMkLst>
        <pc:spChg chg="mod">
          <ac:chgData name="Bergem, Kristian" userId="91210004-e42a-45dd-8a11-ab66d291d633" providerId="ADAL" clId="{42DFBF79-89F3-4E35-A92E-B1377CB2897B}" dt="2024-08-02T16:34:40.983" v="1083" actId="20577"/>
          <ac:spMkLst>
            <pc:docMk/>
            <pc:sldMk cId="1343885578" sldId="2147478131"/>
            <ac:spMk id="19" creationId="{05C4EEB5-C607-CBDF-F80A-6873136F0365}"/>
          </ac:spMkLst>
        </pc:spChg>
      </pc:sldChg>
      <pc:sldChg chg="modSp mod">
        <pc:chgData name="Bergem, Kristian" userId="91210004-e42a-45dd-8a11-ab66d291d633" providerId="ADAL" clId="{42DFBF79-89F3-4E35-A92E-B1377CB2897B}" dt="2024-08-02T16:36:33.766" v="1113" actId="20577"/>
        <pc:sldMkLst>
          <pc:docMk/>
          <pc:sldMk cId="2996027088" sldId="2147478132"/>
        </pc:sldMkLst>
        <pc:spChg chg="mod">
          <ac:chgData name="Bergem, Kristian" userId="91210004-e42a-45dd-8a11-ab66d291d633" providerId="ADAL" clId="{42DFBF79-89F3-4E35-A92E-B1377CB2897B}" dt="2024-08-02T16:36:33.766" v="1113" actId="20577"/>
          <ac:spMkLst>
            <pc:docMk/>
            <pc:sldMk cId="2996027088" sldId="2147478132"/>
            <ac:spMk id="25" creationId="{6C348CF1-F0C7-6CFC-4B9C-90337A337FB1}"/>
          </ac:spMkLst>
        </pc:spChg>
      </pc:sldChg>
      <pc:sldChg chg="modSp mod">
        <pc:chgData name="Bergem, Kristian" userId="91210004-e42a-45dd-8a11-ab66d291d633" providerId="ADAL" clId="{42DFBF79-89F3-4E35-A92E-B1377CB2897B}" dt="2024-08-13T16:05:03.916" v="5632" actId="20577"/>
        <pc:sldMkLst>
          <pc:docMk/>
          <pc:sldMk cId="3114348360" sldId="2147478137"/>
        </pc:sldMkLst>
        <pc:spChg chg="mod">
          <ac:chgData name="Bergem, Kristian" userId="91210004-e42a-45dd-8a11-ab66d291d633" providerId="ADAL" clId="{42DFBF79-89F3-4E35-A92E-B1377CB2897B}" dt="2024-08-13T16:05:03.916" v="5632" actId="20577"/>
          <ac:spMkLst>
            <pc:docMk/>
            <pc:sldMk cId="3114348360" sldId="2147478137"/>
            <ac:spMk id="32" creationId="{1DDC147C-D294-0C4E-B810-D205E60BAF69}"/>
          </ac:spMkLst>
        </pc:spChg>
      </pc:sldChg>
      <pc:sldChg chg="ord">
        <pc:chgData name="Bergem, Kristian" userId="91210004-e42a-45dd-8a11-ab66d291d633" providerId="ADAL" clId="{42DFBF79-89F3-4E35-A92E-B1377CB2897B}" dt="2024-08-13T15:45:36.279" v="5417"/>
        <pc:sldMkLst>
          <pc:docMk/>
          <pc:sldMk cId="472749481" sldId="2147478148"/>
        </pc:sldMkLst>
      </pc:sldChg>
      <pc:sldChg chg="ord">
        <pc:chgData name="Bergem, Kristian" userId="91210004-e42a-45dd-8a11-ab66d291d633" providerId="ADAL" clId="{42DFBF79-89F3-4E35-A92E-B1377CB2897B}" dt="2024-08-13T15:45:36.279" v="5417"/>
        <pc:sldMkLst>
          <pc:docMk/>
          <pc:sldMk cId="2930175292" sldId="2147478149"/>
        </pc:sldMkLst>
      </pc:sldChg>
      <pc:sldChg chg="ord">
        <pc:chgData name="Bergem, Kristian" userId="91210004-e42a-45dd-8a11-ab66d291d633" providerId="ADAL" clId="{42DFBF79-89F3-4E35-A92E-B1377CB2897B}" dt="2024-08-13T15:45:36.279" v="5417"/>
        <pc:sldMkLst>
          <pc:docMk/>
          <pc:sldMk cId="432114373" sldId="2147478150"/>
        </pc:sldMkLst>
      </pc:sldChg>
      <pc:sldChg chg="add del ord">
        <pc:chgData name="Bergem, Kristian" userId="91210004-e42a-45dd-8a11-ab66d291d633" providerId="ADAL" clId="{42DFBF79-89F3-4E35-A92E-B1377CB2897B}" dt="2024-08-13T15:45:36.279" v="5417"/>
        <pc:sldMkLst>
          <pc:docMk/>
          <pc:sldMk cId="1047653483" sldId="2147478151"/>
        </pc:sldMkLst>
      </pc:sldChg>
      <pc:sldChg chg="modSp mod">
        <pc:chgData name="Bergem, Kristian" userId="91210004-e42a-45dd-8a11-ab66d291d633" providerId="ADAL" clId="{42DFBF79-89F3-4E35-A92E-B1377CB2897B}" dt="2024-08-16T12:08:11.931" v="6896" actId="20577"/>
        <pc:sldMkLst>
          <pc:docMk/>
          <pc:sldMk cId="2292651003" sldId="2147478152"/>
        </pc:sldMkLst>
        <pc:spChg chg="mod">
          <ac:chgData name="Bergem, Kristian" userId="91210004-e42a-45dd-8a11-ab66d291d633" providerId="ADAL" clId="{42DFBF79-89F3-4E35-A92E-B1377CB2897B}" dt="2024-08-16T12:08:11.931" v="6896" actId="20577"/>
          <ac:spMkLst>
            <pc:docMk/>
            <pc:sldMk cId="2292651003" sldId="2147478152"/>
            <ac:spMk id="4" creationId="{497E924E-E7D6-FC78-216A-019FD0FFC5A1}"/>
          </ac:spMkLst>
        </pc:spChg>
      </pc:sldChg>
      <pc:sldChg chg="ord">
        <pc:chgData name="Bergem, Kristian" userId="91210004-e42a-45dd-8a11-ab66d291d633" providerId="ADAL" clId="{42DFBF79-89F3-4E35-A92E-B1377CB2897B}" dt="2024-08-13T15:45:36.279" v="5417"/>
        <pc:sldMkLst>
          <pc:docMk/>
          <pc:sldMk cId="2830869206" sldId="2147478154"/>
        </pc:sldMkLst>
      </pc:sldChg>
      <pc:sldChg chg="addSp delSp modSp mod ord">
        <pc:chgData name="Bergem, Kristian" userId="91210004-e42a-45dd-8a11-ab66d291d633" providerId="ADAL" clId="{42DFBF79-89F3-4E35-A92E-B1377CB2897B}" dt="2024-08-18T12:08:47.127" v="7504" actId="1076"/>
        <pc:sldMkLst>
          <pc:docMk/>
          <pc:sldMk cId="3564345684" sldId="2147478155"/>
        </pc:sldMkLst>
        <pc:spChg chg="mod">
          <ac:chgData name="Bergem, Kristian" userId="91210004-e42a-45dd-8a11-ab66d291d633" providerId="ADAL" clId="{42DFBF79-89F3-4E35-A92E-B1377CB2897B}" dt="2024-08-18T12:08:03.436" v="7483" actId="1076"/>
          <ac:spMkLst>
            <pc:docMk/>
            <pc:sldMk cId="3564345684" sldId="2147478155"/>
            <ac:spMk id="2" creationId="{B5A4AE39-177B-F4F8-1318-1D26E7BDAC3B}"/>
          </ac:spMkLst>
        </pc:spChg>
        <pc:spChg chg="add mod">
          <ac:chgData name="Bergem, Kristian" userId="91210004-e42a-45dd-8a11-ab66d291d633" providerId="ADAL" clId="{42DFBF79-89F3-4E35-A92E-B1377CB2897B}" dt="2024-08-18T12:08:27.506" v="7501" actId="1076"/>
          <ac:spMkLst>
            <pc:docMk/>
            <pc:sldMk cId="3564345684" sldId="2147478155"/>
            <ac:spMk id="3" creationId="{31B382D1-061D-C072-D7E3-D26926A37FF5}"/>
          </ac:spMkLst>
        </pc:spChg>
        <pc:spChg chg="add mod">
          <ac:chgData name="Bergem, Kristian" userId="91210004-e42a-45dd-8a11-ab66d291d633" providerId="ADAL" clId="{42DFBF79-89F3-4E35-A92E-B1377CB2897B}" dt="2024-08-18T12:08:39.434" v="7503" actId="1076"/>
          <ac:spMkLst>
            <pc:docMk/>
            <pc:sldMk cId="3564345684" sldId="2147478155"/>
            <ac:spMk id="4" creationId="{F3EA1680-C55D-6A52-D161-06BD83A4B345}"/>
          </ac:spMkLst>
        </pc:spChg>
        <pc:spChg chg="mod">
          <ac:chgData name="Bergem, Kristian" userId="91210004-e42a-45dd-8a11-ab66d291d633" providerId="ADAL" clId="{42DFBF79-89F3-4E35-A92E-B1377CB2897B}" dt="2024-08-18T12:08:03.436" v="7483" actId="1076"/>
          <ac:spMkLst>
            <pc:docMk/>
            <pc:sldMk cId="3564345684" sldId="2147478155"/>
            <ac:spMk id="6" creationId="{662EEEF8-82D5-F596-3DFC-0783DA2584D5}"/>
          </ac:spMkLst>
        </pc:spChg>
        <pc:spChg chg="mod">
          <ac:chgData name="Bergem, Kristian" userId="91210004-e42a-45dd-8a11-ab66d291d633" providerId="ADAL" clId="{42DFBF79-89F3-4E35-A92E-B1377CB2897B}" dt="2024-08-18T12:08:03.436" v="7483" actId="1076"/>
          <ac:spMkLst>
            <pc:docMk/>
            <pc:sldMk cId="3564345684" sldId="2147478155"/>
            <ac:spMk id="7" creationId="{29E732F2-39EF-47F7-9CBF-7952350D70EE}"/>
          </ac:spMkLst>
        </pc:spChg>
        <pc:spChg chg="mod">
          <ac:chgData name="Bergem, Kristian" userId="91210004-e42a-45dd-8a11-ab66d291d633" providerId="ADAL" clId="{42DFBF79-89F3-4E35-A92E-B1377CB2897B}" dt="2024-08-18T12:08:03.436" v="7483" actId="1076"/>
          <ac:spMkLst>
            <pc:docMk/>
            <pc:sldMk cId="3564345684" sldId="2147478155"/>
            <ac:spMk id="8" creationId="{2A56B60F-8276-B0DA-E590-44D25A27C556}"/>
          </ac:spMkLst>
        </pc:spChg>
        <pc:spChg chg="mod">
          <ac:chgData name="Bergem, Kristian" userId="91210004-e42a-45dd-8a11-ab66d291d633" providerId="ADAL" clId="{42DFBF79-89F3-4E35-A92E-B1377CB2897B}" dt="2024-08-18T12:08:03.436" v="7483" actId="1076"/>
          <ac:spMkLst>
            <pc:docMk/>
            <pc:sldMk cId="3564345684" sldId="2147478155"/>
            <ac:spMk id="9" creationId="{D0745321-A685-3728-81C5-B7A86F547D7C}"/>
          </ac:spMkLst>
        </pc:spChg>
        <pc:spChg chg="mod">
          <ac:chgData name="Bergem, Kristian" userId="91210004-e42a-45dd-8a11-ab66d291d633" providerId="ADAL" clId="{42DFBF79-89F3-4E35-A92E-B1377CB2897B}" dt="2024-08-18T12:08:03.436" v="7483" actId="1076"/>
          <ac:spMkLst>
            <pc:docMk/>
            <pc:sldMk cId="3564345684" sldId="2147478155"/>
            <ac:spMk id="10" creationId="{449C1E48-0175-5273-5917-2C8C7F93FCDB}"/>
          </ac:spMkLst>
        </pc:spChg>
        <pc:spChg chg="mod">
          <ac:chgData name="Bergem, Kristian" userId="91210004-e42a-45dd-8a11-ab66d291d633" providerId="ADAL" clId="{42DFBF79-89F3-4E35-A92E-B1377CB2897B}" dt="2024-08-18T12:08:03.436" v="7483" actId="1076"/>
          <ac:spMkLst>
            <pc:docMk/>
            <pc:sldMk cId="3564345684" sldId="2147478155"/>
            <ac:spMk id="11" creationId="{B510A77B-346A-BD32-3BC2-5620B2DBBEF6}"/>
          </ac:spMkLst>
        </pc:spChg>
        <pc:spChg chg="mod">
          <ac:chgData name="Bergem, Kristian" userId="91210004-e42a-45dd-8a11-ab66d291d633" providerId="ADAL" clId="{42DFBF79-89F3-4E35-A92E-B1377CB2897B}" dt="2024-08-18T12:08:03.436" v="7483" actId="1076"/>
          <ac:spMkLst>
            <pc:docMk/>
            <pc:sldMk cId="3564345684" sldId="2147478155"/>
            <ac:spMk id="12" creationId="{2E3F4C75-2050-E4BF-0244-4E50687A6806}"/>
          </ac:spMkLst>
        </pc:spChg>
        <pc:spChg chg="mod">
          <ac:chgData name="Bergem, Kristian" userId="91210004-e42a-45dd-8a11-ab66d291d633" providerId="ADAL" clId="{42DFBF79-89F3-4E35-A92E-B1377CB2897B}" dt="2024-08-18T12:08:03.436" v="7483" actId="1076"/>
          <ac:spMkLst>
            <pc:docMk/>
            <pc:sldMk cId="3564345684" sldId="2147478155"/>
            <ac:spMk id="13" creationId="{7CD4F87A-A1BE-A077-FB23-65C4887AD469}"/>
          </ac:spMkLst>
        </pc:spChg>
        <pc:spChg chg="mod">
          <ac:chgData name="Bergem, Kristian" userId="91210004-e42a-45dd-8a11-ab66d291d633" providerId="ADAL" clId="{42DFBF79-89F3-4E35-A92E-B1377CB2897B}" dt="2024-08-18T12:08:03.436" v="7483" actId="1076"/>
          <ac:spMkLst>
            <pc:docMk/>
            <pc:sldMk cId="3564345684" sldId="2147478155"/>
            <ac:spMk id="14" creationId="{11C9B457-3389-273B-DB6E-0FEE285764C0}"/>
          </ac:spMkLst>
        </pc:spChg>
        <pc:spChg chg="mod">
          <ac:chgData name="Bergem, Kristian" userId="91210004-e42a-45dd-8a11-ab66d291d633" providerId="ADAL" clId="{42DFBF79-89F3-4E35-A92E-B1377CB2897B}" dt="2024-08-18T12:08:03.436" v="7483" actId="1076"/>
          <ac:spMkLst>
            <pc:docMk/>
            <pc:sldMk cId="3564345684" sldId="2147478155"/>
            <ac:spMk id="15" creationId="{2C754647-92C9-61B9-2C47-D7F189EAC98D}"/>
          </ac:spMkLst>
        </pc:spChg>
        <pc:spChg chg="del mod">
          <ac:chgData name="Bergem, Kristian" userId="91210004-e42a-45dd-8a11-ab66d291d633" providerId="ADAL" clId="{42DFBF79-89F3-4E35-A92E-B1377CB2897B}" dt="2024-08-18T12:08:17.934" v="7498" actId="478"/>
          <ac:spMkLst>
            <pc:docMk/>
            <pc:sldMk cId="3564345684" sldId="2147478155"/>
            <ac:spMk id="17" creationId="{39C4ACAE-C3F1-97EE-6432-584AB805785B}"/>
          </ac:spMkLst>
        </pc:spChg>
        <pc:spChg chg="del mod">
          <ac:chgData name="Bergem, Kristian" userId="91210004-e42a-45dd-8a11-ab66d291d633" providerId="ADAL" clId="{42DFBF79-89F3-4E35-A92E-B1377CB2897B}" dt="2024-08-18T12:08:20.048" v="7499" actId="478"/>
          <ac:spMkLst>
            <pc:docMk/>
            <pc:sldMk cId="3564345684" sldId="2147478155"/>
            <ac:spMk id="18" creationId="{CABF35DD-86BC-94E8-9604-93A28CE3F4D6}"/>
          </ac:spMkLst>
        </pc:spChg>
        <pc:spChg chg="mod">
          <ac:chgData name="Bergem, Kristian" userId="91210004-e42a-45dd-8a11-ab66d291d633" providerId="ADAL" clId="{42DFBF79-89F3-4E35-A92E-B1377CB2897B}" dt="2024-08-18T12:08:03.436" v="7483" actId="1076"/>
          <ac:spMkLst>
            <pc:docMk/>
            <pc:sldMk cId="3564345684" sldId="2147478155"/>
            <ac:spMk id="19" creationId="{DEB23198-EAD4-8B0A-3D30-817DAE4CD0A2}"/>
          </ac:spMkLst>
        </pc:spChg>
        <pc:spChg chg="mod">
          <ac:chgData name="Bergem, Kristian" userId="91210004-e42a-45dd-8a11-ab66d291d633" providerId="ADAL" clId="{42DFBF79-89F3-4E35-A92E-B1377CB2897B}" dt="2024-08-18T12:08:03.436" v="7483" actId="1076"/>
          <ac:spMkLst>
            <pc:docMk/>
            <pc:sldMk cId="3564345684" sldId="2147478155"/>
            <ac:spMk id="20" creationId="{B14E3893-A8A0-A60B-7272-02D68A693CF6}"/>
          </ac:spMkLst>
        </pc:spChg>
        <pc:spChg chg="mod">
          <ac:chgData name="Bergem, Kristian" userId="91210004-e42a-45dd-8a11-ab66d291d633" providerId="ADAL" clId="{42DFBF79-89F3-4E35-A92E-B1377CB2897B}" dt="2024-08-18T12:08:03.436" v="7483" actId="1076"/>
          <ac:spMkLst>
            <pc:docMk/>
            <pc:sldMk cId="3564345684" sldId="2147478155"/>
            <ac:spMk id="21" creationId="{8DB3E64A-F4B1-4D7D-F47B-0CD7BB216568}"/>
          </ac:spMkLst>
        </pc:spChg>
        <pc:spChg chg="mod">
          <ac:chgData name="Bergem, Kristian" userId="91210004-e42a-45dd-8a11-ab66d291d633" providerId="ADAL" clId="{42DFBF79-89F3-4E35-A92E-B1377CB2897B}" dt="2024-08-18T12:08:03.436" v="7483" actId="1076"/>
          <ac:spMkLst>
            <pc:docMk/>
            <pc:sldMk cId="3564345684" sldId="2147478155"/>
            <ac:spMk id="22" creationId="{A185AE12-4CA7-6021-98D6-13B1834B8712}"/>
          </ac:spMkLst>
        </pc:spChg>
        <pc:spChg chg="mod">
          <ac:chgData name="Bergem, Kristian" userId="91210004-e42a-45dd-8a11-ab66d291d633" providerId="ADAL" clId="{42DFBF79-89F3-4E35-A92E-B1377CB2897B}" dt="2024-08-18T12:08:47.127" v="7504" actId="1076"/>
          <ac:spMkLst>
            <pc:docMk/>
            <pc:sldMk cId="3564345684" sldId="2147478155"/>
            <ac:spMk id="23" creationId="{8D269B49-708A-2EE8-57F7-238D0F3698AF}"/>
          </ac:spMkLst>
        </pc:spChg>
        <pc:spChg chg="mod">
          <ac:chgData name="Bergem, Kristian" userId="91210004-e42a-45dd-8a11-ab66d291d633" providerId="ADAL" clId="{42DFBF79-89F3-4E35-A92E-B1377CB2897B}" dt="2024-08-18T12:08:03.436" v="7483" actId="1076"/>
          <ac:spMkLst>
            <pc:docMk/>
            <pc:sldMk cId="3564345684" sldId="2147478155"/>
            <ac:spMk id="40" creationId="{60336350-5906-BAE5-7F82-1291DA85D027}"/>
          </ac:spMkLst>
        </pc:spChg>
        <pc:spChg chg="mod">
          <ac:chgData name="Bergem, Kristian" userId="91210004-e42a-45dd-8a11-ab66d291d633" providerId="ADAL" clId="{42DFBF79-89F3-4E35-A92E-B1377CB2897B}" dt="2024-08-18T12:08:03.436" v="7483" actId="1076"/>
          <ac:spMkLst>
            <pc:docMk/>
            <pc:sldMk cId="3564345684" sldId="2147478155"/>
            <ac:spMk id="43" creationId="{7C862693-D31B-3562-71B1-AB466A879EDB}"/>
          </ac:spMkLst>
        </pc:spChg>
        <pc:spChg chg="mod">
          <ac:chgData name="Bergem, Kristian" userId="91210004-e42a-45dd-8a11-ab66d291d633" providerId="ADAL" clId="{42DFBF79-89F3-4E35-A92E-B1377CB2897B}" dt="2024-08-18T12:08:03.436" v="7483" actId="1076"/>
          <ac:spMkLst>
            <pc:docMk/>
            <pc:sldMk cId="3564345684" sldId="2147478155"/>
            <ac:spMk id="50" creationId="{0352BDC2-20B7-85DE-E733-D3E157DC4890}"/>
          </ac:spMkLst>
        </pc:spChg>
        <pc:spChg chg="mod">
          <ac:chgData name="Bergem, Kristian" userId="91210004-e42a-45dd-8a11-ab66d291d633" providerId="ADAL" clId="{42DFBF79-89F3-4E35-A92E-B1377CB2897B}" dt="2024-08-18T12:08:03.436" v="7483" actId="1076"/>
          <ac:spMkLst>
            <pc:docMk/>
            <pc:sldMk cId="3564345684" sldId="2147478155"/>
            <ac:spMk id="53" creationId="{2C1A55ED-C83A-E769-7804-14629459992F}"/>
          </ac:spMkLst>
        </pc:spChg>
        <pc:spChg chg="mod">
          <ac:chgData name="Bergem, Kristian" userId="91210004-e42a-45dd-8a11-ab66d291d633" providerId="ADAL" clId="{42DFBF79-89F3-4E35-A92E-B1377CB2897B}" dt="2024-08-18T12:08:03.436" v="7483" actId="1076"/>
          <ac:spMkLst>
            <pc:docMk/>
            <pc:sldMk cId="3564345684" sldId="2147478155"/>
            <ac:spMk id="56" creationId="{0275E807-D759-0B8F-44C9-3F006F880A74}"/>
          </ac:spMkLst>
        </pc:spChg>
        <pc:spChg chg="mod">
          <ac:chgData name="Bergem, Kristian" userId="91210004-e42a-45dd-8a11-ab66d291d633" providerId="ADAL" clId="{42DFBF79-89F3-4E35-A92E-B1377CB2897B}" dt="2024-08-18T12:08:03.436" v="7483" actId="1076"/>
          <ac:spMkLst>
            <pc:docMk/>
            <pc:sldMk cId="3564345684" sldId="2147478155"/>
            <ac:spMk id="65" creationId="{15E19C6A-9688-FDFC-2A31-BBE604BD88DF}"/>
          </ac:spMkLst>
        </pc:spChg>
        <pc:cxnChg chg="mod">
          <ac:chgData name="Bergem, Kristian" userId="91210004-e42a-45dd-8a11-ab66d291d633" providerId="ADAL" clId="{42DFBF79-89F3-4E35-A92E-B1377CB2897B}" dt="2024-08-18T12:08:03.436" v="7483" actId="1076"/>
          <ac:cxnSpMkLst>
            <pc:docMk/>
            <pc:sldMk cId="3564345684" sldId="2147478155"/>
            <ac:cxnSpMk id="24" creationId="{83F5C2D7-94A4-3733-ACA2-CA11E677A807}"/>
          </ac:cxnSpMkLst>
        </pc:cxnChg>
        <pc:cxnChg chg="mod">
          <ac:chgData name="Bergem, Kristian" userId="91210004-e42a-45dd-8a11-ab66d291d633" providerId="ADAL" clId="{42DFBF79-89F3-4E35-A92E-B1377CB2897B}" dt="2024-08-18T12:08:03.436" v="7483" actId="1076"/>
          <ac:cxnSpMkLst>
            <pc:docMk/>
            <pc:sldMk cId="3564345684" sldId="2147478155"/>
            <ac:cxnSpMk id="26" creationId="{3E887B71-E62A-EB24-7584-4F5EB0D0BA24}"/>
          </ac:cxnSpMkLst>
        </pc:cxnChg>
        <pc:cxnChg chg="mod">
          <ac:chgData name="Bergem, Kristian" userId="91210004-e42a-45dd-8a11-ab66d291d633" providerId="ADAL" clId="{42DFBF79-89F3-4E35-A92E-B1377CB2897B}" dt="2024-08-18T12:08:03.436" v="7483" actId="1076"/>
          <ac:cxnSpMkLst>
            <pc:docMk/>
            <pc:sldMk cId="3564345684" sldId="2147478155"/>
            <ac:cxnSpMk id="27" creationId="{2F0F0558-DD48-B5B5-4AFF-1FA74CDCE9B1}"/>
          </ac:cxnSpMkLst>
        </pc:cxnChg>
        <pc:cxnChg chg="mod">
          <ac:chgData name="Bergem, Kristian" userId="91210004-e42a-45dd-8a11-ab66d291d633" providerId="ADAL" clId="{42DFBF79-89F3-4E35-A92E-B1377CB2897B}" dt="2024-08-18T12:08:03.436" v="7483" actId="1076"/>
          <ac:cxnSpMkLst>
            <pc:docMk/>
            <pc:sldMk cId="3564345684" sldId="2147478155"/>
            <ac:cxnSpMk id="55" creationId="{7A63AAC1-19C2-B2B5-B100-D26F356901C1}"/>
          </ac:cxnSpMkLst>
        </pc:cxnChg>
      </pc:sldChg>
      <pc:sldChg chg="ord">
        <pc:chgData name="Bergem, Kristian" userId="91210004-e42a-45dd-8a11-ab66d291d633" providerId="ADAL" clId="{42DFBF79-89F3-4E35-A92E-B1377CB2897B}" dt="2024-08-14T10:57:22.202" v="6863"/>
        <pc:sldMkLst>
          <pc:docMk/>
          <pc:sldMk cId="2445354529" sldId="2147478157"/>
        </pc:sldMkLst>
      </pc:sldChg>
      <pc:sldChg chg="modSp del mod">
        <pc:chgData name="Bergem, Kristian" userId="91210004-e42a-45dd-8a11-ab66d291d633" providerId="ADAL" clId="{42DFBF79-89F3-4E35-A92E-B1377CB2897B}" dt="2024-08-13T14:26:23.970" v="4008" actId="2696"/>
        <pc:sldMkLst>
          <pc:docMk/>
          <pc:sldMk cId="2244130598" sldId="2147478165"/>
        </pc:sldMkLst>
        <pc:spChg chg="mod">
          <ac:chgData name="Bergem, Kristian" userId="91210004-e42a-45dd-8a11-ab66d291d633" providerId="ADAL" clId="{42DFBF79-89F3-4E35-A92E-B1377CB2897B}" dt="2024-06-26T09:32:02.593" v="591" actId="20577"/>
          <ac:spMkLst>
            <pc:docMk/>
            <pc:sldMk cId="2244130598" sldId="2147478165"/>
            <ac:spMk id="3" creationId="{A3667E63-F9B4-62FD-475C-B3DD63471158}"/>
          </ac:spMkLst>
        </pc:spChg>
      </pc:sldChg>
      <pc:sldChg chg="add ord delCm">
        <pc:chgData name="Bergem, Kristian" userId="91210004-e42a-45dd-8a11-ab66d291d633" providerId="ADAL" clId="{42DFBF79-89F3-4E35-A92E-B1377CB2897B}" dt="2024-08-14T09:58:26.807" v="5763"/>
        <pc:sldMkLst>
          <pc:docMk/>
          <pc:sldMk cId="3460041554" sldId="2147478165"/>
        </pc:sldMkLst>
        <pc:extLst>
          <p:ext xmlns:p="http://schemas.openxmlformats.org/presentationml/2006/main" uri="{D6D511B9-2390-475A-947B-AFAB55BFBCF1}">
            <pc226:cmChg xmlns:pc226="http://schemas.microsoft.com/office/powerpoint/2022/06/main/command" chg="del">
              <pc226:chgData name="Bergem, Kristian" userId="91210004-e42a-45dd-8a11-ab66d291d633" providerId="ADAL" clId="{42DFBF79-89F3-4E35-A92E-B1377CB2897B}" dt="2024-08-14T09:58:26.807" v="5763"/>
              <pc2:cmMkLst xmlns:pc2="http://schemas.microsoft.com/office/powerpoint/2019/9/main/command">
                <pc:docMk/>
                <pc:sldMk cId="3460041554" sldId="2147478165"/>
                <pc2:cmMk id="{BBB66ED7-E3A8-49A5-8D55-67A2B41BD2C3}"/>
              </pc2:cmMkLst>
            </pc226:cmChg>
          </p:ext>
        </pc:extLst>
      </pc:sldChg>
      <pc:sldChg chg="modSp mod">
        <pc:chgData name="Bergem, Kristian" userId="91210004-e42a-45dd-8a11-ab66d291d633" providerId="ADAL" clId="{42DFBF79-89F3-4E35-A92E-B1377CB2897B}" dt="2024-10-02T12:46:50.995" v="8286" actId="20577"/>
        <pc:sldMkLst>
          <pc:docMk/>
          <pc:sldMk cId="1012597260" sldId="2147478166"/>
        </pc:sldMkLst>
        <pc:spChg chg="mod">
          <ac:chgData name="Bergem, Kristian" userId="91210004-e42a-45dd-8a11-ab66d291d633" providerId="ADAL" clId="{42DFBF79-89F3-4E35-A92E-B1377CB2897B}" dt="2024-08-14T10:52:25.223" v="6645" actId="20577"/>
          <ac:spMkLst>
            <pc:docMk/>
            <pc:sldMk cId="1012597260" sldId="2147478166"/>
            <ac:spMk id="3" creationId="{F0AF9894-2263-3C8E-A4C8-217A8A171410}"/>
          </ac:spMkLst>
        </pc:spChg>
        <pc:spChg chg="mod">
          <ac:chgData name="Bergem, Kristian" userId="91210004-e42a-45dd-8a11-ab66d291d633" providerId="ADAL" clId="{42DFBF79-89F3-4E35-A92E-B1377CB2897B}" dt="2024-10-02T12:46:50.995" v="8286" actId="20577"/>
          <ac:spMkLst>
            <pc:docMk/>
            <pc:sldMk cId="1012597260" sldId="2147478166"/>
            <ac:spMk id="4" creationId="{7CA8E4D2-711C-9A8B-0B70-DF5903FCD8F9}"/>
          </ac:spMkLst>
        </pc:spChg>
      </pc:sldChg>
      <pc:sldChg chg="modSp mod">
        <pc:chgData name="Bergem, Kristian" userId="91210004-e42a-45dd-8a11-ab66d291d633" providerId="ADAL" clId="{42DFBF79-89F3-4E35-A92E-B1377CB2897B}" dt="2024-08-30T15:22:37.672" v="8228" actId="14100"/>
        <pc:sldMkLst>
          <pc:docMk/>
          <pc:sldMk cId="2054974467" sldId="2147478167"/>
        </pc:sldMkLst>
        <pc:spChg chg="mod">
          <ac:chgData name="Bergem, Kristian" userId="91210004-e42a-45dd-8a11-ab66d291d633" providerId="ADAL" clId="{42DFBF79-89F3-4E35-A92E-B1377CB2897B}" dt="2024-08-30T15:22:06.973" v="8223" actId="1076"/>
          <ac:spMkLst>
            <pc:docMk/>
            <pc:sldMk cId="2054974467" sldId="2147478167"/>
            <ac:spMk id="2" creationId="{C2CF304C-95E8-4651-B5D2-FAC6BAC65642}"/>
          </ac:spMkLst>
        </pc:spChg>
        <pc:spChg chg="mod">
          <ac:chgData name="Bergem, Kristian" userId="91210004-e42a-45dd-8a11-ab66d291d633" providerId="ADAL" clId="{42DFBF79-89F3-4E35-A92E-B1377CB2897B}" dt="2024-08-30T15:22:02.672" v="8222" actId="27636"/>
          <ac:spMkLst>
            <pc:docMk/>
            <pc:sldMk cId="2054974467" sldId="2147478167"/>
            <ac:spMk id="3" creationId="{3E2F2A5B-360A-7327-F6AE-F5C1CB9A05B9}"/>
          </ac:spMkLst>
        </pc:spChg>
        <pc:spChg chg="mod">
          <ac:chgData name="Bergem, Kristian" userId="91210004-e42a-45dd-8a11-ab66d291d633" providerId="ADAL" clId="{42DFBF79-89F3-4E35-A92E-B1377CB2897B}" dt="2024-08-30T15:22:37.672" v="8228" actId="14100"/>
          <ac:spMkLst>
            <pc:docMk/>
            <pc:sldMk cId="2054974467" sldId="2147478167"/>
            <ac:spMk id="4" creationId="{94505760-DB09-1199-4934-843672B58CF6}"/>
          </ac:spMkLst>
        </pc:spChg>
      </pc:sldChg>
      <pc:sldChg chg="modSp mod">
        <pc:chgData name="Bergem, Kristian" userId="91210004-e42a-45dd-8a11-ab66d291d633" providerId="ADAL" clId="{42DFBF79-89F3-4E35-A92E-B1377CB2897B}" dt="2024-08-30T14:59:54.579" v="8132" actId="20577"/>
        <pc:sldMkLst>
          <pc:docMk/>
          <pc:sldMk cId="1464776448" sldId="2147478168"/>
        </pc:sldMkLst>
        <pc:spChg chg="mod">
          <ac:chgData name="Bergem, Kristian" userId="91210004-e42a-45dd-8a11-ab66d291d633" providerId="ADAL" clId="{42DFBF79-89F3-4E35-A92E-B1377CB2897B}" dt="2024-08-30T14:59:54.579" v="8132" actId="20577"/>
          <ac:spMkLst>
            <pc:docMk/>
            <pc:sldMk cId="1464776448" sldId="2147478168"/>
            <ac:spMk id="3" creationId="{567971EA-03AA-0CF8-DF88-BBE664038F29}"/>
          </ac:spMkLst>
        </pc:spChg>
      </pc:sldChg>
      <pc:sldChg chg="modSp mod ord">
        <pc:chgData name="Bergem, Kristian" userId="91210004-e42a-45dd-8a11-ab66d291d633" providerId="ADAL" clId="{42DFBF79-89F3-4E35-A92E-B1377CB2897B}" dt="2024-08-14T10:30:14.041" v="6018" actId="6549"/>
        <pc:sldMkLst>
          <pc:docMk/>
          <pc:sldMk cId="2281142079" sldId="2147478169"/>
        </pc:sldMkLst>
        <pc:spChg chg="mod">
          <ac:chgData name="Bergem, Kristian" userId="91210004-e42a-45dd-8a11-ab66d291d633" providerId="ADAL" clId="{42DFBF79-89F3-4E35-A92E-B1377CB2897B}" dt="2024-08-14T10:27:54.944" v="5942" actId="20577"/>
          <ac:spMkLst>
            <pc:docMk/>
            <pc:sldMk cId="2281142079" sldId="2147478169"/>
            <ac:spMk id="2" creationId="{5937F0CF-46B7-3052-FB96-F7275715583E}"/>
          </ac:spMkLst>
        </pc:spChg>
        <pc:spChg chg="mod">
          <ac:chgData name="Bergem, Kristian" userId="91210004-e42a-45dd-8a11-ab66d291d633" providerId="ADAL" clId="{42DFBF79-89F3-4E35-A92E-B1377CB2897B}" dt="2024-08-14T10:30:14.041" v="6018" actId="6549"/>
          <ac:spMkLst>
            <pc:docMk/>
            <pc:sldMk cId="2281142079" sldId="2147478169"/>
            <ac:spMk id="3" creationId="{E739D7DB-6877-6E2C-688F-0DD33A53A4B8}"/>
          </ac:spMkLst>
        </pc:spChg>
      </pc:sldChg>
      <pc:sldChg chg="modSp mod">
        <pc:chgData name="Bergem, Kristian" userId="91210004-e42a-45dd-8a11-ab66d291d633" providerId="ADAL" clId="{42DFBF79-89F3-4E35-A92E-B1377CB2897B}" dt="2024-08-13T13:40:57.459" v="2850" actId="20577"/>
        <pc:sldMkLst>
          <pc:docMk/>
          <pc:sldMk cId="174274227" sldId="2147478171"/>
        </pc:sldMkLst>
        <pc:spChg chg="mod">
          <ac:chgData name="Bergem, Kristian" userId="91210004-e42a-45dd-8a11-ab66d291d633" providerId="ADAL" clId="{42DFBF79-89F3-4E35-A92E-B1377CB2897B}" dt="2024-08-13T13:40:57.459" v="2850" actId="20577"/>
          <ac:spMkLst>
            <pc:docMk/>
            <pc:sldMk cId="174274227" sldId="2147478171"/>
            <ac:spMk id="4" creationId="{471A93AC-05B5-3FE8-3FC8-91585F29A330}"/>
          </ac:spMkLst>
        </pc:spChg>
      </pc:sldChg>
      <pc:sldChg chg="modSp mod delCm">
        <pc:chgData name="Bergem, Kristian" userId="91210004-e42a-45dd-8a11-ab66d291d633" providerId="ADAL" clId="{42DFBF79-89F3-4E35-A92E-B1377CB2897B}" dt="2024-08-14T10:48:06.521" v="6477" actId="20577"/>
        <pc:sldMkLst>
          <pc:docMk/>
          <pc:sldMk cId="3220799033" sldId="2147478173"/>
        </pc:sldMkLst>
        <pc:spChg chg="mod">
          <ac:chgData name="Bergem, Kristian" userId="91210004-e42a-45dd-8a11-ab66d291d633" providerId="ADAL" clId="{42DFBF79-89F3-4E35-A92E-B1377CB2897B}" dt="2024-08-14T10:48:06.521" v="6477" actId="20577"/>
          <ac:spMkLst>
            <pc:docMk/>
            <pc:sldMk cId="3220799033" sldId="2147478173"/>
            <ac:spMk id="2" creationId="{7BBFBE2F-AF56-5127-4784-9575D784D89C}"/>
          </ac:spMkLst>
        </pc:spChg>
        <pc:spChg chg="mod">
          <ac:chgData name="Bergem, Kristian" userId="91210004-e42a-45dd-8a11-ab66d291d633" providerId="ADAL" clId="{42DFBF79-89F3-4E35-A92E-B1377CB2897B}" dt="2024-08-08T15:10:28.755" v="2118" actId="1076"/>
          <ac:spMkLst>
            <pc:docMk/>
            <pc:sldMk cId="3220799033" sldId="2147478173"/>
            <ac:spMk id="6" creationId="{F138F340-99DA-590F-4549-095FC596C409}"/>
          </ac:spMkLst>
        </pc:spChg>
        <pc:spChg chg="mod">
          <ac:chgData name="Bergem, Kristian" userId="91210004-e42a-45dd-8a11-ab66d291d633" providerId="ADAL" clId="{42DFBF79-89F3-4E35-A92E-B1377CB2897B}" dt="2024-08-10T11:35:59.630" v="2282" actId="14100"/>
          <ac:spMkLst>
            <pc:docMk/>
            <pc:sldMk cId="3220799033" sldId="2147478173"/>
            <ac:spMk id="27" creationId="{DC9A78C7-00BE-305C-4B62-9CE2A33D83CB}"/>
          </ac:spMkLst>
        </pc:spChg>
        <pc:spChg chg="mod">
          <ac:chgData name="Bergem, Kristian" userId="91210004-e42a-45dd-8a11-ab66d291d633" providerId="ADAL" clId="{42DFBF79-89F3-4E35-A92E-B1377CB2897B}" dt="2024-08-10T11:41:09.405" v="2590" actId="20577"/>
          <ac:spMkLst>
            <pc:docMk/>
            <pc:sldMk cId="3220799033" sldId="2147478173"/>
            <ac:spMk id="34" creationId="{93846DF7-23FC-E21B-DD81-E683AC1632EE}"/>
          </ac:spMkLst>
        </pc:spChg>
        <pc:spChg chg="mod">
          <ac:chgData name="Bergem, Kristian" userId="91210004-e42a-45dd-8a11-ab66d291d633" providerId="ADAL" clId="{42DFBF79-89F3-4E35-A92E-B1377CB2897B}" dt="2024-08-10T11:43:16.879" v="2682" actId="20577"/>
          <ac:spMkLst>
            <pc:docMk/>
            <pc:sldMk cId="3220799033" sldId="2147478173"/>
            <ac:spMk id="44" creationId="{32C5DD2A-9821-F425-3760-931476302CCE}"/>
          </ac:spMkLst>
        </pc:spChg>
        <pc:extLst>
          <p:ext xmlns:p="http://schemas.openxmlformats.org/presentationml/2006/main" uri="{D6D511B9-2390-475A-947B-AFAB55BFBCF1}">
            <pc226:cmChg xmlns:pc226="http://schemas.microsoft.com/office/powerpoint/2022/06/main/command" chg="del">
              <pc226:chgData name="Bergem, Kristian" userId="91210004-e42a-45dd-8a11-ab66d291d633" providerId="ADAL" clId="{42DFBF79-89F3-4E35-A92E-B1377CB2897B}" dt="2024-08-02T16:16:57.781" v="886"/>
              <pc2:cmMkLst xmlns:pc2="http://schemas.microsoft.com/office/powerpoint/2019/9/main/command">
                <pc:docMk/>
                <pc:sldMk cId="3220799033" sldId="2147478173"/>
                <pc2:cmMk id="{BBC82915-88AF-48FB-ADEF-BF125188FEE3}"/>
              </pc2:cmMkLst>
            </pc226:cmChg>
          </p:ext>
        </pc:extLst>
      </pc:sldChg>
      <pc:sldChg chg="modSp add mod">
        <pc:chgData name="Bergem, Kristian" userId="91210004-e42a-45dd-8a11-ab66d291d633" providerId="ADAL" clId="{42DFBF79-89F3-4E35-A92E-B1377CB2897B}" dt="2024-08-14T10:50:50.187" v="6612" actId="20577"/>
        <pc:sldMkLst>
          <pc:docMk/>
          <pc:sldMk cId="686388936" sldId="2147478177"/>
        </pc:sldMkLst>
        <pc:spChg chg="mod">
          <ac:chgData name="Bergem, Kristian" userId="91210004-e42a-45dd-8a11-ab66d291d633" providerId="ADAL" clId="{42DFBF79-89F3-4E35-A92E-B1377CB2897B}" dt="2024-08-14T10:50:50.187" v="6612" actId="20577"/>
          <ac:spMkLst>
            <pc:docMk/>
            <pc:sldMk cId="686388936" sldId="2147478177"/>
            <ac:spMk id="3" creationId="{FFB647B9-5C22-6D16-07DF-F043FBDB18FE}"/>
          </ac:spMkLst>
        </pc:spChg>
      </pc:sldChg>
      <pc:sldChg chg="modSp add mod">
        <pc:chgData name="Bergem, Kristian" userId="91210004-e42a-45dd-8a11-ab66d291d633" providerId="ADAL" clId="{42DFBF79-89F3-4E35-A92E-B1377CB2897B}" dt="2024-08-30T15:01:17.854" v="8162" actId="20577"/>
        <pc:sldMkLst>
          <pc:docMk/>
          <pc:sldMk cId="743887327" sldId="2147478181"/>
        </pc:sldMkLst>
        <pc:spChg chg="mod">
          <ac:chgData name="Bergem, Kristian" userId="91210004-e42a-45dd-8a11-ab66d291d633" providerId="ADAL" clId="{42DFBF79-89F3-4E35-A92E-B1377CB2897B}" dt="2024-08-30T15:01:17.854" v="8162" actId="20577"/>
          <ac:spMkLst>
            <pc:docMk/>
            <pc:sldMk cId="743887327" sldId="2147478181"/>
            <ac:spMk id="3" creationId="{4129EBB0-600C-1686-45DF-69CCC32A8C68}"/>
          </ac:spMkLst>
        </pc:spChg>
      </pc:sldChg>
      <pc:sldChg chg="add mod ord modShow">
        <pc:chgData name="Bergem, Kristian" userId="91210004-e42a-45dd-8a11-ab66d291d633" providerId="ADAL" clId="{42DFBF79-89F3-4E35-A92E-B1377CB2897B}" dt="2024-08-14T10:14:17.512" v="5811" actId="729"/>
        <pc:sldMkLst>
          <pc:docMk/>
          <pc:sldMk cId="3185064352" sldId="2147478182"/>
        </pc:sldMkLst>
      </pc:sldChg>
      <pc:sldChg chg="add del ord">
        <pc:chgData name="Bergem, Kristian" userId="91210004-e42a-45dd-8a11-ab66d291d633" providerId="ADAL" clId="{42DFBF79-89F3-4E35-A92E-B1377CB2897B}" dt="2024-08-14T10:08:59.150" v="5810" actId="47"/>
        <pc:sldMkLst>
          <pc:docMk/>
          <pc:sldMk cId="450071118" sldId="2147478183"/>
        </pc:sldMkLst>
      </pc:sldChg>
      <pc:sldChg chg="addSp delSp modSp add mod ord">
        <pc:chgData name="Bergem, Kristian" userId="91210004-e42a-45dd-8a11-ab66d291d633" providerId="ADAL" clId="{42DFBF79-89F3-4E35-A92E-B1377CB2897B}" dt="2024-08-13T14:43:28.935" v="4560"/>
        <pc:sldMkLst>
          <pc:docMk/>
          <pc:sldMk cId="2691770237" sldId="2147478184"/>
        </pc:sldMkLst>
        <pc:spChg chg="mod">
          <ac:chgData name="Bergem, Kristian" userId="91210004-e42a-45dd-8a11-ab66d291d633" providerId="ADAL" clId="{42DFBF79-89F3-4E35-A92E-B1377CB2897B}" dt="2024-08-10T13:34:03.871" v="2770" actId="6549"/>
          <ac:spMkLst>
            <pc:docMk/>
            <pc:sldMk cId="2691770237" sldId="2147478184"/>
            <ac:spMk id="2" creationId="{C4455355-41A9-E1C6-853D-CB3373E3A4F7}"/>
          </ac:spMkLst>
        </pc:spChg>
        <pc:spChg chg="add del">
          <ac:chgData name="Bergem, Kristian" userId="91210004-e42a-45dd-8a11-ab66d291d633" providerId="ADAL" clId="{42DFBF79-89F3-4E35-A92E-B1377CB2897B}" dt="2024-08-13T14:25:15.888" v="3991" actId="22"/>
          <ac:spMkLst>
            <pc:docMk/>
            <pc:sldMk cId="2691770237" sldId="2147478184"/>
            <ac:spMk id="4" creationId="{2C28429D-C9AB-3129-220C-34FD5F8961FF}"/>
          </ac:spMkLst>
        </pc:spChg>
        <pc:spChg chg="add del">
          <ac:chgData name="Bergem, Kristian" userId="91210004-e42a-45dd-8a11-ab66d291d633" providerId="ADAL" clId="{42DFBF79-89F3-4E35-A92E-B1377CB2897B}" dt="2024-08-13T14:25:15.038" v="3990" actId="22"/>
          <ac:spMkLst>
            <pc:docMk/>
            <pc:sldMk cId="2691770237" sldId="2147478184"/>
            <ac:spMk id="6" creationId="{127D5245-D23E-CB31-CA72-FC5DBB9A73F9}"/>
          </ac:spMkLst>
        </pc:spChg>
        <pc:spChg chg="add del">
          <ac:chgData name="Bergem, Kristian" userId="91210004-e42a-45dd-8a11-ab66d291d633" providerId="ADAL" clId="{42DFBF79-89F3-4E35-A92E-B1377CB2897B}" dt="2024-08-13T14:25:22.793" v="3993" actId="22"/>
          <ac:spMkLst>
            <pc:docMk/>
            <pc:sldMk cId="2691770237" sldId="2147478184"/>
            <ac:spMk id="8" creationId="{5547A30E-2F6D-02CD-F0E5-3A94DAAE9365}"/>
          </ac:spMkLst>
        </pc:spChg>
      </pc:sldChg>
      <pc:sldChg chg="modSp add mod ord">
        <pc:chgData name="Bergem, Kristian" userId="91210004-e42a-45dd-8a11-ab66d291d633" providerId="ADAL" clId="{42DFBF79-89F3-4E35-A92E-B1377CB2897B}" dt="2024-08-13T14:52:55.767" v="5138" actId="20577"/>
        <pc:sldMkLst>
          <pc:docMk/>
          <pc:sldMk cId="2334878665" sldId="2147478185"/>
        </pc:sldMkLst>
        <pc:spChg chg="mod">
          <ac:chgData name="Bergem, Kristian" userId="91210004-e42a-45dd-8a11-ab66d291d633" providerId="ADAL" clId="{42DFBF79-89F3-4E35-A92E-B1377CB2897B}" dt="2024-08-13T14:52:55.767" v="5138" actId="20577"/>
          <ac:spMkLst>
            <pc:docMk/>
            <pc:sldMk cId="2334878665" sldId="2147478185"/>
            <ac:spMk id="2" creationId="{C4455355-41A9-E1C6-853D-CB3373E3A4F7}"/>
          </ac:spMkLst>
        </pc:spChg>
      </pc:sldChg>
      <pc:sldChg chg="add del">
        <pc:chgData name="Bergem, Kristian" userId="91210004-e42a-45dd-8a11-ab66d291d633" providerId="ADAL" clId="{42DFBF79-89F3-4E35-A92E-B1377CB2897B}" dt="2024-08-10T13:41:37.413" v="2772" actId="47"/>
        <pc:sldMkLst>
          <pc:docMk/>
          <pc:sldMk cId="3328289679" sldId="2147478185"/>
        </pc:sldMkLst>
      </pc:sldChg>
      <pc:sldChg chg="modSp new mod">
        <pc:chgData name="Bergem, Kristian" userId="91210004-e42a-45dd-8a11-ab66d291d633" providerId="ADAL" clId="{42DFBF79-89F3-4E35-A92E-B1377CB2897B}" dt="2024-08-13T14:55:21.984" v="5268" actId="14100"/>
        <pc:sldMkLst>
          <pc:docMk/>
          <pc:sldMk cId="702878290" sldId="2147478186"/>
        </pc:sldMkLst>
        <pc:spChg chg="mod">
          <ac:chgData name="Bergem, Kristian" userId="91210004-e42a-45dd-8a11-ab66d291d633" providerId="ADAL" clId="{42DFBF79-89F3-4E35-A92E-B1377CB2897B}" dt="2024-08-13T14:55:21.984" v="5268" actId="14100"/>
          <ac:spMkLst>
            <pc:docMk/>
            <pc:sldMk cId="702878290" sldId="2147478186"/>
            <ac:spMk id="2" creationId="{19087A13-1D4B-EA9B-FFD8-F479AAD7E782}"/>
          </ac:spMkLst>
        </pc:spChg>
        <pc:spChg chg="mod">
          <ac:chgData name="Bergem, Kristian" userId="91210004-e42a-45dd-8a11-ab66d291d633" providerId="ADAL" clId="{42DFBF79-89F3-4E35-A92E-B1377CB2897B}" dt="2024-08-13T14:53:30.545" v="5200" actId="6549"/>
          <ac:spMkLst>
            <pc:docMk/>
            <pc:sldMk cId="702878290" sldId="2147478186"/>
            <ac:spMk id="3" creationId="{FFAB5E7D-9A18-C157-0241-465EFC6483C8}"/>
          </ac:spMkLst>
        </pc:spChg>
      </pc:sldChg>
      <pc:sldChg chg="add mod modShow">
        <pc:chgData name="Bergem, Kristian" userId="91210004-e42a-45dd-8a11-ab66d291d633" providerId="ADAL" clId="{42DFBF79-89F3-4E35-A92E-B1377CB2897B}" dt="2024-08-14T10:14:41.472" v="5812" actId="729"/>
        <pc:sldMkLst>
          <pc:docMk/>
          <pc:sldMk cId="3975914937" sldId="2147478187"/>
        </pc:sldMkLst>
      </pc:sldChg>
      <pc:sldChg chg="modSp add del mod">
        <pc:chgData name="Bergem, Kristian" userId="91210004-e42a-45dd-8a11-ab66d291d633" providerId="ADAL" clId="{42DFBF79-89F3-4E35-A92E-B1377CB2897B}" dt="2024-08-21T11:58:02.843" v="7543" actId="47"/>
        <pc:sldMkLst>
          <pc:docMk/>
          <pc:sldMk cId="1348495525" sldId="2147478188"/>
        </pc:sldMkLst>
        <pc:graphicFrameChg chg="mod modGraphic">
          <ac:chgData name="Bergem, Kristian" userId="91210004-e42a-45dd-8a11-ab66d291d633" providerId="ADAL" clId="{42DFBF79-89F3-4E35-A92E-B1377CB2897B}" dt="2024-08-16T12:22:06.875" v="7051" actId="20577"/>
          <ac:graphicFrameMkLst>
            <pc:docMk/>
            <pc:sldMk cId="1348495525" sldId="2147478188"/>
            <ac:graphicFrameMk id="3" creationId="{88E603B2-35D7-DC45-CB5F-61BAD20B9FE4}"/>
          </ac:graphicFrameMkLst>
        </pc:graphicFrameChg>
      </pc:sldChg>
      <pc:sldChg chg="modSp add mod modTransition">
        <pc:chgData name="Bergem, Kristian" userId="91210004-e42a-45dd-8a11-ab66d291d633" providerId="ADAL" clId="{42DFBF79-89F3-4E35-A92E-B1377CB2897B}" dt="2024-08-14T10:26:15.489" v="5894" actId="20577"/>
        <pc:sldMkLst>
          <pc:docMk/>
          <pc:sldMk cId="2317583841" sldId="2147478189"/>
        </pc:sldMkLst>
        <pc:spChg chg="mod">
          <ac:chgData name="Bergem, Kristian" userId="91210004-e42a-45dd-8a11-ab66d291d633" providerId="ADAL" clId="{42DFBF79-89F3-4E35-A92E-B1377CB2897B}" dt="2024-08-14T10:26:15.489" v="5894" actId="20577"/>
          <ac:spMkLst>
            <pc:docMk/>
            <pc:sldMk cId="2317583841" sldId="2147478189"/>
            <ac:spMk id="2" creationId="{48230998-5D35-54B8-E2DF-B88399A08F90}"/>
          </ac:spMkLst>
        </pc:spChg>
      </pc:sldChg>
      <pc:sldChg chg="add">
        <pc:chgData name="Bergem, Kristian" userId="91210004-e42a-45dd-8a11-ab66d291d633" providerId="ADAL" clId="{42DFBF79-89F3-4E35-A92E-B1377CB2897B}" dt="2024-08-21T11:58:00.510" v="7542"/>
        <pc:sldMkLst>
          <pc:docMk/>
          <pc:sldMk cId="450071118" sldId="2147478190"/>
        </pc:sldMkLst>
      </pc:sldChg>
      <pc:sldChg chg="modSp add mod">
        <pc:chgData name="Bergem, Kristian" userId="91210004-e42a-45dd-8a11-ab66d291d633" providerId="ADAL" clId="{42DFBF79-89F3-4E35-A92E-B1377CB2897B}" dt="2024-08-30T15:18:40.810" v="8186" actId="20577"/>
        <pc:sldMkLst>
          <pc:docMk/>
          <pc:sldMk cId="986161247" sldId="2147478191"/>
        </pc:sldMkLst>
        <pc:spChg chg="mod">
          <ac:chgData name="Bergem, Kristian" userId="91210004-e42a-45dd-8a11-ab66d291d633" providerId="ADAL" clId="{42DFBF79-89F3-4E35-A92E-B1377CB2897B}" dt="2024-08-30T15:18:40.810" v="8186" actId="20577"/>
          <ac:spMkLst>
            <pc:docMk/>
            <pc:sldMk cId="986161247" sldId="2147478191"/>
            <ac:spMk id="2" creationId="{335E38C5-C32A-8ED4-94D8-E705CBA4D35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7E8F84-6326-4990-B3CE-1479C3CB6EBD}" type="doc">
      <dgm:prSet loTypeId="urn:microsoft.com/office/officeart/2005/8/layout/list1" loCatId="list" qsTypeId="urn:microsoft.com/office/officeart/2005/8/quickstyle/simple2" qsCatId="simple" csTypeId="urn:microsoft.com/office/officeart/2005/8/colors/accent1_4" csCatId="accent1" phldr="1"/>
      <dgm:spPr/>
      <dgm:t>
        <a:bodyPr/>
        <a:lstStyle/>
        <a:p>
          <a:endParaRPr lang="en-US"/>
        </a:p>
      </dgm:t>
    </dgm:pt>
    <dgm:pt modelId="{2496DA10-6C87-467B-AFC6-FEF38B9E1F9F}">
      <dgm:prSet custT="1"/>
      <dgm:spPr/>
      <dgm:t>
        <a:bodyPr/>
        <a:lstStyle/>
        <a:p>
          <a:r>
            <a:rPr lang="nb-NO" sz="3200" b="1"/>
            <a:t>Politiske føringer</a:t>
          </a:r>
          <a:endParaRPr lang="en-US" sz="3200"/>
        </a:p>
      </dgm:t>
    </dgm:pt>
    <dgm:pt modelId="{333C59A5-9B38-47FE-BF4B-C04F334FFCB6}" type="parTrans" cxnId="{4AC56C69-4BA2-4F63-B0D7-70740ACDA128}">
      <dgm:prSet/>
      <dgm:spPr/>
      <dgm:t>
        <a:bodyPr/>
        <a:lstStyle/>
        <a:p>
          <a:endParaRPr lang="en-US"/>
        </a:p>
      </dgm:t>
    </dgm:pt>
    <dgm:pt modelId="{9D3444BF-196B-4F4E-A338-6AAF68F32CA5}" type="sibTrans" cxnId="{4AC56C69-4BA2-4F63-B0D7-70740ACDA128}">
      <dgm:prSet/>
      <dgm:spPr/>
      <dgm:t>
        <a:bodyPr/>
        <a:lstStyle/>
        <a:p>
          <a:endParaRPr lang="en-US"/>
        </a:p>
      </dgm:t>
    </dgm:pt>
    <dgm:pt modelId="{E3101326-4E97-4903-83E4-0ADB7C1CCA15}">
      <dgm:prSet custT="1"/>
      <dgm:spPr>
        <a:solidFill>
          <a:srgbClr val="1E2B3C">
            <a:shade val="50000"/>
            <a:hueOff val="0"/>
            <a:satOff val="0"/>
            <a:lumOff val="0"/>
            <a:alphaOff val="0"/>
          </a:srgbClr>
        </a:solidFill>
        <a:ln w="19050" cap="flat" cmpd="sng" algn="ctr">
          <a:solidFill>
            <a:prstClr val="white">
              <a:hueOff val="0"/>
              <a:satOff val="0"/>
              <a:lumOff val="0"/>
              <a:alphaOff val="0"/>
            </a:prstClr>
          </a:solidFill>
          <a:prstDash val="solid"/>
          <a:miter lim="800000"/>
        </a:ln>
        <a:effectLst/>
      </dgm:spPr>
      <dgm:t>
        <a:bodyPr spcFirstLastPara="0" vert="horz" wrap="square" lIns="251959" tIns="0" rIns="251959" bIns="0" numCol="1" spcCol="1270" anchor="ctr" anchorCtr="0"/>
        <a:lstStyle/>
        <a:p>
          <a:pPr marL="0" lvl="0" indent="0" algn="l" defTabSz="1422400">
            <a:lnSpc>
              <a:spcPct val="90000"/>
            </a:lnSpc>
            <a:spcBef>
              <a:spcPct val="0"/>
            </a:spcBef>
            <a:spcAft>
              <a:spcPct val="35000"/>
            </a:spcAft>
            <a:buNone/>
          </a:pPr>
          <a:r>
            <a:rPr lang="nb-NO" sz="3200" b="1" kern="1200">
              <a:solidFill>
                <a:prstClr val="white"/>
              </a:solidFill>
              <a:latin typeface="Arial" panose="020B0604020202020204"/>
              <a:ea typeface="+mn-ea"/>
              <a:cs typeface="+mn-cs"/>
            </a:rPr>
            <a:t>Digdirs oppdrag</a:t>
          </a:r>
          <a:endParaRPr lang="en-US" sz="3200" b="1" kern="1200">
            <a:solidFill>
              <a:prstClr val="white"/>
            </a:solidFill>
            <a:latin typeface="Arial" panose="020B0604020202020204"/>
            <a:ea typeface="+mn-ea"/>
            <a:cs typeface="+mn-cs"/>
          </a:endParaRPr>
        </a:p>
      </dgm:t>
    </dgm:pt>
    <dgm:pt modelId="{406556B3-24A6-431C-B31B-19E505D1C2B5}" type="parTrans" cxnId="{3FB2CDC9-ED51-4B70-B540-8A7993207856}">
      <dgm:prSet/>
      <dgm:spPr/>
      <dgm:t>
        <a:bodyPr/>
        <a:lstStyle/>
        <a:p>
          <a:endParaRPr lang="en-US"/>
        </a:p>
      </dgm:t>
    </dgm:pt>
    <dgm:pt modelId="{7EDA4A80-67D9-4BCA-A7BE-CA42E10A42C1}" type="sibTrans" cxnId="{3FB2CDC9-ED51-4B70-B540-8A7993207856}">
      <dgm:prSet/>
      <dgm:spPr/>
      <dgm:t>
        <a:bodyPr/>
        <a:lstStyle/>
        <a:p>
          <a:endParaRPr lang="en-US"/>
        </a:p>
      </dgm:t>
    </dgm:pt>
    <dgm:pt modelId="{FE9C7D75-1AB6-4C64-8546-955E3B18C553}">
      <dgm:prSet custT="1"/>
      <dgm:spPr/>
      <dgm:t>
        <a:bodyPr/>
        <a:lstStyle/>
        <a:p>
          <a:r>
            <a:rPr lang="nb-NO" sz="1800"/>
            <a:t>Anbefale løsninger på nasjonale tverrgående behov</a:t>
          </a:r>
          <a:endParaRPr lang="en-US" sz="1800"/>
        </a:p>
      </dgm:t>
    </dgm:pt>
    <dgm:pt modelId="{C994EAD7-AAF9-4077-A209-9B1E1E5F97DD}" type="parTrans" cxnId="{C803FF62-D074-4178-93CA-3D29D320F7E1}">
      <dgm:prSet/>
      <dgm:spPr/>
      <dgm:t>
        <a:bodyPr/>
        <a:lstStyle/>
        <a:p>
          <a:endParaRPr lang="en-US"/>
        </a:p>
      </dgm:t>
    </dgm:pt>
    <dgm:pt modelId="{8ED8BF70-FC31-4113-918E-30B2015F9AB3}" type="sibTrans" cxnId="{C803FF62-D074-4178-93CA-3D29D320F7E1}">
      <dgm:prSet/>
      <dgm:spPr/>
      <dgm:t>
        <a:bodyPr/>
        <a:lstStyle/>
        <a:p>
          <a:endParaRPr lang="en-US"/>
        </a:p>
      </dgm:t>
    </dgm:pt>
    <dgm:pt modelId="{9AAB40A3-1F25-41AF-A1E2-5EC8B0BC28EA}">
      <dgm:prSet custT="1"/>
      <dgm:spPr/>
      <dgm:t>
        <a:bodyPr/>
        <a:lstStyle/>
        <a:p>
          <a:r>
            <a:rPr lang="nb-NO" sz="1800"/>
            <a:t>Felles økosystem </a:t>
          </a:r>
          <a:endParaRPr lang="en-US" sz="1800"/>
        </a:p>
      </dgm:t>
    </dgm:pt>
    <dgm:pt modelId="{C6B770C4-933F-49A5-987F-DF8E6857C66B}" type="parTrans" cxnId="{686828B9-7CAC-4D2B-A9D1-47CEE7D176A4}">
      <dgm:prSet/>
      <dgm:spPr/>
      <dgm:t>
        <a:bodyPr/>
        <a:lstStyle/>
        <a:p>
          <a:endParaRPr lang="en-US"/>
        </a:p>
      </dgm:t>
    </dgm:pt>
    <dgm:pt modelId="{CAB7D140-1B59-43E4-B5C3-8F5478614002}" type="sibTrans" cxnId="{686828B9-7CAC-4D2B-A9D1-47CEE7D176A4}">
      <dgm:prSet/>
      <dgm:spPr/>
      <dgm:t>
        <a:bodyPr/>
        <a:lstStyle/>
        <a:p>
          <a:endParaRPr lang="en-US"/>
        </a:p>
      </dgm:t>
    </dgm:pt>
    <dgm:pt modelId="{52C6DC50-0515-4F75-8B93-4ECF0FCC6FA0}">
      <dgm:prSet custT="1"/>
      <dgm:spPr/>
      <dgm:t>
        <a:bodyPr/>
        <a:lstStyle/>
        <a:p>
          <a:r>
            <a:rPr lang="nb-NO" sz="1800"/>
            <a:t>Samarbeid med livshendelsene</a:t>
          </a:r>
          <a:endParaRPr lang="en-US" sz="1800"/>
        </a:p>
      </dgm:t>
    </dgm:pt>
    <dgm:pt modelId="{7468FF80-0D05-4984-830E-467A21EA2E9F}" type="parTrans" cxnId="{965D8141-0ADF-4F6D-A670-2057A931CDE7}">
      <dgm:prSet/>
      <dgm:spPr/>
      <dgm:t>
        <a:bodyPr/>
        <a:lstStyle/>
        <a:p>
          <a:endParaRPr lang="en-US"/>
        </a:p>
      </dgm:t>
    </dgm:pt>
    <dgm:pt modelId="{6E45C6FB-A549-4402-979A-F1B34D5A4F95}" type="sibTrans" cxnId="{965D8141-0ADF-4F6D-A670-2057A931CDE7}">
      <dgm:prSet/>
      <dgm:spPr/>
      <dgm:t>
        <a:bodyPr/>
        <a:lstStyle/>
        <a:p>
          <a:endParaRPr lang="en-US"/>
        </a:p>
      </dgm:t>
    </dgm:pt>
    <dgm:pt modelId="{B6760514-7E9E-4779-A804-6C37CDA46D7F}">
      <dgm:prSet custT="1"/>
      <dgm:spPr/>
      <dgm:t>
        <a:bodyPr/>
        <a:lstStyle/>
        <a:p>
          <a:r>
            <a:rPr lang="nb-NO" sz="1800"/>
            <a:t>«Kun en gang» og deling og bruk av data</a:t>
          </a:r>
          <a:endParaRPr lang="en-US" sz="1800"/>
        </a:p>
      </dgm:t>
    </dgm:pt>
    <dgm:pt modelId="{E34CEF6D-5C9F-4F1F-ABCE-362FB5D56795}" type="parTrans" cxnId="{C0C89678-6ACB-4D78-B19C-CB96CBF429F2}">
      <dgm:prSet/>
      <dgm:spPr/>
      <dgm:t>
        <a:bodyPr/>
        <a:lstStyle/>
        <a:p>
          <a:endParaRPr lang="en-US"/>
        </a:p>
      </dgm:t>
    </dgm:pt>
    <dgm:pt modelId="{930044A4-E40E-4C3D-ABFE-DBA0E129C1FF}" type="sibTrans" cxnId="{C0C89678-6ACB-4D78-B19C-CB96CBF429F2}">
      <dgm:prSet/>
      <dgm:spPr/>
      <dgm:t>
        <a:bodyPr/>
        <a:lstStyle/>
        <a:p>
          <a:endParaRPr lang="en-US"/>
        </a:p>
      </dgm:t>
    </dgm:pt>
    <dgm:pt modelId="{730DCECB-F77A-41A0-9097-62E6D73D055E}">
      <dgm:prSet custT="1"/>
      <dgm:spPr/>
      <dgm:t>
        <a:bodyPr/>
        <a:lstStyle/>
        <a:p>
          <a:r>
            <a:rPr lang="nb-NO" sz="1800"/>
            <a:t>Brukskvalitet</a:t>
          </a:r>
          <a:endParaRPr lang="en-US" sz="1800"/>
        </a:p>
      </dgm:t>
    </dgm:pt>
    <dgm:pt modelId="{039F52CC-8A66-4D8A-A3AE-AB4A340AB08C}" type="parTrans" cxnId="{30C1FF15-953F-4CF8-A0F2-7003639CD64C}">
      <dgm:prSet/>
      <dgm:spPr/>
      <dgm:t>
        <a:bodyPr/>
        <a:lstStyle/>
        <a:p>
          <a:endParaRPr lang="en-US"/>
        </a:p>
      </dgm:t>
    </dgm:pt>
    <dgm:pt modelId="{A8175EA2-139A-436F-9A9F-E24B726AB9B5}" type="sibTrans" cxnId="{30C1FF15-953F-4CF8-A0F2-7003639CD64C}">
      <dgm:prSet/>
      <dgm:spPr/>
      <dgm:t>
        <a:bodyPr/>
        <a:lstStyle/>
        <a:p>
          <a:endParaRPr lang="en-US"/>
        </a:p>
      </dgm:t>
    </dgm:pt>
    <dgm:pt modelId="{B7EF47C7-9433-48B8-B424-1C55A3CFF367}">
      <dgm:prSet custT="1"/>
      <dgm:spPr/>
      <dgm:t>
        <a:bodyPr/>
        <a:lstStyle/>
        <a:p>
          <a:r>
            <a:rPr lang="nb-NO" sz="1800"/>
            <a:t>Digitalt utenforskap</a:t>
          </a:r>
          <a:endParaRPr lang="en-US" sz="1800"/>
        </a:p>
      </dgm:t>
    </dgm:pt>
    <dgm:pt modelId="{4903A08B-0D63-4F27-9478-6E6D15D9E13A}" type="parTrans" cxnId="{2091AC69-95B4-4278-AAE4-BE9B6CE4FCAE}">
      <dgm:prSet/>
      <dgm:spPr/>
      <dgm:t>
        <a:bodyPr/>
        <a:lstStyle/>
        <a:p>
          <a:endParaRPr lang="en-US"/>
        </a:p>
      </dgm:t>
    </dgm:pt>
    <dgm:pt modelId="{FD4A0F14-EBC9-46EE-8AD4-0896F2D8F884}" type="sibTrans" cxnId="{2091AC69-95B4-4278-AAE4-BE9B6CE4FCAE}">
      <dgm:prSet/>
      <dgm:spPr/>
      <dgm:t>
        <a:bodyPr/>
        <a:lstStyle/>
        <a:p>
          <a:endParaRPr lang="en-US"/>
        </a:p>
      </dgm:t>
    </dgm:pt>
    <dgm:pt modelId="{10420A30-2D4F-4A1E-ADD7-D4F4D1154D2F}">
      <dgm:prSet custT="1"/>
      <dgm:spPr>
        <a:solidFill>
          <a:srgbClr val="1E2B3C">
            <a:shade val="50000"/>
            <a:hueOff val="0"/>
            <a:satOff val="0"/>
            <a:lumOff val="0"/>
            <a:alphaOff val="0"/>
          </a:srgbClr>
        </a:solidFill>
        <a:ln w="19050" cap="flat" cmpd="sng" algn="ctr">
          <a:solidFill>
            <a:prstClr val="white">
              <a:hueOff val="0"/>
              <a:satOff val="0"/>
              <a:lumOff val="0"/>
              <a:alphaOff val="0"/>
            </a:prstClr>
          </a:solidFill>
          <a:prstDash val="solid"/>
          <a:miter lim="800000"/>
        </a:ln>
        <a:effectLst/>
      </dgm:spPr>
      <dgm:t>
        <a:bodyPr spcFirstLastPara="0" vert="horz" wrap="square" lIns="251959" tIns="0" rIns="251959" bIns="0" numCol="1" spcCol="1270" anchor="ctr" anchorCtr="0"/>
        <a:lstStyle/>
        <a:p>
          <a:pPr marL="0" lvl="0" indent="0" algn="l" defTabSz="1422400">
            <a:lnSpc>
              <a:spcPct val="90000"/>
            </a:lnSpc>
            <a:spcBef>
              <a:spcPct val="0"/>
            </a:spcBef>
            <a:spcAft>
              <a:spcPct val="35000"/>
            </a:spcAft>
            <a:buNone/>
          </a:pPr>
          <a:r>
            <a:rPr lang="nb-NO" sz="3200" b="1" kern="1200">
              <a:solidFill>
                <a:prstClr val="white"/>
              </a:solidFill>
              <a:latin typeface="Arial" panose="020B0604020202020204"/>
              <a:ea typeface="+mn-ea"/>
              <a:cs typeface="+mn-cs"/>
            </a:rPr>
            <a:t>Styring og samarbeid</a:t>
          </a:r>
          <a:endParaRPr lang="en-US" sz="3200" b="1" kern="1200">
            <a:solidFill>
              <a:prstClr val="white"/>
            </a:solidFill>
            <a:latin typeface="Arial" panose="020B0604020202020204"/>
            <a:ea typeface="+mn-ea"/>
            <a:cs typeface="+mn-cs"/>
          </a:endParaRPr>
        </a:p>
      </dgm:t>
    </dgm:pt>
    <dgm:pt modelId="{F2805487-A712-40B2-BB91-CD3EAD0F31A4}" type="parTrans" cxnId="{15086ECD-EE42-4345-AFF6-22AE3A83E2B9}">
      <dgm:prSet/>
      <dgm:spPr/>
      <dgm:t>
        <a:bodyPr/>
        <a:lstStyle/>
        <a:p>
          <a:endParaRPr lang="en-US"/>
        </a:p>
      </dgm:t>
    </dgm:pt>
    <dgm:pt modelId="{F99B0783-CB45-467E-9E11-15C84812199E}" type="sibTrans" cxnId="{15086ECD-EE42-4345-AFF6-22AE3A83E2B9}">
      <dgm:prSet/>
      <dgm:spPr/>
      <dgm:t>
        <a:bodyPr/>
        <a:lstStyle/>
        <a:p>
          <a:endParaRPr lang="en-US"/>
        </a:p>
      </dgm:t>
    </dgm:pt>
    <dgm:pt modelId="{FA270333-F47F-42A9-9D9C-90EB468A1F75}">
      <dgm:prSet custT="1"/>
      <dgm:spPr/>
      <dgm:t>
        <a:bodyPr/>
        <a:lstStyle/>
        <a:p>
          <a:r>
            <a:rPr lang="en-US" sz="1800"/>
            <a:t>SKATE</a:t>
          </a:r>
        </a:p>
      </dgm:t>
    </dgm:pt>
    <dgm:pt modelId="{B88607AF-F6D5-4ACC-8791-6211AF3BAE95}" type="parTrans" cxnId="{EDB1B127-D992-408F-A93B-B7806993B430}">
      <dgm:prSet/>
      <dgm:spPr/>
      <dgm:t>
        <a:bodyPr/>
        <a:lstStyle/>
        <a:p>
          <a:endParaRPr lang="en-US"/>
        </a:p>
      </dgm:t>
    </dgm:pt>
    <dgm:pt modelId="{BE464F98-416E-41DD-BC65-33A94C33A38C}" type="sibTrans" cxnId="{EDB1B127-D992-408F-A93B-B7806993B430}">
      <dgm:prSet/>
      <dgm:spPr/>
      <dgm:t>
        <a:bodyPr/>
        <a:lstStyle/>
        <a:p>
          <a:endParaRPr lang="en-US"/>
        </a:p>
      </dgm:t>
    </dgm:pt>
    <dgm:pt modelId="{4F1BE3E2-17EC-4D0F-A829-38F31C8A6F66}">
      <dgm:prSet custT="1"/>
      <dgm:spPr/>
      <dgm:t>
        <a:bodyPr/>
        <a:lstStyle/>
        <a:p>
          <a:endParaRPr lang="en-US" sz="1200"/>
        </a:p>
      </dgm:t>
    </dgm:pt>
    <dgm:pt modelId="{55497468-FE72-46ED-BE3C-FA8BC6635F80}" type="parTrans" cxnId="{005C72CE-F5F7-47CD-BECB-ECFC6AA48D9E}">
      <dgm:prSet/>
      <dgm:spPr/>
      <dgm:t>
        <a:bodyPr/>
        <a:lstStyle/>
        <a:p>
          <a:endParaRPr lang="nb-NO"/>
        </a:p>
      </dgm:t>
    </dgm:pt>
    <dgm:pt modelId="{43DE7604-D5EC-4CB3-B7F3-9EE48E7920C7}" type="sibTrans" cxnId="{005C72CE-F5F7-47CD-BECB-ECFC6AA48D9E}">
      <dgm:prSet/>
      <dgm:spPr/>
      <dgm:t>
        <a:bodyPr/>
        <a:lstStyle/>
        <a:p>
          <a:endParaRPr lang="nb-NO"/>
        </a:p>
      </dgm:t>
    </dgm:pt>
    <dgm:pt modelId="{C582FB7D-D0C0-4477-BF02-11A60D3811C2}">
      <dgm:prSet custT="1"/>
      <dgm:spPr/>
      <dgm:t>
        <a:bodyPr/>
        <a:lstStyle/>
        <a:p>
          <a:endParaRPr lang="en-US" sz="1200"/>
        </a:p>
      </dgm:t>
    </dgm:pt>
    <dgm:pt modelId="{9996DA70-43FF-40C5-AA98-3196B15A5AC7}" type="parTrans" cxnId="{F8373D9D-87D9-4672-9478-4D5B4216CDFB}">
      <dgm:prSet/>
      <dgm:spPr/>
      <dgm:t>
        <a:bodyPr/>
        <a:lstStyle/>
        <a:p>
          <a:endParaRPr lang="nb-NO"/>
        </a:p>
      </dgm:t>
    </dgm:pt>
    <dgm:pt modelId="{C7C26702-8A77-4F38-92C4-46DF3EA0D076}" type="sibTrans" cxnId="{F8373D9D-87D9-4672-9478-4D5B4216CDFB}">
      <dgm:prSet/>
      <dgm:spPr/>
      <dgm:t>
        <a:bodyPr/>
        <a:lstStyle/>
        <a:p>
          <a:endParaRPr lang="nb-NO"/>
        </a:p>
      </dgm:t>
    </dgm:pt>
    <dgm:pt modelId="{2281FB50-70E0-4AE2-8E4B-ADA6731A83BC}">
      <dgm:prSet custT="1"/>
      <dgm:spPr/>
      <dgm:t>
        <a:bodyPr/>
        <a:lstStyle/>
        <a:p>
          <a:pPr>
            <a:buNone/>
          </a:pPr>
          <a:endParaRPr lang="en-US" sz="1800" b="1"/>
        </a:p>
      </dgm:t>
    </dgm:pt>
    <dgm:pt modelId="{5A0AEBCF-C93B-424E-815A-ED74ACFB65CD}" type="parTrans" cxnId="{EE81A442-722E-4CD4-ACCB-1796460444B1}">
      <dgm:prSet/>
      <dgm:spPr/>
      <dgm:t>
        <a:bodyPr/>
        <a:lstStyle/>
        <a:p>
          <a:endParaRPr lang="nb-NO"/>
        </a:p>
      </dgm:t>
    </dgm:pt>
    <dgm:pt modelId="{8E61F08C-300D-4462-A35B-B87C738C2430}" type="sibTrans" cxnId="{EE81A442-722E-4CD4-ACCB-1796460444B1}">
      <dgm:prSet/>
      <dgm:spPr/>
      <dgm:t>
        <a:bodyPr/>
        <a:lstStyle/>
        <a:p>
          <a:endParaRPr lang="nb-NO"/>
        </a:p>
      </dgm:t>
    </dgm:pt>
    <dgm:pt modelId="{10DB0723-9551-4B78-95BC-01B92FC7F55A}">
      <dgm:prSet custT="1"/>
      <dgm:spPr/>
      <dgm:t>
        <a:bodyPr/>
        <a:lstStyle/>
        <a:p>
          <a:pPr>
            <a:buFont typeface="Arial" panose="020B0604020202020204" pitchFamily="34" charset="0"/>
            <a:buChar char="•"/>
          </a:pPr>
          <a:r>
            <a:rPr lang="en-US" sz="1800" b="0" err="1"/>
            <a:t>Digitaliseringsstrategien</a:t>
          </a:r>
          <a:r>
            <a:rPr lang="en-US" sz="1800" b="0"/>
            <a:t> for </a:t>
          </a:r>
          <a:r>
            <a:rPr lang="en-US" sz="1800" b="0" err="1"/>
            <a:t>offentlig</a:t>
          </a:r>
          <a:r>
            <a:rPr lang="en-US" sz="1800" b="0"/>
            <a:t> </a:t>
          </a:r>
          <a:r>
            <a:rPr lang="en-US" sz="1800" b="0" err="1"/>
            <a:t>sektor</a:t>
          </a:r>
          <a:r>
            <a:rPr lang="en-US" sz="1800" b="0"/>
            <a:t> 2019-2025</a:t>
          </a:r>
        </a:p>
      </dgm:t>
    </dgm:pt>
    <dgm:pt modelId="{9696B871-053A-40C1-9B16-9CD0FB940C7C}" type="parTrans" cxnId="{BDE1CEC2-9951-483F-A53F-C7D4EB620A57}">
      <dgm:prSet/>
      <dgm:spPr/>
      <dgm:t>
        <a:bodyPr/>
        <a:lstStyle/>
        <a:p>
          <a:endParaRPr lang="nb-NO"/>
        </a:p>
      </dgm:t>
    </dgm:pt>
    <dgm:pt modelId="{D17E088F-DA9B-45E5-BC3E-AB40A733EBA0}" type="sibTrans" cxnId="{BDE1CEC2-9951-483F-A53F-C7D4EB620A57}">
      <dgm:prSet/>
      <dgm:spPr/>
      <dgm:t>
        <a:bodyPr/>
        <a:lstStyle/>
        <a:p>
          <a:endParaRPr lang="nb-NO"/>
        </a:p>
      </dgm:t>
    </dgm:pt>
    <dgm:pt modelId="{56A6AE81-3747-4634-9BB8-56D0826FE615}">
      <dgm:prSet custT="1"/>
      <dgm:spPr/>
      <dgm:t>
        <a:bodyPr/>
        <a:lstStyle/>
        <a:p>
          <a:r>
            <a:rPr lang="en-US" sz="1800" dirty="0"/>
            <a:t>DSOP-</a:t>
          </a:r>
          <a:r>
            <a:rPr lang="en-US" sz="1800" dirty="0" err="1"/>
            <a:t>samarbeidet</a:t>
          </a:r>
          <a:endParaRPr lang="en-US" sz="1800" dirty="0"/>
        </a:p>
      </dgm:t>
    </dgm:pt>
    <dgm:pt modelId="{1C3C5ED8-D405-40C8-B095-5A6DC47164DB}" type="parTrans" cxnId="{4F55976C-8AD5-41A9-8C42-805CB37C031F}">
      <dgm:prSet/>
      <dgm:spPr/>
      <dgm:t>
        <a:bodyPr/>
        <a:lstStyle/>
        <a:p>
          <a:endParaRPr lang="nb-NO"/>
        </a:p>
      </dgm:t>
    </dgm:pt>
    <dgm:pt modelId="{0F427083-967E-4F43-82FE-77338876A28E}" type="sibTrans" cxnId="{4F55976C-8AD5-41A9-8C42-805CB37C031F}">
      <dgm:prSet/>
      <dgm:spPr/>
      <dgm:t>
        <a:bodyPr/>
        <a:lstStyle/>
        <a:p>
          <a:endParaRPr lang="nb-NO"/>
        </a:p>
      </dgm:t>
    </dgm:pt>
    <dgm:pt modelId="{3E1DFAED-5C36-4371-BB82-2DA82AC7D11E}">
      <dgm:prSet custT="1"/>
      <dgm:spPr/>
      <dgm:t>
        <a:bodyPr/>
        <a:lstStyle/>
        <a:p>
          <a:r>
            <a:rPr lang="en-US" sz="1800" dirty="0" err="1"/>
            <a:t>Nettverk</a:t>
          </a:r>
          <a:r>
            <a:rPr lang="en-US" sz="1800" dirty="0"/>
            <a:t> </a:t>
          </a:r>
          <a:r>
            <a:rPr lang="en-US" sz="1800" dirty="0" err="1"/>
            <a:t>og</a:t>
          </a:r>
          <a:r>
            <a:rPr lang="en-US" sz="1800" dirty="0"/>
            <a:t> </a:t>
          </a:r>
          <a:r>
            <a:rPr lang="en-US" sz="1800" dirty="0" err="1"/>
            <a:t>samarbeidsforum</a:t>
          </a:r>
          <a:endParaRPr lang="en-US" sz="1800" dirty="0"/>
        </a:p>
      </dgm:t>
    </dgm:pt>
    <dgm:pt modelId="{15F52967-B928-45A2-83E2-66AE4CC0B8FD}" type="parTrans" cxnId="{8AAAD856-A0F4-4005-971F-19A3A33B9DAE}">
      <dgm:prSet/>
      <dgm:spPr/>
      <dgm:t>
        <a:bodyPr/>
        <a:lstStyle/>
        <a:p>
          <a:endParaRPr lang="nb-NO"/>
        </a:p>
      </dgm:t>
    </dgm:pt>
    <dgm:pt modelId="{9FEA344D-F26F-4A97-95CD-AF5BB81C2416}" type="sibTrans" cxnId="{8AAAD856-A0F4-4005-971F-19A3A33B9DAE}">
      <dgm:prSet/>
      <dgm:spPr/>
      <dgm:t>
        <a:bodyPr/>
        <a:lstStyle/>
        <a:p>
          <a:endParaRPr lang="nb-NO"/>
        </a:p>
      </dgm:t>
    </dgm:pt>
    <dgm:pt modelId="{DC3BADEB-D11C-4C41-95C4-E42C307852B1}">
      <dgm:prSet custT="1"/>
      <dgm:spPr/>
      <dgm:t>
        <a:bodyPr/>
        <a:lstStyle/>
        <a:p>
          <a:endParaRPr lang="en-US" sz="1800"/>
        </a:p>
      </dgm:t>
    </dgm:pt>
    <dgm:pt modelId="{EEE63003-507A-4E43-AB8D-20010A62BC5F}" type="parTrans" cxnId="{423D80B3-32E0-4B97-80C6-DD6E7E1590C4}">
      <dgm:prSet/>
      <dgm:spPr/>
      <dgm:t>
        <a:bodyPr/>
        <a:lstStyle/>
        <a:p>
          <a:endParaRPr lang="nb-NO"/>
        </a:p>
      </dgm:t>
    </dgm:pt>
    <dgm:pt modelId="{BC0C8936-5F8C-4DBB-89C4-E5753F71E91F}" type="sibTrans" cxnId="{423D80B3-32E0-4B97-80C6-DD6E7E1590C4}">
      <dgm:prSet/>
      <dgm:spPr/>
      <dgm:t>
        <a:bodyPr/>
        <a:lstStyle/>
        <a:p>
          <a:endParaRPr lang="nb-NO"/>
        </a:p>
      </dgm:t>
    </dgm:pt>
    <dgm:pt modelId="{170CD0C9-24FB-447F-9A81-6BD6589BAE8B}">
      <dgm:prSet custT="1"/>
      <dgm:spPr/>
      <dgm:t>
        <a:bodyPr/>
        <a:lstStyle/>
        <a:p>
          <a:pPr>
            <a:buFont typeface="Arial" panose="020B0604020202020204" pitchFamily="34" charset="0"/>
            <a:buChar char="•"/>
          </a:pPr>
          <a:r>
            <a:rPr lang="en-US" sz="1800" b="0"/>
            <a:t>Digital Agenda for Norge</a:t>
          </a:r>
        </a:p>
      </dgm:t>
    </dgm:pt>
    <dgm:pt modelId="{1496360C-A251-4B56-9796-0AD9866E87D8}" type="parTrans" cxnId="{AAE6E2DE-6181-4E2B-877E-BF679457A7A2}">
      <dgm:prSet/>
      <dgm:spPr/>
      <dgm:t>
        <a:bodyPr/>
        <a:lstStyle/>
        <a:p>
          <a:endParaRPr lang="nb-NO"/>
        </a:p>
      </dgm:t>
    </dgm:pt>
    <dgm:pt modelId="{729BB7DC-7BD7-40C0-A88C-4219BE72C1BC}" type="sibTrans" cxnId="{AAE6E2DE-6181-4E2B-877E-BF679457A7A2}">
      <dgm:prSet/>
      <dgm:spPr/>
      <dgm:t>
        <a:bodyPr/>
        <a:lstStyle/>
        <a:p>
          <a:endParaRPr lang="nb-NO"/>
        </a:p>
      </dgm:t>
    </dgm:pt>
    <dgm:pt modelId="{A4B70BE4-D1DF-4FD9-8221-7686AE7D20DE}">
      <dgm:prSet custT="1"/>
      <dgm:spPr/>
      <dgm:t>
        <a:bodyPr/>
        <a:lstStyle/>
        <a:p>
          <a:pPr>
            <a:buFont typeface="Arial" panose="020B0604020202020204" pitchFamily="34" charset="0"/>
            <a:buChar char="•"/>
          </a:pPr>
          <a:r>
            <a:rPr lang="en-US" sz="1800" b="0" err="1"/>
            <a:t>Nasjonal</a:t>
          </a:r>
          <a:r>
            <a:rPr lang="en-US" sz="1800" b="0"/>
            <a:t> strategi for </a:t>
          </a:r>
          <a:r>
            <a:rPr lang="en-US" sz="1800" b="0" err="1"/>
            <a:t>kunstig</a:t>
          </a:r>
          <a:r>
            <a:rPr lang="en-US" sz="1800" b="0"/>
            <a:t> </a:t>
          </a:r>
          <a:r>
            <a:rPr lang="en-US" sz="1800" b="0" err="1"/>
            <a:t>intellligens</a:t>
          </a:r>
          <a:endParaRPr lang="en-US" sz="1800" b="0"/>
        </a:p>
      </dgm:t>
    </dgm:pt>
    <dgm:pt modelId="{78618F6B-79A3-411F-ABB2-ED9AF3263240}" type="parTrans" cxnId="{14838EF4-90D7-4326-9CB0-EECC3DFE2220}">
      <dgm:prSet/>
      <dgm:spPr/>
      <dgm:t>
        <a:bodyPr/>
        <a:lstStyle/>
        <a:p>
          <a:endParaRPr lang="nb-NO"/>
        </a:p>
      </dgm:t>
    </dgm:pt>
    <dgm:pt modelId="{514E42F5-F200-4EB2-A9A7-80902B5D8E3E}" type="sibTrans" cxnId="{14838EF4-90D7-4326-9CB0-EECC3DFE2220}">
      <dgm:prSet/>
      <dgm:spPr/>
      <dgm:t>
        <a:bodyPr/>
        <a:lstStyle/>
        <a:p>
          <a:endParaRPr lang="nb-NO"/>
        </a:p>
      </dgm:t>
    </dgm:pt>
    <dgm:pt modelId="{829A3DBC-4DDD-4F47-8427-CCE2C6F1F385}">
      <dgm:prSet custT="1"/>
      <dgm:spPr/>
      <dgm:t>
        <a:bodyPr/>
        <a:lstStyle/>
        <a:p>
          <a:pPr>
            <a:buFont typeface="Arial" panose="020B0604020202020204" pitchFamily="34" charset="0"/>
            <a:buChar char="•"/>
          </a:pPr>
          <a:endParaRPr lang="en-US" sz="1800" b="0"/>
        </a:p>
      </dgm:t>
    </dgm:pt>
    <dgm:pt modelId="{0F19CAB2-F1D7-4A1B-83E9-233FA2FA8111}" type="parTrans" cxnId="{68CAED5B-68EA-4355-82E4-EAE93219FC02}">
      <dgm:prSet/>
      <dgm:spPr/>
      <dgm:t>
        <a:bodyPr/>
        <a:lstStyle/>
        <a:p>
          <a:endParaRPr lang="nb-NO"/>
        </a:p>
      </dgm:t>
    </dgm:pt>
    <dgm:pt modelId="{03C29BAB-4CA9-4B0C-B22C-5D35643DB9E7}" type="sibTrans" cxnId="{68CAED5B-68EA-4355-82E4-EAE93219FC02}">
      <dgm:prSet/>
      <dgm:spPr/>
      <dgm:t>
        <a:bodyPr/>
        <a:lstStyle/>
        <a:p>
          <a:endParaRPr lang="nb-NO"/>
        </a:p>
      </dgm:t>
    </dgm:pt>
    <dgm:pt modelId="{CDCE125F-DEDA-48CA-9740-497C411C1506}">
      <dgm:prSet custT="1"/>
      <dgm:spPr/>
      <dgm:t>
        <a:bodyPr/>
        <a:lstStyle/>
        <a:p>
          <a:r>
            <a:rPr lang="en-US" sz="1800" dirty="0" err="1"/>
            <a:t>Arkitektur</a:t>
          </a:r>
          <a:r>
            <a:rPr lang="en-US" sz="1800" dirty="0"/>
            <a:t>- </a:t>
          </a:r>
          <a:r>
            <a:rPr lang="en-US" sz="1800" dirty="0" err="1"/>
            <a:t>og</a:t>
          </a:r>
          <a:r>
            <a:rPr lang="en-US" sz="1800" dirty="0"/>
            <a:t> </a:t>
          </a:r>
          <a:r>
            <a:rPr lang="en-US" sz="1800" dirty="0" err="1"/>
            <a:t>standardiseringsrådet</a:t>
          </a:r>
          <a:endParaRPr lang="en-US" sz="1800" dirty="0"/>
        </a:p>
      </dgm:t>
    </dgm:pt>
    <dgm:pt modelId="{7447A23F-E245-4C67-9894-7C4BBCD17304}" type="parTrans" cxnId="{4EC64C74-9C31-460E-A7FB-DE8FAF2CED87}">
      <dgm:prSet/>
      <dgm:spPr/>
      <dgm:t>
        <a:bodyPr/>
        <a:lstStyle/>
        <a:p>
          <a:endParaRPr lang="nb-NO"/>
        </a:p>
      </dgm:t>
    </dgm:pt>
    <dgm:pt modelId="{C5E09862-2598-4CD9-8553-D4186F1FED9D}" type="sibTrans" cxnId="{4EC64C74-9C31-460E-A7FB-DE8FAF2CED87}">
      <dgm:prSet/>
      <dgm:spPr/>
      <dgm:t>
        <a:bodyPr/>
        <a:lstStyle/>
        <a:p>
          <a:endParaRPr lang="nb-NO"/>
        </a:p>
      </dgm:t>
    </dgm:pt>
    <dgm:pt modelId="{E598E610-F15E-42B8-8BC6-2C90FB149BEB}" type="pres">
      <dgm:prSet presAssocID="{647E8F84-6326-4990-B3CE-1479C3CB6EBD}" presName="linear" presStyleCnt="0">
        <dgm:presLayoutVars>
          <dgm:dir/>
          <dgm:animLvl val="lvl"/>
          <dgm:resizeHandles val="exact"/>
        </dgm:presLayoutVars>
      </dgm:prSet>
      <dgm:spPr/>
    </dgm:pt>
    <dgm:pt modelId="{9208AB27-6E2D-48B0-8F75-C964A93C844D}" type="pres">
      <dgm:prSet presAssocID="{2496DA10-6C87-467B-AFC6-FEF38B9E1F9F}" presName="parentLin" presStyleCnt="0"/>
      <dgm:spPr/>
    </dgm:pt>
    <dgm:pt modelId="{2DCC7E8F-2B0D-4A30-AAB7-A3676474F30C}" type="pres">
      <dgm:prSet presAssocID="{2496DA10-6C87-467B-AFC6-FEF38B9E1F9F}" presName="parentLeftMargin" presStyleLbl="node1" presStyleIdx="0" presStyleCnt="3"/>
      <dgm:spPr/>
    </dgm:pt>
    <dgm:pt modelId="{3506E1B0-0589-487B-97FF-72094A59AAC5}" type="pres">
      <dgm:prSet presAssocID="{2496DA10-6C87-467B-AFC6-FEF38B9E1F9F}" presName="parentText" presStyleLbl="node1" presStyleIdx="0" presStyleCnt="3" custScaleY="195495" custLinFactX="-43" custLinFactNeighborX="-100000" custLinFactNeighborY="-11812">
        <dgm:presLayoutVars>
          <dgm:chMax val="0"/>
          <dgm:bulletEnabled val="1"/>
        </dgm:presLayoutVars>
      </dgm:prSet>
      <dgm:spPr/>
    </dgm:pt>
    <dgm:pt modelId="{AB70A282-4CDC-407B-8C3C-387B81B3979D}" type="pres">
      <dgm:prSet presAssocID="{2496DA10-6C87-467B-AFC6-FEF38B9E1F9F}" presName="negativeSpace" presStyleCnt="0"/>
      <dgm:spPr/>
    </dgm:pt>
    <dgm:pt modelId="{33DE5471-A06B-4E5A-851C-9798399E48F5}" type="pres">
      <dgm:prSet presAssocID="{2496DA10-6C87-467B-AFC6-FEF38B9E1F9F}" presName="childText" presStyleLbl="conFgAcc1" presStyleIdx="0" presStyleCnt="3" custScaleY="117371" custLinFactY="-23267" custLinFactNeighborY="-100000">
        <dgm:presLayoutVars>
          <dgm:bulletEnabled val="1"/>
        </dgm:presLayoutVars>
      </dgm:prSet>
      <dgm:spPr/>
    </dgm:pt>
    <dgm:pt modelId="{90DA1FEF-1383-4F97-B24C-C75B54D2A50A}" type="pres">
      <dgm:prSet presAssocID="{9D3444BF-196B-4F4E-A338-6AAF68F32CA5}" presName="spaceBetweenRectangles" presStyleCnt="0"/>
      <dgm:spPr/>
    </dgm:pt>
    <dgm:pt modelId="{3BD364B4-763F-40C0-B0A1-31485D4609BC}" type="pres">
      <dgm:prSet presAssocID="{E3101326-4E97-4903-83E4-0ADB7C1CCA15}" presName="parentLin" presStyleCnt="0"/>
      <dgm:spPr/>
    </dgm:pt>
    <dgm:pt modelId="{7F796201-8845-4E6B-BA7C-82C45491684D}" type="pres">
      <dgm:prSet presAssocID="{E3101326-4E97-4903-83E4-0ADB7C1CCA15}" presName="parentLeftMargin" presStyleLbl="node1" presStyleIdx="0" presStyleCnt="3"/>
      <dgm:spPr/>
    </dgm:pt>
    <dgm:pt modelId="{46707DE8-2E18-44E0-AA2F-7378BDB9FB54}" type="pres">
      <dgm:prSet presAssocID="{E3101326-4E97-4903-83E4-0ADB7C1CCA15}" presName="parentText" presStyleLbl="node1" presStyleIdx="1" presStyleCnt="3" custScaleY="171938" custLinFactX="-65" custLinFactNeighborX="-100000" custLinFactNeighborY="-15559">
        <dgm:presLayoutVars>
          <dgm:chMax val="0"/>
          <dgm:bulletEnabled val="1"/>
        </dgm:presLayoutVars>
      </dgm:prSet>
      <dgm:spPr>
        <a:xfrm>
          <a:off x="0" y="2849074"/>
          <a:ext cx="6666012" cy="659829"/>
        </a:xfrm>
        <a:prstGeom prst="roundRect">
          <a:avLst/>
        </a:prstGeom>
      </dgm:spPr>
    </dgm:pt>
    <dgm:pt modelId="{DE3B6AD2-DE58-46D0-8ADA-0E3AA30FD2FE}" type="pres">
      <dgm:prSet presAssocID="{E3101326-4E97-4903-83E4-0ADB7C1CCA15}" presName="negativeSpace" presStyleCnt="0"/>
      <dgm:spPr/>
    </dgm:pt>
    <dgm:pt modelId="{30161326-49D4-4782-AC7E-EF98F36FC5FE}" type="pres">
      <dgm:prSet presAssocID="{E3101326-4E97-4903-83E4-0ADB7C1CCA15}" presName="childText" presStyleLbl="conFgAcc1" presStyleIdx="1" presStyleCnt="3" custLinFactNeighborY="14646">
        <dgm:presLayoutVars>
          <dgm:bulletEnabled val="1"/>
        </dgm:presLayoutVars>
      </dgm:prSet>
      <dgm:spPr/>
    </dgm:pt>
    <dgm:pt modelId="{7798F0FC-67DB-4833-9BA8-0BD472E6BD9E}" type="pres">
      <dgm:prSet presAssocID="{7EDA4A80-67D9-4BCA-A7BE-CA42E10A42C1}" presName="spaceBetweenRectangles" presStyleCnt="0"/>
      <dgm:spPr/>
    </dgm:pt>
    <dgm:pt modelId="{7FBB1993-F259-4D86-8246-4A3239C799D7}" type="pres">
      <dgm:prSet presAssocID="{10420A30-2D4F-4A1E-ADD7-D4F4D1154D2F}" presName="parentLin" presStyleCnt="0"/>
      <dgm:spPr/>
    </dgm:pt>
    <dgm:pt modelId="{DB957290-3840-40F1-9812-F4179A2F385D}" type="pres">
      <dgm:prSet presAssocID="{10420A30-2D4F-4A1E-ADD7-D4F4D1154D2F}" presName="parentLeftMargin" presStyleLbl="node1" presStyleIdx="1" presStyleCnt="3"/>
      <dgm:spPr/>
    </dgm:pt>
    <dgm:pt modelId="{366F95D0-434D-4117-98FA-126CEA7512C4}" type="pres">
      <dgm:prSet presAssocID="{10420A30-2D4F-4A1E-ADD7-D4F4D1154D2F}" presName="parentText" presStyleLbl="node1" presStyleIdx="2" presStyleCnt="3" custScaleY="168019" custLinFactNeighborX="-100000" custLinFactNeighborY="23688">
        <dgm:presLayoutVars>
          <dgm:chMax val="0"/>
          <dgm:bulletEnabled val="1"/>
        </dgm:presLayoutVars>
      </dgm:prSet>
      <dgm:spPr>
        <a:xfrm>
          <a:off x="0" y="5790087"/>
          <a:ext cx="6666012" cy="644789"/>
        </a:xfrm>
        <a:prstGeom prst="roundRect">
          <a:avLst/>
        </a:prstGeom>
      </dgm:spPr>
    </dgm:pt>
    <dgm:pt modelId="{AE60D411-DE7A-45C1-A738-22CF8E7B9A6E}" type="pres">
      <dgm:prSet presAssocID="{10420A30-2D4F-4A1E-ADD7-D4F4D1154D2F}" presName="negativeSpace" presStyleCnt="0"/>
      <dgm:spPr/>
    </dgm:pt>
    <dgm:pt modelId="{35FC6246-84B1-4B1C-99DF-57AF5E9E8861}" type="pres">
      <dgm:prSet presAssocID="{10420A30-2D4F-4A1E-ADD7-D4F4D1154D2F}" presName="childText" presStyleLbl="conFgAcc1" presStyleIdx="2" presStyleCnt="3" custLinFactNeighborX="-240" custLinFactNeighborY="84576">
        <dgm:presLayoutVars>
          <dgm:bulletEnabled val="1"/>
        </dgm:presLayoutVars>
      </dgm:prSet>
      <dgm:spPr/>
    </dgm:pt>
  </dgm:ptLst>
  <dgm:cxnLst>
    <dgm:cxn modelId="{54A28704-D690-4844-AF7F-921CAC312919}" type="presOf" srcId="{170CD0C9-24FB-447F-9A81-6BD6589BAE8B}" destId="{33DE5471-A06B-4E5A-851C-9798399E48F5}" srcOrd="0" destOrd="3" presId="urn:microsoft.com/office/officeart/2005/8/layout/list1"/>
    <dgm:cxn modelId="{A7297E07-D1D9-488D-B816-C168A46014D4}" type="presOf" srcId="{B7EF47C7-9433-48B8-B424-1C55A3CFF367}" destId="{30161326-49D4-4782-AC7E-EF98F36FC5FE}" srcOrd="0" destOrd="5" presId="urn:microsoft.com/office/officeart/2005/8/layout/list1"/>
    <dgm:cxn modelId="{38363009-6A44-4DA7-BA6B-EA141F2DE039}" type="presOf" srcId="{3E1DFAED-5C36-4371-BB82-2DA82AC7D11E}" destId="{35FC6246-84B1-4B1C-99DF-57AF5E9E8861}" srcOrd="0" destOrd="4" presId="urn:microsoft.com/office/officeart/2005/8/layout/list1"/>
    <dgm:cxn modelId="{C82F800B-F260-4F7A-BFF9-5C32E51328EB}" type="presOf" srcId="{2281FB50-70E0-4AE2-8E4B-ADA6731A83BC}" destId="{33DE5471-A06B-4E5A-851C-9798399E48F5}" srcOrd="0" destOrd="0" presId="urn:microsoft.com/office/officeart/2005/8/layout/list1"/>
    <dgm:cxn modelId="{30C1FF15-953F-4CF8-A0F2-7003639CD64C}" srcId="{E3101326-4E97-4903-83E4-0ADB7C1CCA15}" destId="{730DCECB-F77A-41A0-9097-62E6D73D055E}" srcOrd="4" destOrd="0" parTransId="{039F52CC-8A66-4D8A-A3AE-AB4A340AB08C}" sibTransId="{A8175EA2-139A-436F-9A9F-E24B726AB9B5}"/>
    <dgm:cxn modelId="{8B60C119-D69C-4D1B-89D4-005E894820FC}" type="presOf" srcId="{FE9C7D75-1AB6-4C64-8546-955E3B18C553}" destId="{30161326-49D4-4782-AC7E-EF98F36FC5FE}" srcOrd="0" destOrd="0" presId="urn:microsoft.com/office/officeart/2005/8/layout/list1"/>
    <dgm:cxn modelId="{571B301E-3B7B-4DF7-A156-C2DF3E1E7C7F}" type="presOf" srcId="{9AAB40A3-1F25-41AF-A1E2-5EC8B0BC28EA}" destId="{30161326-49D4-4782-AC7E-EF98F36FC5FE}" srcOrd="0" destOrd="1" presId="urn:microsoft.com/office/officeart/2005/8/layout/list1"/>
    <dgm:cxn modelId="{CD0F4624-66BB-45BE-B965-A6FF0A73D42F}" type="presOf" srcId="{56A6AE81-3747-4634-9BB8-56D0826FE615}" destId="{35FC6246-84B1-4B1C-99DF-57AF5E9E8861}" srcOrd="0" destOrd="2" presId="urn:microsoft.com/office/officeart/2005/8/layout/list1"/>
    <dgm:cxn modelId="{5EA6DF26-18E2-4593-93BE-40C06269075F}" type="presOf" srcId="{2496DA10-6C87-467B-AFC6-FEF38B9E1F9F}" destId="{2DCC7E8F-2B0D-4A30-AAB7-A3676474F30C}" srcOrd="0" destOrd="0" presId="urn:microsoft.com/office/officeart/2005/8/layout/list1"/>
    <dgm:cxn modelId="{EDB1B127-D992-408F-A93B-B7806993B430}" srcId="{10420A30-2D4F-4A1E-ADD7-D4F4D1154D2F}" destId="{FA270333-F47F-42A9-9D9C-90EB468A1F75}" srcOrd="1" destOrd="0" parTransId="{B88607AF-F6D5-4ACC-8791-6211AF3BAE95}" sibTransId="{BE464F98-416E-41DD-BC65-33A94C33A38C}"/>
    <dgm:cxn modelId="{804B112B-FDB1-44E5-972F-A37A6EDFFCB6}" type="presOf" srcId="{647E8F84-6326-4990-B3CE-1479C3CB6EBD}" destId="{E598E610-F15E-42B8-8BC6-2C90FB149BEB}" srcOrd="0" destOrd="0" presId="urn:microsoft.com/office/officeart/2005/8/layout/list1"/>
    <dgm:cxn modelId="{15BB7B2B-4050-43E6-A374-E258A063D308}" type="presOf" srcId="{FA270333-F47F-42A9-9D9C-90EB468A1F75}" destId="{35FC6246-84B1-4B1C-99DF-57AF5E9E8861}" srcOrd="0" destOrd="1" presId="urn:microsoft.com/office/officeart/2005/8/layout/list1"/>
    <dgm:cxn modelId="{A12CF42C-A5A8-48CE-B603-1BBEA742D336}" type="presOf" srcId="{10DB0723-9551-4B78-95BC-01B92FC7F55A}" destId="{33DE5471-A06B-4E5A-851C-9798399E48F5}" srcOrd="0" destOrd="2" presId="urn:microsoft.com/office/officeart/2005/8/layout/list1"/>
    <dgm:cxn modelId="{E880DC38-2C05-40AC-8677-061A16866F3C}" type="presOf" srcId="{DC3BADEB-D11C-4C41-95C4-E42C307852B1}" destId="{35FC6246-84B1-4B1C-99DF-57AF5E9E8861}" srcOrd="0" destOrd="0" presId="urn:microsoft.com/office/officeart/2005/8/layout/list1"/>
    <dgm:cxn modelId="{68CAED5B-68EA-4355-82E4-EAE93219FC02}" srcId="{2496DA10-6C87-467B-AFC6-FEF38B9E1F9F}" destId="{829A3DBC-4DDD-4F47-8427-CCE2C6F1F385}" srcOrd="1" destOrd="0" parTransId="{0F19CAB2-F1D7-4A1B-83E9-233FA2FA8111}" sibTransId="{03C29BAB-4CA9-4B0C-B22C-5D35643DB9E7}"/>
    <dgm:cxn modelId="{965D8141-0ADF-4F6D-A670-2057A931CDE7}" srcId="{E3101326-4E97-4903-83E4-0ADB7C1CCA15}" destId="{52C6DC50-0515-4F75-8B93-4ECF0FCC6FA0}" srcOrd="2" destOrd="0" parTransId="{7468FF80-0D05-4984-830E-467A21EA2E9F}" sibTransId="{6E45C6FB-A549-4402-979A-F1B34D5A4F95}"/>
    <dgm:cxn modelId="{DB463542-83B0-471F-9A40-39E888A1DE63}" type="presOf" srcId="{730DCECB-F77A-41A0-9097-62E6D73D055E}" destId="{30161326-49D4-4782-AC7E-EF98F36FC5FE}" srcOrd="0" destOrd="4" presId="urn:microsoft.com/office/officeart/2005/8/layout/list1"/>
    <dgm:cxn modelId="{EE81A442-722E-4CD4-ACCB-1796460444B1}" srcId="{2496DA10-6C87-467B-AFC6-FEF38B9E1F9F}" destId="{2281FB50-70E0-4AE2-8E4B-ADA6731A83BC}" srcOrd="0" destOrd="0" parTransId="{5A0AEBCF-C93B-424E-815A-ED74ACFB65CD}" sibTransId="{8E61F08C-300D-4462-A35B-B87C738C2430}"/>
    <dgm:cxn modelId="{C803FF62-D074-4178-93CA-3D29D320F7E1}" srcId="{E3101326-4E97-4903-83E4-0ADB7C1CCA15}" destId="{FE9C7D75-1AB6-4C64-8546-955E3B18C553}" srcOrd="0" destOrd="0" parTransId="{C994EAD7-AAF9-4077-A209-9B1E1E5F97DD}" sibTransId="{8ED8BF70-FC31-4113-918E-30B2015F9AB3}"/>
    <dgm:cxn modelId="{3B34E143-7DC5-49B1-8A2F-60C373DE1093}" type="presOf" srcId="{E3101326-4E97-4903-83E4-0ADB7C1CCA15}" destId="{46707DE8-2E18-44E0-AA2F-7378BDB9FB54}" srcOrd="1" destOrd="0" presId="urn:microsoft.com/office/officeart/2005/8/layout/list1"/>
    <dgm:cxn modelId="{4AC56C69-4BA2-4F63-B0D7-70740ACDA128}" srcId="{647E8F84-6326-4990-B3CE-1479C3CB6EBD}" destId="{2496DA10-6C87-467B-AFC6-FEF38B9E1F9F}" srcOrd="0" destOrd="0" parTransId="{333C59A5-9B38-47FE-BF4B-C04F334FFCB6}" sibTransId="{9D3444BF-196B-4F4E-A338-6AAF68F32CA5}"/>
    <dgm:cxn modelId="{2091AC69-95B4-4278-AAE4-BE9B6CE4FCAE}" srcId="{E3101326-4E97-4903-83E4-0ADB7C1CCA15}" destId="{B7EF47C7-9433-48B8-B424-1C55A3CFF367}" srcOrd="5" destOrd="0" parTransId="{4903A08B-0D63-4F27-9478-6E6D15D9E13A}" sibTransId="{FD4A0F14-EBC9-46EE-8AD4-0896F2D8F884}"/>
    <dgm:cxn modelId="{4F55976C-8AD5-41A9-8C42-805CB37C031F}" srcId="{10420A30-2D4F-4A1E-ADD7-D4F4D1154D2F}" destId="{56A6AE81-3747-4634-9BB8-56D0826FE615}" srcOrd="2" destOrd="0" parTransId="{1C3C5ED8-D405-40C8-B095-5A6DC47164DB}" sibTransId="{0F427083-967E-4F43-82FE-77338876A28E}"/>
    <dgm:cxn modelId="{4EC64C74-9C31-460E-A7FB-DE8FAF2CED87}" srcId="{10420A30-2D4F-4A1E-ADD7-D4F4D1154D2F}" destId="{CDCE125F-DEDA-48CA-9740-497C411C1506}" srcOrd="3" destOrd="0" parTransId="{7447A23F-E245-4C67-9894-7C4BBCD17304}" sibTransId="{C5E09862-2598-4CD9-8553-D4186F1FED9D}"/>
    <dgm:cxn modelId="{8AAAD856-A0F4-4005-971F-19A3A33B9DAE}" srcId="{10420A30-2D4F-4A1E-ADD7-D4F4D1154D2F}" destId="{3E1DFAED-5C36-4371-BB82-2DA82AC7D11E}" srcOrd="4" destOrd="0" parTransId="{15F52967-B928-45A2-83E2-66AE4CC0B8FD}" sibTransId="{9FEA344D-F26F-4A97-95CD-AF5BB81C2416}"/>
    <dgm:cxn modelId="{C0C89678-6ACB-4D78-B19C-CB96CBF429F2}" srcId="{E3101326-4E97-4903-83E4-0ADB7C1CCA15}" destId="{B6760514-7E9E-4779-A804-6C37CDA46D7F}" srcOrd="3" destOrd="0" parTransId="{E34CEF6D-5C9F-4F1F-ABCE-362FB5D56795}" sibTransId="{930044A4-E40E-4C3D-ABFE-DBA0E129C1FF}"/>
    <dgm:cxn modelId="{30A1478C-A87C-4CE8-A2E8-E348D26A975A}" type="presOf" srcId="{4F1BE3E2-17EC-4D0F-A829-38F31C8A6F66}" destId="{30161326-49D4-4782-AC7E-EF98F36FC5FE}" srcOrd="0" destOrd="6" presId="urn:microsoft.com/office/officeart/2005/8/layout/list1"/>
    <dgm:cxn modelId="{68FD368E-E88E-4E82-9B32-CCD0F804673B}" type="presOf" srcId="{52C6DC50-0515-4F75-8B93-4ECF0FCC6FA0}" destId="{30161326-49D4-4782-AC7E-EF98F36FC5FE}" srcOrd="0" destOrd="2" presId="urn:microsoft.com/office/officeart/2005/8/layout/list1"/>
    <dgm:cxn modelId="{D010E998-68F6-44BD-94C1-E01BAAB4E628}" type="presOf" srcId="{A4B70BE4-D1DF-4FD9-8221-7686AE7D20DE}" destId="{33DE5471-A06B-4E5A-851C-9798399E48F5}" srcOrd="0" destOrd="4" presId="urn:microsoft.com/office/officeart/2005/8/layout/list1"/>
    <dgm:cxn modelId="{F8373D9D-87D9-4672-9478-4D5B4216CDFB}" srcId="{10420A30-2D4F-4A1E-ADD7-D4F4D1154D2F}" destId="{C582FB7D-D0C0-4477-BF02-11A60D3811C2}" srcOrd="5" destOrd="0" parTransId="{9996DA70-43FF-40C5-AA98-3196B15A5AC7}" sibTransId="{C7C26702-8A77-4F38-92C4-46DF3EA0D076}"/>
    <dgm:cxn modelId="{0CDCC3AE-12C0-4D09-8012-8872344054C8}" type="presOf" srcId="{E3101326-4E97-4903-83E4-0ADB7C1CCA15}" destId="{7F796201-8845-4E6B-BA7C-82C45491684D}" srcOrd="0" destOrd="0" presId="urn:microsoft.com/office/officeart/2005/8/layout/list1"/>
    <dgm:cxn modelId="{6DA3EAB1-740B-46D1-B518-A25A2C995FF2}" type="presOf" srcId="{C582FB7D-D0C0-4477-BF02-11A60D3811C2}" destId="{35FC6246-84B1-4B1C-99DF-57AF5E9E8861}" srcOrd="0" destOrd="5" presId="urn:microsoft.com/office/officeart/2005/8/layout/list1"/>
    <dgm:cxn modelId="{423D80B3-32E0-4B97-80C6-DD6E7E1590C4}" srcId="{10420A30-2D4F-4A1E-ADD7-D4F4D1154D2F}" destId="{DC3BADEB-D11C-4C41-95C4-E42C307852B1}" srcOrd="0" destOrd="0" parTransId="{EEE63003-507A-4E43-AB8D-20010A62BC5F}" sibTransId="{BC0C8936-5F8C-4DBB-89C4-E5753F71E91F}"/>
    <dgm:cxn modelId="{686828B9-7CAC-4D2B-A9D1-47CEE7D176A4}" srcId="{E3101326-4E97-4903-83E4-0ADB7C1CCA15}" destId="{9AAB40A3-1F25-41AF-A1E2-5EC8B0BC28EA}" srcOrd="1" destOrd="0" parTransId="{C6B770C4-933F-49A5-987F-DF8E6857C66B}" sibTransId="{CAB7D140-1B59-43E4-B5C3-8F5478614002}"/>
    <dgm:cxn modelId="{BDE1CEC2-9951-483F-A53F-C7D4EB620A57}" srcId="{2496DA10-6C87-467B-AFC6-FEF38B9E1F9F}" destId="{10DB0723-9551-4B78-95BC-01B92FC7F55A}" srcOrd="2" destOrd="0" parTransId="{9696B871-053A-40C1-9B16-9CD0FB940C7C}" sibTransId="{D17E088F-DA9B-45E5-BC3E-AB40A733EBA0}"/>
    <dgm:cxn modelId="{B1B315C9-B7F3-4E97-A2C6-E5A6DA357C36}" type="presOf" srcId="{2496DA10-6C87-467B-AFC6-FEF38B9E1F9F}" destId="{3506E1B0-0589-487B-97FF-72094A59AAC5}" srcOrd="1" destOrd="0" presId="urn:microsoft.com/office/officeart/2005/8/layout/list1"/>
    <dgm:cxn modelId="{3FB2CDC9-ED51-4B70-B540-8A7993207856}" srcId="{647E8F84-6326-4990-B3CE-1479C3CB6EBD}" destId="{E3101326-4E97-4903-83E4-0ADB7C1CCA15}" srcOrd="1" destOrd="0" parTransId="{406556B3-24A6-431C-B31B-19E505D1C2B5}" sibTransId="{7EDA4A80-67D9-4BCA-A7BE-CA42E10A42C1}"/>
    <dgm:cxn modelId="{15086ECD-EE42-4345-AFF6-22AE3A83E2B9}" srcId="{647E8F84-6326-4990-B3CE-1479C3CB6EBD}" destId="{10420A30-2D4F-4A1E-ADD7-D4F4D1154D2F}" srcOrd="2" destOrd="0" parTransId="{F2805487-A712-40B2-BB91-CD3EAD0F31A4}" sibTransId="{F99B0783-CB45-467E-9E11-15C84812199E}"/>
    <dgm:cxn modelId="{005C72CE-F5F7-47CD-BECB-ECFC6AA48D9E}" srcId="{E3101326-4E97-4903-83E4-0ADB7C1CCA15}" destId="{4F1BE3E2-17EC-4D0F-A829-38F31C8A6F66}" srcOrd="6" destOrd="0" parTransId="{55497468-FE72-46ED-BE3C-FA8BC6635F80}" sibTransId="{43DE7604-D5EC-4CB3-B7F3-9EE48E7920C7}"/>
    <dgm:cxn modelId="{2CE138D8-865A-4A2E-BB9E-EEE0A0D9B3BB}" type="presOf" srcId="{829A3DBC-4DDD-4F47-8427-CCE2C6F1F385}" destId="{33DE5471-A06B-4E5A-851C-9798399E48F5}" srcOrd="0" destOrd="1" presId="urn:microsoft.com/office/officeart/2005/8/layout/list1"/>
    <dgm:cxn modelId="{C483CBDA-3096-468F-BBAA-E080017C9398}" type="presOf" srcId="{B6760514-7E9E-4779-A804-6C37CDA46D7F}" destId="{30161326-49D4-4782-AC7E-EF98F36FC5FE}" srcOrd="0" destOrd="3" presId="urn:microsoft.com/office/officeart/2005/8/layout/list1"/>
    <dgm:cxn modelId="{AAE6E2DE-6181-4E2B-877E-BF679457A7A2}" srcId="{2496DA10-6C87-467B-AFC6-FEF38B9E1F9F}" destId="{170CD0C9-24FB-447F-9A81-6BD6589BAE8B}" srcOrd="3" destOrd="0" parTransId="{1496360C-A251-4B56-9796-0AD9866E87D8}" sibTransId="{729BB7DC-7BD7-40C0-A88C-4219BE72C1BC}"/>
    <dgm:cxn modelId="{FEADBFE1-A7DE-47AF-88A4-22E7DD30C418}" type="presOf" srcId="{10420A30-2D4F-4A1E-ADD7-D4F4D1154D2F}" destId="{366F95D0-434D-4117-98FA-126CEA7512C4}" srcOrd="1" destOrd="0" presId="urn:microsoft.com/office/officeart/2005/8/layout/list1"/>
    <dgm:cxn modelId="{94B22BE5-C9B6-488C-B801-4CBEB45AD187}" type="presOf" srcId="{10420A30-2D4F-4A1E-ADD7-D4F4D1154D2F}" destId="{DB957290-3840-40F1-9812-F4179A2F385D}" srcOrd="0" destOrd="0" presId="urn:microsoft.com/office/officeart/2005/8/layout/list1"/>
    <dgm:cxn modelId="{14838EF4-90D7-4326-9CB0-EECC3DFE2220}" srcId="{2496DA10-6C87-467B-AFC6-FEF38B9E1F9F}" destId="{A4B70BE4-D1DF-4FD9-8221-7686AE7D20DE}" srcOrd="4" destOrd="0" parTransId="{78618F6B-79A3-411F-ABB2-ED9AF3263240}" sibTransId="{514E42F5-F200-4EB2-A9A7-80902B5D8E3E}"/>
    <dgm:cxn modelId="{76ECC1FB-D124-4D4A-9728-CDFF003814B5}" type="presOf" srcId="{CDCE125F-DEDA-48CA-9740-497C411C1506}" destId="{35FC6246-84B1-4B1C-99DF-57AF5E9E8861}" srcOrd="0" destOrd="3" presId="urn:microsoft.com/office/officeart/2005/8/layout/list1"/>
    <dgm:cxn modelId="{39CC0E1B-918C-4B82-9371-0D956F823CF2}" type="presParOf" srcId="{E598E610-F15E-42B8-8BC6-2C90FB149BEB}" destId="{9208AB27-6E2D-48B0-8F75-C964A93C844D}" srcOrd="0" destOrd="0" presId="urn:microsoft.com/office/officeart/2005/8/layout/list1"/>
    <dgm:cxn modelId="{9F73B01E-68FB-4B55-B0A5-E58068876A4C}" type="presParOf" srcId="{9208AB27-6E2D-48B0-8F75-C964A93C844D}" destId="{2DCC7E8F-2B0D-4A30-AAB7-A3676474F30C}" srcOrd="0" destOrd="0" presId="urn:microsoft.com/office/officeart/2005/8/layout/list1"/>
    <dgm:cxn modelId="{DDCF8032-80BE-4163-9E63-6A275FBA6D14}" type="presParOf" srcId="{9208AB27-6E2D-48B0-8F75-C964A93C844D}" destId="{3506E1B0-0589-487B-97FF-72094A59AAC5}" srcOrd="1" destOrd="0" presId="urn:microsoft.com/office/officeart/2005/8/layout/list1"/>
    <dgm:cxn modelId="{AF7FCD34-865C-4223-9868-021B655C9AA4}" type="presParOf" srcId="{E598E610-F15E-42B8-8BC6-2C90FB149BEB}" destId="{AB70A282-4CDC-407B-8C3C-387B81B3979D}" srcOrd="1" destOrd="0" presId="urn:microsoft.com/office/officeart/2005/8/layout/list1"/>
    <dgm:cxn modelId="{6012819D-6938-431C-8FF1-C80A0EAA3169}" type="presParOf" srcId="{E598E610-F15E-42B8-8BC6-2C90FB149BEB}" destId="{33DE5471-A06B-4E5A-851C-9798399E48F5}" srcOrd="2" destOrd="0" presId="urn:microsoft.com/office/officeart/2005/8/layout/list1"/>
    <dgm:cxn modelId="{04D351B1-888A-436E-83F2-EC5108B02468}" type="presParOf" srcId="{E598E610-F15E-42B8-8BC6-2C90FB149BEB}" destId="{90DA1FEF-1383-4F97-B24C-C75B54D2A50A}" srcOrd="3" destOrd="0" presId="urn:microsoft.com/office/officeart/2005/8/layout/list1"/>
    <dgm:cxn modelId="{3C7ACA09-92AC-4D69-A1CF-26280ADCB639}" type="presParOf" srcId="{E598E610-F15E-42B8-8BC6-2C90FB149BEB}" destId="{3BD364B4-763F-40C0-B0A1-31485D4609BC}" srcOrd="4" destOrd="0" presId="urn:microsoft.com/office/officeart/2005/8/layout/list1"/>
    <dgm:cxn modelId="{04EEE624-5CBC-4952-87BF-903413A3C5F9}" type="presParOf" srcId="{3BD364B4-763F-40C0-B0A1-31485D4609BC}" destId="{7F796201-8845-4E6B-BA7C-82C45491684D}" srcOrd="0" destOrd="0" presId="urn:microsoft.com/office/officeart/2005/8/layout/list1"/>
    <dgm:cxn modelId="{B3071129-BFEA-44A0-B7D9-7125FD7AD7D0}" type="presParOf" srcId="{3BD364B4-763F-40C0-B0A1-31485D4609BC}" destId="{46707DE8-2E18-44E0-AA2F-7378BDB9FB54}" srcOrd="1" destOrd="0" presId="urn:microsoft.com/office/officeart/2005/8/layout/list1"/>
    <dgm:cxn modelId="{B36C1DE7-2E88-4D39-9059-36588F46D105}" type="presParOf" srcId="{E598E610-F15E-42B8-8BC6-2C90FB149BEB}" destId="{DE3B6AD2-DE58-46D0-8ADA-0E3AA30FD2FE}" srcOrd="5" destOrd="0" presId="urn:microsoft.com/office/officeart/2005/8/layout/list1"/>
    <dgm:cxn modelId="{8F6042AA-FADA-4C4D-B2F3-7EF340053F13}" type="presParOf" srcId="{E598E610-F15E-42B8-8BC6-2C90FB149BEB}" destId="{30161326-49D4-4782-AC7E-EF98F36FC5FE}" srcOrd="6" destOrd="0" presId="urn:microsoft.com/office/officeart/2005/8/layout/list1"/>
    <dgm:cxn modelId="{BB6FD34E-5570-4709-B060-DDDA54E06750}" type="presParOf" srcId="{E598E610-F15E-42B8-8BC6-2C90FB149BEB}" destId="{7798F0FC-67DB-4833-9BA8-0BD472E6BD9E}" srcOrd="7" destOrd="0" presId="urn:microsoft.com/office/officeart/2005/8/layout/list1"/>
    <dgm:cxn modelId="{5B051420-0A8F-4AC2-89E2-ABBF6390855E}" type="presParOf" srcId="{E598E610-F15E-42B8-8BC6-2C90FB149BEB}" destId="{7FBB1993-F259-4D86-8246-4A3239C799D7}" srcOrd="8" destOrd="0" presId="urn:microsoft.com/office/officeart/2005/8/layout/list1"/>
    <dgm:cxn modelId="{B32AD67C-66F9-4D79-8A57-4F22BEA42661}" type="presParOf" srcId="{7FBB1993-F259-4D86-8246-4A3239C799D7}" destId="{DB957290-3840-40F1-9812-F4179A2F385D}" srcOrd="0" destOrd="0" presId="urn:microsoft.com/office/officeart/2005/8/layout/list1"/>
    <dgm:cxn modelId="{FBEA3810-AE82-4B1C-947A-4EA53AC8E116}" type="presParOf" srcId="{7FBB1993-F259-4D86-8246-4A3239C799D7}" destId="{366F95D0-434D-4117-98FA-126CEA7512C4}" srcOrd="1" destOrd="0" presId="urn:microsoft.com/office/officeart/2005/8/layout/list1"/>
    <dgm:cxn modelId="{184C1648-9030-4302-92D8-89F4F09F038F}" type="presParOf" srcId="{E598E610-F15E-42B8-8BC6-2C90FB149BEB}" destId="{AE60D411-DE7A-45C1-A738-22CF8E7B9A6E}" srcOrd="9" destOrd="0" presId="urn:microsoft.com/office/officeart/2005/8/layout/list1"/>
    <dgm:cxn modelId="{F3523BAD-6FAC-4382-AC60-9942C6DFF27C}" type="presParOf" srcId="{E598E610-F15E-42B8-8BC6-2C90FB149BEB}" destId="{35FC6246-84B1-4B1C-99DF-57AF5E9E886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E5471-A06B-4E5A-851C-9798399E48F5}">
      <dsp:nvSpPr>
        <dsp:cNvPr id="0" name=""/>
        <dsp:cNvSpPr/>
      </dsp:nvSpPr>
      <dsp:spPr>
        <a:xfrm>
          <a:off x="0" y="158625"/>
          <a:ext cx="9522875" cy="2040846"/>
        </a:xfrm>
        <a:prstGeom prst="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9081" tIns="249936" rIns="739081" bIns="128016" numCol="1" spcCol="1270" anchor="t" anchorCtr="0">
          <a:noAutofit/>
        </a:bodyPr>
        <a:lstStyle/>
        <a:p>
          <a:pPr marL="171450" lvl="1" indent="-171450" algn="l" defTabSz="800100">
            <a:lnSpc>
              <a:spcPct val="90000"/>
            </a:lnSpc>
            <a:spcBef>
              <a:spcPct val="0"/>
            </a:spcBef>
            <a:spcAft>
              <a:spcPct val="15000"/>
            </a:spcAft>
            <a:buNone/>
          </a:pPr>
          <a:endParaRPr lang="en-US" sz="1800" b="1" kern="1200"/>
        </a:p>
        <a:p>
          <a:pPr marL="171450" lvl="1" indent="-171450" algn="l" defTabSz="800100">
            <a:lnSpc>
              <a:spcPct val="90000"/>
            </a:lnSpc>
            <a:spcBef>
              <a:spcPct val="0"/>
            </a:spcBef>
            <a:spcAft>
              <a:spcPct val="15000"/>
            </a:spcAft>
            <a:buFont typeface="Arial" panose="020B0604020202020204" pitchFamily="34" charset="0"/>
            <a:buChar char="•"/>
          </a:pPr>
          <a:endParaRPr lang="en-US" sz="1800" b="0" kern="1200"/>
        </a:p>
        <a:p>
          <a:pPr marL="171450" lvl="1" indent="-171450" algn="l" defTabSz="800100">
            <a:lnSpc>
              <a:spcPct val="90000"/>
            </a:lnSpc>
            <a:spcBef>
              <a:spcPct val="0"/>
            </a:spcBef>
            <a:spcAft>
              <a:spcPct val="15000"/>
            </a:spcAft>
            <a:buFont typeface="Arial" panose="020B0604020202020204" pitchFamily="34" charset="0"/>
            <a:buChar char="•"/>
          </a:pPr>
          <a:r>
            <a:rPr lang="en-US" sz="1800" b="0" kern="1200" err="1"/>
            <a:t>Digitaliseringsstrategien</a:t>
          </a:r>
          <a:r>
            <a:rPr lang="en-US" sz="1800" b="0" kern="1200"/>
            <a:t> for </a:t>
          </a:r>
          <a:r>
            <a:rPr lang="en-US" sz="1800" b="0" kern="1200" err="1"/>
            <a:t>offentlig</a:t>
          </a:r>
          <a:r>
            <a:rPr lang="en-US" sz="1800" b="0" kern="1200"/>
            <a:t> </a:t>
          </a:r>
          <a:r>
            <a:rPr lang="en-US" sz="1800" b="0" kern="1200" err="1"/>
            <a:t>sektor</a:t>
          </a:r>
          <a:r>
            <a:rPr lang="en-US" sz="1800" b="0" kern="1200"/>
            <a:t> 2019-2025</a:t>
          </a:r>
        </a:p>
        <a:p>
          <a:pPr marL="171450" lvl="1" indent="-171450" algn="l" defTabSz="800100">
            <a:lnSpc>
              <a:spcPct val="90000"/>
            </a:lnSpc>
            <a:spcBef>
              <a:spcPct val="0"/>
            </a:spcBef>
            <a:spcAft>
              <a:spcPct val="15000"/>
            </a:spcAft>
            <a:buFont typeface="Arial" panose="020B0604020202020204" pitchFamily="34" charset="0"/>
            <a:buChar char="•"/>
          </a:pPr>
          <a:r>
            <a:rPr lang="en-US" sz="1800" b="0" kern="1200"/>
            <a:t>Digital Agenda for Norge</a:t>
          </a:r>
        </a:p>
        <a:p>
          <a:pPr marL="171450" lvl="1" indent="-171450" algn="l" defTabSz="800100">
            <a:lnSpc>
              <a:spcPct val="90000"/>
            </a:lnSpc>
            <a:spcBef>
              <a:spcPct val="0"/>
            </a:spcBef>
            <a:spcAft>
              <a:spcPct val="15000"/>
            </a:spcAft>
            <a:buFont typeface="Arial" panose="020B0604020202020204" pitchFamily="34" charset="0"/>
            <a:buChar char="•"/>
          </a:pPr>
          <a:r>
            <a:rPr lang="en-US" sz="1800" b="0" kern="1200" err="1"/>
            <a:t>Nasjonal</a:t>
          </a:r>
          <a:r>
            <a:rPr lang="en-US" sz="1800" b="0" kern="1200"/>
            <a:t> strategi for </a:t>
          </a:r>
          <a:r>
            <a:rPr lang="en-US" sz="1800" b="0" kern="1200" err="1"/>
            <a:t>kunstig</a:t>
          </a:r>
          <a:r>
            <a:rPr lang="en-US" sz="1800" b="0" kern="1200"/>
            <a:t> </a:t>
          </a:r>
          <a:r>
            <a:rPr lang="en-US" sz="1800" b="0" kern="1200" err="1"/>
            <a:t>intellligens</a:t>
          </a:r>
          <a:endParaRPr lang="en-US" sz="1800" b="0" kern="1200"/>
        </a:p>
      </dsp:txBody>
      <dsp:txXfrm>
        <a:off x="0" y="158625"/>
        <a:ext cx="9522875" cy="2040846"/>
      </dsp:txXfrm>
    </dsp:sp>
    <dsp:sp modelId="{3506E1B0-0589-487B-97FF-72094A59AAC5}">
      <dsp:nvSpPr>
        <dsp:cNvPr id="0" name=""/>
        <dsp:cNvSpPr/>
      </dsp:nvSpPr>
      <dsp:spPr>
        <a:xfrm>
          <a:off x="0" y="70747"/>
          <a:ext cx="6666012" cy="692521"/>
        </a:xfrm>
        <a:prstGeom prst="roundRect">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1959" tIns="0" rIns="251959" bIns="0" numCol="1" spcCol="1270" anchor="ctr" anchorCtr="0">
          <a:noAutofit/>
        </a:bodyPr>
        <a:lstStyle/>
        <a:p>
          <a:pPr marL="0" lvl="0" indent="0" algn="l" defTabSz="1422400">
            <a:lnSpc>
              <a:spcPct val="90000"/>
            </a:lnSpc>
            <a:spcBef>
              <a:spcPct val="0"/>
            </a:spcBef>
            <a:spcAft>
              <a:spcPct val="35000"/>
            </a:spcAft>
            <a:buNone/>
          </a:pPr>
          <a:r>
            <a:rPr lang="nb-NO" sz="3200" b="1" kern="1200"/>
            <a:t>Politiske føringer</a:t>
          </a:r>
          <a:endParaRPr lang="en-US" sz="3200" kern="1200"/>
        </a:p>
      </dsp:txBody>
      <dsp:txXfrm>
        <a:off x="33806" y="104553"/>
        <a:ext cx="6598400" cy="624909"/>
      </dsp:txXfrm>
    </dsp:sp>
    <dsp:sp modelId="{30161326-49D4-4782-AC7E-EF98F36FC5FE}">
      <dsp:nvSpPr>
        <dsp:cNvPr id="0" name=""/>
        <dsp:cNvSpPr/>
      </dsp:nvSpPr>
      <dsp:spPr>
        <a:xfrm>
          <a:off x="0" y="3175082"/>
          <a:ext cx="9522875" cy="2192400"/>
        </a:xfrm>
        <a:prstGeom prst="rect">
          <a:avLst/>
        </a:prstGeom>
        <a:solidFill>
          <a:schemeClr val="lt1">
            <a:alpha val="90000"/>
            <a:hueOff val="0"/>
            <a:satOff val="0"/>
            <a:lumOff val="0"/>
            <a:alphaOff val="0"/>
          </a:schemeClr>
        </a:solidFill>
        <a:ln w="12700" cap="flat" cmpd="sng" algn="ctr">
          <a:solidFill>
            <a:schemeClr val="accent1">
              <a:shade val="50000"/>
              <a:hueOff val="201048"/>
              <a:satOff val="-23405"/>
              <a:lumOff val="396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9081" tIns="249936" rIns="739081" bIns="128016" numCol="1" spcCol="1270" anchor="t" anchorCtr="0">
          <a:noAutofit/>
        </a:bodyPr>
        <a:lstStyle/>
        <a:p>
          <a:pPr marL="171450" lvl="1" indent="-171450" algn="l" defTabSz="800100">
            <a:lnSpc>
              <a:spcPct val="90000"/>
            </a:lnSpc>
            <a:spcBef>
              <a:spcPct val="0"/>
            </a:spcBef>
            <a:spcAft>
              <a:spcPct val="15000"/>
            </a:spcAft>
            <a:buChar char="•"/>
          </a:pPr>
          <a:r>
            <a:rPr lang="nb-NO" sz="1800" kern="1200"/>
            <a:t>Anbefale løsninger på nasjonale tverrgående behov</a:t>
          </a:r>
          <a:endParaRPr lang="en-US" sz="1800" kern="1200"/>
        </a:p>
        <a:p>
          <a:pPr marL="171450" lvl="1" indent="-171450" algn="l" defTabSz="800100">
            <a:lnSpc>
              <a:spcPct val="90000"/>
            </a:lnSpc>
            <a:spcBef>
              <a:spcPct val="0"/>
            </a:spcBef>
            <a:spcAft>
              <a:spcPct val="15000"/>
            </a:spcAft>
            <a:buChar char="•"/>
          </a:pPr>
          <a:r>
            <a:rPr lang="nb-NO" sz="1800" kern="1200"/>
            <a:t>Felles økosystem </a:t>
          </a:r>
          <a:endParaRPr lang="en-US" sz="1800" kern="1200"/>
        </a:p>
        <a:p>
          <a:pPr marL="171450" lvl="1" indent="-171450" algn="l" defTabSz="800100">
            <a:lnSpc>
              <a:spcPct val="90000"/>
            </a:lnSpc>
            <a:spcBef>
              <a:spcPct val="0"/>
            </a:spcBef>
            <a:spcAft>
              <a:spcPct val="15000"/>
            </a:spcAft>
            <a:buChar char="•"/>
          </a:pPr>
          <a:r>
            <a:rPr lang="nb-NO" sz="1800" kern="1200"/>
            <a:t>Samarbeid med livshendelsene</a:t>
          </a:r>
          <a:endParaRPr lang="en-US" sz="1800" kern="1200"/>
        </a:p>
        <a:p>
          <a:pPr marL="171450" lvl="1" indent="-171450" algn="l" defTabSz="800100">
            <a:lnSpc>
              <a:spcPct val="90000"/>
            </a:lnSpc>
            <a:spcBef>
              <a:spcPct val="0"/>
            </a:spcBef>
            <a:spcAft>
              <a:spcPct val="15000"/>
            </a:spcAft>
            <a:buChar char="•"/>
          </a:pPr>
          <a:r>
            <a:rPr lang="nb-NO" sz="1800" kern="1200"/>
            <a:t>«Kun en gang» og deling og bruk av data</a:t>
          </a:r>
          <a:endParaRPr lang="en-US" sz="1800" kern="1200"/>
        </a:p>
        <a:p>
          <a:pPr marL="171450" lvl="1" indent="-171450" algn="l" defTabSz="800100">
            <a:lnSpc>
              <a:spcPct val="90000"/>
            </a:lnSpc>
            <a:spcBef>
              <a:spcPct val="0"/>
            </a:spcBef>
            <a:spcAft>
              <a:spcPct val="15000"/>
            </a:spcAft>
            <a:buChar char="•"/>
          </a:pPr>
          <a:r>
            <a:rPr lang="nb-NO" sz="1800" kern="1200"/>
            <a:t>Brukskvalitet</a:t>
          </a:r>
          <a:endParaRPr lang="en-US" sz="1800" kern="1200"/>
        </a:p>
        <a:p>
          <a:pPr marL="171450" lvl="1" indent="-171450" algn="l" defTabSz="800100">
            <a:lnSpc>
              <a:spcPct val="90000"/>
            </a:lnSpc>
            <a:spcBef>
              <a:spcPct val="0"/>
            </a:spcBef>
            <a:spcAft>
              <a:spcPct val="15000"/>
            </a:spcAft>
            <a:buChar char="•"/>
          </a:pPr>
          <a:r>
            <a:rPr lang="nb-NO" sz="1800" kern="1200"/>
            <a:t>Digitalt utenforskap</a:t>
          </a:r>
          <a:endParaRPr lang="en-US" sz="1800" kern="1200"/>
        </a:p>
        <a:p>
          <a:pPr marL="114300" lvl="1" indent="-114300" algn="l" defTabSz="533400">
            <a:lnSpc>
              <a:spcPct val="90000"/>
            </a:lnSpc>
            <a:spcBef>
              <a:spcPct val="0"/>
            </a:spcBef>
            <a:spcAft>
              <a:spcPct val="15000"/>
            </a:spcAft>
            <a:buChar char="•"/>
          </a:pPr>
          <a:endParaRPr lang="en-US" sz="1200" kern="1200"/>
        </a:p>
      </dsp:txBody>
      <dsp:txXfrm>
        <a:off x="0" y="3175082"/>
        <a:ext cx="9522875" cy="2192400"/>
      </dsp:txXfrm>
    </dsp:sp>
    <dsp:sp modelId="{46707DE8-2E18-44E0-AA2F-7378BDB9FB54}">
      <dsp:nvSpPr>
        <dsp:cNvPr id="0" name=""/>
        <dsp:cNvSpPr/>
      </dsp:nvSpPr>
      <dsp:spPr>
        <a:xfrm>
          <a:off x="0" y="2678522"/>
          <a:ext cx="6666012" cy="609073"/>
        </a:xfrm>
        <a:prstGeom prst="roundRect">
          <a:avLst/>
        </a:prstGeom>
        <a:solidFill>
          <a:srgbClr val="1E2B3C">
            <a:shade val="50000"/>
            <a:hueOff val="0"/>
            <a:satOff val="0"/>
            <a:lumOff val="0"/>
            <a:alphaOff val="0"/>
          </a:srgbClr>
        </a:solidFill>
        <a:ln w="19050" cap="flat" cmpd="sng" algn="ctr">
          <a:solidFill>
            <a:prstClr val="white">
              <a:hueOff val="0"/>
              <a:satOff val="0"/>
              <a:lumOff val="0"/>
              <a:alphaOff val="0"/>
            </a:prst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1959" tIns="0" rIns="251959" bIns="0" numCol="1" spcCol="1270" anchor="ctr" anchorCtr="0">
          <a:noAutofit/>
        </a:bodyPr>
        <a:lstStyle/>
        <a:p>
          <a:pPr marL="0" lvl="0" indent="0" algn="l" defTabSz="1422400">
            <a:lnSpc>
              <a:spcPct val="90000"/>
            </a:lnSpc>
            <a:spcBef>
              <a:spcPct val="0"/>
            </a:spcBef>
            <a:spcAft>
              <a:spcPct val="35000"/>
            </a:spcAft>
            <a:buNone/>
          </a:pPr>
          <a:r>
            <a:rPr lang="nb-NO" sz="3200" b="1" kern="1200">
              <a:solidFill>
                <a:prstClr val="white"/>
              </a:solidFill>
              <a:latin typeface="Arial" panose="020B0604020202020204"/>
              <a:ea typeface="+mn-ea"/>
              <a:cs typeface="+mn-cs"/>
            </a:rPr>
            <a:t>Digdirs oppdrag</a:t>
          </a:r>
          <a:endParaRPr lang="en-US" sz="3200" b="1" kern="1200">
            <a:solidFill>
              <a:prstClr val="white"/>
            </a:solidFill>
            <a:latin typeface="Arial" panose="020B0604020202020204"/>
            <a:ea typeface="+mn-ea"/>
            <a:cs typeface="+mn-cs"/>
          </a:endParaRPr>
        </a:p>
      </dsp:txBody>
      <dsp:txXfrm>
        <a:off x="29732" y="2708254"/>
        <a:ext cx="6606548" cy="549609"/>
      </dsp:txXfrm>
    </dsp:sp>
    <dsp:sp modelId="{35FC6246-84B1-4B1C-99DF-57AF5E9E8861}">
      <dsp:nvSpPr>
        <dsp:cNvPr id="0" name=""/>
        <dsp:cNvSpPr/>
      </dsp:nvSpPr>
      <dsp:spPr>
        <a:xfrm>
          <a:off x="0" y="5953453"/>
          <a:ext cx="9522875" cy="1927800"/>
        </a:xfrm>
        <a:prstGeom prst="rect">
          <a:avLst/>
        </a:prstGeom>
        <a:solidFill>
          <a:schemeClr val="lt1">
            <a:alpha val="90000"/>
            <a:hueOff val="0"/>
            <a:satOff val="0"/>
            <a:lumOff val="0"/>
            <a:alphaOff val="0"/>
          </a:schemeClr>
        </a:solidFill>
        <a:ln w="12700" cap="flat" cmpd="sng" algn="ctr">
          <a:solidFill>
            <a:schemeClr val="accent1">
              <a:shade val="50000"/>
              <a:hueOff val="201048"/>
              <a:satOff val="-23405"/>
              <a:lumOff val="396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9081" tIns="249936" rIns="739081" bIns="128016" numCol="1" spcCol="1270" anchor="t" anchorCtr="0">
          <a:noAutofit/>
        </a:bodyPr>
        <a:lstStyle/>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r>
            <a:rPr lang="en-US" sz="1800" kern="1200"/>
            <a:t>SKATE</a:t>
          </a:r>
        </a:p>
        <a:p>
          <a:pPr marL="171450" lvl="1" indent="-171450" algn="l" defTabSz="800100">
            <a:lnSpc>
              <a:spcPct val="90000"/>
            </a:lnSpc>
            <a:spcBef>
              <a:spcPct val="0"/>
            </a:spcBef>
            <a:spcAft>
              <a:spcPct val="15000"/>
            </a:spcAft>
            <a:buChar char="•"/>
          </a:pPr>
          <a:r>
            <a:rPr lang="en-US" sz="1800" kern="1200" dirty="0"/>
            <a:t>DSOP-</a:t>
          </a:r>
          <a:r>
            <a:rPr lang="en-US" sz="1800" kern="1200" dirty="0" err="1"/>
            <a:t>samarbeidet</a:t>
          </a:r>
          <a:endParaRPr lang="en-US" sz="1800" kern="1200" dirty="0"/>
        </a:p>
        <a:p>
          <a:pPr marL="171450" lvl="1" indent="-171450" algn="l" defTabSz="800100">
            <a:lnSpc>
              <a:spcPct val="90000"/>
            </a:lnSpc>
            <a:spcBef>
              <a:spcPct val="0"/>
            </a:spcBef>
            <a:spcAft>
              <a:spcPct val="15000"/>
            </a:spcAft>
            <a:buChar char="•"/>
          </a:pPr>
          <a:r>
            <a:rPr lang="en-US" sz="1800" kern="1200" dirty="0" err="1"/>
            <a:t>Arkitektur</a:t>
          </a:r>
          <a:r>
            <a:rPr lang="en-US" sz="1800" kern="1200" dirty="0"/>
            <a:t>- </a:t>
          </a:r>
          <a:r>
            <a:rPr lang="en-US" sz="1800" kern="1200" dirty="0" err="1"/>
            <a:t>og</a:t>
          </a:r>
          <a:r>
            <a:rPr lang="en-US" sz="1800" kern="1200" dirty="0"/>
            <a:t> </a:t>
          </a:r>
          <a:r>
            <a:rPr lang="en-US" sz="1800" kern="1200" dirty="0" err="1"/>
            <a:t>standardiseringsrådet</a:t>
          </a:r>
          <a:endParaRPr lang="en-US" sz="1800" kern="1200" dirty="0"/>
        </a:p>
        <a:p>
          <a:pPr marL="171450" lvl="1" indent="-171450" algn="l" defTabSz="800100">
            <a:lnSpc>
              <a:spcPct val="90000"/>
            </a:lnSpc>
            <a:spcBef>
              <a:spcPct val="0"/>
            </a:spcBef>
            <a:spcAft>
              <a:spcPct val="15000"/>
            </a:spcAft>
            <a:buChar char="•"/>
          </a:pPr>
          <a:r>
            <a:rPr lang="en-US" sz="1800" kern="1200" dirty="0" err="1"/>
            <a:t>Nettverk</a:t>
          </a:r>
          <a:r>
            <a:rPr lang="en-US" sz="1800" kern="1200" dirty="0"/>
            <a:t> </a:t>
          </a:r>
          <a:r>
            <a:rPr lang="en-US" sz="1800" kern="1200" dirty="0" err="1"/>
            <a:t>og</a:t>
          </a:r>
          <a:r>
            <a:rPr lang="en-US" sz="1800" kern="1200" dirty="0"/>
            <a:t> </a:t>
          </a:r>
          <a:r>
            <a:rPr lang="en-US" sz="1800" kern="1200" dirty="0" err="1"/>
            <a:t>samarbeidsforum</a:t>
          </a:r>
          <a:endParaRPr lang="en-US" sz="1800" kern="1200" dirty="0"/>
        </a:p>
        <a:p>
          <a:pPr marL="114300" lvl="1" indent="-114300" algn="l" defTabSz="533400">
            <a:lnSpc>
              <a:spcPct val="90000"/>
            </a:lnSpc>
            <a:spcBef>
              <a:spcPct val="0"/>
            </a:spcBef>
            <a:spcAft>
              <a:spcPct val="15000"/>
            </a:spcAft>
            <a:buChar char="•"/>
          </a:pPr>
          <a:endParaRPr lang="en-US" sz="1200" kern="1200"/>
        </a:p>
      </dsp:txBody>
      <dsp:txXfrm>
        <a:off x="0" y="5953453"/>
        <a:ext cx="9522875" cy="1927800"/>
      </dsp:txXfrm>
    </dsp:sp>
    <dsp:sp modelId="{366F95D0-434D-4117-98FA-126CEA7512C4}">
      <dsp:nvSpPr>
        <dsp:cNvPr id="0" name=""/>
        <dsp:cNvSpPr/>
      </dsp:nvSpPr>
      <dsp:spPr>
        <a:xfrm>
          <a:off x="0" y="5506704"/>
          <a:ext cx="6666012" cy="595190"/>
        </a:xfrm>
        <a:prstGeom prst="roundRect">
          <a:avLst/>
        </a:prstGeom>
        <a:solidFill>
          <a:srgbClr val="1E2B3C">
            <a:shade val="50000"/>
            <a:hueOff val="0"/>
            <a:satOff val="0"/>
            <a:lumOff val="0"/>
            <a:alphaOff val="0"/>
          </a:srgbClr>
        </a:solidFill>
        <a:ln w="19050" cap="flat" cmpd="sng" algn="ctr">
          <a:solidFill>
            <a:prstClr val="white">
              <a:hueOff val="0"/>
              <a:satOff val="0"/>
              <a:lumOff val="0"/>
              <a:alphaOff val="0"/>
            </a:prst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1959" tIns="0" rIns="251959" bIns="0" numCol="1" spcCol="1270" anchor="ctr" anchorCtr="0">
          <a:noAutofit/>
        </a:bodyPr>
        <a:lstStyle/>
        <a:p>
          <a:pPr marL="0" lvl="0" indent="0" algn="l" defTabSz="1422400">
            <a:lnSpc>
              <a:spcPct val="90000"/>
            </a:lnSpc>
            <a:spcBef>
              <a:spcPct val="0"/>
            </a:spcBef>
            <a:spcAft>
              <a:spcPct val="35000"/>
            </a:spcAft>
            <a:buNone/>
          </a:pPr>
          <a:r>
            <a:rPr lang="nb-NO" sz="3200" b="1" kern="1200">
              <a:solidFill>
                <a:prstClr val="white"/>
              </a:solidFill>
              <a:latin typeface="Arial" panose="020B0604020202020204"/>
              <a:ea typeface="+mn-ea"/>
              <a:cs typeface="+mn-cs"/>
            </a:rPr>
            <a:t>Styring og samarbeid</a:t>
          </a:r>
          <a:endParaRPr lang="en-US" sz="3200" b="1" kern="1200">
            <a:solidFill>
              <a:prstClr val="white"/>
            </a:solidFill>
            <a:latin typeface="Arial" panose="020B0604020202020204"/>
            <a:ea typeface="+mn-ea"/>
            <a:cs typeface="+mn-cs"/>
          </a:endParaRPr>
        </a:p>
      </dsp:txBody>
      <dsp:txXfrm>
        <a:off x="29055" y="5535759"/>
        <a:ext cx="6607902" cy="5370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C97D9F32-F20C-4DB6-9AA8-FF5CEA8D1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159CB09C-20D6-4E98-B90F-BDF87D963B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5AD78B-924F-4294-8809-135CCCE6CC67}" type="datetimeFigureOut">
              <a:rPr lang="nb-NO" smtClean="0"/>
              <a:t>02.10.2024</a:t>
            </a:fld>
            <a:endParaRPr lang="nb-NO"/>
          </a:p>
        </p:txBody>
      </p:sp>
      <p:sp>
        <p:nvSpPr>
          <p:cNvPr id="4" name="Plassholder for bunntekst 3">
            <a:extLst>
              <a:ext uri="{FF2B5EF4-FFF2-40B4-BE49-F238E27FC236}">
                <a16:creationId xmlns:a16="http://schemas.microsoft.com/office/drawing/2014/main" id="{06CB1BA3-312D-4209-8EA0-1B3A050A5B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41C6328D-6A92-426F-9F1D-E51EC222C2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377C6-E647-4E98-8F65-2DC6962E8EDF}" type="slidenum">
              <a:rPr lang="nb-NO" smtClean="0"/>
              <a:t>‹#›</a:t>
            </a:fld>
            <a:endParaRPr lang="nb-NO"/>
          </a:p>
        </p:txBody>
      </p:sp>
    </p:spTree>
    <p:extLst>
      <p:ext uri="{BB962C8B-B14F-4D97-AF65-F5344CB8AC3E}">
        <p14:creationId xmlns:p14="http://schemas.microsoft.com/office/powerpoint/2010/main" val="2775475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7FC932-F71D-4819-80A4-6FD5941D6D45}" type="datetimeFigureOut">
              <a:rPr lang="nb-NO" smtClean="0"/>
              <a:t>02.10.2024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6ED2F0-92B6-4F97-9F1C-8E9063BB41F9}" type="slidenum">
              <a:rPr lang="nb-NO" smtClean="0"/>
              <a:t>‹#›</a:t>
            </a:fld>
            <a:endParaRPr lang="nb-NO"/>
          </a:p>
        </p:txBody>
      </p:sp>
    </p:spTree>
    <p:extLst>
      <p:ext uri="{BB962C8B-B14F-4D97-AF65-F5344CB8AC3E}">
        <p14:creationId xmlns:p14="http://schemas.microsoft.com/office/powerpoint/2010/main" val="2771927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86ED2F0-92B6-4F97-9F1C-8E9063BB41F9}" type="slidenum">
              <a:rPr lang="nb-NO" smtClean="0"/>
              <a:t>8</a:t>
            </a:fld>
            <a:endParaRPr lang="nb-NO"/>
          </a:p>
        </p:txBody>
      </p:sp>
    </p:spTree>
    <p:extLst>
      <p:ext uri="{BB962C8B-B14F-4D97-AF65-F5344CB8AC3E}">
        <p14:creationId xmlns:p14="http://schemas.microsoft.com/office/powerpoint/2010/main" val="1850775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C86ED2F0-92B6-4F97-9F1C-8E9063BB41F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310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86ED2F0-92B6-4F97-9F1C-8E9063BB41F9}" type="slidenum">
              <a:rPr lang="nb-NO" smtClean="0"/>
              <a:t>39</a:t>
            </a:fld>
            <a:endParaRPr lang="nb-NO"/>
          </a:p>
        </p:txBody>
      </p:sp>
    </p:spTree>
    <p:extLst>
      <p:ext uri="{BB962C8B-B14F-4D97-AF65-F5344CB8AC3E}">
        <p14:creationId xmlns:p14="http://schemas.microsoft.com/office/powerpoint/2010/main" val="3226537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86ED2F0-92B6-4F97-9F1C-8E9063BB41F9}" type="slidenum">
              <a:rPr lang="nb-NO" smtClean="0"/>
              <a:t>40</a:t>
            </a:fld>
            <a:endParaRPr lang="nb-NO"/>
          </a:p>
        </p:txBody>
      </p:sp>
    </p:spTree>
    <p:extLst>
      <p:ext uri="{BB962C8B-B14F-4D97-AF65-F5344CB8AC3E}">
        <p14:creationId xmlns:p14="http://schemas.microsoft.com/office/powerpoint/2010/main" val="2461859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094F172-71EB-4A8D-B023-8E0283EE0B37}" type="slidenum">
              <a:rPr lang="nb-NO" smtClean="0"/>
              <a:t>41</a:t>
            </a:fld>
            <a:endParaRPr lang="nb-NO"/>
          </a:p>
        </p:txBody>
      </p:sp>
    </p:spTree>
    <p:extLst>
      <p:ext uri="{BB962C8B-B14F-4D97-AF65-F5344CB8AC3E}">
        <p14:creationId xmlns:p14="http://schemas.microsoft.com/office/powerpoint/2010/main" val="318098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86ED2F0-92B6-4F97-9F1C-8E9063BB41F9}" type="slidenum">
              <a:rPr lang="nb-NO" smtClean="0"/>
              <a:t>44</a:t>
            </a:fld>
            <a:endParaRPr lang="nb-NO"/>
          </a:p>
        </p:txBody>
      </p:sp>
    </p:spTree>
    <p:extLst>
      <p:ext uri="{BB962C8B-B14F-4D97-AF65-F5344CB8AC3E}">
        <p14:creationId xmlns:p14="http://schemas.microsoft.com/office/powerpoint/2010/main" val="2053124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3E147-E29C-4DED-A885-27517F8E436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422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3E147-E29C-4DED-A885-27517F8E436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878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3E147-E29C-4DED-A885-27517F8E436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650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3E147-E29C-4DED-A885-27517F8E436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258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9D440-B02B-447C-899D-56CF9047EEE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652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6ED2F0-92B6-4F97-9F1C-8E9063BB41F9}" type="slidenum">
              <a:rPr lang="nb-NO" smtClean="0"/>
              <a:t>9</a:t>
            </a:fld>
            <a:endParaRPr lang="nb-NO"/>
          </a:p>
        </p:txBody>
      </p:sp>
    </p:spTree>
    <p:extLst>
      <p:ext uri="{BB962C8B-B14F-4D97-AF65-F5344CB8AC3E}">
        <p14:creationId xmlns:p14="http://schemas.microsoft.com/office/powerpoint/2010/main" val="2837726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13160905-88B6-4DC5-9DC4-34F77A78009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54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549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Hvordan bygge for skalering og gjenbruk? </a:t>
            </a:r>
          </a:p>
          <a:p>
            <a:r>
              <a:rPr lang="nb-NO" dirty="0"/>
              <a:t>Vi ønsker at de løsninger som er eller skal lages kan inngå i </a:t>
            </a:r>
            <a:r>
              <a:rPr lang="nb-NO" u="sng" dirty="0"/>
              <a:t>sammenhengende tjenester </a:t>
            </a:r>
            <a:r>
              <a:rPr lang="nb-NO" dirty="0"/>
              <a:t>på </a:t>
            </a:r>
            <a:r>
              <a:rPr lang="nb-NO" u="sng" dirty="0"/>
              <a:t>tvers av initiativ</a:t>
            </a:r>
            <a:r>
              <a:rPr lang="nb-NO" dirty="0"/>
              <a:t>, UTVIDES og TILPASSES etter behov. </a:t>
            </a:r>
          </a:p>
          <a:p>
            <a:r>
              <a:rPr lang="nb-NO" dirty="0"/>
              <a:t>Komme frem til en </a:t>
            </a:r>
            <a:r>
              <a:rPr lang="nb-NO" u="none" dirty="0"/>
              <a:t>overordnet </a:t>
            </a:r>
            <a:r>
              <a:rPr lang="nb-NO" b="1" u="sng" dirty="0"/>
              <a:t>målarkitektu</a:t>
            </a:r>
            <a:r>
              <a:rPr lang="nb-NO" u="sng" dirty="0"/>
              <a:t>r </a:t>
            </a:r>
            <a:r>
              <a:rPr lang="nb-NO" dirty="0"/>
              <a:t>som representerer vår ambisjon, løpende behov og som er basert på en «Felles Arkitektur og struktur for samhandling» (forankrede prinsipper og mål for økt samhandlingsevne!) slik at vi kan lage sammenhengende tjenester på tvers av offentlig sektor.</a:t>
            </a:r>
          </a:p>
          <a:p>
            <a:r>
              <a:rPr lang="nb-NO" dirty="0"/>
              <a:t>For å nå en slik målarkitektur har vi kommet frem til noen </a:t>
            </a:r>
            <a:r>
              <a:rPr lang="nb-NO" u="sng" dirty="0"/>
              <a:t>felles prinsipper og føringer </a:t>
            </a:r>
            <a:r>
              <a:rPr lang="nb-NO" dirty="0"/>
              <a:t>som må følges for å lage løsninger som skal tilby helhetlig informasjon </a:t>
            </a:r>
          </a:p>
          <a:p>
            <a:endParaRPr lang="nb-NO" dirty="0"/>
          </a:p>
          <a:p>
            <a:r>
              <a:rPr lang="nb-NO" dirty="0"/>
              <a:t>Disser er basert på allerede forankrede mål og prinsipper:</a:t>
            </a:r>
          </a:p>
          <a:p>
            <a:endParaRPr lang="nb-NO" dirty="0"/>
          </a:p>
          <a:p>
            <a:pPr algn="l"/>
            <a:r>
              <a:rPr lang="nb-NO" b="0" i="0" dirty="0">
                <a:solidFill>
                  <a:srgbClr val="1E2B3C"/>
                </a:solidFill>
                <a:effectLst/>
                <a:latin typeface="Inter"/>
              </a:rPr>
              <a:t>* </a:t>
            </a:r>
            <a:r>
              <a:rPr lang="nb-NO" b="0" i="0" u="sng" dirty="0">
                <a:solidFill>
                  <a:srgbClr val="1E2B3C"/>
                </a:solidFill>
                <a:effectLst/>
                <a:latin typeface="Inter"/>
              </a:rPr>
              <a:t>Overordnede arkitekturprinsippene </a:t>
            </a:r>
            <a:r>
              <a:rPr lang="nb-NO" b="0" i="0" dirty="0">
                <a:solidFill>
                  <a:srgbClr val="1E2B3C"/>
                </a:solidFill>
                <a:effectLst/>
                <a:latin typeface="Inter"/>
              </a:rPr>
              <a:t>for digitalisering av offentlig sektor (er en støtte til arbeid med virksomhetsarkitektur og skal bidra til økt samhandlingsevne på tvers av virksomheter og sektorer.)</a:t>
            </a:r>
          </a:p>
          <a:p>
            <a:endParaRPr lang="nb-NO" dirty="0"/>
          </a:p>
          <a:p>
            <a:pPr algn="l"/>
            <a:r>
              <a:rPr lang="nb-NO" b="0" i="0" dirty="0">
                <a:solidFill>
                  <a:srgbClr val="1E2B3C"/>
                </a:solidFill>
                <a:effectLst/>
                <a:latin typeface="Inter"/>
              </a:rPr>
              <a:t>* </a:t>
            </a:r>
            <a:r>
              <a:rPr lang="nb-NO" b="0" i="0" u="sng" dirty="0">
                <a:solidFill>
                  <a:srgbClr val="1E2B3C"/>
                </a:solidFill>
                <a:effectLst/>
                <a:latin typeface="Inter"/>
              </a:rPr>
              <a:t>Felles økosystem </a:t>
            </a:r>
            <a:r>
              <a:rPr lang="nb-NO" b="0" i="0" dirty="0">
                <a:solidFill>
                  <a:srgbClr val="1E2B3C"/>
                </a:solidFill>
                <a:effectLst/>
                <a:latin typeface="Inter"/>
              </a:rPr>
              <a:t>for nasjonal digital samhandling og tjenesteutvikling skal legge til rette for god samhandling (mellom kommunale og statlige virksomheter, med innbyggere, frivillige organisasjoner og næringsliv i Norge)</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1E2B3C"/>
                </a:solidFill>
                <a:effectLst/>
                <a:latin typeface="Inter"/>
              </a:rPr>
              <a:t>* </a:t>
            </a:r>
            <a:r>
              <a:rPr lang="nb-NO" b="0" i="0" u="sng" dirty="0">
                <a:solidFill>
                  <a:srgbClr val="1E2B3C"/>
                </a:solidFill>
                <a:effectLst/>
                <a:latin typeface="Inter"/>
              </a:rPr>
              <a:t>Rammeverk for digital samhandling,</a:t>
            </a:r>
            <a:r>
              <a:rPr lang="nb-NO" b="0" i="0" dirty="0">
                <a:solidFill>
                  <a:srgbClr val="1E2B3C"/>
                </a:solidFill>
                <a:effectLst/>
                <a:latin typeface="Inter"/>
              </a:rPr>
              <a:t> som viser deg hvordan du kan jobbe systematisk for å bygge samhandlingsevne for dine digitale tjenester</a:t>
            </a:r>
          </a:p>
          <a:p>
            <a:pPr algn="l"/>
            <a:endParaRPr lang="nb-NO" b="0" i="0" u="sng" dirty="0">
              <a:solidFill>
                <a:srgbClr val="1E2B3C"/>
              </a:solidFill>
              <a:effectLst/>
              <a:latin typeface="Inter"/>
            </a:endParaRPr>
          </a:p>
          <a:p>
            <a:r>
              <a:rPr lang="nb-NO" dirty="0"/>
              <a:t>------------------</a:t>
            </a:r>
          </a:p>
          <a:p>
            <a:r>
              <a:rPr lang="nb-NO" dirty="0"/>
              <a:t>Få frem at dette er utgangspunktet for arkitekturen, felles arkitektur og struktur for samhandling er forankret og basert på tidligere arbeid.</a:t>
            </a:r>
          </a:p>
          <a:p>
            <a:r>
              <a:rPr lang="nb-NO" dirty="0"/>
              <a:t>Og at «Behov» er noe som er smidig og fortløpende!</a:t>
            </a:r>
          </a:p>
          <a:p>
            <a:endParaRPr lang="nb-NO" dirty="0"/>
          </a:p>
          <a:p>
            <a:r>
              <a:rPr lang="nb-NO" dirty="0"/>
              <a:t>Få frem at dette er utgangspunktet for arkitekturen, felles arkitektur og struktur for samhandling er forankret og basert på tidligere arbeid,</a:t>
            </a:r>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13160905-88B6-4DC5-9DC4-34F77A78009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56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302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Regjeringens digitaliseringsstrategi og handlingsplan, samt regjeringens kommunikasjonspolitikk, er operasjonalisert i arkitekturprinsippene. Og de prinsippene som er aktuelle for Hida er følgende.</a:t>
            </a:r>
            <a:endParaRPr lang="nb-NO" sz="1200"/>
          </a:p>
          <a:p>
            <a:endParaRPr lang="nb-NO"/>
          </a:p>
        </p:txBody>
      </p:sp>
      <p:sp>
        <p:nvSpPr>
          <p:cNvPr id="4" name="Plassholder for lysbildenummer 3"/>
          <p:cNvSpPr>
            <a:spLocks noGrp="1"/>
          </p:cNvSpPr>
          <p:nvPr>
            <p:ph type="sldNum" sz="quarter" idx="5"/>
          </p:nvPr>
        </p:nvSpPr>
        <p:spPr/>
        <p:txBody>
          <a:bodyPr/>
          <a:lstStyle/>
          <a:p>
            <a:fld id="{13160905-88B6-4DC5-9DC4-34F77A780092}" type="slidenum">
              <a:rPr lang="nb-NO" smtClean="0"/>
              <a:t>57</a:t>
            </a:fld>
            <a:endParaRPr lang="nb-NO"/>
          </a:p>
        </p:txBody>
      </p:sp>
    </p:spTree>
    <p:extLst>
      <p:ext uri="{BB962C8B-B14F-4D97-AF65-F5344CB8AC3E}">
        <p14:creationId xmlns:p14="http://schemas.microsoft.com/office/powerpoint/2010/main" val="3418285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13160905-88B6-4DC5-9DC4-34F77A78009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59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198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86ED2F0-92B6-4F97-9F1C-8E9063BB41F9}" type="slidenum">
              <a:rPr lang="nb-NO" smtClean="0"/>
              <a:t>68</a:t>
            </a:fld>
            <a:endParaRPr lang="nb-NO"/>
          </a:p>
        </p:txBody>
      </p:sp>
    </p:spTree>
    <p:extLst>
      <p:ext uri="{BB962C8B-B14F-4D97-AF65-F5344CB8AC3E}">
        <p14:creationId xmlns:p14="http://schemas.microsoft.com/office/powerpoint/2010/main" val="1443944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094F172-71EB-4A8D-B023-8E0283EE0B37}" type="slidenum">
              <a:rPr lang="nb-NO" smtClean="0"/>
              <a:t>10</a:t>
            </a:fld>
            <a:endParaRPr lang="nb-NO"/>
          </a:p>
        </p:txBody>
      </p:sp>
    </p:spTree>
    <p:extLst>
      <p:ext uri="{BB962C8B-B14F-4D97-AF65-F5344CB8AC3E}">
        <p14:creationId xmlns:p14="http://schemas.microsoft.com/office/powerpoint/2010/main" val="1434529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9D440-B02B-447C-899D-56CF9047EEE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271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9D440-B02B-447C-899D-56CF9047EEE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937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6ED2F0-92B6-4F97-9F1C-8E9063BB41F9}" type="slidenum">
              <a:rPr lang="nb-NO" smtClean="0"/>
              <a:t>16</a:t>
            </a:fld>
            <a:endParaRPr lang="nb-NO"/>
          </a:p>
        </p:txBody>
      </p:sp>
    </p:spTree>
    <p:extLst>
      <p:ext uri="{BB962C8B-B14F-4D97-AF65-F5344CB8AC3E}">
        <p14:creationId xmlns:p14="http://schemas.microsoft.com/office/powerpoint/2010/main" val="3562674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13160905-88B6-4DC5-9DC4-34F77A78009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504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DF2BE-D25B-43E5-C215-25570996059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C6D77B1-2858-9790-582B-455BC056EA4B}"/>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6CD0CFE-8AD6-787E-B39E-CC2DD180A037}"/>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90724CFA-6729-E92D-6E27-DB20D1B91BE3}"/>
              </a:ext>
            </a:extLst>
          </p:cNvPr>
          <p:cNvSpPr>
            <a:spLocks noGrp="1"/>
          </p:cNvSpPr>
          <p:nvPr>
            <p:ph type="sldNum" sz="quarter" idx="5"/>
          </p:nvPr>
        </p:nvSpPr>
        <p:spPr/>
        <p:txBody>
          <a:bodyPr/>
          <a:lstStyle/>
          <a:p>
            <a:fld id="{C86ED2F0-92B6-4F97-9F1C-8E9063BB41F9}" type="slidenum">
              <a:rPr lang="nb-NO" smtClean="0"/>
              <a:t>26</a:t>
            </a:fld>
            <a:endParaRPr lang="nb-NO"/>
          </a:p>
        </p:txBody>
      </p:sp>
    </p:spTree>
    <p:extLst>
      <p:ext uri="{BB962C8B-B14F-4D97-AF65-F5344CB8AC3E}">
        <p14:creationId xmlns:p14="http://schemas.microsoft.com/office/powerpoint/2010/main" val="1236044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094F172-71EB-4A8D-B023-8E0283EE0B37}" type="slidenum">
              <a:rPr lang="nb-NO" smtClean="0"/>
              <a:t>31</a:t>
            </a:fld>
            <a:endParaRPr lang="nb-NO"/>
          </a:p>
        </p:txBody>
      </p:sp>
    </p:spTree>
    <p:extLst>
      <p:ext uri="{BB962C8B-B14F-4D97-AF65-F5344CB8AC3E}">
        <p14:creationId xmlns:p14="http://schemas.microsoft.com/office/powerpoint/2010/main" val="1027514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6.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7.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8.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7.png"/></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8.png"/></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5.xml"/><Relationship Id="rId5" Type="http://schemas.openxmlformats.org/officeDocument/2006/relationships/image" Target="../media/image18.png"/><Relationship Id="rId4" Type="http://schemas.openxmlformats.org/officeDocument/2006/relationships/image" Target="../media/image17.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ort Animert Introslide #1">
    <p:bg>
      <p:bgPr>
        <a:solidFill>
          <a:schemeClr val="l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A1D86F2-7076-44AB-A7BD-6AFC9F4E54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pic>
        <p:nvPicPr>
          <p:cNvPr id="3" name="Digdir_Intro_kort_versjon_20201014">
            <a:hlinkClick r:id="" action="ppaction://media"/>
            <a:extLst>
              <a:ext uri="{FF2B5EF4-FFF2-40B4-BE49-F238E27FC236}">
                <a16:creationId xmlns:a16="http://schemas.microsoft.com/office/drawing/2014/main" id="{149D7789-BEBF-4E04-B79D-9078B9E2F8B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1587" y="0"/>
            <a:ext cx="16256000" cy="9144000"/>
          </a:xfrm>
          <a:prstGeom prst="rect">
            <a:avLst/>
          </a:prstGeom>
        </p:spPr>
      </p:pic>
    </p:spTree>
    <p:extLst>
      <p:ext uri="{BB962C8B-B14F-4D97-AF65-F5344CB8AC3E}">
        <p14:creationId xmlns:p14="http://schemas.microsoft.com/office/powerpoint/2010/main" val="2955385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gdir Introslide #8">
    <p:bg>
      <p:bgPr>
        <a:solidFill>
          <a:schemeClr val="lt1"/>
        </a:solidFill>
        <a:effectLst/>
      </p:bgPr>
    </p:bg>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869FEB36-2120-4C4B-A06E-09E862D5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3765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gdir Introslide #9">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AF6A1F0-48BA-4FA0-94B4-925E77FC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121120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4" name="Plassholder for tittel 1">
            <a:extLst>
              <a:ext uri="{FF2B5EF4-FFF2-40B4-BE49-F238E27FC236}">
                <a16:creationId xmlns:a16="http://schemas.microsoft.com/office/drawing/2014/main" id="{F2028190-9615-4857-9215-8E91FE761645}"/>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p>
        </p:txBody>
      </p:sp>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12558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2364231" y="2510971"/>
            <a:ext cx="5977406" cy="5776686"/>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8682023" y="2510971"/>
            <a:ext cx="5977406" cy="5776686"/>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ittel 1">
            <a:extLst>
              <a:ext uri="{FF2B5EF4-FFF2-40B4-BE49-F238E27FC236}">
                <a16:creationId xmlns:a16="http://schemas.microsoft.com/office/drawing/2014/main" id="{97C25ED5-A7B7-439C-8D7F-2262BCA976B3}"/>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p>
        </p:txBody>
      </p:sp>
    </p:spTree>
    <p:extLst>
      <p:ext uri="{BB962C8B-B14F-4D97-AF65-F5344CB8AC3E}">
        <p14:creationId xmlns:p14="http://schemas.microsoft.com/office/powerpoint/2010/main" val="3213274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0" y="0"/>
            <a:ext cx="16256033" cy="9145143"/>
          </a:xfrm>
          <a:prstGeom prst="rect">
            <a:avLst/>
          </a:prstGeom>
        </p:spPr>
        <p:txBody>
          <a:bodyPr lIns="0" tIns="2880000" rIns="0" bIns="0" anchor="t" anchorCtr="1"/>
          <a:lstStyle>
            <a:lvl1pPr marL="0" indent="0" algn="ctr">
              <a:buNone/>
              <a:defRPr sz="3000"/>
            </a:lvl1pPr>
          </a:lstStyle>
          <a:p>
            <a:r>
              <a:rPr lang="nb-NO"/>
              <a:t>Klikk ikonet for å legge til et bilde</a:t>
            </a:r>
          </a:p>
        </p:txBody>
      </p:sp>
    </p:spTree>
    <p:extLst>
      <p:ext uri="{BB962C8B-B14F-4D97-AF65-F5344CB8AC3E}">
        <p14:creationId xmlns:p14="http://schemas.microsoft.com/office/powerpoint/2010/main" val="3274672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e /m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0"/>
            <a:ext cx="16256033" cy="4572572"/>
          </a:xfrm>
          <a:prstGeom prst="rect">
            <a:avLst/>
          </a:prstGeom>
        </p:spPr>
        <p:txBody>
          <a:bodyPr lIns="0" tIns="288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660222DE-83EE-4E47-896F-8C78F30A2D45}"/>
              </a:ext>
            </a:extLst>
          </p:cNvPr>
          <p:cNvSpPr>
            <a:spLocks noGrp="1"/>
          </p:cNvSpPr>
          <p:nvPr>
            <p:ph type="body" sz="quarter" idx="13"/>
          </p:nvPr>
        </p:nvSpPr>
        <p:spPr>
          <a:xfrm>
            <a:off x="2364232" y="5309936"/>
            <a:ext cx="12295196" cy="2971097"/>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98856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med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02D847-EF0A-40D6-98D4-363AD03B4F25}"/>
              </a:ext>
            </a:extLst>
          </p:cNvPr>
          <p:cNvSpPr/>
          <p:nvPr userDrawn="1"/>
        </p:nvSpPr>
        <p:spPr>
          <a:xfrm>
            <a:off x="1944914" y="101600"/>
            <a:ext cx="13628915" cy="1074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8124597" y="0"/>
            <a:ext cx="8129816" cy="9145143"/>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1589" y="566057"/>
            <a:ext cx="6480810" cy="8049032"/>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64467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 tekstbokser og 2x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34645B-223F-4526-8D89-BC20DD382EAF}"/>
              </a:ext>
            </a:extLst>
          </p:cNvPr>
          <p:cNvSpPr/>
          <p:nvPr userDrawn="1"/>
        </p:nvSpPr>
        <p:spPr>
          <a:xfrm>
            <a:off x="1306286" y="130629"/>
            <a:ext cx="14557828" cy="19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2572"/>
            <a:ext cx="8129816" cy="4571428"/>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338378"/>
            <a:ext cx="5760720" cy="2520315"/>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0"/>
            <a:ext cx="8124596" cy="4572572"/>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7" y="4856071"/>
            <a:ext cx="5760720" cy="2520315"/>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150609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ataside">
    <p:spTree>
      <p:nvGrpSpPr>
        <p:cNvPr id="1" name=""/>
        <p:cNvGrpSpPr/>
        <p:nvPr/>
      </p:nvGrpSpPr>
      <p:grpSpPr>
        <a:xfrm>
          <a:off x="0" y="0"/>
          <a:ext cx="0" cy="0"/>
          <a:chOff x="0" y="0"/>
          <a:chExt cx="0" cy="0"/>
        </a:xfrm>
      </p:grpSpPr>
      <p:sp>
        <p:nvSpPr>
          <p:cNvPr id="15" name="Plassholder for innhold 14">
            <a:extLst>
              <a:ext uri="{FF2B5EF4-FFF2-40B4-BE49-F238E27FC236}">
                <a16:creationId xmlns:a16="http://schemas.microsoft.com/office/drawing/2014/main" id="{BA50970E-2AEF-4397-90BC-068B1C7C1E60}"/>
              </a:ext>
            </a:extLst>
          </p:cNvPr>
          <p:cNvSpPr>
            <a:spLocks noGrp="1"/>
          </p:cNvSpPr>
          <p:nvPr>
            <p:ph idx="14"/>
          </p:nvPr>
        </p:nvSpPr>
        <p:spPr>
          <a:xfrm>
            <a:off x="2365830" y="900110"/>
            <a:ext cx="11771736" cy="7532689"/>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00271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630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ang Animert Introslide #1">
    <p:bg>
      <p:bgPr>
        <a:solidFill>
          <a:schemeClr val="lt1"/>
        </a:solidFill>
        <a:effectLst/>
      </p:bgPr>
    </p:bg>
    <p:spTree>
      <p:nvGrpSpPr>
        <p:cNvPr id="1" name=""/>
        <p:cNvGrpSpPr/>
        <p:nvPr/>
      </p:nvGrpSpPr>
      <p:grpSpPr>
        <a:xfrm>
          <a:off x="0" y="0"/>
          <a:ext cx="0" cy="0"/>
          <a:chOff x="0" y="0"/>
          <a:chExt cx="0" cy="0"/>
        </a:xfrm>
      </p:grpSpPr>
      <p:pic>
        <p:nvPicPr>
          <p:cNvPr id="3" name="Digdir_Intro_01_20201014">
            <a:hlinkClick r:id="" action="ppaction://media"/>
            <a:extLst>
              <a:ext uri="{FF2B5EF4-FFF2-40B4-BE49-F238E27FC236}">
                <a16:creationId xmlns:a16="http://schemas.microsoft.com/office/drawing/2014/main" id="{3A2F5C53-3D67-48E6-8586-4DB169ED894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171230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sp>
        <p:nvSpPr>
          <p:cNvPr id="6" name="Tittel 1"/>
          <p:cNvSpPr>
            <a:spLocks noGrp="1"/>
          </p:cNvSpPr>
          <p:nvPr>
            <p:ph type="title"/>
          </p:nvPr>
        </p:nvSpPr>
        <p:spPr>
          <a:xfrm>
            <a:off x="2365963" y="3681198"/>
            <a:ext cx="6120080" cy="1419611"/>
          </a:xfrm>
          <a:prstGeom prst="rect">
            <a:avLst/>
          </a:prstGeom>
        </p:spPr>
        <p:txBody>
          <a:bodyPr/>
          <a:lstStyle>
            <a:lvl1pPr>
              <a:defRPr>
                <a:solidFill>
                  <a:schemeClr val="bg1"/>
                </a:solidFill>
              </a:defRPr>
            </a:lvl1pPr>
          </a:lstStyle>
          <a:p>
            <a:r>
              <a:rPr lang="nb-NO"/>
              <a:t>Klikk for å redigere tittelstil</a:t>
            </a:r>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963" y="600106"/>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58411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206" y="4295660"/>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userDrawn="1"/>
        </p:nvSpPr>
        <p:spPr>
          <a:xfrm>
            <a:off x="8054543" y="7302500"/>
            <a:ext cx="3048000" cy="1166153"/>
          </a:xfrm>
          <a:prstGeom prst="rect">
            <a:avLst/>
          </a:prstGeom>
          <a:noFill/>
        </p:spPr>
        <p:txBody>
          <a:bodyPr wrap="square" rtlCol="0">
            <a:spAutoFit/>
          </a:bodyPr>
          <a:lstStyle/>
          <a:p>
            <a:pPr>
              <a:lnSpc>
                <a:spcPct val="150000"/>
              </a:lnSpc>
              <a:spcBef>
                <a:spcPts val="0"/>
              </a:spcBef>
            </a:pPr>
            <a:r>
              <a:rPr lang="nb-NO" sz="1200" b="1">
                <a:solidFill>
                  <a:schemeClr val="bg1"/>
                </a:solidFill>
              </a:rPr>
              <a:t>Digitaliseringsdirektoratet</a:t>
            </a:r>
          </a:p>
          <a:p>
            <a:pPr>
              <a:lnSpc>
                <a:spcPct val="150000"/>
              </a:lnSpc>
              <a:spcBef>
                <a:spcPts val="0"/>
              </a:spcBef>
            </a:pPr>
            <a:r>
              <a:rPr lang="nb-NO" sz="1200" b="0">
                <a:solidFill>
                  <a:schemeClr val="bg1"/>
                </a:solidFill>
              </a:rPr>
              <a:t>postmottak@digdir.no</a:t>
            </a:r>
          </a:p>
          <a:p>
            <a:pPr>
              <a:lnSpc>
                <a:spcPct val="150000"/>
              </a:lnSpc>
              <a:spcBef>
                <a:spcPts val="0"/>
              </a:spcBef>
            </a:pPr>
            <a:r>
              <a:rPr lang="nb-NO" sz="1200" b="0">
                <a:solidFill>
                  <a:schemeClr val="bg1"/>
                </a:solidFill>
              </a:rPr>
              <a:t>22 45 10 00</a:t>
            </a:r>
          </a:p>
          <a:p>
            <a:pPr>
              <a:lnSpc>
                <a:spcPct val="150000"/>
              </a:lnSpc>
              <a:spcBef>
                <a:spcPts val="0"/>
              </a:spcBef>
            </a:pPr>
            <a:r>
              <a:rPr lang="nb-NO" sz="1200" b="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userDrawn="1"/>
        </p:nvSpPr>
        <p:spPr>
          <a:xfrm>
            <a:off x="11102543" y="7302500"/>
            <a:ext cx="3048000" cy="1166153"/>
          </a:xfrm>
          <a:prstGeom prst="rect">
            <a:avLst/>
          </a:prstGeom>
          <a:noFill/>
        </p:spPr>
        <p:txBody>
          <a:bodyPr wrap="square" rtlCol="0">
            <a:spAutoFit/>
          </a:bodyPr>
          <a:lstStyle/>
          <a:p>
            <a:pPr>
              <a:lnSpc>
                <a:spcPct val="150000"/>
              </a:lnSpc>
              <a:spcBef>
                <a:spcPts val="0"/>
              </a:spcBef>
            </a:pPr>
            <a:r>
              <a:rPr lang="nb-NO" sz="1200" b="1">
                <a:solidFill>
                  <a:schemeClr val="bg1"/>
                </a:solidFill>
              </a:rPr>
              <a:t>Besøksadresser:</a:t>
            </a:r>
          </a:p>
          <a:p>
            <a:pPr>
              <a:lnSpc>
                <a:spcPct val="150000"/>
              </a:lnSpc>
              <a:spcBef>
                <a:spcPts val="0"/>
              </a:spcBef>
            </a:pPr>
            <a:r>
              <a:rPr lang="nb-NO" sz="1200" b="1">
                <a:solidFill>
                  <a:schemeClr val="bg1"/>
                </a:solidFill>
              </a:rPr>
              <a:t>Industriveien 1, 8900 Brønnøysund</a:t>
            </a:r>
          </a:p>
          <a:p>
            <a:pPr>
              <a:lnSpc>
                <a:spcPct val="150000"/>
              </a:lnSpc>
              <a:spcBef>
                <a:spcPts val="0"/>
              </a:spcBef>
            </a:pPr>
            <a:r>
              <a:rPr lang="nb-NO" sz="1200" b="1">
                <a:solidFill>
                  <a:schemeClr val="bg1"/>
                </a:solidFill>
              </a:rPr>
              <a:t>Skrivarevegen 2, 6863 Leikanger</a:t>
            </a:r>
          </a:p>
          <a:p>
            <a:pPr>
              <a:lnSpc>
                <a:spcPct val="150000"/>
              </a:lnSpc>
              <a:spcBef>
                <a:spcPts val="0"/>
              </a:spcBef>
            </a:pPr>
            <a:r>
              <a:rPr lang="nb-NO" sz="1200" b="1">
                <a:solidFill>
                  <a:schemeClr val="bg1"/>
                </a:solidFill>
              </a:rPr>
              <a:t>Grev Wedels Plass 9, 0151 Oslo</a:t>
            </a:r>
            <a:endParaRPr lang="nb-NO" sz="1200" b="0">
              <a:solidFill>
                <a:schemeClr val="bg1"/>
              </a:solidFill>
            </a:endParaRPr>
          </a:p>
        </p:txBody>
      </p:sp>
      <p:sp>
        <p:nvSpPr>
          <p:cNvPr id="14" name="TekstSylinder 13">
            <a:extLst>
              <a:ext uri="{FF2B5EF4-FFF2-40B4-BE49-F238E27FC236}">
                <a16:creationId xmlns:a16="http://schemas.microsoft.com/office/drawing/2014/main" id="{60842A71-D675-4BCF-A694-A088EB0F8293}"/>
              </a:ext>
            </a:extLst>
          </p:cNvPr>
          <p:cNvSpPr txBox="1"/>
          <p:nvPr userDrawn="1"/>
        </p:nvSpPr>
        <p:spPr>
          <a:xfrm>
            <a:off x="3393643" y="7302500"/>
            <a:ext cx="3048000" cy="335156"/>
          </a:xfrm>
          <a:prstGeom prst="rect">
            <a:avLst/>
          </a:prstGeom>
          <a:noFill/>
        </p:spPr>
        <p:txBody>
          <a:bodyPr wrap="square" rtlCol="0">
            <a:spAutoFit/>
          </a:bodyPr>
          <a:lstStyle/>
          <a:p>
            <a:pPr>
              <a:lnSpc>
                <a:spcPct val="150000"/>
              </a:lnSpc>
              <a:spcBef>
                <a:spcPts val="0"/>
              </a:spcBef>
            </a:pPr>
            <a:r>
              <a:rPr lang="nb-NO" sz="1200" b="1">
                <a:solidFill>
                  <a:srgbClr val="1E2B3C"/>
                </a:solidFill>
              </a:rPr>
              <a:t>digdir.no</a:t>
            </a:r>
            <a:endParaRPr lang="nb-NO" sz="1200" b="0">
              <a:solidFill>
                <a:srgbClr val="1E2B3C"/>
              </a:solidFill>
            </a:endParaRPr>
          </a:p>
        </p:txBody>
      </p:sp>
    </p:spTree>
    <p:extLst>
      <p:ext uri="{BB962C8B-B14F-4D97-AF65-F5344CB8AC3E}">
        <p14:creationId xmlns:p14="http://schemas.microsoft.com/office/powerpoint/2010/main" val="1012632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7368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tel og innhold">
    <p:spTree>
      <p:nvGrpSpPr>
        <p:cNvPr id="1" name=""/>
        <p:cNvGrpSpPr/>
        <p:nvPr/>
      </p:nvGrpSpPr>
      <p:grpSpPr>
        <a:xfrm>
          <a:off x="0" y="0"/>
          <a:ext cx="0" cy="0"/>
          <a:chOff x="0" y="0"/>
          <a:chExt cx="0" cy="0"/>
        </a:xfrm>
      </p:grpSpPr>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1069974" y="2484439"/>
            <a:ext cx="14114462" cy="594504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Plassholder for tittel 1">
            <a:extLst>
              <a:ext uri="{FF2B5EF4-FFF2-40B4-BE49-F238E27FC236}">
                <a16:creationId xmlns:a16="http://schemas.microsoft.com/office/drawing/2014/main" id="{758EB8A5-7F81-4483-A711-E1C9F1B9A1FA}"/>
              </a:ext>
            </a:extLst>
          </p:cNvPr>
          <p:cNvSpPr>
            <a:spLocks noGrp="1"/>
          </p:cNvSpPr>
          <p:nvPr>
            <p:ph type="title" hasCustomPrompt="1"/>
          </p:nvPr>
        </p:nvSpPr>
        <p:spPr>
          <a:xfrm>
            <a:off x="1069976" y="1269601"/>
            <a:ext cx="14114462" cy="692497"/>
          </a:xfrm>
          <a:prstGeom prst="rect">
            <a:avLst/>
          </a:prstGeom>
        </p:spPr>
        <p:txBody>
          <a:bodyPr vert="horz" lIns="0" tIns="0" rIns="0" bIns="0" rtlCol="0" anchor="t" anchorCtr="0">
            <a:noAutofit/>
          </a:bodyPr>
          <a:lstStyle>
            <a:lvl1pPr>
              <a:defRPr sz="4000"/>
            </a:lvl1pPr>
          </a:lstStyle>
          <a:p>
            <a:r>
              <a:rPr lang="nb-NO"/>
              <a:t>Klikk for å redigere tittelstil</a:t>
            </a:r>
          </a:p>
        </p:txBody>
      </p:sp>
    </p:spTree>
    <p:extLst>
      <p:ext uri="{BB962C8B-B14F-4D97-AF65-F5344CB8AC3E}">
        <p14:creationId xmlns:p14="http://schemas.microsoft.com/office/powerpoint/2010/main" val="1255456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tel og innho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21FA943-07F2-60FC-7E94-32E09E3355D1}"/>
              </a:ext>
            </a:extLst>
          </p:cNvPr>
          <p:cNvGraphicFramePr>
            <a:graphicFrameLocks noChangeAspect="1"/>
          </p:cNvGraphicFramePr>
          <p:nvPr userDrawn="1">
            <p:custDataLst>
              <p:tags r:id="rId1"/>
            </p:custDataLst>
            <p:extLst>
              <p:ext uri="{D42A27DB-BD31-4B8C-83A1-F6EECF244321}">
                <p14:modId xmlns:p14="http://schemas.microsoft.com/office/powerpoint/2010/main" val="3370710682"/>
              </p:ext>
            </p:extLst>
          </p:nvPr>
        </p:nvGraphicFramePr>
        <p:xfrm>
          <a:off x="2117" y="2118"/>
          <a:ext cx="2117" cy="211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D21FA943-07F2-60FC-7E94-32E09E3355D1}"/>
                          </a:ext>
                        </a:extLst>
                      </p:cNvPr>
                      <p:cNvPicPr/>
                      <p:nvPr/>
                    </p:nvPicPr>
                    <p:blipFill>
                      <a:blip r:embed="rId4"/>
                      <a:stretch>
                        <a:fillRect/>
                      </a:stretch>
                    </p:blipFill>
                    <p:spPr>
                      <a:xfrm>
                        <a:off x="2117" y="2118"/>
                        <a:ext cx="2117" cy="211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34249A12-C1D2-45AC-8E33-9AC8889C18DD}"/>
              </a:ext>
            </a:extLst>
          </p:cNvPr>
          <p:cNvSpPr/>
          <p:nvPr userDrawn="1"/>
        </p:nvSpPr>
        <p:spPr>
          <a:xfrm>
            <a:off x="0" y="-5101"/>
            <a:ext cx="16254413" cy="9149101"/>
          </a:xfrm>
          <a:prstGeom prst="rect">
            <a:avLst/>
          </a:prstGeom>
          <a:solidFill>
            <a:srgbClr val="1E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18">
              <a:solidFill>
                <a:schemeClr val="bg1"/>
              </a:solidFill>
            </a:endParaRPr>
          </a:p>
        </p:txBody>
      </p:sp>
      <p:pic>
        <p:nvPicPr>
          <p:cNvPr id="8" name="Picture 2" descr="Logo | Profilveileder">
            <a:extLst>
              <a:ext uri="{FF2B5EF4-FFF2-40B4-BE49-F238E27FC236}">
                <a16:creationId xmlns:a16="http://schemas.microsoft.com/office/drawing/2014/main" id="{6BD3A9D1-5C79-46DA-AC53-107BA2C9D52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51295" t="13561" r="2030" b="11007"/>
          <a:stretch/>
        </p:blipFill>
        <p:spPr bwMode="auto">
          <a:xfrm>
            <a:off x="854203" y="469225"/>
            <a:ext cx="1898521" cy="50161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Plassholder for tittel 1">
            <a:extLst>
              <a:ext uri="{FF2B5EF4-FFF2-40B4-BE49-F238E27FC236}">
                <a16:creationId xmlns:a16="http://schemas.microsoft.com/office/drawing/2014/main" id="{A579FEA5-C332-74F4-1A53-4D28CCAF1921}"/>
              </a:ext>
            </a:extLst>
          </p:cNvPr>
          <p:cNvSpPr>
            <a:spLocks noGrp="1"/>
          </p:cNvSpPr>
          <p:nvPr>
            <p:ph type="title" hasCustomPrompt="1"/>
          </p:nvPr>
        </p:nvSpPr>
        <p:spPr>
          <a:xfrm>
            <a:off x="887810" y="1269601"/>
            <a:ext cx="11289750" cy="709484"/>
          </a:xfrm>
          <a:prstGeom prst="rect">
            <a:avLst/>
          </a:prstGeom>
        </p:spPr>
        <p:txBody>
          <a:bodyPr vert="horz" lIns="0" tIns="0" rIns="0" bIns="0" rtlCol="0" anchor="t" anchorCtr="0">
            <a:noAutofit/>
          </a:bodyPr>
          <a:lstStyle>
            <a:lvl1pPr>
              <a:defRPr sz="4266">
                <a:solidFill>
                  <a:schemeClr val="bg1"/>
                </a:solidFill>
              </a:defRPr>
            </a:lvl1pPr>
          </a:lstStyle>
          <a:p>
            <a:r>
              <a:rPr lang="nb-NO"/>
              <a:t>Klikk for å redigere tittelstil</a:t>
            </a:r>
          </a:p>
        </p:txBody>
      </p:sp>
      <p:pic>
        <p:nvPicPr>
          <p:cNvPr id="5" name="Bilde 5">
            <a:extLst>
              <a:ext uri="{FF2B5EF4-FFF2-40B4-BE49-F238E27FC236}">
                <a16:creationId xmlns:a16="http://schemas.microsoft.com/office/drawing/2014/main" id="{86E60FA7-40C3-0008-64E5-D3BB3EE87A14}"/>
              </a:ext>
            </a:extLst>
          </p:cNvPr>
          <p:cNvPicPr>
            <a:picLocks noChangeAspect="1"/>
          </p:cNvPicPr>
          <p:nvPr userDrawn="1"/>
        </p:nvPicPr>
        <p:blipFill>
          <a:blip r:embed="rId6"/>
          <a:stretch>
            <a:fillRect/>
          </a:stretch>
        </p:blipFill>
        <p:spPr>
          <a:xfrm>
            <a:off x="15292130" y="353161"/>
            <a:ext cx="798095" cy="733747"/>
          </a:xfrm>
          <a:prstGeom prst="flowChartConnector">
            <a:avLst/>
          </a:prstGeom>
          <a:solidFill>
            <a:srgbClr val="1E2B3C"/>
          </a:solidFill>
        </p:spPr>
      </p:pic>
    </p:spTree>
    <p:extLst>
      <p:ext uri="{BB962C8B-B14F-4D97-AF65-F5344CB8AC3E}">
        <p14:creationId xmlns:p14="http://schemas.microsoft.com/office/powerpoint/2010/main" val="321487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2403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1562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194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6187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455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pic>
        <p:nvPicPr>
          <p:cNvPr id="17" name="Bilde 16">
            <a:extLst>
              <a:ext uri="{FF2B5EF4-FFF2-40B4-BE49-F238E27FC236}">
                <a16:creationId xmlns:a16="http://schemas.microsoft.com/office/drawing/2014/main" id="{511E4814-F717-4C61-A710-7E70E4ACD4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21" name="TextBox 6">
            <a:extLst>
              <a:ext uri="{FF2B5EF4-FFF2-40B4-BE49-F238E27FC236}">
                <a16:creationId xmlns:a16="http://schemas.microsoft.com/office/drawing/2014/main" id="{1F4A38C3-D8E7-404C-9494-8A3CD442BE93}"/>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348848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6228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8099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4806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0529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04924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mute="1">
                <p:cTn id="12" fill="hold" display="0">
                  <p:stCondLst>
                    <p:cond delay="indefinite"/>
                  </p:stCondLst>
                </p:cTn>
                <p:tgtEl>
                  <p:spTgt spid="6"/>
                </p:tgtEl>
              </p:cMediaNode>
            </p:video>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189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793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82799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0540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546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gdir Introslide #2">
    <p:bg>
      <p:bgPr>
        <a:solidFill>
          <a:schemeClr val="lt1"/>
        </a:solidFill>
        <a:effectLst/>
      </p:bgPr>
    </p:bg>
    <p:spTree>
      <p:nvGrpSpPr>
        <p:cNvPr id="1" name=""/>
        <p:cNvGrpSpPr/>
        <p:nvPr/>
      </p:nvGrpSpPr>
      <p:grpSpPr>
        <a:xfrm>
          <a:off x="0" y="0"/>
          <a:ext cx="0" cy="0"/>
          <a:chOff x="0" y="0"/>
          <a:chExt cx="0" cy="0"/>
        </a:xfrm>
      </p:grpSpPr>
      <p:pic>
        <p:nvPicPr>
          <p:cNvPr id="9" name="Bilde 8" descr="Et bilde som inneholder tegning&#10;&#10;Automatisk generert beskrivelse">
            <a:extLst>
              <a:ext uri="{FF2B5EF4-FFF2-40B4-BE49-F238E27FC236}">
                <a16:creationId xmlns:a16="http://schemas.microsoft.com/office/drawing/2014/main" id="{52AAE27E-7FBA-4ECE-92AB-3A3C39E63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tx2"/>
                </a:solidFill>
              </a:defRPr>
            </a:lvl1pPr>
          </a:lstStyle>
          <a:p>
            <a:r>
              <a:rPr lang="nb-NO"/>
              <a:t>Klikk for å redigere tittelstil</a:t>
            </a:r>
          </a:p>
        </p:txBody>
      </p:sp>
      <p:pic>
        <p:nvPicPr>
          <p:cNvPr id="8" name="Bilde 7">
            <a:extLst>
              <a:ext uri="{FF2B5EF4-FFF2-40B4-BE49-F238E27FC236}">
                <a16:creationId xmlns:a16="http://schemas.microsoft.com/office/drawing/2014/main" id="{E5FE4CE4-134D-4788-A6F4-BC91B1057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13" name="TextBox 6">
            <a:extLst>
              <a:ext uri="{FF2B5EF4-FFF2-40B4-BE49-F238E27FC236}">
                <a16:creationId xmlns:a16="http://schemas.microsoft.com/office/drawing/2014/main" id="{57D81D62-A055-4B15-80BD-929468DE16B6}"/>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3552377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7005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43423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893"/>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3301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Kort Animert Introslide #1">
    <p:bg>
      <p:bgPr>
        <a:solidFill>
          <a:schemeClr val="l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A1D86F2-7076-44AB-A7BD-6AFC9F4E5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pic>
        <p:nvPicPr>
          <p:cNvPr id="3" name="Digdir_Intro_kort_versjon_20201014">
            <a:hlinkClick r:id="" action="ppaction://media"/>
            <a:extLst>
              <a:ext uri="{FF2B5EF4-FFF2-40B4-BE49-F238E27FC236}">
                <a16:creationId xmlns:a16="http://schemas.microsoft.com/office/drawing/2014/main" id="{149D7789-BEBF-4E04-B79D-9078B9E2F8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7" y="0"/>
            <a:ext cx="16256000" cy="9144000"/>
          </a:xfrm>
          <a:prstGeom prst="rect">
            <a:avLst/>
          </a:prstGeom>
        </p:spPr>
      </p:pic>
    </p:spTree>
    <p:extLst>
      <p:ext uri="{BB962C8B-B14F-4D97-AF65-F5344CB8AC3E}">
        <p14:creationId xmlns:p14="http://schemas.microsoft.com/office/powerpoint/2010/main" val="1462862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Lang Animert Introslide #1">
    <p:bg>
      <p:bgPr>
        <a:solidFill>
          <a:schemeClr val="lt1"/>
        </a:solidFill>
        <a:effectLst/>
      </p:bgPr>
    </p:bg>
    <p:spTree>
      <p:nvGrpSpPr>
        <p:cNvPr id="1" name=""/>
        <p:cNvGrpSpPr/>
        <p:nvPr/>
      </p:nvGrpSpPr>
      <p:grpSpPr>
        <a:xfrm>
          <a:off x="0" y="0"/>
          <a:ext cx="0" cy="0"/>
          <a:chOff x="0" y="0"/>
          <a:chExt cx="0" cy="0"/>
        </a:xfrm>
      </p:grpSpPr>
      <p:pic>
        <p:nvPicPr>
          <p:cNvPr id="3" name="Digdir_Intro_01_20201014">
            <a:hlinkClick r:id="" action="ppaction://media"/>
            <a:extLst>
              <a:ext uri="{FF2B5EF4-FFF2-40B4-BE49-F238E27FC236}">
                <a16:creationId xmlns:a16="http://schemas.microsoft.com/office/drawing/2014/main" id="{3A2F5C53-3D67-48E6-8586-4DB169ED89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116091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en-US"/>
              <a:t>Click to edit Master title style</a:t>
            </a:r>
            <a:endParaRPr lang="nb-NO"/>
          </a:p>
        </p:txBody>
      </p:sp>
      <p:sp>
        <p:nvSpPr>
          <p:cNvPr id="21" name="TextBox 6">
            <a:extLst>
              <a:ext uri="{FF2B5EF4-FFF2-40B4-BE49-F238E27FC236}">
                <a16:creationId xmlns:a16="http://schemas.microsoft.com/office/drawing/2014/main" id="{1F4A38C3-D8E7-404C-9494-8A3CD442BE93}"/>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6" name="Bilde 6">
            <a:extLst>
              <a:ext uri="{FF2B5EF4-FFF2-40B4-BE49-F238E27FC236}">
                <a16:creationId xmlns:a16="http://schemas.microsoft.com/office/drawing/2014/main" id="{9FF79737-398F-402C-B43D-CC3B4D295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581" y="469287"/>
            <a:ext cx="2065553" cy="698973"/>
          </a:xfrm>
          <a:prstGeom prst="rect">
            <a:avLst/>
          </a:prstGeom>
        </p:spPr>
      </p:pic>
    </p:spTree>
    <p:extLst>
      <p:ext uri="{BB962C8B-B14F-4D97-AF65-F5344CB8AC3E}">
        <p14:creationId xmlns:p14="http://schemas.microsoft.com/office/powerpoint/2010/main" val="1594420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gdir Introslide #2">
    <p:bg>
      <p:bgPr>
        <a:solidFill>
          <a:schemeClr val="lt1"/>
        </a:solidFill>
        <a:effectLst/>
      </p:bgPr>
    </p:bg>
    <p:spTree>
      <p:nvGrpSpPr>
        <p:cNvPr id="1" name=""/>
        <p:cNvGrpSpPr/>
        <p:nvPr/>
      </p:nvGrpSpPr>
      <p:grpSpPr>
        <a:xfrm>
          <a:off x="0" y="0"/>
          <a:ext cx="0" cy="0"/>
          <a:chOff x="0" y="0"/>
          <a:chExt cx="0" cy="0"/>
        </a:xfrm>
      </p:grpSpPr>
      <p:pic>
        <p:nvPicPr>
          <p:cNvPr id="9" name="Bilde 8" descr="Et bilde som inneholder tegning&#10;&#10;Automatisk generert beskrivelse">
            <a:extLst>
              <a:ext uri="{FF2B5EF4-FFF2-40B4-BE49-F238E27FC236}">
                <a16:creationId xmlns:a16="http://schemas.microsoft.com/office/drawing/2014/main" id="{52AAE27E-7FBA-4ECE-92AB-3A3C39E63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tx2"/>
                </a:solidFill>
              </a:defRPr>
            </a:lvl1pPr>
          </a:lstStyle>
          <a:p>
            <a:r>
              <a:rPr lang="en-US"/>
              <a:t>Click to edit Master title style</a:t>
            </a:r>
            <a:endParaRPr lang="nb-NO"/>
          </a:p>
        </p:txBody>
      </p:sp>
      <p:sp>
        <p:nvSpPr>
          <p:cNvPr id="13" name="TextBox 6">
            <a:extLst>
              <a:ext uri="{FF2B5EF4-FFF2-40B4-BE49-F238E27FC236}">
                <a16:creationId xmlns:a16="http://schemas.microsoft.com/office/drawing/2014/main" id="{57D81D62-A055-4B15-80BD-929468DE16B6}"/>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6" name="Bilde 6">
            <a:extLst>
              <a:ext uri="{FF2B5EF4-FFF2-40B4-BE49-F238E27FC236}">
                <a16:creationId xmlns:a16="http://schemas.microsoft.com/office/drawing/2014/main" id="{7C1F27F4-9BAB-4737-9D61-BE140BB64D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581" y="469287"/>
            <a:ext cx="2065553" cy="698973"/>
          </a:xfrm>
          <a:prstGeom prst="rect">
            <a:avLst/>
          </a:prstGeom>
        </p:spPr>
      </p:pic>
      <p:sp>
        <p:nvSpPr>
          <p:cNvPr id="4" name="Text Placeholder 3">
            <a:extLst>
              <a:ext uri="{FF2B5EF4-FFF2-40B4-BE49-F238E27FC236}">
                <a16:creationId xmlns:a16="http://schemas.microsoft.com/office/drawing/2014/main" id="{32BD09FC-A9A0-442D-91AE-598C5525DF9D}"/>
              </a:ext>
            </a:extLst>
          </p:cNvPr>
          <p:cNvSpPr>
            <a:spLocks noGrp="1"/>
          </p:cNvSpPr>
          <p:nvPr>
            <p:ph type="body" sz="quarter" idx="10"/>
          </p:nvPr>
        </p:nvSpPr>
        <p:spPr>
          <a:xfrm>
            <a:off x="6411817" y="6311641"/>
            <a:ext cx="6869292" cy="1219200"/>
          </a:xfrm>
        </p:spPr>
        <p:txBody>
          <a:bodyPr>
            <a:noAutofit/>
          </a:bodyPr>
          <a:lstStyle>
            <a:lvl1pPr marL="0" indent="0">
              <a:buNone/>
              <a:defRPr sz="1866"/>
            </a:lvl1pPr>
            <a:lvl2pPr marL="539946" indent="0">
              <a:buNone/>
              <a:defRPr sz="1600"/>
            </a:lvl2pPr>
            <a:lvl3pPr marL="899910" indent="0">
              <a:buNone/>
              <a:defRPr sz="1600"/>
            </a:lvl3pPr>
            <a:lvl4pPr marL="1259874" indent="0">
              <a:buNone/>
              <a:defRPr sz="1400"/>
            </a:lvl4pPr>
            <a:lvl5pPr marL="1619838" indent="0">
              <a:buNone/>
              <a:defRPr sz="1333"/>
            </a:lvl5pPr>
          </a:lstStyle>
          <a:p>
            <a:pPr lvl="0"/>
            <a:r>
              <a:rPr lang="en-US"/>
              <a:t>Click to edit Master text styles</a:t>
            </a:r>
          </a:p>
        </p:txBody>
      </p:sp>
    </p:spTree>
    <p:extLst>
      <p:ext uri="{BB962C8B-B14F-4D97-AF65-F5344CB8AC3E}">
        <p14:creationId xmlns:p14="http://schemas.microsoft.com/office/powerpoint/2010/main" val="3686057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Digdir Introslide #3">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7932DB0C-BAFA-498B-B552-68CBCFE5C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281E3279-D715-4827-9A13-05F2C36B5E51}"/>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6" name="Bilde 6">
            <a:extLst>
              <a:ext uri="{FF2B5EF4-FFF2-40B4-BE49-F238E27FC236}">
                <a16:creationId xmlns:a16="http://schemas.microsoft.com/office/drawing/2014/main" id="{D40304B4-7494-47D7-BF34-9B696FCFA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43" y="469287"/>
            <a:ext cx="2065553" cy="698973"/>
          </a:xfrm>
          <a:prstGeom prst="rect">
            <a:avLst/>
          </a:prstGeom>
        </p:spPr>
      </p:pic>
    </p:spTree>
    <p:extLst>
      <p:ext uri="{BB962C8B-B14F-4D97-AF65-F5344CB8AC3E}">
        <p14:creationId xmlns:p14="http://schemas.microsoft.com/office/powerpoint/2010/main" val="4086401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Digdir Introslide #4">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F68E54C7-4E92-4D7E-AE3A-BBBEE9879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accent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F2BBDBD0-71F1-4AEB-9367-24166E6A24AD}"/>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6" name="Bilde 6">
            <a:extLst>
              <a:ext uri="{FF2B5EF4-FFF2-40B4-BE49-F238E27FC236}">
                <a16:creationId xmlns:a16="http://schemas.microsoft.com/office/drawing/2014/main" id="{66B7CD85-C5A7-420A-9C64-DB45F6BFB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43" y="469287"/>
            <a:ext cx="2065553" cy="698973"/>
          </a:xfrm>
          <a:prstGeom prst="rect">
            <a:avLst/>
          </a:prstGeom>
        </p:spPr>
      </p:pic>
    </p:spTree>
    <p:extLst>
      <p:ext uri="{BB962C8B-B14F-4D97-AF65-F5344CB8AC3E}">
        <p14:creationId xmlns:p14="http://schemas.microsoft.com/office/powerpoint/2010/main" val="2473144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Digdir Introslide #5">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98C1FA3-9361-4B71-8FB6-9F9D34E83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00E90904-DBBA-4AD3-8739-C68A030E86D8}"/>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6" name="Bilde 6">
            <a:extLst>
              <a:ext uri="{FF2B5EF4-FFF2-40B4-BE49-F238E27FC236}">
                <a16:creationId xmlns:a16="http://schemas.microsoft.com/office/drawing/2014/main" id="{329772AB-FAFB-49F4-A971-BC91E98F61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43" y="469287"/>
            <a:ext cx="2065553" cy="698973"/>
          </a:xfrm>
          <a:prstGeom prst="rect">
            <a:avLst/>
          </a:prstGeom>
        </p:spPr>
      </p:pic>
    </p:spTree>
    <p:extLst>
      <p:ext uri="{BB962C8B-B14F-4D97-AF65-F5344CB8AC3E}">
        <p14:creationId xmlns:p14="http://schemas.microsoft.com/office/powerpoint/2010/main" val="1680818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gdir Introslide #3">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7932DB0C-BAFA-498B-B552-68CBCFE5C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281E3279-D715-4827-9A13-05F2C36B5E51}"/>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57F43DFE-C8AB-4A89-875F-908F84F62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231900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Digdir Introslide #6">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C1421C68-4400-4B62-A3FC-DFDD0D1A8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accent1"/>
                </a:solidFill>
              </a:defRPr>
            </a:lvl1pPr>
          </a:lstStyle>
          <a:p>
            <a:r>
              <a:rPr lang="en-US"/>
              <a:t>Click to edit Master title style</a:t>
            </a:r>
            <a:endParaRPr lang="nb-NO"/>
          </a:p>
        </p:txBody>
      </p:sp>
      <p:sp>
        <p:nvSpPr>
          <p:cNvPr id="6" name="TextBox 6">
            <a:extLst>
              <a:ext uri="{FF2B5EF4-FFF2-40B4-BE49-F238E27FC236}">
                <a16:creationId xmlns:a16="http://schemas.microsoft.com/office/drawing/2014/main" id="{4BDA1AFF-68C0-4650-8E52-6263233596B5}"/>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6">
            <a:extLst>
              <a:ext uri="{FF2B5EF4-FFF2-40B4-BE49-F238E27FC236}">
                <a16:creationId xmlns:a16="http://schemas.microsoft.com/office/drawing/2014/main" id="{6AFBCE82-E8EF-4BEB-96EB-374F370914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43" y="469287"/>
            <a:ext cx="2065553" cy="698973"/>
          </a:xfrm>
          <a:prstGeom prst="rect">
            <a:avLst/>
          </a:prstGeom>
        </p:spPr>
      </p:pic>
    </p:spTree>
    <p:extLst>
      <p:ext uri="{BB962C8B-B14F-4D97-AF65-F5344CB8AC3E}">
        <p14:creationId xmlns:p14="http://schemas.microsoft.com/office/powerpoint/2010/main" val="189918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Digdir Introslide #7">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D83A18E-4B0C-454E-81E7-91F1C4D48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00E90904-DBBA-4AD3-8739-C68A030E86D8}"/>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9" name="Bilde 6">
            <a:extLst>
              <a:ext uri="{FF2B5EF4-FFF2-40B4-BE49-F238E27FC236}">
                <a16:creationId xmlns:a16="http://schemas.microsoft.com/office/drawing/2014/main" id="{B30385E6-F6E9-42D3-B980-373913FC9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43" y="469287"/>
            <a:ext cx="2065553" cy="698973"/>
          </a:xfrm>
          <a:prstGeom prst="rect">
            <a:avLst/>
          </a:prstGeom>
        </p:spPr>
      </p:pic>
    </p:spTree>
    <p:extLst>
      <p:ext uri="{BB962C8B-B14F-4D97-AF65-F5344CB8AC3E}">
        <p14:creationId xmlns:p14="http://schemas.microsoft.com/office/powerpoint/2010/main" val="3663265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Digdir Introslide #8">
    <p:bg>
      <p:bgPr>
        <a:solidFill>
          <a:schemeClr val="lt1"/>
        </a:solidFill>
        <a:effectLst/>
      </p:bgPr>
    </p:bg>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869FEB36-2120-4C4B-A06E-09E862D5E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00E90904-DBBA-4AD3-8739-C68A030E86D8}"/>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9" name="Bilde 6">
            <a:extLst>
              <a:ext uri="{FF2B5EF4-FFF2-40B4-BE49-F238E27FC236}">
                <a16:creationId xmlns:a16="http://schemas.microsoft.com/office/drawing/2014/main" id="{E1A88B3D-2342-49C4-A88F-20F321BAF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43" y="469287"/>
            <a:ext cx="2065553" cy="698973"/>
          </a:xfrm>
          <a:prstGeom prst="rect">
            <a:avLst/>
          </a:prstGeom>
        </p:spPr>
      </p:pic>
    </p:spTree>
    <p:extLst>
      <p:ext uri="{BB962C8B-B14F-4D97-AF65-F5344CB8AC3E}">
        <p14:creationId xmlns:p14="http://schemas.microsoft.com/office/powerpoint/2010/main" val="1120148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Digdir Introslide #9">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AF6A1F0-48BA-4FA0-94B4-925E77FCC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00E90904-DBBA-4AD3-8739-C68A030E86D8}"/>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9" name="Bilde 6">
            <a:extLst>
              <a:ext uri="{FF2B5EF4-FFF2-40B4-BE49-F238E27FC236}">
                <a16:creationId xmlns:a16="http://schemas.microsoft.com/office/drawing/2014/main" id="{85AFD46E-4D96-40A2-B62B-C7D9D643F9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43" y="469287"/>
            <a:ext cx="2065553" cy="698973"/>
          </a:xfrm>
          <a:prstGeom prst="rect">
            <a:avLst/>
          </a:prstGeom>
        </p:spPr>
      </p:pic>
    </p:spTree>
    <p:extLst>
      <p:ext uri="{BB962C8B-B14F-4D97-AF65-F5344CB8AC3E}">
        <p14:creationId xmlns:p14="http://schemas.microsoft.com/office/powerpoint/2010/main" val="39302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75E2B6C-DF6C-4062-B141-362A5B52FE87}"/>
              </a:ext>
            </a:extLst>
          </p:cNvPr>
          <p:cNvGraphicFramePr>
            <a:graphicFrameLocks noChangeAspect="1"/>
          </p:cNvGraphicFramePr>
          <p:nvPr userDrawn="1">
            <p:custDataLst>
              <p:tags r:id="rId1"/>
            </p:custDataLst>
            <p:extLst>
              <p:ext uri="{D42A27DB-BD31-4B8C-83A1-F6EECF244321}">
                <p14:modId xmlns:p14="http://schemas.microsoft.com/office/powerpoint/2010/main" val="1081157584"/>
              </p:ext>
            </p:extLst>
          </p:nvPr>
        </p:nvGraphicFramePr>
        <p:xfrm>
          <a:off x="2117" y="2118"/>
          <a:ext cx="2117" cy="211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B75E2B6C-DF6C-4062-B141-362A5B52FE87}"/>
                          </a:ext>
                        </a:extLst>
                      </p:cNvPr>
                      <p:cNvPicPr/>
                      <p:nvPr/>
                    </p:nvPicPr>
                    <p:blipFill>
                      <a:blip r:embed="rId4"/>
                      <a:stretch>
                        <a:fillRect/>
                      </a:stretch>
                    </p:blipFill>
                    <p:spPr>
                      <a:xfrm>
                        <a:off x="2117" y="2118"/>
                        <a:ext cx="2117" cy="211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34249A12-C1D2-45AC-8E33-9AC8889C18DD}"/>
              </a:ext>
            </a:extLst>
          </p:cNvPr>
          <p:cNvSpPr/>
          <p:nvPr userDrawn="1"/>
        </p:nvSpPr>
        <p:spPr>
          <a:xfrm>
            <a:off x="0" y="-5101"/>
            <a:ext cx="5296862" cy="9149101"/>
          </a:xfrm>
          <a:prstGeom prst="rect">
            <a:avLst/>
          </a:prstGeom>
          <a:solidFill>
            <a:srgbClr val="1E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18">
              <a:solidFill>
                <a:schemeClr val="bg1"/>
              </a:solidFill>
            </a:endParaRPr>
          </a:p>
        </p:txBody>
      </p:sp>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5490010" y="1269601"/>
            <a:ext cx="9694425" cy="715988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Plassholder for tittel 1">
            <a:extLst>
              <a:ext uri="{FF2B5EF4-FFF2-40B4-BE49-F238E27FC236}">
                <a16:creationId xmlns:a16="http://schemas.microsoft.com/office/drawing/2014/main" id="{758EB8A5-7F81-4483-A711-E1C9F1B9A1FA}"/>
              </a:ext>
            </a:extLst>
          </p:cNvPr>
          <p:cNvSpPr>
            <a:spLocks noGrp="1"/>
          </p:cNvSpPr>
          <p:nvPr>
            <p:ph type="title" hasCustomPrompt="1"/>
          </p:nvPr>
        </p:nvSpPr>
        <p:spPr>
          <a:xfrm>
            <a:off x="887810" y="1269600"/>
            <a:ext cx="4072558" cy="2877339"/>
          </a:xfrm>
          <a:prstGeom prst="rect">
            <a:avLst/>
          </a:prstGeom>
        </p:spPr>
        <p:txBody>
          <a:bodyPr vert="horz" lIns="0" tIns="0" rIns="0" bIns="0" rtlCol="0" anchor="t" anchorCtr="0">
            <a:noAutofit/>
          </a:bodyPr>
          <a:lstStyle>
            <a:lvl1pPr>
              <a:defRPr sz="4266">
                <a:solidFill>
                  <a:schemeClr val="bg1"/>
                </a:solidFill>
              </a:defRPr>
            </a:lvl1pPr>
          </a:lstStyle>
          <a:p>
            <a:r>
              <a:rPr lang="nb-NO"/>
              <a:t>Klikk for å redigere tittelstil</a:t>
            </a:r>
          </a:p>
        </p:txBody>
      </p:sp>
      <p:pic>
        <p:nvPicPr>
          <p:cNvPr id="8" name="Picture 2" descr="Logo | Profilveileder">
            <a:extLst>
              <a:ext uri="{FF2B5EF4-FFF2-40B4-BE49-F238E27FC236}">
                <a16:creationId xmlns:a16="http://schemas.microsoft.com/office/drawing/2014/main" id="{6BD3A9D1-5C79-46DA-AC53-107BA2C9D52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51295" t="13561" r="2030" b="11007"/>
          <a:stretch/>
        </p:blipFill>
        <p:spPr bwMode="auto">
          <a:xfrm>
            <a:off x="854203" y="469225"/>
            <a:ext cx="1898521" cy="5016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Bilde 5">
            <a:extLst>
              <a:ext uri="{FF2B5EF4-FFF2-40B4-BE49-F238E27FC236}">
                <a16:creationId xmlns:a16="http://schemas.microsoft.com/office/drawing/2014/main" id="{DD2DB3D9-4B6F-DCB4-35F0-5A1C9FCF8214}"/>
              </a:ext>
            </a:extLst>
          </p:cNvPr>
          <p:cNvPicPr>
            <a:picLocks noChangeAspect="1"/>
          </p:cNvPicPr>
          <p:nvPr userDrawn="1"/>
        </p:nvPicPr>
        <p:blipFill>
          <a:blip r:embed="rId6"/>
          <a:stretch>
            <a:fillRect/>
          </a:stretch>
        </p:blipFill>
        <p:spPr>
          <a:xfrm>
            <a:off x="15292130" y="353161"/>
            <a:ext cx="798095" cy="733747"/>
          </a:xfrm>
          <a:prstGeom prst="flowChartConnector">
            <a:avLst/>
          </a:prstGeom>
          <a:solidFill>
            <a:srgbClr val="1E2B3C"/>
          </a:solidFill>
        </p:spPr>
      </p:pic>
    </p:spTree>
    <p:extLst>
      <p:ext uri="{BB962C8B-B14F-4D97-AF65-F5344CB8AC3E}">
        <p14:creationId xmlns:p14="http://schemas.microsoft.com/office/powerpoint/2010/main" val="4227681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tel og innho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21FA943-07F2-60FC-7E94-32E09E3355D1}"/>
              </a:ext>
            </a:extLst>
          </p:cNvPr>
          <p:cNvGraphicFramePr>
            <a:graphicFrameLocks noChangeAspect="1"/>
          </p:cNvGraphicFramePr>
          <p:nvPr userDrawn="1">
            <p:custDataLst>
              <p:tags r:id="rId1"/>
            </p:custDataLst>
            <p:extLst>
              <p:ext uri="{D42A27DB-BD31-4B8C-83A1-F6EECF244321}">
                <p14:modId xmlns:p14="http://schemas.microsoft.com/office/powerpoint/2010/main" val="3370710682"/>
              </p:ext>
            </p:extLst>
          </p:nvPr>
        </p:nvGraphicFramePr>
        <p:xfrm>
          <a:off x="2117" y="2118"/>
          <a:ext cx="2117" cy="211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D21FA943-07F2-60FC-7E94-32E09E3355D1}"/>
                          </a:ext>
                        </a:extLst>
                      </p:cNvPr>
                      <p:cNvPicPr/>
                      <p:nvPr/>
                    </p:nvPicPr>
                    <p:blipFill>
                      <a:blip r:embed="rId4"/>
                      <a:stretch>
                        <a:fillRect/>
                      </a:stretch>
                    </p:blipFill>
                    <p:spPr>
                      <a:xfrm>
                        <a:off x="2117" y="2118"/>
                        <a:ext cx="2117" cy="211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34249A12-C1D2-45AC-8E33-9AC8889C18DD}"/>
              </a:ext>
            </a:extLst>
          </p:cNvPr>
          <p:cNvSpPr/>
          <p:nvPr userDrawn="1"/>
        </p:nvSpPr>
        <p:spPr>
          <a:xfrm>
            <a:off x="0" y="-5101"/>
            <a:ext cx="16254413" cy="9149101"/>
          </a:xfrm>
          <a:prstGeom prst="rect">
            <a:avLst/>
          </a:prstGeom>
          <a:solidFill>
            <a:srgbClr val="1E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18">
              <a:solidFill>
                <a:schemeClr val="bg1"/>
              </a:solidFill>
            </a:endParaRPr>
          </a:p>
        </p:txBody>
      </p:sp>
      <p:pic>
        <p:nvPicPr>
          <p:cNvPr id="8" name="Picture 2" descr="Logo | Profilveileder">
            <a:extLst>
              <a:ext uri="{FF2B5EF4-FFF2-40B4-BE49-F238E27FC236}">
                <a16:creationId xmlns:a16="http://schemas.microsoft.com/office/drawing/2014/main" id="{6BD3A9D1-5C79-46DA-AC53-107BA2C9D52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51295" t="13561" r="2030" b="11007"/>
          <a:stretch/>
        </p:blipFill>
        <p:spPr bwMode="auto">
          <a:xfrm>
            <a:off x="854203" y="469225"/>
            <a:ext cx="1898521" cy="50161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Plassholder for tittel 1">
            <a:extLst>
              <a:ext uri="{FF2B5EF4-FFF2-40B4-BE49-F238E27FC236}">
                <a16:creationId xmlns:a16="http://schemas.microsoft.com/office/drawing/2014/main" id="{A579FEA5-C332-74F4-1A53-4D28CCAF1921}"/>
              </a:ext>
            </a:extLst>
          </p:cNvPr>
          <p:cNvSpPr>
            <a:spLocks noGrp="1"/>
          </p:cNvSpPr>
          <p:nvPr>
            <p:ph type="title" hasCustomPrompt="1"/>
          </p:nvPr>
        </p:nvSpPr>
        <p:spPr>
          <a:xfrm>
            <a:off x="887810" y="1269601"/>
            <a:ext cx="11289750" cy="709484"/>
          </a:xfrm>
          <a:prstGeom prst="rect">
            <a:avLst/>
          </a:prstGeom>
        </p:spPr>
        <p:txBody>
          <a:bodyPr vert="horz" lIns="0" tIns="0" rIns="0" bIns="0" rtlCol="0" anchor="t" anchorCtr="0">
            <a:noAutofit/>
          </a:bodyPr>
          <a:lstStyle>
            <a:lvl1pPr>
              <a:defRPr sz="4266">
                <a:solidFill>
                  <a:schemeClr val="bg1"/>
                </a:solidFill>
              </a:defRPr>
            </a:lvl1pPr>
          </a:lstStyle>
          <a:p>
            <a:r>
              <a:rPr lang="nb-NO"/>
              <a:t>Klikk for å redigere tittelstil</a:t>
            </a:r>
          </a:p>
        </p:txBody>
      </p:sp>
      <p:pic>
        <p:nvPicPr>
          <p:cNvPr id="5" name="Bilde 5">
            <a:extLst>
              <a:ext uri="{FF2B5EF4-FFF2-40B4-BE49-F238E27FC236}">
                <a16:creationId xmlns:a16="http://schemas.microsoft.com/office/drawing/2014/main" id="{86E60FA7-40C3-0008-64E5-D3BB3EE87A14}"/>
              </a:ext>
            </a:extLst>
          </p:cNvPr>
          <p:cNvPicPr>
            <a:picLocks noChangeAspect="1"/>
          </p:cNvPicPr>
          <p:nvPr userDrawn="1"/>
        </p:nvPicPr>
        <p:blipFill>
          <a:blip r:embed="rId6"/>
          <a:stretch>
            <a:fillRect/>
          </a:stretch>
        </p:blipFill>
        <p:spPr>
          <a:xfrm>
            <a:off x="15292130" y="353161"/>
            <a:ext cx="798095" cy="733747"/>
          </a:xfrm>
          <a:prstGeom prst="flowChartConnector">
            <a:avLst/>
          </a:prstGeom>
          <a:solidFill>
            <a:srgbClr val="1E2B3C"/>
          </a:solidFill>
        </p:spPr>
      </p:pic>
    </p:spTree>
    <p:extLst>
      <p:ext uri="{BB962C8B-B14F-4D97-AF65-F5344CB8AC3E}">
        <p14:creationId xmlns:p14="http://schemas.microsoft.com/office/powerpoint/2010/main" val="1460252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Tittel og innhold">
    <p:spTree>
      <p:nvGrpSpPr>
        <p:cNvPr id="1" name=""/>
        <p:cNvGrpSpPr/>
        <p:nvPr/>
      </p:nvGrpSpPr>
      <p:grpSpPr>
        <a:xfrm>
          <a:off x="0" y="0"/>
          <a:ext cx="0" cy="0"/>
          <a:chOff x="0" y="0"/>
          <a:chExt cx="0" cy="0"/>
        </a:xfrm>
      </p:grpSpPr>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1069974" y="2484439"/>
            <a:ext cx="14114462" cy="594504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Plassholder for tittel 1">
            <a:extLst>
              <a:ext uri="{FF2B5EF4-FFF2-40B4-BE49-F238E27FC236}">
                <a16:creationId xmlns:a16="http://schemas.microsoft.com/office/drawing/2014/main" id="{758EB8A5-7F81-4483-A711-E1C9F1B9A1FA}"/>
              </a:ext>
            </a:extLst>
          </p:cNvPr>
          <p:cNvSpPr>
            <a:spLocks noGrp="1"/>
          </p:cNvSpPr>
          <p:nvPr>
            <p:ph type="title" hasCustomPrompt="1"/>
          </p:nvPr>
        </p:nvSpPr>
        <p:spPr>
          <a:xfrm>
            <a:off x="1069976" y="1269601"/>
            <a:ext cx="14114462" cy="692497"/>
          </a:xfrm>
          <a:prstGeom prst="rect">
            <a:avLst/>
          </a:prstGeom>
        </p:spPr>
        <p:txBody>
          <a:bodyPr vert="horz" lIns="0" tIns="0" rIns="0" bIns="0" rtlCol="0" anchor="t" anchorCtr="0">
            <a:noAutofit/>
          </a:bodyPr>
          <a:lstStyle>
            <a:lvl1pPr>
              <a:defRPr sz="4000"/>
            </a:lvl1pPr>
          </a:lstStyle>
          <a:p>
            <a:r>
              <a:rPr lang="nb-NO"/>
              <a:t>Klikk for å redigere tittelstil</a:t>
            </a:r>
          </a:p>
        </p:txBody>
      </p:sp>
    </p:spTree>
    <p:extLst>
      <p:ext uri="{BB962C8B-B14F-4D97-AF65-F5344CB8AC3E}">
        <p14:creationId xmlns:p14="http://schemas.microsoft.com/office/powerpoint/2010/main" val="4146561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1069974" y="2273163"/>
            <a:ext cx="6934523" cy="61563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innhold 3"/>
          <p:cNvSpPr>
            <a:spLocks noGrp="1"/>
          </p:cNvSpPr>
          <p:nvPr>
            <p:ph sz="half" idx="2"/>
          </p:nvPr>
        </p:nvSpPr>
        <p:spPr>
          <a:xfrm>
            <a:off x="8249914" y="2273163"/>
            <a:ext cx="6934523" cy="61563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tittel 1">
            <a:extLst>
              <a:ext uri="{FF2B5EF4-FFF2-40B4-BE49-F238E27FC236}">
                <a16:creationId xmlns:a16="http://schemas.microsoft.com/office/drawing/2014/main" id="{97C25ED5-A7B7-439C-8D7F-2262BCA976B3}"/>
              </a:ext>
            </a:extLst>
          </p:cNvPr>
          <p:cNvSpPr>
            <a:spLocks noGrp="1"/>
          </p:cNvSpPr>
          <p:nvPr>
            <p:ph type="title" hasCustomPrompt="1"/>
          </p:nvPr>
        </p:nvSpPr>
        <p:spPr>
          <a:xfrm>
            <a:off x="1069976" y="1269601"/>
            <a:ext cx="14114462" cy="692497"/>
          </a:xfrm>
          <a:prstGeom prst="rect">
            <a:avLst/>
          </a:prstGeom>
        </p:spPr>
        <p:txBody>
          <a:bodyPr vert="horz" lIns="0" tIns="0" rIns="0" bIns="0" rtlCol="0" anchor="t" anchorCtr="0">
            <a:noAutofit/>
          </a:bodyPr>
          <a:lstStyle>
            <a:lvl1pPr>
              <a:defRPr sz="4000"/>
            </a:lvl1pPr>
          </a:lstStyle>
          <a:p>
            <a:r>
              <a:rPr lang="nb-NO"/>
              <a:t>Klikk for å redigere tittelstil</a:t>
            </a:r>
          </a:p>
        </p:txBody>
      </p:sp>
    </p:spTree>
    <p:extLst>
      <p:ext uri="{BB962C8B-B14F-4D97-AF65-F5344CB8AC3E}">
        <p14:creationId xmlns:p14="http://schemas.microsoft.com/office/powerpoint/2010/main" val="1981275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429">
          <p15:clr>
            <a:srgbClr val="FBAE40"/>
          </p15:clr>
        </p15:guide>
        <p15:guide id="2" pos="674">
          <p15:clr>
            <a:srgbClr val="FBAE40"/>
          </p15:clr>
        </p15:guide>
        <p15:guide id="3" orient="horz" pos="5307">
          <p15:clr>
            <a:srgbClr val="FBAE40"/>
          </p15:clr>
        </p15:guide>
        <p15:guide id="4" pos="956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1" y="2"/>
            <a:ext cx="16256033" cy="9145143"/>
          </a:xfrm>
          <a:prstGeom prst="rect">
            <a:avLst/>
          </a:prstGeom>
        </p:spPr>
        <p:txBody>
          <a:bodyPr lIns="0" tIns="2880000" rIns="0" bIns="0" anchor="t" anchorCtr="1"/>
          <a:lstStyle>
            <a:lvl1pPr marL="0" indent="0" algn="ctr">
              <a:buNone/>
              <a:defRPr sz="3000"/>
            </a:lvl1pPr>
          </a:lstStyle>
          <a:p>
            <a:r>
              <a:rPr lang="en-US"/>
              <a:t>Click icon to add picture</a:t>
            </a:r>
            <a:endParaRPr lang="nb-NO"/>
          </a:p>
        </p:txBody>
      </p:sp>
    </p:spTree>
    <p:extLst>
      <p:ext uri="{BB962C8B-B14F-4D97-AF65-F5344CB8AC3E}">
        <p14:creationId xmlns:p14="http://schemas.microsoft.com/office/powerpoint/2010/main" val="536604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ilde /m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1" y="1"/>
            <a:ext cx="16256033" cy="4572572"/>
          </a:xfrm>
          <a:prstGeom prst="rect">
            <a:avLst/>
          </a:prstGeom>
        </p:spPr>
        <p:txBody>
          <a:bodyPr lIns="0" tIns="2880000" rIns="0" bIns="0" anchor="t" anchorCtr="1"/>
          <a:lstStyle>
            <a:lvl1pPr marL="0" indent="0" algn="ctr">
              <a:buNone/>
              <a:defRPr sz="3000"/>
            </a:lvl1pPr>
          </a:lstStyle>
          <a:p>
            <a:r>
              <a:rPr lang="en-US"/>
              <a:t>Click icon to add picture</a:t>
            </a:r>
            <a:endParaRPr lang="nb-NO"/>
          </a:p>
        </p:txBody>
      </p:sp>
      <p:sp>
        <p:nvSpPr>
          <p:cNvPr id="10" name="Plassholder for tekst 6">
            <a:extLst>
              <a:ext uri="{FF2B5EF4-FFF2-40B4-BE49-F238E27FC236}">
                <a16:creationId xmlns:a16="http://schemas.microsoft.com/office/drawing/2014/main" id="{660222DE-83EE-4E47-896F-8C78F30A2D45}"/>
              </a:ext>
            </a:extLst>
          </p:cNvPr>
          <p:cNvSpPr>
            <a:spLocks noGrp="1"/>
          </p:cNvSpPr>
          <p:nvPr>
            <p:ph type="body" sz="quarter" idx="13"/>
          </p:nvPr>
        </p:nvSpPr>
        <p:spPr>
          <a:xfrm>
            <a:off x="2364232" y="5309937"/>
            <a:ext cx="12295196" cy="2971097"/>
          </a:xfrm>
          <a:prstGeom prst="rect">
            <a:avLst/>
          </a:prstGeom>
        </p:spPr>
        <p:txBody>
          <a:bodyPr lIns="0" tIns="0" rIns="0" bIns="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323348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gdir Introslide #4">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F68E54C7-4E92-4D7E-AE3A-BBBEE9879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p>
        </p:txBody>
      </p:sp>
      <p:sp>
        <p:nvSpPr>
          <p:cNvPr id="7" name="TextBox 6">
            <a:extLst>
              <a:ext uri="{FF2B5EF4-FFF2-40B4-BE49-F238E27FC236}">
                <a16:creationId xmlns:a16="http://schemas.microsoft.com/office/drawing/2014/main" id="{F2BBDBD0-71F1-4AEB-9367-24166E6A24AD}"/>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BCAC403A-A759-4525-ACE7-2FACC03B96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751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tort bilde med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02D847-EF0A-40D6-98D4-363AD03B4F25}"/>
              </a:ext>
            </a:extLst>
          </p:cNvPr>
          <p:cNvSpPr/>
          <p:nvPr/>
        </p:nvSpPr>
        <p:spPr>
          <a:xfrm>
            <a:off x="1944914" y="101601"/>
            <a:ext cx="13628915" cy="1074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8124598" y="2"/>
            <a:ext cx="8129816" cy="9145143"/>
          </a:xfrm>
          <a:prstGeom prst="rect">
            <a:avLst/>
          </a:prstGeom>
        </p:spPr>
        <p:txBody>
          <a:bodyPr lIns="0" tIns="720000" rIns="0" bIns="0" anchor="t" anchorCtr="1"/>
          <a:lstStyle>
            <a:lvl1pPr marL="0" indent="0" algn="ctr">
              <a:buNone/>
              <a:defRPr sz="3000"/>
            </a:lvl1pPr>
          </a:lstStyle>
          <a:p>
            <a:r>
              <a:rPr lang="en-US"/>
              <a:t>Click icon to add picture</a:t>
            </a:r>
            <a:endParaRPr lang="nb-NO"/>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1590" y="566057"/>
            <a:ext cx="6480810" cy="8049032"/>
          </a:xfrm>
          <a:prstGeom prst="rect">
            <a:avLst/>
          </a:prstGeom>
        </p:spPr>
        <p:txBody>
          <a:bodyPr lIns="0" tIns="0" rIns="0" bIns="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259043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x tekstbokser og 2x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34645B-223F-4526-8D89-BC20DD382EAF}"/>
              </a:ext>
            </a:extLst>
          </p:cNvPr>
          <p:cNvSpPr/>
          <p:nvPr/>
        </p:nvSpPr>
        <p:spPr>
          <a:xfrm>
            <a:off x="1306286" y="130630"/>
            <a:ext cx="14557828" cy="19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2573"/>
            <a:ext cx="8129816" cy="4571428"/>
          </a:xfrm>
          <a:prstGeom prst="rect">
            <a:avLst/>
          </a:prstGeom>
        </p:spPr>
        <p:txBody>
          <a:bodyPr lIns="0" tIns="720000" rIns="0" bIns="0" anchor="t" anchorCtr="1"/>
          <a:lstStyle>
            <a:lvl1pPr marL="0" indent="0" algn="ctr">
              <a:buNone/>
              <a:defRPr sz="3000"/>
            </a:lvl1pPr>
          </a:lstStyle>
          <a:p>
            <a:r>
              <a:rPr lang="en-US"/>
              <a:t>Click icon to add picture</a:t>
            </a:r>
            <a:endParaRPr lang="nb-NO"/>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338379"/>
            <a:ext cx="5760720" cy="2520315"/>
          </a:xfrm>
          <a:prstGeom prst="rect">
            <a:avLst/>
          </a:prstGeom>
        </p:spPr>
        <p:txBody>
          <a:bodyPr lIns="0" tIns="0" rIns="0" bIns="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1"/>
            <a:ext cx="8124596" cy="4572572"/>
          </a:xfrm>
          <a:prstGeom prst="rect">
            <a:avLst/>
          </a:prstGeom>
        </p:spPr>
        <p:txBody>
          <a:bodyPr lIns="0" tIns="720000" rIns="0" bIns="0" anchor="t" anchorCtr="1"/>
          <a:lstStyle>
            <a:lvl1pPr marL="0" indent="0" algn="ctr">
              <a:buNone/>
              <a:defRPr sz="3000"/>
            </a:lvl1pPr>
          </a:lstStyle>
          <a:p>
            <a:r>
              <a:rPr lang="en-US"/>
              <a:t>Click icon to add picture</a:t>
            </a:r>
            <a:endParaRPr lang="nb-NO"/>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6" y="4856072"/>
            <a:ext cx="5760720" cy="2520315"/>
          </a:xfrm>
          <a:prstGeom prst="rect">
            <a:avLst/>
          </a:prstGeom>
        </p:spPr>
        <p:txBody>
          <a:bodyPr lIns="0" tIns="0" rIns="0" bIns="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757703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8"/>
            <a:ext cx="16254413" cy="9141965"/>
          </a:xfrm>
          <a:prstGeom prst="rect">
            <a:avLst/>
          </a:prstGeom>
        </p:spPr>
      </p:pic>
      <p:sp>
        <p:nvSpPr>
          <p:cNvPr id="6" name="Tittel 1"/>
          <p:cNvSpPr>
            <a:spLocks noGrp="1"/>
          </p:cNvSpPr>
          <p:nvPr>
            <p:ph type="title"/>
          </p:nvPr>
        </p:nvSpPr>
        <p:spPr>
          <a:xfrm>
            <a:off x="2365964" y="3681199"/>
            <a:ext cx="6120080" cy="1419611"/>
          </a:xfrm>
          <a:prstGeom prst="rect">
            <a:avLst/>
          </a:prstGeom>
        </p:spPr>
        <p:txBody>
          <a:bodyPr/>
          <a:lstStyle>
            <a:lvl1pPr>
              <a:defRPr>
                <a:solidFill>
                  <a:schemeClr val="bg1"/>
                </a:solidFill>
              </a:defRPr>
            </a:lvl1pPr>
          </a:lstStyle>
          <a:p>
            <a:r>
              <a:rPr lang="en-US"/>
              <a:t>Click to edit Master title style</a:t>
            </a:r>
            <a:endParaRPr lang="nb-NO"/>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964" y="600107"/>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3676515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8"/>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7207" y="4295661"/>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p:nvSpPr>
        <p:spPr>
          <a:xfrm>
            <a:off x="8054543" y="7302500"/>
            <a:ext cx="3048000" cy="1166153"/>
          </a:xfrm>
          <a:prstGeom prst="rect">
            <a:avLst/>
          </a:prstGeom>
          <a:noFill/>
        </p:spPr>
        <p:txBody>
          <a:bodyPr wrap="square" rtlCol="0">
            <a:spAutoFit/>
          </a:bodyPr>
          <a:lstStyle/>
          <a:p>
            <a:pPr>
              <a:lnSpc>
                <a:spcPct val="150000"/>
              </a:lnSpc>
              <a:spcBef>
                <a:spcPts val="0"/>
              </a:spcBef>
            </a:pPr>
            <a:r>
              <a:rPr lang="nb-NO" sz="1200" b="1">
                <a:solidFill>
                  <a:schemeClr val="bg1"/>
                </a:solidFill>
              </a:rPr>
              <a:t>Digitaliseringsdirektoratet</a:t>
            </a:r>
          </a:p>
          <a:p>
            <a:pPr>
              <a:lnSpc>
                <a:spcPct val="150000"/>
              </a:lnSpc>
              <a:spcBef>
                <a:spcPts val="0"/>
              </a:spcBef>
            </a:pPr>
            <a:r>
              <a:rPr lang="nb-NO" sz="1200" b="0" err="1">
                <a:solidFill>
                  <a:schemeClr val="bg1"/>
                </a:solidFill>
              </a:rPr>
              <a:t>postmottak@digdir.no</a:t>
            </a:r>
            <a:endParaRPr lang="nb-NO" sz="1200" b="0">
              <a:solidFill>
                <a:schemeClr val="bg1"/>
              </a:solidFill>
            </a:endParaRPr>
          </a:p>
          <a:p>
            <a:pPr>
              <a:lnSpc>
                <a:spcPct val="150000"/>
              </a:lnSpc>
              <a:spcBef>
                <a:spcPts val="0"/>
              </a:spcBef>
            </a:pPr>
            <a:r>
              <a:rPr lang="nb-NO" sz="1200" b="0">
                <a:solidFill>
                  <a:schemeClr val="bg1"/>
                </a:solidFill>
              </a:rPr>
              <a:t>22 45 10 00</a:t>
            </a:r>
          </a:p>
          <a:p>
            <a:pPr>
              <a:lnSpc>
                <a:spcPct val="150000"/>
              </a:lnSpc>
              <a:spcBef>
                <a:spcPts val="0"/>
              </a:spcBef>
            </a:pPr>
            <a:r>
              <a:rPr lang="nb-NO" sz="1200" b="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p:nvSpPr>
        <p:spPr>
          <a:xfrm>
            <a:off x="11102543" y="7302500"/>
            <a:ext cx="3048000" cy="1166153"/>
          </a:xfrm>
          <a:prstGeom prst="rect">
            <a:avLst/>
          </a:prstGeom>
          <a:noFill/>
        </p:spPr>
        <p:txBody>
          <a:bodyPr wrap="square" rtlCol="0">
            <a:spAutoFit/>
          </a:bodyPr>
          <a:lstStyle/>
          <a:p>
            <a:pPr>
              <a:lnSpc>
                <a:spcPct val="150000"/>
              </a:lnSpc>
              <a:spcBef>
                <a:spcPts val="0"/>
              </a:spcBef>
            </a:pPr>
            <a:r>
              <a:rPr lang="nb-NO" sz="1200" b="1">
                <a:solidFill>
                  <a:schemeClr val="bg1"/>
                </a:solidFill>
              </a:rPr>
              <a:t>Besøksadresser:</a:t>
            </a:r>
          </a:p>
          <a:p>
            <a:pPr>
              <a:lnSpc>
                <a:spcPct val="150000"/>
              </a:lnSpc>
              <a:spcBef>
                <a:spcPts val="0"/>
              </a:spcBef>
            </a:pPr>
            <a:r>
              <a:rPr lang="nb-NO" sz="1200" b="1">
                <a:solidFill>
                  <a:schemeClr val="bg1"/>
                </a:solidFill>
              </a:rPr>
              <a:t>Industriveien 1, 8900 Brønnøysund</a:t>
            </a:r>
          </a:p>
          <a:p>
            <a:pPr>
              <a:lnSpc>
                <a:spcPct val="150000"/>
              </a:lnSpc>
              <a:spcBef>
                <a:spcPts val="0"/>
              </a:spcBef>
            </a:pPr>
            <a:r>
              <a:rPr lang="nb-NO" sz="1200" b="1">
                <a:solidFill>
                  <a:schemeClr val="bg1"/>
                </a:solidFill>
              </a:rPr>
              <a:t>Skrivarevegen 2, 6863 Leikanger</a:t>
            </a:r>
          </a:p>
          <a:p>
            <a:pPr>
              <a:lnSpc>
                <a:spcPct val="150000"/>
              </a:lnSpc>
              <a:spcBef>
                <a:spcPts val="0"/>
              </a:spcBef>
            </a:pPr>
            <a:r>
              <a:rPr lang="nb-NO" sz="1200" b="1">
                <a:solidFill>
                  <a:schemeClr val="bg1"/>
                </a:solidFill>
              </a:rPr>
              <a:t>Grev Wedels Plass 9, 0151 Oslo</a:t>
            </a:r>
            <a:endParaRPr lang="nb-NO" sz="1200" b="0">
              <a:solidFill>
                <a:schemeClr val="bg1"/>
              </a:solidFill>
            </a:endParaRPr>
          </a:p>
        </p:txBody>
      </p:sp>
      <p:sp>
        <p:nvSpPr>
          <p:cNvPr id="14" name="TekstSylinder 13">
            <a:extLst>
              <a:ext uri="{FF2B5EF4-FFF2-40B4-BE49-F238E27FC236}">
                <a16:creationId xmlns:a16="http://schemas.microsoft.com/office/drawing/2014/main" id="{60842A71-D675-4BCF-A694-A088EB0F8293}"/>
              </a:ext>
            </a:extLst>
          </p:cNvPr>
          <p:cNvSpPr txBox="1"/>
          <p:nvPr/>
        </p:nvSpPr>
        <p:spPr>
          <a:xfrm>
            <a:off x="3393644" y="7302500"/>
            <a:ext cx="3048000" cy="335156"/>
          </a:xfrm>
          <a:prstGeom prst="rect">
            <a:avLst/>
          </a:prstGeom>
          <a:noFill/>
        </p:spPr>
        <p:txBody>
          <a:bodyPr wrap="square" rtlCol="0">
            <a:spAutoFit/>
          </a:bodyPr>
          <a:lstStyle/>
          <a:p>
            <a:pPr>
              <a:lnSpc>
                <a:spcPct val="150000"/>
              </a:lnSpc>
              <a:spcBef>
                <a:spcPts val="0"/>
              </a:spcBef>
            </a:pPr>
            <a:r>
              <a:rPr lang="nb-NO" sz="1200" b="1" err="1">
                <a:solidFill>
                  <a:srgbClr val="1E2B3C"/>
                </a:solidFill>
              </a:rPr>
              <a:t>digdir.no</a:t>
            </a:r>
            <a:endParaRPr lang="nb-NO" sz="1200" b="0">
              <a:solidFill>
                <a:srgbClr val="1E2B3C"/>
              </a:solidFill>
            </a:endParaRPr>
          </a:p>
        </p:txBody>
      </p:sp>
    </p:spTree>
    <p:extLst>
      <p:ext uri="{BB962C8B-B14F-4D97-AF65-F5344CB8AC3E}">
        <p14:creationId xmlns:p14="http://schemas.microsoft.com/office/powerpoint/2010/main" val="1894586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tel og innho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EF730D8-A070-420D-9BF5-DBB6859B770D}"/>
              </a:ext>
            </a:extLst>
          </p:cNvPr>
          <p:cNvGraphicFramePr>
            <a:graphicFrameLocks noChangeAspect="1"/>
          </p:cNvGraphicFramePr>
          <p:nvPr userDrawn="1">
            <p:custDataLst>
              <p:tags r:id="rId1"/>
            </p:custDataLst>
            <p:extLst>
              <p:ext uri="{D42A27DB-BD31-4B8C-83A1-F6EECF244321}">
                <p14:modId xmlns:p14="http://schemas.microsoft.com/office/powerpoint/2010/main" val="2598479409"/>
              </p:ext>
            </p:extLst>
          </p:nvPr>
        </p:nvGraphicFramePr>
        <p:xfrm>
          <a:off x="2117" y="2118"/>
          <a:ext cx="2117" cy="211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9EF730D8-A070-420D-9BF5-DBB6859B770D}"/>
                          </a:ext>
                        </a:extLst>
                      </p:cNvPr>
                      <p:cNvPicPr/>
                      <p:nvPr/>
                    </p:nvPicPr>
                    <p:blipFill>
                      <a:blip r:embed="rId4"/>
                      <a:stretch>
                        <a:fillRect/>
                      </a:stretch>
                    </p:blipFill>
                    <p:spPr>
                      <a:xfrm>
                        <a:off x="2117" y="2118"/>
                        <a:ext cx="2117" cy="2117"/>
                      </a:xfrm>
                      <a:prstGeom prst="rect">
                        <a:avLst/>
                      </a:prstGeom>
                    </p:spPr>
                  </p:pic>
                </p:oleObj>
              </mc:Fallback>
            </mc:AlternateContent>
          </a:graphicData>
        </a:graphic>
      </p:graphicFrame>
      <p:sp>
        <p:nvSpPr>
          <p:cNvPr id="7" name="Plassholder for tittel 1">
            <a:extLst>
              <a:ext uri="{FF2B5EF4-FFF2-40B4-BE49-F238E27FC236}">
                <a16:creationId xmlns:a16="http://schemas.microsoft.com/office/drawing/2014/main" id="{D354E75C-D374-453F-964A-F63F4FF44A56}"/>
              </a:ext>
            </a:extLst>
          </p:cNvPr>
          <p:cNvSpPr>
            <a:spLocks noGrp="1"/>
          </p:cNvSpPr>
          <p:nvPr>
            <p:ph type="title" hasCustomPrompt="1"/>
          </p:nvPr>
        </p:nvSpPr>
        <p:spPr>
          <a:xfrm>
            <a:off x="889778" y="1272461"/>
            <a:ext cx="3721297" cy="692497"/>
          </a:xfrm>
          <a:prstGeom prst="rect">
            <a:avLst/>
          </a:prstGeom>
        </p:spPr>
        <p:txBody>
          <a:bodyPr vert="horz" lIns="0" tIns="0" rIns="0" bIns="0" rtlCol="0" anchor="t" anchorCtr="0">
            <a:noAutofit/>
          </a:bodyPr>
          <a:lstStyle>
            <a:lvl1pPr>
              <a:defRPr sz="3733">
                <a:solidFill>
                  <a:schemeClr val="bg1"/>
                </a:solidFill>
              </a:defRPr>
            </a:lvl1pPr>
          </a:lstStyle>
          <a:p>
            <a:r>
              <a:rPr lang="nb-NO"/>
              <a:t>Klikk for å redigere tittelstil</a:t>
            </a:r>
          </a:p>
        </p:txBody>
      </p:sp>
      <p:pic>
        <p:nvPicPr>
          <p:cNvPr id="8" name="Picture 2" descr="Logo | Profilveileder">
            <a:extLst>
              <a:ext uri="{FF2B5EF4-FFF2-40B4-BE49-F238E27FC236}">
                <a16:creationId xmlns:a16="http://schemas.microsoft.com/office/drawing/2014/main" id="{EDE53588-288B-4FE4-A766-62C79B1234A4}"/>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51295" t="13561" r="2030" b="11007"/>
          <a:stretch/>
        </p:blipFill>
        <p:spPr bwMode="auto">
          <a:xfrm>
            <a:off x="854915" y="469625"/>
            <a:ext cx="1898336" cy="50157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85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241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gdir Introslide #5">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98C1FA3-9361-4B71-8FB6-9F9D34E83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68474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gdir Introslide #6">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C1421C68-4400-4B62-A3FC-DFDD0D1A83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p>
        </p:txBody>
      </p:sp>
      <p:sp>
        <p:nvSpPr>
          <p:cNvPr id="6" name="TextBox 6">
            <a:extLst>
              <a:ext uri="{FF2B5EF4-FFF2-40B4-BE49-F238E27FC236}">
                <a16:creationId xmlns:a16="http://schemas.microsoft.com/office/drawing/2014/main" id="{4BDA1AFF-68C0-4650-8E52-6263233596B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7" name="Bilde 6">
            <a:extLst>
              <a:ext uri="{FF2B5EF4-FFF2-40B4-BE49-F238E27FC236}">
                <a16:creationId xmlns:a16="http://schemas.microsoft.com/office/drawing/2014/main" id="{F730FB02-9270-497B-BF5B-66B5BB7B6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36553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gdir Introslide #7">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D83A18E-4B0C-454E-81E7-91F1C4D48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462103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1.png"/><Relationship Id="rId5" Type="http://schemas.openxmlformats.org/officeDocument/2006/relationships/slideLayout" Target="../slideLayouts/slideLayout29.xml"/><Relationship Id="rId10"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png"/><Relationship Id="rId5" Type="http://schemas.openxmlformats.org/officeDocument/2006/relationships/slideLayout" Target="../slideLayouts/slideLayout38.xml"/><Relationship Id="rId10"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oleObject" Target="../embeddings/oleObject2.bin"/><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tags" Target="../tags/tag2.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theme" Target="../theme/theme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image" Target="../media/image1.png"/><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image" Target="../media/image29.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8" name="TextBox 6">
            <a:extLst>
              <a:ext uri="{FF2B5EF4-FFF2-40B4-BE49-F238E27FC236}">
                <a16:creationId xmlns:a16="http://schemas.microsoft.com/office/drawing/2014/main" id="{7DA5B237-216F-496A-9C1D-773EFC9118DD}"/>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16" r:id="rId1"/>
    <p:sldLayoutId id="2147483707" r:id="rId2"/>
    <p:sldLayoutId id="2147483717" r:id="rId3"/>
    <p:sldLayoutId id="2147483713" r:id="rId4"/>
    <p:sldLayoutId id="2147483721" r:id="rId5"/>
    <p:sldLayoutId id="2147483720" r:id="rId6"/>
    <p:sldLayoutId id="2147483719" r:id="rId7"/>
    <p:sldLayoutId id="2147483718" r:id="rId8"/>
    <p:sldLayoutId id="2147483735" r:id="rId9"/>
    <p:sldLayoutId id="2147483736" r:id="rId10"/>
    <p:sldLayoutId id="2147483737" r:id="rId11"/>
    <p:sldLayoutId id="2147483650" r:id="rId12"/>
    <p:sldLayoutId id="2147483652" r:id="rId13"/>
    <p:sldLayoutId id="2147483657" r:id="rId14"/>
    <p:sldLayoutId id="2147483656" r:id="rId15"/>
    <p:sldLayoutId id="2147483669" r:id="rId16"/>
    <p:sldLayoutId id="2147483658" r:id="rId17"/>
    <p:sldLayoutId id="2147483659" r:id="rId18"/>
    <p:sldLayoutId id="2147483722" r:id="rId19"/>
    <p:sldLayoutId id="2147483651" r:id="rId20"/>
    <p:sldLayoutId id="2147483671" r:id="rId21"/>
    <p:sldLayoutId id="2147483751" r:id="rId22"/>
    <p:sldLayoutId id="2147483752" r:id="rId23"/>
    <p:sldLayoutId id="2147483779" r:id="rId2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9100134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21451416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625A59A-4922-4F20-A171-8C3E187CC4F9}"/>
              </a:ext>
            </a:extLst>
          </p:cNvPr>
          <p:cNvGraphicFramePr>
            <a:graphicFrameLocks noChangeAspect="1"/>
          </p:cNvGraphicFramePr>
          <p:nvPr>
            <p:custDataLst>
              <p:tags r:id="rId25"/>
            </p:custDataLst>
            <p:extLst>
              <p:ext uri="{D42A27DB-BD31-4B8C-83A1-F6EECF244321}">
                <p14:modId xmlns:p14="http://schemas.microsoft.com/office/powerpoint/2010/main" val="358700681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26" imgW="473" imgH="476" progId="TCLayout.ActiveDocument.1">
                  <p:embed/>
                </p:oleObj>
              </mc:Choice>
              <mc:Fallback>
                <p:oleObj name="think-cell Slide" r:id="rId26" imgW="473" imgH="476" progId="TCLayout.ActiveDocument.1">
                  <p:embed/>
                  <p:pic>
                    <p:nvPicPr>
                      <p:cNvPr id="5" name="Object 4" hidden="1">
                        <a:extLst>
                          <a:ext uri="{FF2B5EF4-FFF2-40B4-BE49-F238E27FC236}">
                            <a16:creationId xmlns:a16="http://schemas.microsoft.com/office/drawing/2014/main" id="{4625A59A-4922-4F20-A171-8C3E187CC4F9}"/>
                          </a:ext>
                        </a:extLst>
                      </p:cNvPr>
                      <p:cNvPicPr/>
                      <p:nvPr/>
                    </p:nvPicPr>
                    <p:blipFill>
                      <a:blip r:embed="rId27"/>
                      <a:stretch>
                        <a:fillRect/>
                      </a:stretch>
                    </p:blipFill>
                    <p:spPr>
                      <a:xfrm>
                        <a:off x="1588" y="1589"/>
                        <a:ext cx="1588" cy="1588"/>
                      </a:xfrm>
                      <a:prstGeom prst="rect">
                        <a:avLst/>
                      </a:prstGeom>
                    </p:spPr>
                  </p:pic>
                </p:oleObj>
              </mc:Fallback>
            </mc:AlternateContent>
          </a:graphicData>
        </a:graphic>
      </p:graphicFrame>
      <p:sp>
        <p:nvSpPr>
          <p:cNvPr id="2" name="Plassholder for tittel 1"/>
          <p:cNvSpPr>
            <a:spLocks noGrp="1"/>
          </p:cNvSpPr>
          <p:nvPr>
            <p:ph type="title"/>
          </p:nvPr>
        </p:nvSpPr>
        <p:spPr>
          <a:xfrm>
            <a:off x="1069976" y="1269601"/>
            <a:ext cx="14114462" cy="692497"/>
          </a:xfrm>
          <a:prstGeom prst="rect">
            <a:avLst/>
          </a:prstGeom>
        </p:spPr>
        <p:txBody>
          <a:bodyPr vert="horz" lIns="0" tIns="0" rIns="0" bIns="0" rtlCol="0" anchor="t" anchorCtr="0">
            <a:noAutofit/>
          </a:bodyPr>
          <a:lstStyle/>
          <a:p>
            <a:r>
              <a:rPr lang="nb-NO"/>
              <a:t>Klikk for å redigere tittelstil</a:t>
            </a:r>
          </a:p>
        </p:txBody>
      </p:sp>
      <p:sp>
        <p:nvSpPr>
          <p:cNvPr id="3" name="Plassholder for tekst 2"/>
          <p:cNvSpPr>
            <a:spLocks noGrp="1"/>
          </p:cNvSpPr>
          <p:nvPr>
            <p:ph type="body" idx="1"/>
          </p:nvPr>
        </p:nvSpPr>
        <p:spPr>
          <a:xfrm>
            <a:off x="1069976" y="2484438"/>
            <a:ext cx="14114462" cy="5940425"/>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extBox 6">
            <a:extLst>
              <a:ext uri="{FF2B5EF4-FFF2-40B4-BE49-F238E27FC236}">
                <a16:creationId xmlns:a16="http://schemas.microsoft.com/office/drawing/2014/main" id="{7DA5B237-216F-496A-9C1D-773EFC9118DD}"/>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9" name="Bilde 6">
            <a:extLst>
              <a:ext uri="{FF2B5EF4-FFF2-40B4-BE49-F238E27FC236}">
                <a16:creationId xmlns:a16="http://schemas.microsoft.com/office/drawing/2014/main" id="{853626DF-7616-43D7-A7D7-239DC253BB1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78285" y="469287"/>
            <a:ext cx="2065553" cy="698973"/>
          </a:xfrm>
          <a:prstGeom prst="rect">
            <a:avLst/>
          </a:prstGeom>
        </p:spPr>
      </p:pic>
    </p:spTree>
    <p:extLst>
      <p:ext uri="{BB962C8B-B14F-4D97-AF65-F5344CB8AC3E}">
        <p14:creationId xmlns:p14="http://schemas.microsoft.com/office/powerpoint/2010/main" val="328678508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Lst>
  <mc:AlternateContent xmlns:mc="http://schemas.openxmlformats.org/markup-compatibility/2006" xmlns:p14="http://schemas.microsoft.com/office/powerpoint/2010/main">
    <mc:Choice Requires="p14">
      <p:transition p14:dur="10"/>
    </mc:Choice>
    <mc:Fallback xmlns="">
      <p:transition/>
    </mc:Fallback>
  </mc:AlternateContent>
  <p:hf hdr="0" ftr="0"/>
  <p:txStyles>
    <p:titleStyle>
      <a:lvl1pPr algn="l" defTabSz="1218963" rtl="0" eaLnBrk="1" latinLnBrk="0" hangingPunct="1">
        <a:lnSpc>
          <a:spcPct val="90000"/>
        </a:lnSpc>
        <a:spcBef>
          <a:spcPct val="0"/>
        </a:spcBef>
        <a:buNone/>
        <a:defRPr sz="4000" kern="1200">
          <a:solidFill>
            <a:schemeClr val="dk2"/>
          </a:solidFill>
          <a:latin typeface="+mj-lt"/>
          <a:ea typeface="+mj-ea"/>
          <a:cs typeface="+mj-cs"/>
        </a:defRPr>
      </a:lvl1pPr>
    </p:titleStyle>
    <p:bodyStyle>
      <a:lvl1pPr marL="539946" indent="-539946" algn="l" defTabSz="1218963"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389" indent="-571443" algn="l" defTabSz="1218963"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353" indent="-571443" algn="l" defTabSz="1218963"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028" indent="-457154" algn="l" defTabSz="1218963"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6992" indent="-457154" algn="l" defTabSz="1218963"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149" indent="-304740" algn="l" defTabSz="121896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630" indent="-304740" algn="l" defTabSz="121896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112" indent="-304740" algn="l" defTabSz="121896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594" indent="-304740" algn="l" defTabSz="121896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8963" rtl="0" eaLnBrk="1" latinLnBrk="0" hangingPunct="1">
        <a:defRPr sz="2400" kern="1200">
          <a:solidFill>
            <a:schemeClr val="tx1"/>
          </a:solidFill>
          <a:latin typeface="+mn-lt"/>
          <a:ea typeface="+mn-ea"/>
          <a:cs typeface="+mn-cs"/>
        </a:defRPr>
      </a:lvl1pPr>
      <a:lvl2pPr marL="609482" algn="l" defTabSz="1218963" rtl="0" eaLnBrk="1" latinLnBrk="0" hangingPunct="1">
        <a:defRPr sz="2400" kern="1200">
          <a:solidFill>
            <a:schemeClr val="tx1"/>
          </a:solidFill>
          <a:latin typeface="+mn-lt"/>
          <a:ea typeface="+mn-ea"/>
          <a:cs typeface="+mn-cs"/>
        </a:defRPr>
      </a:lvl2pPr>
      <a:lvl3pPr marL="1218963" algn="l" defTabSz="1218963" rtl="0" eaLnBrk="1" latinLnBrk="0" hangingPunct="1">
        <a:defRPr sz="2400" kern="1200">
          <a:solidFill>
            <a:schemeClr val="tx1"/>
          </a:solidFill>
          <a:latin typeface="+mn-lt"/>
          <a:ea typeface="+mn-ea"/>
          <a:cs typeface="+mn-cs"/>
        </a:defRPr>
      </a:lvl3pPr>
      <a:lvl4pPr marL="1828445" algn="l" defTabSz="1218963" rtl="0" eaLnBrk="1" latinLnBrk="0" hangingPunct="1">
        <a:defRPr sz="2400" kern="1200">
          <a:solidFill>
            <a:schemeClr val="tx1"/>
          </a:solidFill>
          <a:latin typeface="+mn-lt"/>
          <a:ea typeface="+mn-ea"/>
          <a:cs typeface="+mn-cs"/>
        </a:defRPr>
      </a:lvl4pPr>
      <a:lvl5pPr marL="2437927" algn="l" defTabSz="1218963" rtl="0" eaLnBrk="1" latinLnBrk="0" hangingPunct="1">
        <a:defRPr sz="2400" kern="1200">
          <a:solidFill>
            <a:schemeClr val="tx1"/>
          </a:solidFill>
          <a:latin typeface="+mn-lt"/>
          <a:ea typeface="+mn-ea"/>
          <a:cs typeface="+mn-cs"/>
        </a:defRPr>
      </a:lvl5pPr>
      <a:lvl6pPr marL="3047409" algn="l" defTabSz="1218963" rtl="0" eaLnBrk="1" latinLnBrk="0" hangingPunct="1">
        <a:defRPr sz="2400" kern="1200">
          <a:solidFill>
            <a:schemeClr val="tx1"/>
          </a:solidFill>
          <a:latin typeface="+mn-lt"/>
          <a:ea typeface="+mn-ea"/>
          <a:cs typeface="+mn-cs"/>
        </a:defRPr>
      </a:lvl6pPr>
      <a:lvl7pPr marL="3656889" algn="l" defTabSz="1218963" rtl="0" eaLnBrk="1" latinLnBrk="0" hangingPunct="1">
        <a:defRPr sz="2400" kern="1200">
          <a:solidFill>
            <a:schemeClr val="tx1"/>
          </a:solidFill>
          <a:latin typeface="+mn-lt"/>
          <a:ea typeface="+mn-ea"/>
          <a:cs typeface="+mn-cs"/>
        </a:defRPr>
      </a:lvl7pPr>
      <a:lvl8pPr marL="4266372" algn="l" defTabSz="1218963" rtl="0" eaLnBrk="1" latinLnBrk="0" hangingPunct="1">
        <a:defRPr sz="2400" kern="1200">
          <a:solidFill>
            <a:schemeClr val="tx1"/>
          </a:solidFill>
          <a:latin typeface="+mn-lt"/>
          <a:ea typeface="+mn-ea"/>
          <a:cs typeface="+mn-cs"/>
        </a:defRPr>
      </a:lvl8pPr>
      <a:lvl9pPr marL="4875854" algn="l" defTabSz="12189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565">
          <p15:clr>
            <a:srgbClr val="F26B43"/>
          </p15:clr>
        </p15:guide>
        <p15:guide id="2" pos="2593">
          <p15:clr>
            <a:srgbClr val="F26B43"/>
          </p15:clr>
        </p15:guide>
        <p15:guide id="3" orient="horz" pos="935">
          <p15:clr>
            <a:srgbClr val="F26B43"/>
          </p15:clr>
        </p15:guide>
        <p15:guide id="4" orient="horz" pos="5307">
          <p15:clr>
            <a:srgbClr val="F26B43"/>
          </p15:clr>
        </p15:guide>
        <p15:guide id="5" orient="horz" pos="3997">
          <p15:clr>
            <a:srgbClr val="F26B43"/>
          </p15:clr>
        </p15:guide>
        <p15:guide id="6" pos="7197">
          <p15:clr>
            <a:srgbClr val="F26B43"/>
          </p15:clr>
        </p15:guide>
        <p15:guide id="7" pos="415">
          <p15:clr>
            <a:srgbClr val="F26B43"/>
          </p15:clr>
        </p15:guide>
        <p15:guide id="8" orient="horz" pos="59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6.xml"/><Relationship Id="rId5" Type="http://schemas.openxmlformats.org/officeDocument/2006/relationships/image" Target="../media/image17.emf"/><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ags" Target="../tags/tag7.xml"/><Relationship Id="rId5" Type="http://schemas.openxmlformats.org/officeDocument/2006/relationships/image" Target="../media/image17.emf"/><Relationship Id="rId4"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9.xml"/><Relationship Id="rId5" Type="http://schemas.openxmlformats.org/officeDocument/2006/relationships/image" Target="../media/image35.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hyperlink" Target="https://informasjonsforvaltning.github.io/cdvno/" TargetMode="Externa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notesSlide" Target="../notesSlides/notesSlide8.xml"/><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emf"/><Relationship Id="rId15" Type="http://schemas.openxmlformats.org/officeDocument/2006/relationships/image" Target="../media/image49.svg"/><Relationship Id="rId10" Type="http://schemas.openxmlformats.org/officeDocument/2006/relationships/image" Target="../media/image44.png"/><Relationship Id="rId4" Type="http://schemas.openxmlformats.org/officeDocument/2006/relationships/oleObject" Target="../embeddings/oleObject8.bin"/><Relationship Id="rId9" Type="http://schemas.openxmlformats.org/officeDocument/2006/relationships/image" Target="../media/image43.svg"/><Relationship Id="rId14"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51.sv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43.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5.svg"/><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image" Target="../media/image44.png"/><Relationship Id="rId5" Type="http://schemas.openxmlformats.org/officeDocument/2006/relationships/image" Target="../media/image39.emf"/><Relationship Id="rId4" Type="http://schemas.openxmlformats.org/officeDocument/2006/relationships/oleObject" Target="../embeddings/oleObject9.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9.svg"/><Relationship Id="rId2" Type="http://schemas.openxmlformats.org/officeDocument/2006/relationships/slideLayout" Target="../slideLayouts/slideLayout17.xml"/><Relationship Id="rId1" Type="http://schemas.openxmlformats.org/officeDocument/2006/relationships/tags" Target="../tags/tag10.xml"/><Relationship Id="rId6" Type="http://schemas.openxmlformats.org/officeDocument/2006/relationships/image" Target="../media/image48.png"/><Relationship Id="rId5" Type="http://schemas.openxmlformats.org/officeDocument/2006/relationships/image" Target="../media/image39.emf"/><Relationship Id="rId4" Type="http://schemas.openxmlformats.org/officeDocument/2006/relationships/oleObject" Target="../embeddings/oleObject10.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20.xml"/><Relationship Id="rId7" Type="http://schemas.openxmlformats.org/officeDocument/2006/relationships/image" Target="../media/image53.png"/><Relationship Id="rId2" Type="http://schemas.openxmlformats.org/officeDocument/2006/relationships/slideLayout" Target="../slideLayouts/slideLayout19.xml"/><Relationship Id="rId1" Type="http://schemas.openxmlformats.org/officeDocument/2006/relationships/tags" Target="../tags/tag1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17.emf"/><Relationship Id="rId10" Type="http://schemas.openxmlformats.org/officeDocument/2006/relationships/image" Target="../media/image56.png"/><Relationship Id="rId4" Type="http://schemas.openxmlformats.org/officeDocument/2006/relationships/oleObject" Target="../embeddings/oleObject11.bin"/><Relationship Id="rId9" Type="http://schemas.openxmlformats.org/officeDocument/2006/relationships/image" Target="../media/image55.png"/></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hyperlink" Target="https://www.forskningsradet.no/nyheter/2023/ruter-vinn-forskingsradets-innovasjonspris/" TargetMode="External"/><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www.nokios.no/wp-content/uploads/2023/11/nokios-2023-workshop-9-nysted-hansen-swanberg.pdf" TargetMode="External"/><Relationship Id="rId2" Type="http://schemas.openxmlformats.org/officeDocument/2006/relationships/image" Target="../media/image67.png"/><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3.xml"/><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sv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500331-AEF5-14A3-DEEC-2200C2AEEFFD}"/>
              </a:ext>
            </a:extLst>
          </p:cNvPr>
          <p:cNvSpPr>
            <a:spLocks noGrp="1"/>
          </p:cNvSpPr>
          <p:nvPr>
            <p:ph type="ctrTitle"/>
          </p:nvPr>
        </p:nvSpPr>
        <p:spPr>
          <a:xfrm>
            <a:off x="5846332" y="4839361"/>
            <a:ext cx="9842597" cy="2440304"/>
          </a:xfrm>
        </p:spPr>
        <p:txBody>
          <a:bodyPr>
            <a:noAutofit/>
          </a:bodyPr>
          <a:lstStyle/>
          <a:p>
            <a:r>
              <a:rPr lang="nb-NO" sz="3600" b="1" dirty="0"/>
              <a:t>Helhetlig informasjon for digital assistanse</a:t>
            </a:r>
            <a:br>
              <a:rPr lang="nb-NO" sz="3200" dirty="0"/>
            </a:br>
            <a:r>
              <a:rPr lang="nb-NO" sz="3200" dirty="0"/>
              <a:t>Mulighetsbilde og alternativer (Utkast v 0.722)</a:t>
            </a:r>
            <a:br>
              <a:rPr lang="nb-NO" sz="3200" dirty="0"/>
            </a:br>
            <a:br>
              <a:rPr lang="nb-NO" sz="3200" dirty="0"/>
            </a:br>
            <a:br>
              <a:rPr lang="nb-NO" sz="3200" dirty="0"/>
            </a:br>
            <a:r>
              <a:rPr lang="nb-NO" sz="3200" dirty="0"/>
              <a:t>01.06.2024</a:t>
            </a:r>
            <a:endParaRPr lang="nb-NO" sz="3200" dirty="0">
              <a:cs typeface="Arial"/>
            </a:endParaRPr>
          </a:p>
        </p:txBody>
      </p:sp>
      <p:sp>
        <p:nvSpPr>
          <p:cNvPr id="3" name="TekstSylinder 2">
            <a:extLst>
              <a:ext uri="{FF2B5EF4-FFF2-40B4-BE49-F238E27FC236}">
                <a16:creationId xmlns:a16="http://schemas.microsoft.com/office/drawing/2014/main" id="{899473A1-74FE-92AE-93BD-46EF3875F5E1}"/>
              </a:ext>
            </a:extLst>
          </p:cNvPr>
          <p:cNvSpPr txBox="1"/>
          <p:nvPr/>
        </p:nvSpPr>
        <p:spPr>
          <a:xfrm rot="2125247">
            <a:off x="14097334" y="678855"/>
            <a:ext cx="1959191" cy="440762"/>
          </a:xfrm>
          <a:prstGeom prst="rect">
            <a:avLst/>
          </a:prstGeom>
          <a:noFill/>
        </p:spPr>
        <p:txBody>
          <a:bodyPr wrap="none" rtlCol="0">
            <a:spAutoFit/>
          </a:bodyPr>
          <a:lstStyle/>
          <a:p>
            <a:r>
              <a:rPr lang="nb-NO" dirty="0">
                <a:solidFill>
                  <a:srgbClr val="FF0000"/>
                </a:solidFill>
              </a:rPr>
              <a:t>Ikke ferdigstilt</a:t>
            </a:r>
          </a:p>
        </p:txBody>
      </p:sp>
    </p:spTree>
    <p:extLst>
      <p:ext uri="{BB962C8B-B14F-4D97-AF65-F5344CB8AC3E}">
        <p14:creationId xmlns:p14="http://schemas.microsoft.com/office/powerpoint/2010/main" val="1947826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1732C4-2892-DB8F-0BE4-E6488EE01208}"/>
              </a:ext>
            </a:extLst>
          </p:cNvPr>
          <p:cNvSpPr>
            <a:spLocks noGrp="1"/>
          </p:cNvSpPr>
          <p:nvPr>
            <p:ph type="title"/>
          </p:nvPr>
        </p:nvSpPr>
        <p:spPr>
          <a:xfrm>
            <a:off x="5000427" y="463735"/>
            <a:ext cx="12295197" cy="692497"/>
          </a:xfrm>
        </p:spPr>
        <p:txBody>
          <a:bodyPr/>
          <a:lstStyle/>
          <a:p>
            <a:r>
              <a:rPr lang="nb-NO" dirty="0" err="1"/>
              <a:t>Rotårsaksanalyse</a:t>
            </a:r>
            <a:endParaRPr lang="nb-NO" dirty="0"/>
          </a:p>
        </p:txBody>
      </p:sp>
      <p:sp>
        <p:nvSpPr>
          <p:cNvPr id="8" name="Ellipse 7">
            <a:extLst>
              <a:ext uri="{FF2B5EF4-FFF2-40B4-BE49-F238E27FC236}">
                <a16:creationId xmlns:a16="http://schemas.microsoft.com/office/drawing/2014/main" id="{CAC96920-D2C1-036C-7250-42FE556697D6}"/>
              </a:ext>
            </a:extLst>
          </p:cNvPr>
          <p:cNvSpPr/>
          <p:nvPr/>
        </p:nvSpPr>
        <p:spPr>
          <a:xfrm>
            <a:off x="3373133" y="1603440"/>
            <a:ext cx="1955259" cy="89494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Finner ikke frem til rett informasjon</a:t>
            </a:r>
          </a:p>
        </p:txBody>
      </p:sp>
      <p:sp>
        <p:nvSpPr>
          <p:cNvPr id="9" name="Ellipse 8">
            <a:extLst>
              <a:ext uri="{FF2B5EF4-FFF2-40B4-BE49-F238E27FC236}">
                <a16:creationId xmlns:a16="http://schemas.microsoft.com/office/drawing/2014/main" id="{A0C1F8CE-E44B-5E96-F9C1-542F7CFAE69D}"/>
              </a:ext>
            </a:extLst>
          </p:cNvPr>
          <p:cNvSpPr/>
          <p:nvPr/>
        </p:nvSpPr>
        <p:spPr>
          <a:xfrm>
            <a:off x="4742374" y="2261195"/>
            <a:ext cx="1955259" cy="1008433"/>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Kjenner ikke  etatenes oppgave-fordeling</a:t>
            </a:r>
          </a:p>
        </p:txBody>
      </p:sp>
      <p:sp>
        <p:nvSpPr>
          <p:cNvPr id="10" name="Ellipse 9">
            <a:extLst>
              <a:ext uri="{FF2B5EF4-FFF2-40B4-BE49-F238E27FC236}">
                <a16:creationId xmlns:a16="http://schemas.microsoft.com/office/drawing/2014/main" id="{0B5F7274-984A-2981-57EC-5497E1C44DA0}"/>
              </a:ext>
            </a:extLst>
          </p:cNvPr>
          <p:cNvSpPr/>
          <p:nvPr/>
        </p:nvSpPr>
        <p:spPr>
          <a:xfrm>
            <a:off x="11386318" y="3159321"/>
            <a:ext cx="1702504" cy="671208"/>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Ulik begrepsbruk</a:t>
            </a:r>
          </a:p>
        </p:txBody>
      </p:sp>
      <p:sp>
        <p:nvSpPr>
          <p:cNvPr id="11" name="Ellipse 10">
            <a:extLst>
              <a:ext uri="{FF2B5EF4-FFF2-40B4-BE49-F238E27FC236}">
                <a16:creationId xmlns:a16="http://schemas.microsoft.com/office/drawing/2014/main" id="{8915CD0C-7433-D972-1EE3-29756DB6AF3E}"/>
              </a:ext>
            </a:extLst>
          </p:cNvPr>
          <p:cNvSpPr/>
          <p:nvPr/>
        </p:nvSpPr>
        <p:spPr>
          <a:xfrm>
            <a:off x="7980743" y="2208178"/>
            <a:ext cx="1955259" cy="1008433"/>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Videreformidler informasjon mellom etater</a:t>
            </a:r>
          </a:p>
        </p:txBody>
      </p:sp>
      <p:sp>
        <p:nvSpPr>
          <p:cNvPr id="12" name="Ellipse 11">
            <a:extLst>
              <a:ext uri="{FF2B5EF4-FFF2-40B4-BE49-F238E27FC236}">
                <a16:creationId xmlns:a16="http://schemas.microsoft.com/office/drawing/2014/main" id="{D13FCF6A-4223-545F-C49F-890F113F564C}"/>
              </a:ext>
            </a:extLst>
          </p:cNvPr>
          <p:cNvSpPr/>
          <p:nvPr/>
        </p:nvSpPr>
        <p:spPr>
          <a:xfrm>
            <a:off x="9579732" y="1546697"/>
            <a:ext cx="1955259" cy="1008433"/>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Oppgir samme informasjon mange ganger</a:t>
            </a:r>
          </a:p>
        </p:txBody>
      </p:sp>
      <p:sp>
        <p:nvSpPr>
          <p:cNvPr id="13" name="Ellipse 12">
            <a:extLst>
              <a:ext uri="{FF2B5EF4-FFF2-40B4-BE49-F238E27FC236}">
                <a16:creationId xmlns:a16="http://schemas.microsoft.com/office/drawing/2014/main" id="{12EE0EAA-8370-229A-BCE7-E0D69248BE41}"/>
              </a:ext>
            </a:extLst>
          </p:cNvPr>
          <p:cNvSpPr/>
          <p:nvPr/>
        </p:nvSpPr>
        <p:spPr>
          <a:xfrm>
            <a:off x="11178721" y="2208179"/>
            <a:ext cx="2332453" cy="894946"/>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Krevende å håndtere mange tjenester i parallell</a:t>
            </a:r>
          </a:p>
        </p:txBody>
      </p:sp>
      <p:sp>
        <p:nvSpPr>
          <p:cNvPr id="14" name="Ellipse 13">
            <a:extLst>
              <a:ext uri="{FF2B5EF4-FFF2-40B4-BE49-F238E27FC236}">
                <a16:creationId xmlns:a16="http://schemas.microsoft.com/office/drawing/2014/main" id="{DCFAB448-0FEA-F3C3-FC0E-5B41E3F6A312}"/>
              </a:ext>
            </a:extLst>
          </p:cNvPr>
          <p:cNvSpPr/>
          <p:nvPr/>
        </p:nvSpPr>
        <p:spPr>
          <a:xfrm>
            <a:off x="6361206" y="1574530"/>
            <a:ext cx="1955259" cy="1008433"/>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Informasjon er fragmentert og vanskelig å forstå</a:t>
            </a:r>
          </a:p>
        </p:txBody>
      </p:sp>
      <p:sp>
        <p:nvSpPr>
          <p:cNvPr id="16" name="Ellipse 15">
            <a:extLst>
              <a:ext uri="{FF2B5EF4-FFF2-40B4-BE49-F238E27FC236}">
                <a16:creationId xmlns:a16="http://schemas.microsoft.com/office/drawing/2014/main" id="{A9E39EB9-F2F5-03E9-4708-86CDA01170FE}"/>
              </a:ext>
            </a:extLst>
          </p:cNvPr>
          <p:cNvSpPr/>
          <p:nvPr/>
        </p:nvSpPr>
        <p:spPr>
          <a:xfrm>
            <a:off x="14575734" y="3203069"/>
            <a:ext cx="1642920" cy="735411"/>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Ulik tilgang til rettigheter</a:t>
            </a:r>
          </a:p>
        </p:txBody>
      </p:sp>
      <p:sp>
        <p:nvSpPr>
          <p:cNvPr id="17" name="Ellipse 16">
            <a:extLst>
              <a:ext uri="{FF2B5EF4-FFF2-40B4-BE49-F238E27FC236}">
                <a16:creationId xmlns:a16="http://schemas.microsoft.com/office/drawing/2014/main" id="{807F1468-97DD-825B-D977-27854E5947AE}"/>
              </a:ext>
            </a:extLst>
          </p:cNvPr>
          <p:cNvSpPr/>
          <p:nvPr/>
        </p:nvSpPr>
        <p:spPr>
          <a:xfrm>
            <a:off x="6436706" y="2983148"/>
            <a:ext cx="1955259" cy="89494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Ingen digital tilgang uten </a:t>
            </a:r>
            <a:r>
              <a:rPr lang="nb-NO" sz="1400" dirty="0" err="1">
                <a:solidFill>
                  <a:schemeClr val="tx1"/>
                </a:solidFill>
              </a:rPr>
              <a:t>eID</a:t>
            </a:r>
            <a:endParaRPr lang="nb-NO" sz="1400" dirty="0">
              <a:solidFill>
                <a:schemeClr val="tx1"/>
              </a:solidFill>
            </a:endParaRPr>
          </a:p>
        </p:txBody>
      </p:sp>
      <p:sp>
        <p:nvSpPr>
          <p:cNvPr id="18" name="Ellipse 17">
            <a:extLst>
              <a:ext uri="{FF2B5EF4-FFF2-40B4-BE49-F238E27FC236}">
                <a16:creationId xmlns:a16="http://schemas.microsoft.com/office/drawing/2014/main" id="{856CC776-4FE9-416A-9693-2A9A4B033690}"/>
              </a:ext>
            </a:extLst>
          </p:cNvPr>
          <p:cNvSpPr/>
          <p:nvPr/>
        </p:nvSpPr>
        <p:spPr>
          <a:xfrm>
            <a:off x="9842281" y="2805225"/>
            <a:ext cx="1446256" cy="89494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Fysiske personer er borte</a:t>
            </a:r>
          </a:p>
        </p:txBody>
      </p:sp>
      <p:sp>
        <p:nvSpPr>
          <p:cNvPr id="19" name="Ellipse 18">
            <a:extLst>
              <a:ext uri="{FF2B5EF4-FFF2-40B4-BE49-F238E27FC236}">
                <a16:creationId xmlns:a16="http://schemas.microsoft.com/office/drawing/2014/main" id="{75BD2E96-63E3-E9AC-398D-38437DFEF5A8}"/>
              </a:ext>
            </a:extLst>
          </p:cNvPr>
          <p:cNvSpPr/>
          <p:nvPr/>
        </p:nvSpPr>
        <p:spPr>
          <a:xfrm>
            <a:off x="5030952" y="1146308"/>
            <a:ext cx="1556932" cy="71725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(For) mye informasjon</a:t>
            </a:r>
          </a:p>
        </p:txBody>
      </p:sp>
      <p:sp>
        <p:nvSpPr>
          <p:cNvPr id="20" name="Ellipse 19">
            <a:extLst>
              <a:ext uri="{FF2B5EF4-FFF2-40B4-BE49-F238E27FC236}">
                <a16:creationId xmlns:a16="http://schemas.microsoft.com/office/drawing/2014/main" id="{C912A145-19BD-91DA-A396-1F864266B3D6}"/>
              </a:ext>
            </a:extLst>
          </p:cNvPr>
          <p:cNvSpPr/>
          <p:nvPr/>
        </p:nvSpPr>
        <p:spPr>
          <a:xfrm>
            <a:off x="8235554" y="1188069"/>
            <a:ext cx="1556932" cy="71725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Mange kilder</a:t>
            </a:r>
          </a:p>
        </p:txBody>
      </p:sp>
      <p:sp>
        <p:nvSpPr>
          <p:cNvPr id="21" name="Ellipse 20">
            <a:extLst>
              <a:ext uri="{FF2B5EF4-FFF2-40B4-BE49-F238E27FC236}">
                <a16:creationId xmlns:a16="http://schemas.microsoft.com/office/drawing/2014/main" id="{7C7EE398-2EF5-8B0F-399A-832BE36FA39F}"/>
              </a:ext>
            </a:extLst>
          </p:cNvPr>
          <p:cNvSpPr/>
          <p:nvPr/>
        </p:nvSpPr>
        <p:spPr>
          <a:xfrm>
            <a:off x="11306019" y="1188069"/>
            <a:ext cx="1556932" cy="71725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Vanskelig å navigere</a:t>
            </a:r>
          </a:p>
        </p:txBody>
      </p:sp>
      <p:sp>
        <p:nvSpPr>
          <p:cNvPr id="22" name="Ellipse 21">
            <a:extLst>
              <a:ext uri="{FF2B5EF4-FFF2-40B4-BE49-F238E27FC236}">
                <a16:creationId xmlns:a16="http://schemas.microsoft.com/office/drawing/2014/main" id="{81D6D3FA-1ECB-CEF9-E6B2-56C1CEC6223D}"/>
              </a:ext>
            </a:extLst>
          </p:cNvPr>
          <p:cNvSpPr/>
          <p:nvPr/>
        </p:nvSpPr>
        <p:spPr>
          <a:xfrm>
            <a:off x="13091822" y="2879770"/>
            <a:ext cx="1544037" cy="71725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Ulik</a:t>
            </a:r>
          </a:p>
          <a:p>
            <a:pPr algn="ctr"/>
            <a:r>
              <a:rPr lang="nb-NO" sz="1400" dirty="0">
                <a:solidFill>
                  <a:schemeClr val="tx1"/>
                </a:solidFill>
              </a:rPr>
              <a:t>struktur og design</a:t>
            </a:r>
          </a:p>
        </p:txBody>
      </p:sp>
      <p:sp>
        <p:nvSpPr>
          <p:cNvPr id="23" name="Ellipse 22">
            <a:extLst>
              <a:ext uri="{FF2B5EF4-FFF2-40B4-BE49-F238E27FC236}">
                <a16:creationId xmlns:a16="http://schemas.microsoft.com/office/drawing/2014/main" id="{9E997A6D-D090-5E1D-4CFC-AAF288624032}"/>
              </a:ext>
            </a:extLst>
          </p:cNvPr>
          <p:cNvSpPr/>
          <p:nvPr/>
        </p:nvSpPr>
        <p:spPr>
          <a:xfrm>
            <a:off x="14181119" y="2300592"/>
            <a:ext cx="1761910" cy="671208"/>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Motstridende informasjon</a:t>
            </a:r>
          </a:p>
        </p:txBody>
      </p:sp>
      <p:sp>
        <p:nvSpPr>
          <p:cNvPr id="24" name="Ellipse 23">
            <a:extLst>
              <a:ext uri="{FF2B5EF4-FFF2-40B4-BE49-F238E27FC236}">
                <a16:creationId xmlns:a16="http://schemas.microsoft.com/office/drawing/2014/main" id="{283287A8-E0F6-9BA5-BDA3-394B0F7AA40F}"/>
              </a:ext>
            </a:extLst>
          </p:cNvPr>
          <p:cNvSpPr/>
          <p:nvPr/>
        </p:nvSpPr>
        <p:spPr>
          <a:xfrm>
            <a:off x="12764961" y="1378271"/>
            <a:ext cx="2297113" cy="1008433"/>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Mistenksom og kontrollerende fremfor hjelpsom og omsorgsfull</a:t>
            </a:r>
          </a:p>
        </p:txBody>
      </p:sp>
      <p:sp>
        <p:nvSpPr>
          <p:cNvPr id="25" name="Ellipse 24">
            <a:extLst>
              <a:ext uri="{FF2B5EF4-FFF2-40B4-BE49-F238E27FC236}">
                <a16:creationId xmlns:a16="http://schemas.microsoft.com/office/drawing/2014/main" id="{B5241742-9328-FC9B-261D-790353706759}"/>
              </a:ext>
            </a:extLst>
          </p:cNvPr>
          <p:cNvSpPr/>
          <p:nvPr/>
        </p:nvSpPr>
        <p:spPr>
          <a:xfrm>
            <a:off x="2750265" y="2813538"/>
            <a:ext cx="2121102" cy="671208"/>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Vet ikke hvor jeg er i prosessen</a:t>
            </a:r>
          </a:p>
        </p:txBody>
      </p:sp>
      <p:sp>
        <p:nvSpPr>
          <p:cNvPr id="27" name="Ellipse 26">
            <a:extLst>
              <a:ext uri="{FF2B5EF4-FFF2-40B4-BE49-F238E27FC236}">
                <a16:creationId xmlns:a16="http://schemas.microsoft.com/office/drawing/2014/main" id="{1A7FC58F-B9A7-FF23-8DCE-EF4B689744A0}"/>
              </a:ext>
            </a:extLst>
          </p:cNvPr>
          <p:cNvSpPr/>
          <p:nvPr/>
        </p:nvSpPr>
        <p:spPr>
          <a:xfrm>
            <a:off x="3830900" y="4739295"/>
            <a:ext cx="1749867" cy="1008433"/>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Vanskelig å prioritere noe for andre etater</a:t>
            </a:r>
          </a:p>
        </p:txBody>
      </p:sp>
      <p:sp>
        <p:nvSpPr>
          <p:cNvPr id="28" name="Ellipse 27">
            <a:extLst>
              <a:ext uri="{FF2B5EF4-FFF2-40B4-BE49-F238E27FC236}">
                <a16:creationId xmlns:a16="http://schemas.microsoft.com/office/drawing/2014/main" id="{9A2B8D4C-4BA0-78ED-A03D-541689B2B56C}"/>
              </a:ext>
            </a:extLst>
          </p:cNvPr>
          <p:cNvSpPr/>
          <p:nvPr/>
        </p:nvSpPr>
        <p:spPr>
          <a:xfrm>
            <a:off x="3085314" y="3771131"/>
            <a:ext cx="1749867" cy="894945"/>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Mangler hjemmel eller samtykke for deling</a:t>
            </a:r>
          </a:p>
        </p:txBody>
      </p:sp>
      <p:sp>
        <p:nvSpPr>
          <p:cNvPr id="29" name="Ellipse 28">
            <a:extLst>
              <a:ext uri="{FF2B5EF4-FFF2-40B4-BE49-F238E27FC236}">
                <a16:creationId xmlns:a16="http://schemas.microsoft.com/office/drawing/2014/main" id="{6B53B054-F290-8FC8-3141-C6C39967A80C}"/>
              </a:ext>
            </a:extLst>
          </p:cNvPr>
          <p:cNvSpPr/>
          <p:nvPr/>
        </p:nvSpPr>
        <p:spPr>
          <a:xfrm>
            <a:off x="4951590" y="3767223"/>
            <a:ext cx="1749867" cy="1094497"/>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Kjenner ikke andre etaters tjenester og informasjon</a:t>
            </a:r>
          </a:p>
        </p:txBody>
      </p:sp>
      <p:sp>
        <p:nvSpPr>
          <p:cNvPr id="30" name="Ellipse 29">
            <a:extLst>
              <a:ext uri="{FF2B5EF4-FFF2-40B4-BE49-F238E27FC236}">
                <a16:creationId xmlns:a16="http://schemas.microsoft.com/office/drawing/2014/main" id="{21886BEC-18E9-5BD8-AD65-B7BF505270B0}"/>
              </a:ext>
            </a:extLst>
          </p:cNvPr>
          <p:cNvSpPr/>
          <p:nvPr/>
        </p:nvSpPr>
        <p:spPr>
          <a:xfrm>
            <a:off x="10089402" y="3966775"/>
            <a:ext cx="2070600" cy="894945"/>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Kjenner ikke sentrale krav og fellesløsninger</a:t>
            </a:r>
          </a:p>
        </p:txBody>
      </p:sp>
      <p:sp>
        <p:nvSpPr>
          <p:cNvPr id="31" name="Ellipse 30">
            <a:extLst>
              <a:ext uri="{FF2B5EF4-FFF2-40B4-BE49-F238E27FC236}">
                <a16:creationId xmlns:a16="http://schemas.microsoft.com/office/drawing/2014/main" id="{4EAD4E68-0EC1-7A7C-CE96-4F78A57F242D}"/>
              </a:ext>
            </a:extLst>
          </p:cNvPr>
          <p:cNvSpPr/>
          <p:nvPr/>
        </p:nvSpPr>
        <p:spPr>
          <a:xfrm>
            <a:off x="6714739" y="4165025"/>
            <a:ext cx="2070600" cy="775917"/>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Begrensninger i </a:t>
            </a:r>
            <a:r>
              <a:rPr lang="nb-NO" sz="1400" dirty="0" err="1">
                <a:solidFill>
                  <a:schemeClr val="tx1"/>
                </a:solidFill>
              </a:rPr>
              <a:t>legacysystemer</a:t>
            </a:r>
            <a:endParaRPr lang="nb-NO" sz="1400" dirty="0">
              <a:solidFill>
                <a:schemeClr val="tx1"/>
              </a:solidFill>
            </a:endParaRPr>
          </a:p>
        </p:txBody>
      </p:sp>
      <p:sp>
        <p:nvSpPr>
          <p:cNvPr id="32" name="Ellipse 31">
            <a:extLst>
              <a:ext uri="{FF2B5EF4-FFF2-40B4-BE49-F238E27FC236}">
                <a16:creationId xmlns:a16="http://schemas.microsoft.com/office/drawing/2014/main" id="{6855DB55-8B85-574F-FB7E-B702F4CA72A1}"/>
              </a:ext>
            </a:extLst>
          </p:cNvPr>
          <p:cNvSpPr/>
          <p:nvPr/>
        </p:nvSpPr>
        <p:spPr>
          <a:xfrm>
            <a:off x="8526728" y="3569194"/>
            <a:ext cx="1544037" cy="894945"/>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Ingen myndighet over andre etater</a:t>
            </a:r>
          </a:p>
        </p:txBody>
      </p:sp>
      <p:sp>
        <p:nvSpPr>
          <p:cNvPr id="33" name="Ellipse 32">
            <a:extLst>
              <a:ext uri="{FF2B5EF4-FFF2-40B4-BE49-F238E27FC236}">
                <a16:creationId xmlns:a16="http://schemas.microsoft.com/office/drawing/2014/main" id="{B061F5AB-8343-FE90-C4BD-FDA36BC05F84}"/>
              </a:ext>
            </a:extLst>
          </p:cNvPr>
          <p:cNvSpPr/>
          <p:nvPr/>
        </p:nvSpPr>
        <p:spPr>
          <a:xfrm>
            <a:off x="5704563" y="4852783"/>
            <a:ext cx="1824813" cy="894945"/>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Mangler ressurser til å digitalisere</a:t>
            </a:r>
          </a:p>
        </p:txBody>
      </p:sp>
      <p:sp>
        <p:nvSpPr>
          <p:cNvPr id="34" name="Ellipse 33">
            <a:extLst>
              <a:ext uri="{FF2B5EF4-FFF2-40B4-BE49-F238E27FC236}">
                <a16:creationId xmlns:a16="http://schemas.microsoft.com/office/drawing/2014/main" id="{FDD38657-E7DB-C809-F84E-FDBA9EB625D8}"/>
              </a:ext>
            </a:extLst>
          </p:cNvPr>
          <p:cNvSpPr/>
          <p:nvPr/>
        </p:nvSpPr>
        <p:spPr>
          <a:xfrm>
            <a:off x="13752616" y="5048921"/>
            <a:ext cx="2466038" cy="735411"/>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Mangler ressurser til å følge med i utviklingen</a:t>
            </a:r>
          </a:p>
        </p:txBody>
      </p:sp>
      <p:sp>
        <p:nvSpPr>
          <p:cNvPr id="35" name="Ellipse 34">
            <a:extLst>
              <a:ext uri="{FF2B5EF4-FFF2-40B4-BE49-F238E27FC236}">
                <a16:creationId xmlns:a16="http://schemas.microsoft.com/office/drawing/2014/main" id="{0D6DA3D9-7744-C690-665E-516102238F0A}"/>
              </a:ext>
            </a:extLst>
          </p:cNvPr>
          <p:cNvSpPr/>
          <p:nvPr/>
        </p:nvSpPr>
        <p:spPr>
          <a:xfrm>
            <a:off x="12410128" y="4038423"/>
            <a:ext cx="3093256" cy="823297"/>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Mangler standardgrensesnitt som sikrer samhandling</a:t>
            </a:r>
          </a:p>
        </p:txBody>
      </p:sp>
      <p:sp>
        <p:nvSpPr>
          <p:cNvPr id="36" name="Ellipse 35">
            <a:extLst>
              <a:ext uri="{FF2B5EF4-FFF2-40B4-BE49-F238E27FC236}">
                <a16:creationId xmlns:a16="http://schemas.microsoft.com/office/drawing/2014/main" id="{DEB4B3E4-CD9E-CF23-BBC4-F5ED04502F62}"/>
              </a:ext>
            </a:extLst>
          </p:cNvPr>
          <p:cNvSpPr/>
          <p:nvPr/>
        </p:nvSpPr>
        <p:spPr>
          <a:xfrm>
            <a:off x="11323125" y="4895214"/>
            <a:ext cx="2466038" cy="521413"/>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Ingen påvirkning på markedsløsninger</a:t>
            </a:r>
          </a:p>
        </p:txBody>
      </p:sp>
      <p:sp>
        <p:nvSpPr>
          <p:cNvPr id="37" name="Ellipse 36">
            <a:extLst>
              <a:ext uri="{FF2B5EF4-FFF2-40B4-BE49-F238E27FC236}">
                <a16:creationId xmlns:a16="http://schemas.microsoft.com/office/drawing/2014/main" id="{27A01852-09C6-D6A3-9461-0771C02D7FC9}"/>
              </a:ext>
            </a:extLst>
          </p:cNvPr>
          <p:cNvSpPr/>
          <p:nvPr/>
        </p:nvSpPr>
        <p:spPr>
          <a:xfrm>
            <a:off x="7902396" y="4826507"/>
            <a:ext cx="3388883" cy="83401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Mangler fellesfunksjonalitet som samtykkeløsning og felles designsystem </a:t>
            </a:r>
          </a:p>
        </p:txBody>
      </p:sp>
      <p:sp>
        <p:nvSpPr>
          <p:cNvPr id="38" name="Ellipse 37">
            <a:extLst>
              <a:ext uri="{FF2B5EF4-FFF2-40B4-BE49-F238E27FC236}">
                <a16:creationId xmlns:a16="http://schemas.microsoft.com/office/drawing/2014/main" id="{D59C250D-C723-AC80-4E3C-C191D4FF97B4}"/>
              </a:ext>
            </a:extLst>
          </p:cNvPr>
          <p:cNvSpPr/>
          <p:nvPr/>
        </p:nvSpPr>
        <p:spPr>
          <a:xfrm>
            <a:off x="2996429" y="6088715"/>
            <a:ext cx="2894981" cy="1008433"/>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Hver etat fokus på sitt samfunnsoppdrag, ingen har ansvar på tvers</a:t>
            </a:r>
          </a:p>
        </p:txBody>
      </p:sp>
      <p:sp>
        <p:nvSpPr>
          <p:cNvPr id="40" name="Ellipse 39">
            <a:extLst>
              <a:ext uri="{FF2B5EF4-FFF2-40B4-BE49-F238E27FC236}">
                <a16:creationId xmlns:a16="http://schemas.microsoft.com/office/drawing/2014/main" id="{FCF8415C-F0BF-B5DE-7207-7E302F67D4E8}"/>
              </a:ext>
            </a:extLst>
          </p:cNvPr>
          <p:cNvSpPr/>
          <p:nvPr/>
        </p:nvSpPr>
        <p:spPr>
          <a:xfrm>
            <a:off x="2718367" y="7547079"/>
            <a:ext cx="2483759" cy="1008433"/>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Ledere leverer på det de blir målt på. Ingen måler helhet</a:t>
            </a:r>
          </a:p>
        </p:txBody>
      </p:sp>
      <p:sp>
        <p:nvSpPr>
          <p:cNvPr id="41" name="Ellipse 40">
            <a:extLst>
              <a:ext uri="{FF2B5EF4-FFF2-40B4-BE49-F238E27FC236}">
                <a16:creationId xmlns:a16="http://schemas.microsoft.com/office/drawing/2014/main" id="{9422D8F5-F27F-CFC5-ECC3-4E61E6B4A298}"/>
              </a:ext>
            </a:extLst>
          </p:cNvPr>
          <p:cNvSpPr/>
          <p:nvPr/>
        </p:nvSpPr>
        <p:spPr>
          <a:xfrm>
            <a:off x="4522380" y="7132265"/>
            <a:ext cx="2564670" cy="584283"/>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Manglende helhetlig prioritering</a:t>
            </a:r>
          </a:p>
        </p:txBody>
      </p:sp>
      <p:sp>
        <p:nvSpPr>
          <p:cNvPr id="42" name="Ellipse 41">
            <a:extLst>
              <a:ext uri="{FF2B5EF4-FFF2-40B4-BE49-F238E27FC236}">
                <a16:creationId xmlns:a16="http://schemas.microsoft.com/office/drawing/2014/main" id="{6E07802B-8323-81C1-477D-B002EE4728B1}"/>
              </a:ext>
            </a:extLst>
          </p:cNvPr>
          <p:cNvSpPr/>
          <p:nvPr/>
        </p:nvSpPr>
        <p:spPr>
          <a:xfrm>
            <a:off x="7221367" y="7268095"/>
            <a:ext cx="2564670" cy="584283"/>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Gevinsten et annet sted en kostnad</a:t>
            </a:r>
          </a:p>
        </p:txBody>
      </p:sp>
      <p:sp>
        <p:nvSpPr>
          <p:cNvPr id="43" name="Ellipse 42">
            <a:extLst>
              <a:ext uri="{FF2B5EF4-FFF2-40B4-BE49-F238E27FC236}">
                <a16:creationId xmlns:a16="http://schemas.microsoft.com/office/drawing/2014/main" id="{625B726F-8111-FE72-6C83-B62E3E7C5A4F}"/>
              </a:ext>
            </a:extLst>
          </p:cNvPr>
          <p:cNvSpPr/>
          <p:nvPr/>
        </p:nvSpPr>
        <p:spPr>
          <a:xfrm>
            <a:off x="5371151" y="7824151"/>
            <a:ext cx="2851505" cy="584283"/>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Livshendelser ikke tilstrekkelig finansiert</a:t>
            </a:r>
          </a:p>
        </p:txBody>
      </p:sp>
      <p:sp>
        <p:nvSpPr>
          <p:cNvPr id="44" name="Ellipse 43">
            <a:extLst>
              <a:ext uri="{FF2B5EF4-FFF2-40B4-BE49-F238E27FC236}">
                <a16:creationId xmlns:a16="http://schemas.microsoft.com/office/drawing/2014/main" id="{5F951A30-964D-6958-0037-8292DFD07F6A}"/>
              </a:ext>
            </a:extLst>
          </p:cNvPr>
          <p:cNvSpPr/>
          <p:nvPr/>
        </p:nvSpPr>
        <p:spPr>
          <a:xfrm>
            <a:off x="5938524" y="5902827"/>
            <a:ext cx="2223212" cy="799532"/>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Samarbeids-prosjekt er lavt prioritert</a:t>
            </a:r>
          </a:p>
        </p:txBody>
      </p:sp>
      <p:sp>
        <p:nvSpPr>
          <p:cNvPr id="45" name="Ellipse 44">
            <a:extLst>
              <a:ext uri="{FF2B5EF4-FFF2-40B4-BE49-F238E27FC236}">
                <a16:creationId xmlns:a16="http://schemas.microsoft.com/office/drawing/2014/main" id="{C9837B55-8F7B-FF77-9A9A-472596341893}"/>
              </a:ext>
            </a:extLst>
          </p:cNvPr>
          <p:cNvSpPr/>
          <p:nvPr/>
        </p:nvSpPr>
        <p:spPr>
          <a:xfrm>
            <a:off x="6180677" y="6749772"/>
            <a:ext cx="4006442" cy="387946"/>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Lav modenhet gir strøm på papir</a:t>
            </a:r>
          </a:p>
        </p:txBody>
      </p:sp>
      <p:sp>
        <p:nvSpPr>
          <p:cNvPr id="46" name="Ellipse 45">
            <a:extLst>
              <a:ext uri="{FF2B5EF4-FFF2-40B4-BE49-F238E27FC236}">
                <a16:creationId xmlns:a16="http://schemas.microsoft.com/office/drawing/2014/main" id="{4301C560-4B0A-7595-27BA-6DD5A8CA696E}"/>
              </a:ext>
            </a:extLst>
          </p:cNvPr>
          <p:cNvSpPr/>
          <p:nvPr/>
        </p:nvSpPr>
        <p:spPr>
          <a:xfrm>
            <a:off x="10608894" y="5722129"/>
            <a:ext cx="2649090" cy="799532"/>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Graden av digitalisering varierer mellom etater</a:t>
            </a:r>
          </a:p>
        </p:txBody>
      </p:sp>
      <p:sp>
        <p:nvSpPr>
          <p:cNvPr id="47" name="Ellipse 46">
            <a:extLst>
              <a:ext uri="{FF2B5EF4-FFF2-40B4-BE49-F238E27FC236}">
                <a16:creationId xmlns:a16="http://schemas.microsoft.com/office/drawing/2014/main" id="{4F8515DC-52DF-DEF2-11F7-C6B2427E8A4F}"/>
              </a:ext>
            </a:extLst>
          </p:cNvPr>
          <p:cNvSpPr/>
          <p:nvPr/>
        </p:nvSpPr>
        <p:spPr>
          <a:xfrm>
            <a:off x="13950468" y="6010951"/>
            <a:ext cx="2223212" cy="1382816"/>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Suboptimale løsninger pga. usikkerhet rundt personvern og regelverk</a:t>
            </a:r>
          </a:p>
        </p:txBody>
      </p:sp>
      <p:sp>
        <p:nvSpPr>
          <p:cNvPr id="48" name="Ellipse 47">
            <a:extLst>
              <a:ext uri="{FF2B5EF4-FFF2-40B4-BE49-F238E27FC236}">
                <a16:creationId xmlns:a16="http://schemas.microsoft.com/office/drawing/2014/main" id="{4BC72148-3721-07A0-1113-ACB01D19DAEA}"/>
              </a:ext>
            </a:extLst>
          </p:cNvPr>
          <p:cNvSpPr/>
          <p:nvPr/>
        </p:nvSpPr>
        <p:spPr>
          <a:xfrm>
            <a:off x="7087050" y="8372125"/>
            <a:ext cx="2879607" cy="735412"/>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Lav effekt av strategier som ikke er finansiert</a:t>
            </a:r>
          </a:p>
        </p:txBody>
      </p:sp>
      <p:sp>
        <p:nvSpPr>
          <p:cNvPr id="49" name="Ellipse 48">
            <a:extLst>
              <a:ext uri="{FF2B5EF4-FFF2-40B4-BE49-F238E27FC236}">
                <a16:creationId xmlns:a16="http://schemas.microsoft.com/office/drawing/2014/main" id="{805B3B16-BB96-A663-6CA8-DA20AFA3C94C}"/>
              </a:ext>
            </a:extLst>
          </p:cNvPr>
          <p:cNvSpPr/>
          <p:nvPr/>
        </p:nvSpPr>
        <p:spPr>
          <a:xfrm>
            <a:off x="9244143" y="7672802"/>
            <a:ext cx="3807763" cy="933919"/>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Lav kjennskap og bruk av krav, anbefalinger, veiledninger og fellesløsninger</a:t>
            </a:r>
          </a:p>
        </p:txBody>
      </p:sp>
      <p:sp>
        <p:nvSpPr>
          <p:cNvPr id="50" name="Ellipse 49">
            <a:extLst>
              <a:ext uri="{FF2B5EF4-FFF2-40B4-BE49-F238E27FC236}">
                <a16:creationId xmlns:a16="http://schemas.microsoft.com/office/drawing/2014/main" id="{806B47FD-6834-86C2-24AC-6941D39904A9}"/>
              </a:ext>
            </a:extLst>
          </p:cNvPr>
          <p:cNvSpPr/>
          <p:nvPr/>
        </p:nvSpPr>
        <p:spPr>
          <a:xfrm>
            <a:off x="8402395" y="6072062"/>
            <a:ext cx="2278201" cy="586728"/>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Lite samarbeid om anskaffelser</a:t>
            </a:r>
          </a:p>
        </p:txBody>
      </p:sp>
      <p:sp>
        <p:nvSpPr>
          <p:cNvPr id="51" name="Ellipse 50">
            <a:extLst>
              <a:ext uri="{FF2B5EF4-FFF2-40B4-BE49-F238E27FC236}">
                <a16:creationId xmlns:a16="http://schemas.microsoft.com/office/drawing/2014/main" id="{CE6FE5E7-6BAD-8C07-AAF4-665DBF9E4ED6}"/>
              </a:ext>
            </a:extLst>
          </p:cNvPr>
          <p:cNvSpPr/>
          <p:nvPr/>
        </p:nvSpPr>
        <p:spPr>
          <a:xfrm>
            <a:off x="11585639" y="6545537"/>
            <a:ext cx="2278201" cy="586728"/>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Brukerinnsikt utføres for smalt</a:t>
            </a:r>
          </a:p>
        </p:txBody>
      </p:sp>
      <p:sp>
        <p:nvSpPr>
          <p:cNvPr id="52" name="Ellipse 51">
            <a:extLst>
              <a:ext uri="{FF2B5EF4-FFF2-40B4-BE49-F238E27FC236}">
                <a16:creationId xmlns:a16="http://schemas.microsoft.com/office/drawing/2014/main" id="{C0591249-D9EA-1F11-9C3D-BAB07992D97F}"/>
              </a:ext>
            </a:extLst>
          </p:cNvPr>
          <p:cNvSpPr/>
          <p:nvPr/>
        </p:nvSpPr>
        <p:spPr>
          <a:xfrm>
            <a:off x="13121113" y="7276518"/>
            <a:ext cx="1613579" cy="978422"/>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Lite ressurser i tverrgående etater</a:t>
            </a:r>
          </a:p>
        </p:txBody>
      </p:sp>
      <p:sp>
        <p:nvSpPr>
          <p:cNvPr id="53" name="Ellipse 52">
            <a:extLst>
              <a:ext uri="{FF2B5EF4-FFF2-40B4-BE49-F238E27FC236}">
                <a16:creationId xmlns:a16="http://schemas.microsoft.com/office/drawing/2014/main" id="{C50484B3-6D6C-CBAA-0809-56C9571B8C39}"/>
              </a:ext>
            </a:extLst>
          </p:cNvPr>
          <p:cNvSpPr/>
          <p:nvPr/>
        </p:nvSpPr>
        <p:spPr>
          <a:xfrm>
            <a:off x="9796096" y="7001893"/>
            <a:ext cx="2340896" cy="586728"/>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Mangel på konkrete krav</a:t>
            </a:r>
          </a:p>
        </p:txBody>
      </p:sp>
      <p:sp>
        <p:nvSpPr>
          <p:cNvPr id="54" name="Ellipse 53">
            <a:extLst>
              <a:ext uri="{FF2B5EF4-FFF2-40B4-BE49-F238E27FC236}">
                <a16:creationId xmlns:a16="http://schemas.microsoft.com/office/drawing/2014/main" id="{AA44FB8B-2F16-F270-747D-E9A9523D7905}"/>
              </a:ext>
            </a:extLst>
          </p:cNvPr>
          <p:cNvSpPr/>
          <p:nvPr/>
        </p:nvSpPr>
        <p:spPr>
          <a:xfrm>
            <a:off x="3081237" y="8606913"/>
            <a:ext cx="3610124" cy="387946"/>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Manglende transformasjon</a:t>
            </a:r>
          </a:p>
        </p:txBody>
      </p:sp>
      <p:sp>
        <p:nvSpPr>
          <p:cNvPr id="55" name="Ellipse 54">
            <a:extLst>
              <a:ext uri="{FF2B5EF4-FFF2-40B4-BE49-F238E27FC236}">
                <a16:creationId xmlns:a16="http://schemas.microsoft.com/office/drawing/2014/main" id="{0D86800D-01A4-AC68-8205-F88DCDC87DC0}"/>
              </a:ext>
            </a:extLst>
          </p:cNvPr>
          <p:cNvSpPr/>
          <p:nvPr/>
        </p:nvSpPr>
        <p:spPr>
          <a:xfrm>
            <a:off x="10503147" y="8663156"/>
            <a:ext cx="3610124" cy="387946"/>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Manglende kompetanse</a:t>
            </a:r>
          </a:p>
        </p:txBody>
      </p:sp>
      <p:sp>
        <p:nvSpPr>
          <p:cNvPr id="56" name="Ellipse 55">
            <a:extLst>
              <a:ext uri="{FF2B5EF4-FFF2-40B4-BE49-F238E27FC236}">
                <a16:creationId xmlns:a16="http://schemas.microsoft.com/office/drawing/2014/main" id="{D2B66582-C6D4-75FD-9E03-97FBBE582FC2}"/>
              </a:ext>
            </a:extLst>
          </p:cNvPr>
          <p:cNvSpPr/>
          <p:nvPr/>
        </p:nvSpPr>
        <p:spPr>
          <a:xfrm>
            <a:off x="14158403" y="8035011"/>
            <a:ext cx="2031726" cy="1008433"/>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Mangel på felles oppgaveløsning</a:t>
            </a:r>
          </a:p>
        </p:txBody>
      </p:sp>
      <p:sp>
        <p:nvSpPr>
          <p:cNvPr id="3" name="Pil: ned 2">
            <a:extLst>
              <a:ext uri="{FF2B5EF4-FFF2-40B4-BE49-F238E27FC236}">
                <a16:creationId xmlns:a16="http://schemas.microsoft.com/office/drawing/2014/main" id="{93141165-A47C-C40D-44AC-27F0E701277A}"/>
              </a:ext>
            </a:extLst>
          </p:cNvPr>
          <p:cNvSpPr/>
          <p:nvPr/>
        </p:nvSpPr>
        <p:spPr>
          <a:xfrm>
            <a:off x="0" y="1338804"/>
            <a:ext cx="3243898" cy="2491725"/>
          </a:xfrm>
          <a:prstGeom prst="downArrow">
            <a:avLst>
              <a:gd name="adj1" fmla="val 50000"/>
              <a:gd name="adj2" fmla="val 5000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nb-NO" sz="1900" b="1" dirty="0">
                <a:solidFill>
                  <a:schemeClr val="tx1"/>
                </a:solidFill>
              </a:rPr>
              <a:t>Brukere opplever problemer og symptomer</a:t>
            </a:r>
          </a:p>
        </p:txBody>
      </p:sp>
      <p:sp>
        <p:nvSpPr>
          <p:cNvPr id="5" name="Pil: ned 4">
            <a:extLst>
              <a:ext uri="{FF2B5EF4-FFF2-40B4-BE49-F238E27FC236}">
                <a16:creationId xmlns:a16="http://schemas.microsoft.com/office/drawing/2014/main" id="{A5F5E457-1FC5-7202-8973-85C91840D5A9}"/>
              </a:ext>
            </a:extLst>
          </p:cNvPr>
          <p:cNvSpPr/>
          <p:nvPr/>
        </p:nvSpPr>
        <p:spPr>
          <a:xfrm>
            <a:off x="42429" y="3878093"/>
            <a:ext cx="3243898" cy="2423659"/>
          </a:xfrm>
          <a:prstGeom prst="downArrow">
            <a:avLst>
              <a:gd name="adj1" fmla="val 50000"/>
              <a:gd name="adj2" fmla="val 50000"/>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nb-NO" sz="2400" b="1" dirty="0">
              <a:solidFill>
                <a:schemeClr val="tx1"/>
              </a:solidFill>
            </a:endParaRPr>
          </a:p>
          <a:p>
            <a:pPr algn="ctr"/>
            <a:r>
              <a:rPr lang="nb-NO" sz="1800" b="1" dirty="0">
                <a:solidFill>
                  <a:schemeClr val="tx1"/>
                </a:solidFill>
              </a:rPr>
              <a:t>Hva hindrer offentlige tjenesteytere å levere helhet</a:t>
            </a:r>
          </a:p>
        </p:txBody>
      </p:sp>
      <p:sp>
        <p:nvSpPr>
          <p:cNvPr id="7" name="Pil: ned 6">
            <a:extLst>
              <a:ext uri="{FF2B5EF4-FFF2-40B4-BE49-F238E27FC236}">
                <a16:creationId xmlns:a16="http://schemas.microsoft.com/office/drawing/2014/main" id="{E1253784-5A7D-BA19-E8E7-471F9B3E0465}"/>
              </a:ext>
            </a:extLst>
          </p:cNvPr>
          <p:cNvSpPr/>
          <p:nvPr/>
        </p:nvSpPr>
        <p:spPr>
          <a:xfrm>
            <a:off x="-84996" y="6301753"/>
            <a:ext cx="3243898" cy="2361404"/>
          </a:xfrm>
          <a:prstGeom prst="downArrow">
            <a:avLst>
              <a:gd name="adj1" fmla="val 50000"/>
              <a:gd name="adj2" fmla="val 50000"/>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b="1" dirty="0">
                <a:solidFill>
                  <a:schemeClr val="tx1"/>
                </a:solidFill>
              </a:rPr>
              <a:t>System-utfordringer (</a:t>
            </a:r>
            <a:r>
              <a:rPr lang="nb-NO" sz="1900" b="1" dirty="0" err="1">
                <a:solidFill>
                  <a:schemeClr val="tx1"/>
                </a:solidFill>
              </a:rPr>
              <a:t>rotårsaker</a:t>
            </a:r>
            <a:r>
              <a:rPr lang="nb-NO" sz="1900" b="1" dirty="0">
                <a:solidFill>
                  <a:schemeClr val="tx1"/>
                </a:solidFill>
              </a:rPr>
              <a:t>)</a:t>
            </a:r>
          </a:p>
        </p:txBody>
      </p:sp>
    </p:spTree>
    <p:extLst>
      <p:ext uri="{BB962C8B-B14F-4D97-AF65-F5344CB8AC3E}">
        <p14:creationId xmlns:p14="http://schemas.microsoft.com/office/powerpoint/2010/main" val="3185064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455355-41A9-E1C6-853D-CB3373E3A4F7}"/>
              </a:ext>
            </a:extLst>
          </p:cNvPr>
          <p:cNvSpPr>
            <a:spLocks noGrp="1"/>
          </p:cNvSpPr>
          <p:nvPr>
            <p:ph type="ctrTitle"/>
          </p:nvPr>
        </p:nvSpPr>
        <p:spPr/>
        <p:txBody>
          <a:bodyPr>
            <a:normAutofit fontScale="90000"/>
          </a:bodyPr>
          <a:lstStyle/>
          <a:p>
            <a:r>
              <a:rPr lang="nb-NO" sz="3200" b="1" dirty="0"/>
              <a:t>Mål</a:t>
            </a:r>
            <a:br>
              <a:rPr lang="nb-NO" sz="3200" b="1" dirty="0"/>
            </a:br>
            <a:br>
              <a:rPr lang="nb-NO" sz="3200" b="1" dirty="0"/>
            </a:br>
            <a:r>
              <a:rPr lang="nb-NO" sz="3200" dirty="0"/>
              <a:t>Hvilke mål og effekter ønskes oppnådd?</a:t>
            </a:r>
            <a:br>
              <a:rPr lang="nb-NO" sz="3200" dirty="0"/>
            </a:br>
            <a:r>
              <a:rPr lang="nb-NO" sz="3200" dirty="0"/>
              <a:t>(må bearbeides videre)</a:t>
            </a:r>
            <a:endParaRPr lang="nb-NO" sz="3200" b="1" dirty="0">
              <a:cs typeface="Arial"/>
            </a:endParaRPr>
          </a:p>
        </p:txBody>
      </p:sp>
    </p:spTree>
    <p:extLst>
      <p:ext uri="{BB962C8B-B14F-4D97-AF65-F5344CB8AC3E}">
        <p14:creationId xmlns:p14="http://schemas.microsoft.com/office/powerpoint/2010/main" val="845574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2B14EAB-FAEF-2781-5A92-BA79B7BE5707}"/>
              </a:ext>
            </a:extLst>
          </p:cNvPr>
          <p:cNvSpPr>
            <a:spLocks noGrp="1"/>
          </p:cNvSpPr>
          <p:nvPr>
            <p:ph type="title"/>
          </p:nvPr>
        </p:nvSpPr>
        <p:spPr/>
        <p:txBody>
          <a:bodyPr/>
          <a:lstStyle/>
          <a:p>
            <a:r>
              <a:rPr lang="nb-NO" dirty="0"/>
              <a:t>Mål</a:t>
            </a:r>
          </a:p>
        </p:txBody>
      </p:sp>
      <p:sp>
        <p:nvSpPr>
          <p:cNvPr id="4" name="Plassholder for innhold 3">
            <a:extLst>
              <a:ext uri="{FF2B5EF4-FFF2-40B4-BE49-F238E27FC236}">
                <a16:creationId xmlns:a16="http://schemas.microsoft.com/office/drawing/2014/main" id="{497E924E-E7D6-FC78-216A-019FD0FFC5A1}"/>
              </a:ext>
            </a:extLst>
          </p:cNvPr>
          <p:cNvSpPr>
            <a:spLocks noGrp="1"/>
          </p:cNvSpPr>
          <p:nvPr>
            <p:ph idx="1"/>
          </p:nvPr>
        </p:nvSpPr>
        <p:spPr/>
        <p:txBody>
          <a:bodyPr>
            <a:normAutofit/>
          </a:bodyPr>
          <a:lstStyle/>
          <a:p>
            <a:r>
              <a:rPr lang="nb-NO" dirty="0"/>
              <a:t>Brukere skal oppleve at offentlig informasjon og tjenester er sammenhengende og tilpasset deres situasjon og preferanser («bruker i sentrum»)</a:t>
            </a:r>
          </a:p>
          <a:p>
            <a:r>
              <a:rPr lang="nb-NO" dirty="0"/>
              <a:t>Brukere skal oppleve lik tilgang til å utføre plikter og rettigheter uavhengig av forutsetninger og få nødvendig veiledning ved behov</a:t>
            </a:r>
          </a:p>
          <a:p>
            <a:r>
              <a:rPr kumimoji="0" lang="nb-NO" sz="3600" b="0" i="0" u="none" strike="noStrike" kern="1200" cap="none" spc="0" normalizeH="0" baseline="0" noProof="0" dirty="0">
                <a:ln>
                  <a:noFill/>
                </a:ln>
                <a:solidFill>
                  <a:srgbClr val="1E2B3C"/>
                </a:solidFill>
                <a:effectLst/>
                <a:uLnTx/>
                <a:uFillTx/>
                <a:latin typeface="Arial" panose="020B0604020202020204"/>
                <a:ea typeface="+mn-ea"/>
                <a:cs typeface="+mn-cs"/>
              </a:rPr>
              <a:t>Offentlig tjenesteyter skal oppleve at det er</a:t>
            </a:r>
            <a:r>
              <a:rPr lang="nb-NO" sz="3600" dirty="0">
                <a:solidFill>
                  <a:srgbClr val="1E2B3C"/>
                </a:solidFill>
                <a:latin typeface="Arial" panose="020B0604020202020204"/>
              </a:rPr>
              <a:t> </a:t>
            </a:r>
            <a:r>
              <a:rPr kumimoji="0" lang="nb-NO" sz="3600" b="0" i="0" u="none" strike="noStrike" kern="1200" cap="none" spc="0" normalizeH="0" baseline="0" noProof="0" dirty="0">
                <a:ln>
                  <a:noFill/>
                </a:ln>
                <a:solidFill>
                  <a:srgbClr val="1E2B3C"/>
                </a:solidFill>
                <a:effectLst/>
                <a:uLnTx/>
                <a:uFillTx/>
                <a:latin typeface="Arial" panose="020B0604020202020204"/>
                <a:ea typeface="+mn-ea"/>
                <a:cs typeface="+mn-cs"/>
              </a:rPr>
              <a:t>enkelt å bidra til utvikling av helhetlig informasjon og digital assistanse iht. felles retningslinjer («lett å gjøre rett»)</a:t>
            </a:r>
          </a:p>
          <a:p>
            <a:endParaRPr lang="nb-NO" dirty="0"/>
          </a:p>
        </p:txBody>
      </p:sp>
    </p:spTree>
    <p:extLst>
      <p:ext uri="{BB962C8B-B14F-4D97-AF65-F5344CB8AC3E}">
        <p14:creationId xmlns:p14="http://schemas.microsoft.com/office/powerpoint/2010/main" val="2292651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80E7C10-669B-7092-E3C5-4DDE167659C7}"/>
              </a:ext>
            </a:extLst>
          </p:cNvPr>
          <p:cNvGraphicFramePr>
            <a:graphicFrameLocks noChangeAspect="1"/>
          </p:cNvGraphicFramePr>
          <p:nvPr>
            <p:custDataLst>
              <p:tags r:id="rId1"/>
            </p:custDataLst>
          </p:nvPr>
        </p:nvGraphicFramePr>
        <p:xfrm>
          <a:off x="2117" y="2564"/>
          <a:ext cx="2117" cy="211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5" name="Object 4" hidden="1">
                        <a:extLst>
                          <a:ext uri="{FF2B5EF4-FFF2-40B4-BE49-F238E27FC236}">
                            <a16:creationId xmlns:a16="http://schemas.microsoft.com/office/drawing/2014/main" id="{480E7C10-669B-7092-E3C5-4DDE167659C7}"/>
                          </a:ext>
                        </a:extLst>
                      </p:cNvPr>
                      <p:cNvPicPr/>
                      <p:nvPr/>
                    </p:nvPicPr>
                    <p:blipFill>
                      <a:blip r:embed="rId5"/>
                      <a:stretch>
                        <a:fillRect/>
                      </a:stretch>
                    </p:blipFill>
                    <p:spPr>
                      <a:xfrm>
                        <a:off x="2117" y="2564"/>
                        <a:ext cx="2117" cy="2117"/>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314840F3-383E-A6CF-FBEA-E7FAD8506E67}"/>
              </a:ext>
            </a:extLst>
          </p:cNvPr>
          <p:cNvGrpSpPr/>
          <p:nvPr/>
        </p:nvGrpSpPr>
        <p:grpSpPr>
          <a:xfrm>
            <a:off x="6909263" y="3595862"/>
            <a:ext cx="2089853" cy="1900269"/>
            <a:chOff x="1984159" y="3024273"/>
            <a:chExt cx="2550607" cy="2372585"/>
          </a:xfrm>
        </p:grpSpPr>
        <p:sp>
          <p:nvSpPr>
            <p:cNvPr id="10" name="Freeform: Shape 9">
              <a:extLst>
                <a:ext uri="{FF2B5EF4-FFF2-40B4-BE49-F238E27FC236}">
                  <a16:creationId xmlns:a16="http://schemas.microsoft.com/office/drawing/2014/main" id="{C6934B49-6F3D-E8B2-2AFC-A3B5BEC5F7DD}"/>
                </a:ext>
              </a:extLst>
            </p:cNvPr>
            <p:cNvSpPr/>
            <p:nvPr/>
          </p:nvSpPr>
          <p:spPr>
            <a:xfrm>
              <a:off x="3318936" y="3144916"/>
              <a:ext cx="610242" cy="528692"/>
            </a:xfrm>
            <a:custGeom>
              <a:avLst/>
              <a:gdLst>
                <a:gd name="connsiteX0" fmla="*/ 849611 w 849610"/>
                <a:gd name="connsiteY0" fmla="*/ 368036 h 736071"/>
                <a:gd name="connsiteX1" fmla="*/ 424805 w 849610"/>
                <a:gd name="connsiteY1" fmla="*/ 736072 h 736071"/>
                <a:gd name="connsiteX2" fmla="*/ 0 w 849610"/>
                <a:gd name="connsiteY2" fmla="*/ 368036 h 736071"/>
                <a:gd name="connsiteX3" fmla="*/ 424805 w 849610"/>
                <a:gd name="connsiteY3" fmla="*/ 0 h 736071"/>
                <a:gd name="connsiteX4" fmla="*/ 849611 w 849610"/>
                <a:gd name="connsiteY4" fmla="*/ 368036 h 736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10" h="736071">
                  <a:moveTo>
                    <a:pt x="849611" y="368036"/>
                  </a:moveTo>
                  <a:cubicBezTo>
                    <a:pt x="849611" y="571296"/>
                    <a:pt x="659419" y="736072"/>
                    <a:pt x="424805" y="736072"/>
                  </a:cubicBezTo>
                  <a:cubicBezTo>
                    <a:pt x="190192" y="736072"/>
                    <a:pt x="0" y="571296"/>
                    <a:pt x="0" y="368036"/>
                  </a:cubicBezTo>
                  <a:cubicBezTo>
                    <a:pt x="0" y="164775"/>
                    <a:pt x="190191" y="0"/>
                    <a:pt x="424805" y="0"/>
                  </a:cubicBezTo>
                  <a:cubicBezTo>
                    <a:pt x="659419" y="0"/>
                    <a:pt x="849611" y="164775"/>
                    <a:pt x="849611" y="368036"/>
                  </a:cubicBezTo>
                  <a:close/>
                </a:path>
              </a:pathLst>
            </a:custGeom>
            <a:solidFill>
              <a:srgbClr val="1E2B3C"/>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11" name="Freeform: Shape 10">
              <a:extLst>
                <a:ext uri="{FF2B5EF4-FFF2-40B4-BE49-F238E27FC236}">
                  <a16:creationId xmlns:a16="http://schemas.microsoft.com/office/drawing/2014/main" id="{42D93C1A-8C6B-1F95-3C4B-DA4912573120}"/>
                </a:ext>
              </a:extLst>
            </p:cNvPr>
            <p:cNvSpPr/>
            <p:nvPr/>
          </p:nvSpPr>
          <p:spPr>
            <a:xfrm>
              <a:off x="3769054" y="4622205"/>
              <a:ext cx="610242" cy="528692"/>
            </a:xfrm>
            <a:custGeom>
              <a:avLst/>
              <a:gdLst>
                <a:gd name="connsiteX0" fmla="*/ 849611 w 849610"/>
                <a:gd name="connsiteY0" fmla="*/ 368036 h 736071"/>
                <a:gd name="connsiteX1" fmla="*/ 424805 w 849610"/>
                <a:gd name="connsiteY1" fmla="*/ 736072 h 736071"/>
                <a:gd name="connsiteX2" fmla="*/ 0 w 849610"/>
                <a:gd name="connsiteY2" fmla="*/ 368036 h 736071"/>
                <a:gd name="connsiteX3" fmla="*/ 424805 w 849610"/>
                <a:gd name="connsiteY3" fmla="*/ 0 h 736071"/>
                <a:gd name="connsiteX4" fmla="*/ 849611 w 849610"/>
                <a:gd name="connsiteY4" fmla="*/ 368036 h 736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10" h="736071">
                  <a:moveTo>
                    <a:pt x="849611" y="368036"/>
                  </a:moveTo>
                  <a:cubicBezTo>
                    <a:pt x="849611" y="571297"/>
                    <a:pt x="659419" y="736072"/>
                    <a:pt x="424805" y="736072"/>
                  </a:cubicBezTo>
                  <a:cubicBezTo>
                    <a:pt x="190192" y="736072"/>
                    <a:pt x="0" y="571297"/>
                    <a:pt x="0" y="368036"/>
                  </a:cubicBezTo>
                  <a:cubicBezTo>
                    <a:pt x="0" y="164775"/>
                    <a:pt x="190191" y="0"/>
                    <a:pt x="424805" y="0"/>
                  </a:cubicBezTo>
                  <a:cubicBezTo>
                    <a:pt x="659419" y="0"/>
                    <a:pt x="849611" y="164775"/>
                    <a:pt x="849611" y="368036"/>
                  </a:cubicBezTo>
                  <a:close/>
                </a:path>
              </a:pathLst>
            </a:custGeom>
            <a:solidFill>
              <a:srgbClr val="1E2B3C"/>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12" name="Freeform: Shape 11">
              <a:extLst>
                <a:ext uri="{FF2B5EF4-FFF2-40B4-BE49-F238E27FC236}">
                  <a16:creationId xmlns:a16="http://schemas.microsoft.com/office/drawing/2014/main" id="{7B972B2F-FBDE-A87B-563C-CEBAC6D055C4}"/>
                </a:ext>
              </a:extLst>
            </p:cNvPr>
            <p:cNvSpPr/>
            <p:nvPr/>
          </p:nvSpPr>
          <p:spPr>
            <a:xfrm>
              <a:off x="2088396" y="4370211"/>
              <a:ext cx="751553" cy="568138"/>
            </a:xfrm>
            <a:custGeom>
              <a:avLst/>
              <a:gdLst>
                <a:gd name="connsiteX0" fmla="*/ 1031589 w 1046349"/>
                <a:gd name="connsiteY0" fmla="*/ 219020 h 790990"/>
                <a:gd name="connsiteX1" fmla="*/ 678654 w 1046349"/>
                <a:gd name="connsiteY1" fmla="*/ 771159 h 790990"/>
                <a:gd name="connsiteX2" fmla="*/ 89104 w 1046349"/>
                <a:gd name="connsiteY2" fmla="*/ 485098 h 790990"/>
                <a:gd name="connsiteX3" fmla="*/ 442039 w 1046349"/>
                <a:gd name="connsiteY3" fmla="*/ 36961 h 790990"/>
                <a:gd name="connsiteX4" fmla="*/ 1031589 w 1046349"/>
                <a:gd name="connsiteY4" fmla="*/ 219020 h 790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349" h="790990">
                  <a:moveTo>
                    <a:pt x="1031589" y="219020"/>
                  </a:moveTo>
                  <a:cubicBezTo>
                    <a:pt x="1096988" y="450469"/>
                    <a:pt x="938942" y="697700"/>
                    <a:pt x="678654" y="771159"/>
                  </a:cubicBezTo>
                  <a:cubicBezTo>
                    <a:pt x="418366" y="844619"/>
                    <a:pt x="183909" y="706158"/>
                    <a:pt x="89104" y="485098"/>
                  </a:cubicBezTo>
                  <a:cubicBezTo>
                    <a:pt x="-166018" y="-109788"/>
                    <a:pt x="181751" y="110420"/>
                    <a:pt x="442039" y="36961"/>
                  </a:cubicBezTo>
                  <a:cubicBezTo>
                    <a:pt x="702327" y="-36499"/>
                    <a:pt x="966248" y="-12429"/>
                    <a:pt x="1031589" y="219020"/>
                  </a:cubicBezTo>
                  <a:close/>
                </a:path>
              </a:pathLst>
            </a:custGeom>
            <a:solidFill>
              <a:srgbClr val="1E2B3C"/>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13" name="Freeform: Shape 12">
              <a:extLst>
                <a:ext uri="{FF2B5EF4-FFF2-40B4-BE49-F238E27FC236}">
                  <a16:creationId xmlns:a16="http://schemas.microsoft.com/office/drawing/2014/main" id="{AEC395E5-CEB0-1EFF-95BE-0013BF48BA6D}"/>
                </a:ext>
              </a:extLst>
            </p:cNvPr>
            <p:cNvSpPr/>
            <p:nvPr/>
          </p:nvSpPr>
          <p:spPr>
            <a:xfrm>
              <a:off x="2598315" y="3399109"/>
              <a:ext cx="1700329" cy="1700329"/>
            </a:xfrm>
            <a:custGeom>
              <a:avLst/>
              <a:gdLst>
                <a:gd name="connsiteX0" fmla="*/ 2367283 w 2367283"/>
                <a:gd name="connsiteY0" fmla="*/ 1183642 h 2367283"/>
                <a:gd name="connsiteX1" fmla="*/ 1183642 w 2367283"/>
                <a:gd name="connsiteY1" fmla="*/ 2367283 h 2367283"/>
                <a:gd name="connsiteX2" fmla="*/ 0 w 2367283"/>
                <a:gd name="connsiteY2" fmla="*/ 1183642 h 2367283"/>
                <a:gd name="connsiteX3" fmla="*/ 1183642 w 2367283"/>
                <a:gd name="connsiteY3" fmla="*/ 0 h 2367283"/>
                <a:gd name="connsiteX4" fmla="*/ 2367283 w 2367283"/>
                <a:gd name="connsiteY4" fmla="*/ 1183642 h 2367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283" h="2367283">
                  <a:moveTo>
                    <a:pt x="2367283" y="1183642"/>
                  </a:moveTo>
                  <a:cubicBezTo>
                    <a:pt x="2367283" y="1837349"/>
                    <a:pt x="1837349" y="2367283"/>
                    <a:pt x="1183642" y="2367283"/>
                  </a:cubicBezTo>
                  <a:cubicBezTo>
                    <a:pt x="529934" y="2367283"/>
                    <a:pt x="0" y="1837349"/>
                    <a:pt x="0" y="1183642"/>
                  </a:cubicBezTo>
                  <a:cubicBezTo>
                    <a:pt x="0" y="529934"/>
                    <a:pt x="529934" y="0"/>
                    <a:pt x="1183642" y="0"/>
                  </a:cubicBezTo>
                  <a:cubicBezTo>
                    <a:pt x="1837349" y="0"/>
                    <a:pt x="2367283" y="529934"/>
                    <a:pt x="2367283" y="1183642"/>
                  </a:cubicBezTo>
                  <a:close/>
                </a:path>
              </a:pathLst>
            </a:custGeom>
            <a:solidFill>
              <a:srgbClr val="E5AA20"/>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14" name="Freeform: Shape 13">
              <a:extLst>
                <a:ext uri="{FF2B5EF4-FFF2-40B4-BE49-F238E27FC236}">
                  <a16:creationId xmlns:a16="http://schemas.microsoft.com/office/drawing/2014/main" id="{CFABC5A2-191B-CDA8-0A05-A1D2C42DD187}"/>
                </a:ext>
              </a:extLst>
            </p:cNvPr>
            <p:cNvSpPr/>
            <p:nvPr/>
          </p:nvSpPr>
          <p:spPr>
            <a:xfrm>
              <a:off x="3203787" y="3959402"/>
              <a:ext cx="477152" cy="449098"/>
            </a:xfrm>
            <a:custGeom>
              <a:avLst/>
              <a:gdLst>
                <a:gd name="connsiteX0" fmla="*/ 0 w 664315"/>
                <a:gd name="connsiteY0" fmla="*/ 0 h 625257"/>
                <a:gd name="connsiteX1" fmla="*/ 664316 w 664315"/>
                <a:gd name="connsiteY1" fmla="*/ 0 h 625257"/>
                <a:gd name="connsiteX2" fmla="*/ 664316 w 664315"/>
                <a:gd name="connsiteY2" fmla="*/ 625258 h 625257"/>
                <a:gd name="connsiteX3" fmla="*/ 0 w 664315"/>
                <a:gd name="connsiteY3" fmla="*/ 625258 h 625257"/>
              </a:gdLst>
              <a:ahLst/>
              <a:cxnLst>
                <a:cxn ang="0">
                  <a:pos x="connsiteX0" y="connsiteY0"/>
                </a:cxn>
                <a:cxn ang="0">
                  <a:pos x="connsiteX1" y="connsiteY1"/>
                </a:cxn>
                <a:cxn ang="0">
                  <a:pos x="connsiteX2" y="connsiteY2"/>
                </a:cxn>
                <a:cxn ang="0">
                  <a:pos x="connsiteX3" y="connsiteY3"/>
                </a:cxn>
              </a:cxnLst>
              <a:rect l="l" t="t" r="r" b="b"/>
              <a:pathLst>
                <a:path w="664315" h="625257">
                  <a:moveTo>
                    <a:pt x="0" y="0"/>
                  </a:moveTo>
                  <a:lnTo>
                    <a:pt x="664316" y="0"/>
                  </a:lnTo>
                  <a:lnTo>
                    <a:pt x="664316" y="625258"/>
                  </a:lnTo>
                  <a:lnTo>
                    <a:pt x="0" y="625258"/>
                  </a:lnTo>
                  <a:close/>
                </a:path>
              </a:pathLst>
            </a:custGeom>
            <a:solidFill>
              <a:srgbClr val="1E98F5"/>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15" name="Freeform: Shape 14">
              <a:extLst>
                <a:ext uri="{FF2B5EF4-FFF2-40B4-BE49-F238E27FC236}">
                  <a16:creationId xmlns:a16="http://schemas.microsoft.com/office/drawing/2014/main" id="{EABB5130-8907-5534-09C2-0321D23AA5A6}"/>
                </a:ext>
              </a:extLst>
            </p:cNvPr>
            <p:cNvSpPr/>
            <p:nvPr/>
          </p:nvSpPr>
          <p:spPr>
            <a:xfrm>
              <a:off x="3593921" y="4123903"/>
              <a:ext cx="518787" cy="434773"/>
            </a:xfrm>
            <a:custGeom>
              <a:avLst/>
              <a:gdLst>
                <a:gd name="connsiteX0" fmla="*/ 722282 w 722281"/>
                <a:gd name="connsiteY0" fmla="*/ 338895 h 605313"/>
                <a:gd name="connsiteX1" fmla="*/ 476016 w 722281"/>
                <a:gd name="connsiteY1" fmla="*/ 285021 h 605313"/>
                <a:gd name="connsiteX2" fmla="*/ 380473 w 722281"/>
                <a:gd name="connsiteY2" fmla="*/ 137874 h 605313"/>
                <a:gd name="connsiteX3" fmla="*/ 283114 w 722281"/>
                <a:gd name="connsiteY3" fmla="*/ 45738 h 605313"/>
                <a:gd name="connsiteX4" fmla="*/ 235768 w 722281"/>
                <a:gd name="connsiteY4" fmla="*/ 5488 h 605313"/>
                <a:gd name="connsiteX5" fmla="*/ 227764 w 722281"/>
                <a:gd name="connsiteY5" fmla="*/ 86668 h 605313"/>
                <a:gd name="connsiteX6" fmla="*/ 289756 w 722281"/>
                <a:gd name="connsiteY6" fmla="*/ 176080 h 605313"/>
                <a:gd name="connsiteX7" fmla="*/ 60010 w 722281"/>
                <a:gd name="connsiteY7" fmla="*/ 181757 h 605313"/>
                <a:gd name="connsiteX8" fmla="*/ 30206 w 722281"/>
                <a:gd name="connsiteY8" fmla="*/ 202421 h 605313"/>
                <a:gd name="connsiteX9" fmla="*/ 35145 w 722281"/>
                <a:gd name="connsiteY9" fmla="*/ 228478 h 605313"/>
                <a:gd name="connsiteX10" fmla="*/ 62 w 722281"/>
                <a:gd name="connsiteY10" fmla="*/ 247950 h 605313"/>
                <a:gd name="connsiteX11" fmla="*/ 32420 w 722281"/>
                <a:gd name="connsiteY11" fmla="*/ 292968 h 605313"/>
                <a:gd name="connsiteX12" fmla="*/ 26743 w 722281"/>
                <a:gd name="connsiteY12" fmla="*/ 316584 h 605313"/>
                <a:gd name="connsiteX13" fmla="*/ 129609 w 722281"/>
                <a:gd name="connsiteY13" fmla="*/ 403101 h 605313"/>
                <a:gd name="connsiteX14" fmla="*/ 276528 w 722281"/>
                <a:gd name="connsiteY14" fmla="*/ 484792 h 605313"/>
                <a:gd name="connsiteX15" fmla="*/ 459383 w 722281"/>
                <a:gd name="connsiteY15" fmla="*/ 497111 h 605313"/>
                <a:gd name="connsiteX16" fmla="*/ 701164 w 722281"/>
                <a:gd name="connsiteY16" fmla="*/ 605313 h 60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2281" h="605313">
                  <a:moveTo>
                    <a:pt x="722282" y="338895"/>
                  </a:moveTo>
                  <a:lnTo>
                    <a:pt x="476016" y="285021"/>
                  </a:lnTo>
                  <a:lnTo>
                    <a:pt x="380473" y="137874"/>
                  </a:lnTo>
                  <a:cubicBezTo>
                    <a:pt x="380473" y="137874"/>
                    <a:pt x="296738" y="64074"/>
                    <a:pt x="283114" y="45738"/>
                  </a:cubicBezTo>
                  <a:cubicBezTo>
                    <a:pt x="269489" y="27401"/>
                    <a:pt x="254445" y="-15062"/>
                    <a:pt x="235768" y="5488"/>
                  </a:cubicBezTo>
                  <a:cubicBezTo>
                    <a:pt x="217091" y="26039"/>
                    <a:pt x="219305" y="69467"/>
                    <a:pt x="227764" y="86668"/>
                  </a:cubicBezTo>
                  <a:cubicBezTo>
                    <a:pt x="236222" y="103870"/>
                    <a:pt x="289756" y="176080"/>
                    <a:pt x="289756" y="176080"/>
                  </a:cubicBezTo>
                  <a:lnTo>
                    <a:pt x="60010" y="181757"/>
                  </a:lnTo>
                  <a:cubicBezTo>
                    <a:pt x="60010" y="181757"/>
                    <a:pt x="36508" y="187434"/>
                    <a:pt x="30206" y="202421"/>
                  </a:cubicBezTo>
                  <a:cubicBezTo>
                    <a:pt x="26533" y="211317"/>
                    <a:pt x="28475" y="221541"/>
                    <a:pt x="35145" y="228478"/>
                  </a:cubicBezTo>
                  <a:cubicBezTo>
                    <a:pt x="35145" y="228478"/>
                    <a:pt x="1765" y="228932"/>
                    <a:pt x="62" y="247950"/>
                  </a:cubicBezTo>
                  <a:cubicBezTo>
                    <a:pt x="-1642" y="266968"/>
                    <a:pt x="32420" y="292968"/>
                    <a:pt x="32420" y="292968"/>
                  </a:cubicBezTo>
                  <a:cubicBezTo>
                    <a:pt x="28282" y="300127"/>
                    <a:pt x="26312" y="308330"/>
                    <a:pt x="26743" y="316584"/>
                  </a:cubicBezTo>
                  <a:cubicBezTo>
                    <a:pt x="27879" y="329301"/>
                    <a:pt x="97364" y="387206"/>
                    <a:pt x="129609" y="403101"/>
                  </a:cubicBezTo>
                  <a:cubicBezTo>
                    <a:pt x="161855" y="418996"/>
                    <a:pt x="256773" y="474630"/>
                    <a:pt x="276528" y="484792"/>
                  </a:cubicBezTo>
                  <a:cubicBezTo>
                    <a:pt x="296284" y="494954"/>
                    <a:pt x="459383" y="497111"/>
                    <a:pt x="459383" y="497111"/>
                  </a:cubicBezTo>
                  <a:lnTo>
                    <a:pt x="701164" y="605313"/>
                  </a:lnTo>
                  <a:close/>
                </a:path>
              </a:pathLst>
            </a:custGeom>
            <a:solidFill>
              <a:srgbClr val="1E2B3C"/>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16" name="Freeform: Shape 15">
              <a:extLst>
                <a:ext uri="{FF2B5EF4-FFF2-40B4-BE49-F238E27FC236}">
                  <a16:creationId xmlns:a16="http://schemas.microsoft.com/office/drawing/2014/main" id="{3ABD9209-159A-50C5-AD66-241DFFDA5BA4}"/>
                </a:ext>
              </a:extLst>
            </p:cNvPr>
            <p:cNvSpPr/>
            <p:nvPr/>
          </p:nvSpPr>
          <p:spPr>
            <a:xfrm>
              <a:off x="2827431" y="4177508"/>
              <a:ext cx="441211" cy="564331"/>
            </a:xfrm>
            <a:custGeom>
              <a:avLst/>
              <a:gdLst>
                <a:gd name="connsiteX0" fmla="*/ 295314 w 614276"/>
                <a:gd name="connsiteY0" fmla="*/ 728354 h 785690"/>
                <a:gd name="connsiteX1" fmla="*/ 344193 w 614276"/>
                <a:gd name="connsiteY1" fmla="*/ 480101 h 785690"/>
                <a:gd name="connsiteX2" fmla="*/ 465339 w 614276"/>
                <a:gd name="connsiteY2" fmla="*/ 372240 h 785690"/>
                <a:gd name="connsiteX3" fmla="*/ 557646 w 614276"/>
                <a:gd name="connsiteY3" fmla="*/ 297645 h 785690"/>
                <a:gd name="connsiteX4" fmla="*/ 613223 w 614276"/>
                <a:gd name="connsiteY4" fmla="*/ 262164 h 785690"/>
                <a:gd name="connsiteX5" fmla="*/ 536868 w 614276"/>
                <a:gd name="connsiteY5" fmla="*/ 241386 h 785690"/>
                <a:gd name="connsiteX6" fmla="*/ 447456 w 614276"/>
                <a:gd name="connsiteY6" fmla="*/ 291230 h 785690"/>
                <a:gd name="connsiteX7" fmla="*/ 497811 w 614276"/>
                <a:gd name="connsiteY7" fmla="*/ 63641 h 785690"/>
                <a:gd name="connsiteX8" fmla="*/ 452395 w 614276"/>
                <a:gd name="connsiteY8" fmla="*/ 44964 h 785690"/>
                <a:gd name="connsiteX9" fmla="*/ 378595 w 614276"/>
                <a:gd name="connsiteY9" fmla="*/ 215272 h 785690"/>
                <a:gd name="connsiteX10" fmla="*/ 381377 w 614276"/>
                <a:gd name="connsiteY10" fmla="*/ 4317 h 785690"/>
                <a:gd name="connsiteX11" fmla="*/ 321201 w 614276"/>
                <a:gd name="connsiteY11" fmla="*/ 56886 h 785690"/>
                <a:gd name="connsiteX12" fmla="*/ 290603 w 614276"/>
                <a:gd name="connsiteY12" fmla="*/ 223617 h 785690"/>
                <a:gd name="connsiteX13" fmla="*/ 270620 w 614276"/>
                <a:gd name="connsiteY13" fmla="*/ 239740 h 785690"/>
                <a:gd name="connsiteX14" fmla="*/ 208173 w 614276"/>
                <a:gd name="connsiteY14" fmla="*/ 115755 h 785690"/>
                <a:gd name="connsiteX15" fmla="*/ 172579 w 614276"/>
                <a:gd name="connsiteY15" fmla="*/ 139372 h 785690"/>
                <a:gd name="connsiteX16" fmla="*/ 201815 w 614276"/>
                <a:gd name="connsiteY16" fmla="*/ 274994 h 785690"/>
                <a:gd name="connsiteX17" fmla="*/ 173430 w 614276"/>
                <a:gd name="connsiteY17" fmla="*/ 311780 h 785690"/>
                <a:gd name="connsiteX18" fmla="*/ 115923 w 614276"/>
                <a:gd name="connsiteY18" fmla="*/ 483224 h 785690"/>
                <a:gd name="connsiteX19" fmla="*/ 115923 w 614276"/>
                <a:gd name="connsiteY19" fmla="*/ 504739 h 785690"/>
                <a:gd name="connsiteX20" fmla="*/ 0 w 614276"/>
                <a:gd name="connsiteY20" fmla="*/ 785691 h 78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4276" h="785690">
                  <a:moveTo>
                    <a:pt x="295314" y="728354"/>
                  </a:moveTo>
                  <a:lnTo>
                    <a:pt x="344193" y="480101"/>
                  </a:lnTo>
                  <a:lnTo>
                    <a:pt x="465339" y="372240"/>
                  </a:lnTo>
                  <a:cubicBezTo>
                    <a:pt x="465339" y="372240"/>
                    <a:pt x="537663" y="309453"/>
                    <a:pt x="557646" y="297645"/>
                  </a:cubicBezTo>
                  <a:cubicBezTo>
                    <a:pt x="577628" y="285837"/>
                    <a:pt x="621625" y="279535"/>
                    <a:pt x="613223" y="262164"/>
                  </a:cubicBezTo>
                  <a:cubicBezTo>
                    <a:pt x="604821" y="244792"/>
                    <a:pt x="577572" y="223788"/>
                    <a:pt x="536868" y="241386"/>
                  </a:cubicBezTo>
                  <a:cubicBezTo>
                    <a:pt x="505895" y="255811"/>
                    <a:pt x="476011" y="272467"/>
                    <a:pt x="447456" y="291230"/>
                  </a:cubicBezTo>
                  <a:cubicBezTo>
                    <a:pt x="447456" y="291230"/>
                    <a:pt x="496732" y="83454"/>
                    <a:pt x="497811" y="63641"/>
                  </a:cubicBezTo>
                  <a:cubicBezTo>
                    <a:pt x="498889" y="43829"/>
                    <a:pt x="470732" y="29580"/>
                    <a:pt x="452395" y="44964"/>
                  </a:cubicBezTo>
                  <a:cubicBezTo>
                    <a:pt x="434059" y="60349"/>
                    <a:pt x="378595" y="215272"/>
                    <a:pt x="378595" y="215272"/>
                  </a:cubicBezTo>
                  <a:cubicBezTo>
                    <a:pt x="378595" y="215272"/>
                    <a:pt x="406128" y="20099"/>
                    <a:pt x="381377" y="4317"/>
                  </a:cubicBezTo>
                  <a:cubicBezTo>
                    <a:pt x="356625" y="-11465"/>
                    <a:pt x="330284" y="18283"/>
                    <a:pt x="321201" y="56886"/>
                  </a:cubicBezTo>
                  <a:cubicBezTo>
                    <a:pt x="312118" y="95489"/>
                    <a:pt x="294974" y="219360"/>
                    <a:pt x="290603" y="223617"/>
                  </a:cubicBezTo>
                  <a:cubicBezTo>
                    <a:pt x="286231" y="227875"/>
                    <a:pt x="270620" y="239740"/>
                    <a:pt x="270620" y="239740"/>
                  </a:cubicBezTo>
                  <a:cubicBezTo>
                    <a:pt x="270620" y="239740"/>
                    <a:pt x="230881" y="122057"/>
                    <a:pt x="208173" y="115755"/>
                  </a:cubicBezTo>
                  <a:cubicBezTo>
                    <a:pt x="185466" y="109454"/>
                    <a:pt x="170422" y="108319"/>
                    <a:pt x="172579" y="139372"/>
                  </a:cubicBezTo>
                  <a:cubicBezTo>
                    <a:pt x="174736" y="170424"/>
                    <a:pt x="201815" y="274994"/>
                    <a:pt x="201815" y="274994"/>
                  </a:cubicBezTo>
                  <a:lnTo>
                    <a:pt x="173430" y="311780"/>
                  </a:lnTo>
                  <a:cubicBezTo>
                    <a:pt x="135611" y="360880"/>
                    <a:pt x="115361" y="421249"/>
                    <a:pt x="115923" y="483224"/>
                  </a:cubicBezTo>
                  <a:lnTo>
                    <a:pt x="115923" y="504739"/>
                  </a:lnTo>
                  <a:lnTo>
                    <a:pt x="0" y="785691"/>
                  </a:lnTo>
                  <a:close/>
                </a:path>
              </a:pathLst>
            </a:custGeom>
            <a:solidFill>
              <a:srgbClr val="1E2B3C"/>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17" name="Freeform: Shape 16">
              <a:extLst>
                <a:ext uri="{FF2B5EF4-FFF2-40B4-BE49-F238E27FC236}">
                  <a16:creationId xmlns:a16="http://schemas.microsoft.com/office/drawing/2014/main" id="{6DD015A0-A96D-0DFA-170D-836F8551FDD4}"/>
                </a:ext>
              </a:extLst>
            </p:cNvPr>
            <p:cNvSpPr/>
            <p:nvPr/>
          </p:nvSpPr>
          <p:spPr>
            <a:xfrm>
              <a:off x="2363123" y="4073084"/>
              <a:ext cx="459866" cy="384568"/>
            </a:xfrm>
            <a:custGeom>
              <a:avLst/>
              <a:gdLst>
                <a:gd name="connsiteX0" fmla="*/ 44507 w 640249"/>
                <a:gd name="connsiteY0" fmla="*/ 0 h 535415"/>
                <a:gd name="connsiteX1" fmla="*/ 164234 w 640249"/>
                <a:gd name="connsiteY1" fmla="*/ 34913 h 535415"/>
                <a:gd name="connsiteX2" fmla="*/ 241213 w 640249"/>
                <a:gd name="connsiteY2" fmla="*/ 76355 h 535415"/>
                <a:gd name="connsiteX3" fmla="*/ 319725 w 640249"/>
                <a:gd name="connsiteY3" fmla="*/ 42974 h 535415"/>
                <a:gd name="connsiteX4" fmla="*/ 552820 w 640249"/>
                <a:gd name="connsiteY4" fmla="*/ 110757 h 535415"/>
                <a:gd name="connsiteX5" fmla="*/ 564799 w 640249"/>
                <a:gd name="connsiteY5" fmla="*/ 159011 h 535415"/>
                <a:gd name="connsiteX6" fmla="*/ 398010 w 640249"/>
                <a:gd name="connsiteY6" fmla="*/ 149360 h 535415"/>
                <a:gd name="connsiteX7" fmla="*/ 627415 w 640249"/>
                <a:gd name="connsiteY7" fmla="*/ 284188 h 535415"/>
                <a:gd name="connsiteX8" fmla="*/ 601245 w 640249"/>
                <a:gd name="connsiteY8" fmla="*/ 337324 h 535415"/>
                <a:gd name="connsiteX9" fmla="*/ 381206 w 640249"/>
                <a:gd name="connsiteY9" fmla="*/ 245300 h 535415"/>
                <a:gd name="connsiteX10" fmla="*/ 377460 w 640249"/>
                <a:gd name="connsiteY10" fmla="*/ 256087 h 535415"/>
                <a:gd name="connsiteX11" fmla="*/ 576947 w 640249"/>
                <a:gd name="connsiteY11" fmla="*/ 389608 h 535415"/>
                <a:gd name="connsiteX12" fmla="*/ 543737 w 640249"/>
                <a:gd name="connsiteY12" fmla="*/ 428155 h 535415"/>
                <a:gd name="connsiteX13" fmla="*/ 312061 w 640249"/>
                <a:gd name="connsiteY13" fmla="*/ 321372 h 535415"/>
                <a:gd name="connsiteX14" fmla="*/ 355944 w 640249"/>
                <a:gd name="connsiteY14" fmla="*/ 426338 h 535415"/>
                <a:gd name="connsiteX15" fmla="*/ 341695 w 640249"/>
                <a:gd name="connsiteY15" fmla="*/ 532326 h 535415"/>
                <a:gd name="connsiteX16" fmla="*/ 310131 w 640249"/>
                <a:gd name="connsiteY16" fmla="*/ 522789 h 535415"/>
                <a:gd name="connsiteX17" fmla="*/ 267327 w 640249"/>
                <a:gd name="connsiteY17" fmla="*/ 406015 h 535415"/>
                <a:gd name="connsiteX18" fmla="*/ 177858 w 640249"/>
                <a:gd name="connsiteY18" fmla="*/ 253248 h 535415"/>
                <a:gd name="connsiteX19" fmla="*/ 0 w 640249"/>
                <a:gd name="connsiteY19" fmla="*/ 192505 h 53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0249" h="535415">
                  <a:moveTo>
                    <a:pt x="44507" y="0"/>
                  </a:moveTo>
                  <a:cubicBezTo>
                    <a:pt x="48992" y="4598"/>
                    <a:pt x="164234" y="34913"/>
                    <a:pt x="164234" y="34913"/>
                  </a:cubicBezTo>
                  <a:lnTo>
                    <a:pt x="241213" y="76355"/>
                  </a:lnTo>
                  <a:cubicBezTo>
                    <a:pt x="241213" y="76355"/>
                    <a:pt x="287026" y="45245"/>
                    <a:pt x="319725" y="42974"/>
                  </a:cubicBezTo>
                  <a:cubicBezTo>
                    <a:pt x="352424" y="40704"/>
                    <a:pt x="535449" y="103264"/>
                    <a:pt x="552820" y="110757"/>
                  </a:cubicBezTo>
                  <a:cubicBezTo>
                    <a:pt x="570192" y="118251"/>
                    <a:pt x="596590" y="159465"/>
                    <a:pt x="564799" y="159011"/>
                  </a:cubicBezTo>
                  <a:cubicBezTo>
                    <a:pt x="533008" y="158557"/>
                    <a:pt x="398010" y="149360"/>
                    <a:pt x="398010" y="149360"/>
                  </a:cubicBezTo>
                  <a:cubicBezTo>
                    <a:pt x="398010" y="149360"/>
                    <a:pt x="597895" y="255633"/>
                    <a:pt x="627415" y="284188"/>
                  </a:cubicBezTo>
                  <a:cubicBezTo>
                    <a:pt x="656935" y="312743"/>
                    <a:pt x="630140" y="350437"/>
                    <a:pt x="601245" y="337324"/>
                  </a:cubicBezTo>
                  <a:cubicBezTo>
                    <a:pt x="572349" y="324210"/>
                    <a:pt x="381206" y="245300"/>
                    <a:pt x="381206" y="245300"/>
                  </a:cubicBezTo>
                  <a:lnTo>
                    <a:pt x="377460" y="256087"/>
                  </a:lnTo>
                  <a:cubicBezTo>
                    <a:pt x="377460" y="256087"/>
                    <a:pt x="570873" y="367752"/>
                    <a:pt x="576947" y="389608"/>
                  </a:cubicBezTo>
                  <a:cubicBezTo>
                    <a:pt x="583022" y="411465"/>
                    <a:pt x="576209" y="439509"/>
                    <a:pt x="543737" y="428155"/>
                  </a:cubicBezTo>
                  <a:cubicBezTo>
                    <a:pt x="511265" y="416801"/>
                    <a:pt x="312061" y="321372"/>
                    <a:pt x="312061" y="321372"/>
                  </a:cubicBezTo>
                  <a:cubicBezTo>
                    <a:pt x="312061" y="321372"/>
                    <a:pt x="347542" y="380866"/>
                    <a:pt x="355944" y="426338"/>
                  </a:cubicBezTo>
                  <a:cubicBezTo>
                    <a:pt x="364346" y="471810"/>
                    <a:pt x="355660" y="523754"/>
                    <a:pt x="341695" y="532326"/>
                  </a:cubicBezTo>
                  <a:cubicBezTo>
                    <a:pt x="324323" y="542943"/>
                    <a:pt x="310131" y="522789"/>
                    <a:pt x="310131" y="522789"/>
                  </a:cubicBezTo>
                  <a:cubicBezTo>
                    <a:pt x="310131" y="522789"/>
                    <a:pt x="305646" y="452849"/>
                    <a:pt x="267327" y="406015"/>
                  </a:cubicBezTo>
                  <a:cubicBezTo>
                    <a:pt x="229008" y="359180"/>
                    <a:pt x="177858" y="253248"/>
                    <a:pt x="177858" y="253248"/>
                  </a:cubicBezTo>
                  <a:lnTo>
                    <a:pt x="0" y="192505"/>
                  </a:lnTo>
                  <a:close/>
                </a:path>
              </a:pathLst>
            </a:custGeom>
            <a:solidFill>
              <a:srgbClr val="1E2B3C"/>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18" name="Freeform: Shape 17">
              <a:extLst>
                <a:ext uri="{FF2B5EF4-FFF2-40B4-BE49-F238E27FC236}">
                  <a16:creationId xmlns:a16="http://schemas.microsoft.com/office/drawing/2014/main" id="{9A1C9B18-1CC0-54D4-BD82-E37B33F6CCE7}"/>
                </a:ext>
              </a:extLst>
            </p:cNvPr>
            <p:cNvSpPr/>
            <p:nvPr/>
          </p:nvSpPr>
          <p:spPr>
            <a:xfrm>
              <a:off x="3568877" y="3479763"/>
              <a:ext cx="671050" cy="579870"/>
            </a:xfrm>
            <a:custGeom>
              <a:avLst/>
              <a:gdLst>
                <a:gd name="connsiteX0" fmla="*/ 934270 w 934270"/>
                <a:gd name="connsiteY0" fmla="*/ 0 h 807324"/>
                <a:gd name="connsiteX1" fmla="*/ 561749 w 934270"/>
                <a:gd name="connsiteY1" fmla="*/ 277829 h 807324"/>
                <a:gd name="connsiteX2" fmla="*/ 396323 w 934270"/>
                <a:gd name="connsiteY2" fmla="*/ 341525 h 807324"/>
                <a:gd name="connsiteX3" fmla="*/ 113669 w 934270"/>
                <a:gd name="connsiteY3" fmla="*/ 364232 h 807324"/>
                <a:gd name="connsiteX4" fmla="*/ 159084 w 934270"/>
                <a:gd name="connsiteY4" fmla="*/ 426395 h 807324"/>
                <a:gd name="connsiteX5" fmla="*/ 276937 w 934270"/>
                <a:gd name="connsiteY5" fmla="*/ 434286 h 807324"/>
                <a:gd name="connsiteX6" fmla="*/ 235495 w 934270"/>
                <a:gd name="connsiteY6" fmla="*/ 509789 h 807324"/>
                <a:gd name="connsiteX7" fmla="*/ 17217 w 934270"/>
                <a:gd name="connsiteY7" fmla="*/ 628040 h 807324"/>
                <a:gd name="connsiteX8" fmla="*/ 30899 w 934270"/>
                <a:gd name="connsiteY8" fmla="*/ 677940 h 807324"/>
                <a:gd name="connsiteX9" fmla="*/ 260701 w 934270"/>
                <a:gd name="connsiteY9" fmla="*/ 595795 h 807324"/>
                <a:gd name="connsiteX10" fmla="*/ 182303 w 934270"/>
                <a:gd name="connsiteY10" fmla="*/ 664940 h 807324"/>
                <a:gd name="connsiteX11" fmla="*/ 59738 w 934270"/>
                <a:gd name="connsiteY11" fmla="*/ 767465 h 807324"/>
                <a:gd name="connsiteX12" fmla="*/ 125193 w 934270"/>
                <a:gd name="connsiteY12" fmla="*/ 791933 h 807324"/>
                <a:gd name="connsiteX13" fmla="*/ 335296 w 934270"/>
                <a:gd name="connsiteY13" fmla="*/ 652167 h 807324"/>
                <a:gd name="connsiteX14" fmla="*/ 295103 w 934270"/>
                <a:gd name="connsiteY14" fmla="*/ 723299 h 807324"/>
                <a:gd name="connsiteX15" fmla="*/ 246849 w 934270"/>
                <a:gd name="connsiteY15" fmla="*/ 776832 h 807324"/>
                <a:gd name="connsiteX16" fmla="*/ 285339 w 934270"/>
                <a:gd name="connsiteY16" fmla="*/ 799994 h 807324"/>
                <a:gd name="connsiteX17" fmla="*/ 401546 w 934270"/>
                <a:gd name="connsiteY17" fmla="*/ 708085 h 807324"/>
                <a:gd name="connsiteX18" fmla="*/ 553120 w 934270"/>
                <a:gd name="connsiteY18" fmla="*/ 577515 h 807324"/>
                <a:gd name="connsiteX19" fmla="*/ 860527 w 934270"/>
                <a:gd name="connsiteY19" fmla="*/ 390744 h 80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4270" h="807324">
                  <a:moveTo>
                    <a:pt x="934270" y="0"/>
                  </a:moveTo>
                  <a:lnTo>
                    <a:pt x="561749" y="277829"/>
                  </a:lnTo>
                  <a:cubicBezTo>
                    <a:pt x="509402" y="305703"/>
                    <a:pt x="453848" y="327094"/>
                    <a:pt x="396323" y="341525"/>
                  </a:cubicBezTo>
                  <a:cubicBezTo>
                    <a:pt x="296579" y="367355"/>
                    <a:pt x="113669" y="364232"/>
                    <a:pt x="113669" y="364232"/>
                  </a:cubicBezTo>
                  <a:cubicBezTo>
                    <a:pt x="94707" y="367241"/>
                    <a:pt x="85965" y="406412"/>
                    <a:pt x="159084" y="426395"/>
                  </a:cubicBezTo>
                  <a:cubicBezTo>
                    <a:pt x="232203" y="446378"/>
                    <a:pt x="263994" y="409648"/>
                    <a:pt x="276937" y="434286"/>
                  </a:cubicBezTo>
                  <a:cubicBezTo>
                    <a:pt x="289881" y="458924"/>
                    <a:pt x="273190" y="480042"/>
                    <a:pt x="235495" y="509789"/>
                  </a:cubicBezTo>
                  <a:cubicBezTo>
                    <a:pt x="197801" y="539536"/>
                    <a:pt x="36178" y="611974"/>
                    <a:pt x="17217" y="628040"/>
                  </a:cubicBezTo>
                  <a:cubicBezTo>
                    <a:pt x="-1744" y="644105"/>
                    <a:pt x="-14290" y="689351"/>
                    <a:pt x="30899" y="677940"/>
                  </a:cubicBezTo>
                  <a:cubicBezTo>
                    <a:pt x="76087" y="666529"/>
                    <a:pt x="260701" y="595795"/>
                    <a:pt x="260701" y="595795"/>
                  </a:cubicBezTo>
                  <a:cubicBezTo>
                    <a:pt x="260701" y="595795"/>
                    <a:pt x="226639" y="627245"/>
                    <a:pt x="182303" y="664940"/>
                  </a:cubicBezTo>
                  <a:cubicBezTo>
                    <a:pt x="130926" y="708936"/>
                    <a:pt x="63939" y="753443"/>
                    <a:pt x="59738" y="767465"/>
                  </a:cubicBezTo>
                  <a:cubicBezTo>
                    <a:pt x="51847" y="793522"/>
                    <a:pt x="79380" y="812200"/>
                    <a:pt x="125193" y="791933"/>
                  </a:cubicBezTo>
                  <a:cubicBezTo>
                    <a:pt x="171006" y="771666"/>
                    <a:pt x="335296" y="652167"/>
                    <a:pt x="335296" y="652167"/>
                  </a:cubicBezTo>
                  <a:cubicBezTo>
                    <a:pt x="335296" y="652167"/>
                    <a:pt x="311850" y="704281"/>
                    <a:pt x="295103" y="723299"/>
                  </a:cubicBezTo>
                  <a:cubicBezTo>
                    <a:pt x="271828" y="749697"/>
                    <a:pt x="256954" y="759802"/>
                    <a:pt x="246849" y="776832"/>
                  </a:cubicBezTo>
                  <a:cubicBezTo>
                    <a:pt x="236745" y="793863"/>
                    <a:pt x="239526" y="820261"/>
                    <a:pt x="285339" y="799994"/>
                  </a:cubicBezTo>
                  <a:cubicBezTo>
                    <a:pt x="331152" y="779727"/>
                    <a:pt x="373559" y="726705"/>
                    <a:pt x="401546" y="708085"/>
                  </a:cubicBezTo>
                  <a:cubicBezTo>
                    <a:pt x="429533" y="689464"/>
                    <a:pt x="553120" y="577515"/>
                    <a:pt x="553120" y="577515"/>
                  </a:cubicBezTo>
                  <a:lnTo>
                    <a:pt x="860527" y="390744"/>
                  </a:lnTo>
                  <a:close/>
                </a:path>
              </a:pathLst>
            </a:custGeom>
            <a:solidFill>
              <a:srgbClr val="1E2B3C"/>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19" name="Freeform: Shape 18">
              <a:extLst>
                <a:ext uri="{FF2B5EF4-FFF2-40B4-BE49-F238E27FC236}">
                  <a16:creationId xmlns:a16="http://schemas.microsoft.com/office/drawing/2014/main" id="{18BC4A1D-C271-32EC-1472-08E4237105A2}"/>
                </a:ext>
              </a:extLst>
            </p:cNvPr>
            <p:cNvSpPr/>
            <p:nvPr/>
          </p:nvSpPr>
          <p:spPr>
            <a:xfrm>
              <a:off x="3011939" y="3552628"/>
              <a:ext cx="432910" cy="533123"/>
            </a:xfrm>
            <a:custGeom>
              <a:avLst/>
              <a:gdLst>
                <a:gd name="connsiteX0" fmla="*/ 280441 w 602719"/>
                <a:gd name="connsiteY0" fmla="*/ 0 h 742241"/>
                <a:gd name="connsiteX1" fmla="*/ 341695 w 602719"/>
                <a:gd name="connsiteY1" fmla="*/ 286458 h 742241"/>
                <a:gd name="connsiteX2" fmla="*/ 517680 w 602719"/>
                <a:gd name="connsiteY2" fmla="*/ 399997 h 742241"/>
                <a:gd name="connsiteX3" fmla="*/ 569454 w 602719"/>
                <a:gd name="connsiteY3" fmla="*/ 487762 h 742241"/>
                <a:gd name="connsiteX4" fmla="*/ 551117 w 602719"/>
                <a:gd name="connsiteY4" fmla="*/ 561563 h 742241"/>
                <a:gd name="connsiteX5" fmla="*/ 502068 w 602719"/>
                <a:gd name="connsiteY5" fmla="*/ 549300 h 742241"/>
                <a:gd name="connsiteX6" fmla="*/ 474933 w 602719"/>
                <a:gd name="connsiteY6" fmla="*/ 502579 h 742241"/>
                <a:gd name="connsiteX7" fmla="*/ 514614 w 602719"/>
                <a:gd name="connsiteY7" fmla="*/ 585690 h 742241"/>
                <a:gd name="connsiteX8" fmla="*/ 582284 w 602719"/>
                <a:gd name="connsiteY8" fmla="*/ 674818 h 742241"/>
                <a:gd name="connsiteX9" fmla="*/ 601017 w 602719"/>
                <a:gd name="connsiteY9" fmla="*/ 722788 h 742241"/>
                <a:gd name="connsiteX10" fmla="*/ 508086 w 602719"/>
                <a:gd name="connsiteY10" fmla="*/ 706381 h 742241"/>
                <a:gd name="connsiteX11" fmla="*/ 448592 w 602719"/>
                <a:gd name="connsiteY11" fmla="*/ 642118 h 742241"/>
                <a:gd name="connsiteX12" fmla="*/ 391141 w 602719"/>
                <a:gd name="connsiteY12" fmla="*/ 655913 h 742241"/>
                <a:gd name="connsiteX13" fmla="*/ 340049 w 602719"/>
                <a:gd name="connsiteY13" fmla="*/ 653472 h 742241"/>
                <a:gd name="connsiteX14" fmla="*/ 263467 w 602719"/>
                <a:gd name="connsiteY14" fmla="*/ 649271 h 742241"/>
                <a:gd name="connsiteX15" fmla="*/ 145954 w 602719"/>
                <a:gd name="connsiteY15" fmla="*/ 505645 h 742241"/>
                <a:gd name="connsiteX16" fmla="*/ 92875 w 602719"/>
                <a:gd name="connsiteY16" fmla="*/ 346236 h 742241"/>
                <a:gd name="connsiteX17" fmla="*/ 0 w 602719"/>
                <a:gd name="connsiteY17" fmla="*/ 128923 h 74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719" h="742241">
                  <a:moveTo>
                    <a:pt x="280441" y="0"/>
                  </a:moveTo>
                  <a:cubicBezTo>
                    <a:pt x="277545" y="8459"/>
                    <a:pt x="341695" y="286458"/>
                    <a:pt x="341695" y="286458"/>
                  </a:cubicBezTo>
                  <a:lnTo>
                    <a:pt x="517680" y="399997"/>
                  </a:lnTo>
                  <a:cubicBezTo>
                    <a:pt x="517680" y="399997"/>
                    <a:pt x="570135" y="477658"/>
                    <a:pt x="569454" y="487762"/>
                  </a:cubicBezTo>
                  <a:cubicBezTo>
                    <a:pt x="568772" y="497867"/>
                    <a:pt x="573768" y="550209"/>
                    <a:pt x="551117" y="561563"/>
                  </a:cubicBezTo>
                  <a:cubicBezTo>
                    <a:pt x="528466" y="572917"/>
                    <a:pt x="502863" y="564458"/>
                    <a:pt x="502068" y="549300"/>
                  </a:cubicBezTo>
                  <a:cubicBezTo>
                    <a:pt x="499968" y="510130"/>
                    <a:pt x="474933" y="502579"/>
                    <a:pt x="474933" y="502579"/>
                  </a:cubicBezTo>
                  <a:cubicBezTo>
                    <a:pt x="483471" y="532287"/>
                    <a:pt x="496880" y="560371"/>
                    <a:pt x="514614" y="585690"/>
                  </a:cubicBezTo>
                  <a:cubicBezTo>
                    <a:pt x="544645" y="630027"/>
                    <a:pt x="575017" y="665735"/>
                    <a:pt x="582284" y="674818"/>
                  </a:cubicBezTo>
                  <a:cubicBezTo>
                    <a:pt x="589550" y="683901"/>
                    <a:pt x="608454" y="712058"/>
                    <a:pt x="601017" y="722788"/>
                  </a:cubicBezTo>
                  <a:cubicBezTo>
                    <a:pt x="575244" y="760028"/>
                    <a:pt x="544248" y="737775"/>
                    <a:pt x="508086" y="706381"/>
                  </a:cubicBezTo>
                  <a:cubicBezTo>
                    <a:pt x="471924" y="674988"/>
                    <a:pt x="474478" y="654778"/>
                    <a:pt x="448592" y="642118"/>
                  </a:cubicBezTo>
                  <a:cubicBezTo>
                    <a:pt x="422705" y="629459"/>
                    <a:pt x="427246" y="655175"/>
                    <a:pt x="391141" y="655913"/>
                  </a:cubicBezTo>
                  <a:cubicBezTo>
                    <a:pt x="355036" y="656651"/>
                    <a:pt x="372577" y="657162"/>
                    <a:pt x="340049" y="653472"/>
                  </a:cubicBezTo>
                  <a:cubicBezTo>
                    <a:pt x="307520" y="649782"/>
                    <a:pt x="319271" y="670503"/>
                    <a:pt x="263467" y="649271"/>
                  </a:cubicBezTo>
                  <a:cubicBezTo>
                    <a:pt x="241667" y="641040"/>
                    <a:pt x="153050" y="528863"/>
                    <a:pt x="145954" y="505645"/>
                  </a:cubicBezTo>
                  <a:cubicBezTo>
                    <a:pt x="138858" y="482426"/>
                    <a:pt x="92875" y="346236"/>
                    <a:pt x="92875" y="346236"/>
                  </a:cubicBezTo>
                  <a:lnTo>
                    <a:pt x="0" y="128923"/>
                  </a:lnTo>
                  <a:close/>
                </a:path>
              </a:pathLst>
            </a:custGeom>
            <a:solidFill>
              <a:srgbClr val="1E2B3C"/>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20" name="Freeform: Shape 19">
              <a:extLst>
                <a:ext uri="{FF2B5EF4-FFF2-40B4-BE49-F238E27FC236}">
                  <a16:creationId xmlns:a16="http://schemas.microsoft.com/office/drawing/2014/main" id="{3E21BB7B-812B-A84C-0B41-B67D9C639173}"/>
                </a:ext>
              </a:extLst>
            </p:cNvPr>
            <p:cNvSpPr/>
            <p:nvPr/>
          </p:nvSpPr>
          <p:spPr>
            <a:xfrm>
              <a:off x="3492802" y="4543210"/>
              <a:ext cx="366521" cy="518837"/>
            </a:xfrm>
            <a:custGeom>
              <a:avLst/>
              <a:gdLst>
                <a:gd name="connsiteX0" fmla="*/ 0 w 510289"/>
                <a:gd name="connsiteY0" fmla="*/ 631635 h 722351"/>
                <a:gd name="connsiteX1" fmla="*/ 125460 w 510289"/>
                <a:gd name="connsiteY1" fmla="*/ 367146 h 722351"/>
                <a:gd name="connsiteX2" fmla="*/ 115014 w 510289"/>
                <a:gd name="connsiteY2" fmla="*/ 219943 h 722351"/>
                <a:gd name="connsiteX3" fmla="*/ 125120 w 510289"/>
                <a:gd name="connsiteY3" fmla="*/ 168850 h 722351"/>
                <a:gd name="connsiteX4" fmla="*/ 171784 w 510289"/>
                <a:gd name="connsiteY4" fmla="*/ 74840 h 722351"/>
                <a:gd name="connsiteX5" fmla="*/ 268689 w 510289"/>
                <a:gd name="connsiteY5" fmla="*/ 14949 h 722351"/>
                <a:gd name="connsiteX6" fmla="*/ 354298 w 510289"/>
                <a:gd name="connsiteY6" fmla="*/ 2800 h 722351"/>
                <a:gd name="connsiteX7" fmla="*/ 372975 w 510289"/>
                <a:gd name="connsiteY7" fmla="*/ 36862 h 722351"/>
                <a:gd name="connsiteX8" fmla="*/ 272323 w 510289"/>
                <a:gd name="connsiteY8" fmla="*/ 65246 h 722351"/>
                <a:gd name="connsiteX9" fmla="*/ 207492 w 510289"/>
                <a:gd name="connsiteY9" fmla="*/ 191615 h 722351"/>
                <a:gd name="connsiteX10" fmla="*/ 337153 w 510289"/>
                <a:gd name="connsiteY10" fmla="*/ 302145 h 722351"/>
                <a:gd name="connsiteX11" fmla="*/ 456369 w 510289"/>
                <a:gd name="connsiteY11" fmla="*/ 260079 h 722351"/>
                <a:gd name="connsiteX12" fmla="*/ 510073 w 510289"/>
                <a:gd name="connsiteY12" fmla="*/ 288464 h 722351"/>
                <a:gd name="connsiteX13" fmla="*/ 449727 w 510289"/>
                <a:gd name="connsiteY13" fmla="*/ 330359 h 722351"/>
                <a:gd name="connsiteX14" fmla="*/ 393412 w 510289"/>
                <a:gd name="connsiteY14" fmla="*/ 378784 h 722351"/>
                <a:gd name="connsiteX15" fmla="*/ 289978 w 510289"/>
                <a:gd name="connsiteY15" fmla="*/ 442820 h 722351"/>
                <a:gd name="connsiteX16" fmla="*/ 231846 w 510289"/>
                <a:gd name="connsiteY16" fmla="*/ 722352 h 7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0289" h="722351">
                  <a:moveTo>
                    <a:pt x="0" y="631635"/>
                  </a:moveTo>
                  <a:lnTo>
                    <a:pt x="125460" y="367146"/>
                  </a:lnTo>
                  <a:lnTo>
                    <a:pt x="115014" y="219943"/>
                  </a:lnTo>
                  <a:cubicBezTo>
                    <a:pt x="113737" y="202316"/>
                    <a:pt x="117229" y="184666"/>
                    <a:pt x="125120" y="168850"/>
                  </a:cubicBezTo>
                  <a:lnTo>
                    <a:pt x="171784" y="74840"/>
                  </a:lnTo>
                  <a:lnTo>
                    <a:pt x="268689" y="14949"/>
                  </a:lnTo>
                  <a:cubicBezTo>
                    <a:pt x="268689" y="14949"/>
                    <a:pt x="327332" y="-7759"/>
                    <a:pt x="354298" y="2800"/>
                  </a:cubicBezTo>
                  <a:cubicBezTo>
                    <a:pt x="381263" y="13359"/>
                    <a:pt x="372975" y="36862"/>
                    <a:pt x="372975" y="36862"/>
                  </a:cubicBezTo>
                  <a:cubicBezTo>
                    <a:pt x="372975" y="36862"/>
                    <a:pt x="312402" y="37997"/>
                    <a:pt x="272323" y="65246"/>
                  </a:cubicBezTo>
                  <a:cubicBezTo>
                    <a:pt x="213055" y="104985"/>
                    <a:pt x="198068" y="154317"/>
                    <a:pt x="207492" y="191615"/>
                  </a:cubicBezTo>
                  <a:cubicBezTo>
                    <a:pt x="216916" y="228913"/>
                    <a:pt x="270392" y="311626"/>
                    <a:pt x="337153" y="302145"/>
                  </a:cubicBezTo>
                  <a:cubicBezTo>
                    <a:pt x="403914" y="292664"/>
                    <a:pt x="445015" y="264109"/>
                    <a:pt x="456369" y="260079"/>
                  </a:cubicBezTo>
                  <a:cubicBezTo>
                    <a:pt x="489977" y="248384"/>
                    <a:pt x="505645" y="277110"/>
                    <a:pt x="510073" y="288464"/>
                  </a:cubicBezTo>
                  <a:cubicBezTo>
                    <a:pt x="514501" y="299817"/>
                    <a:pt x="449727" y="330359"/>
                    <a:pt x="449727" y="330359"/>
                  </a:cubicBezTo>
                  <a:cubicBezTo>
                    <a:pt x="449727" y="330359"/>
                    <a:pt x="414132" y="368224"/>
                    <a:pt x="393412" y="378784"/>
                  </a:cubicBezTo>
                  <a:cubicBezTo>
                    <a:pt x="372691" y="389343"/>
                    <a:pt x="293895" y="438108"/>
                    <a:pt x="289978" y="442820"/>
                  </a:cubicBezTo>
                  <a:cubicBezTo>
                    <a:pt x="286061" y="447531"/>
                    <a:pt x="231846" y="722352"/>
                    <a:pt x="231846" y="722352"/>
                  </a:cubicBezTo>
                  <a:close/>
                </a:path>
              </a:pathLst>
            </a:custGeom>
            <a:solidFill>
              <a:srgbClr val="1E2B3C"/>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21" name="Freeform: Shape 20">
              <a:extLst>
                <a:ext uri="{FF2B5EF4-FFF2-40B4-BE49-F238E27FC236}">
                  <a16:creationId xmlns:a16="http://schemas.microsoft.com/office/drawing/2014/main" id="{01C5A1EB-298B-AD79-55E9-1C41DB4F8FC9}"/>
                </a:ext>
              </a:extLst>
            </p:cNvPr>
            <p:cNvSpPr/>
            <p:nvPr/>
          </p:nvSpPr>
          <p:spPr>
            <a:xfrm>
              <a:off x="3640694" y="4557902"/>
              <a:ext cx="211787" cy="211787"/>
            </a:xfrm>
            <a:custGeom>
              <a:avLst/>
              <a:gdLst>
                <a:gd name="connsiteX0" fmla="*/ 294860 w 294860"/>
                <a:gd name="connsiteY0" fmla="*/ 147430 h 294860"/>
                <a:gd name="connsiteX1" fmla="*/ 147430 w 294860"/>
                <a:gd name="connsiteY1" fmla="*/ 294860 h 294860"/>
                <a:gd name="connsiteX2" fmla="*/ 0 w 294860"/>
                <a:gd name="connsiteY2" fmla="*/ 147430 h 294860"/>
                <a:gd name="connsiteX3" fmla="*/ 147430 w 294860"/>
                <a:gd name="connsiteY3" fmla="*/ 0 h 294860"/>
                <a:gd name="connsiteX4" fmla="*/ 294860 w 294860"/>
                <a:gd name="connsiteY4" fmla="*/ 147430 h 29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860" h="294860">
                  <a:moveTo>
                    <a:pt x="294860" y="147430"/>
                  </a:moveTo>
                  <a:cubicBezTo>
                    <a:pt x="294860" y="228854"/>
                    <a:pt x="228854" y="294860"/>
                    <a:pt x="147430" y="294860"/>
                  </a:cubicBezTo>
                  <a:cubicBezTo>
                    <a:pt x="66007" y="294860"/>
                    <a:pt x="0" y="228854"/>
                    <a:pt x="0" y="147430"/>
                  </a:cubicBezTo>
                  <a:cubicBezTo>
                    <a:pt x="0" y="66007"/>
                    <a:pt x="66007" y="0"/>
                    <a:pt x="147430" y="0"/>
                  </a:cubicBezTo>
                  <a:cubicBezTo>
                    <a:pt x="228854" y="0"/>
                    <a:pt x="294860" y="66007"/>
                    <a:pt x="294860" y="147430"/>
                  </a:cubicBezTo>
                  <a:close/>
                </a:path>
              </a:pathLst>
            </a:custGeom>
            <a:solidFill>
              <a:srgbClr val="1E98F5"/>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22" name="Freeform: Shape 21">
              <a:extLst>
                <a:ext uri="{FF2B5EF4-FFF2-40B4-BE49-F238E27FC236}">
                  <a16:creationId xmlns:a16="http://schemas.microsoft.com/office/drawing/2014/main" id="{D26C1D48-BF09-5B79-173B-F656C2BCED90}"/>
                </a:ext>
              </a:extLst>
            </p:cNvPr>
            <p:cNvSpPr/>
            <p:nvPr/>
          </p:nvSpPr>
          <p:spPr>
            <a:xfrm>
              <a:off x="3658798" y="4576007"/>
              <a:ext cx="175578" cy="175578"/>
            </a:xfrm>
            <a:custGeom>
              <a:avLst/>
              <a:gdLst>
                <a:gd name="connsiteX0" fmla="*/ 244449 w 244448"/>
                <a:gd name="connsiteY0" fmla="*/ 122225 h 244448"/>
                <a:gd name="connsiteX1" fmla="*/ 122224 w 244448"/>
                <a:gd name="connsiteY1" fmla="*/ 244449 h 244448"/>
                <a:gd name="connsiteX2" fmla="*/ 0 w 244448"/>
                <a:gd name="connsiteY2" fmla="*/ 122225 h 244448"/>
                <a:gd name="connsiteX3" fmla="*/ 122224 w 244448"/>
                <a:gd name="connsiteY3" fmla="*/ 0 h 244448"/>
                <a:gd name="connsiteX4" fmla="*/ 244449 w 244448"/>
                <a:gd name="connsiteY4" fmla="*/ 122225 h 244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48" h="244448">
                  <a:moveTo>
                    <a:pt x="244449" y="122225"/>
                  </a:moveTo>
                  <a:cubicBezTo>
                    <a:pt x="244449" y="189727"/>
                    <a:pt x="189727" y="244449"/>
                    <a:pt x="122224" y="244449"/>
                  </a:cubicBezTo>
                  <a:cubicBezTo>
                    <a:pt x="54722" y="244449"/>
                    <a:pt x="0" y="189728"/>
                    <a:pt x="0" y="122225"/>
                  </a:cubicBezTo>
                  <a:cubicBezTo>
                    <a:pt x="0" y="54722"/>
                    <a:pt x="54721" y="0"/>
                    <a:pt x="122224" y="0"/>
                  </a:cubicBezTo>
                  <a:cubicBezTo>
                    <a:pt x="189727" y="0"/>
                    <a:pt x="244449" y="54722"/>
                    <a:pt x="244449" y="122225"/>
                  </a:cubicBezTo>
                  <a:close/>
                </a:path>
              </a:pathLst>
            </a:custGeom>
            <a:solidFill>
              <a:srgbClr val="1E2B3C"/>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23" name="Freeform: Shape 22">
              <a:extLst>
                <a:ext uri="{FF2B5EF4-FFF2-40B4-BE49-F238E27FC236}">
                  <a16:creationId xmlns:a16="http://schemas.microsoft.com/office/drawing/2014/main" id="{218BB617-9E0E-A748-D9BD-D5B60CD7031F}"/>
                </a:ext>
              </a:extLst>
            </p:cNvPr>
            <p:cNvSpPr/>
            <p:nvPr/>
          </p:nvSpPr>
          <p:spPr>
            <a:xfrm>
              <a:off x="3447466" y="4343411"/>
              <a:ext cx="1087300" cy="1053447"/>
            </a:xfrm>
            <a:custGeom>
              <a:avLst/>
              <a:gdLst>
                <a:gd name="connsiteX0" fmla="*/ 706316 w 1513793"/>
                <a:gd name="connsiteY0" fmla="*/ 210066 h 1466661"/>
                <a:gd name="connsiteX1" fmla="*/ 1094732 w 1513793"/>
                <a:gd name="connsiteY1" fmla="*/ 411313 h 1466661"/>
                <a:gd name="connsiteX2" fmla="*/ 1048294 w 1513793"/>
                <a:gd name="connsiteY2" fmla="*/ 747842 h 1466661"/>
                <a:gd name="connsiteX3" fmla="*/ 719032 w 1513793"/>
                <a:gd name="connsiteY3" fmla="*/ 1028453 h 1466661"/>
                <a:gd name="connsiteX4" fmla="*/ 278104 w 1513793"/>
                <a:gd name="connsiteY4" fmla="*/ 1126153 h 1466661"/>
                <a:gd name="connsiteX5" fmla="*/ 337315 w 1513793"/>
                <a:gd name="connsiteY5" fmla="*/ 679492 h 1466661"/>
                <a:gd name="connsiteX6" fmla="*/ 227920 w 1513793"/>
                <a:gd name="connsiteY6" fmla="*/ 647587 h 1466661"/>
                <a:gd name="connsiteX7" fmla="*/ 63856 w 1513793"/>
                <a:gd name="connsiteY7" fmla="*/ 1317466 h 1466661"/>
                <a:gd name="connsiteX8" fmla="*/ 1162288 w 1513793"/>
                <a:gd name="connsiteY8" fmla="*/ 1272051 h 1466661"/>
                <a:gd name="connsiteX9" fmla="*/ 1494956 w 1513793"/>
                <a:gd name="connsiteY9" fmla="*/ 428855 h 1466661"/>
                <a:gd name="connsiteX10" fmla="*/ 592323 w 1513793"/>
                <a:gd name="connsiteY10" fmla="*/ 473 h 146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793" h="1466661">
                  <a:moveTo>
                    <a:pt x="706316" y="210066"/>
                  </a:moveTo>
                  <a:lnTo>
                    <a:pt x="1094732" y="411313"/>
                  </a:lnTo>
                  <a:cubicBezTo>
                    <a:pt x="1094732" y="411313"/>
                    <a:pt x="1144008" y="547560"/>
                    <a:pt x="1048294" y="747842"/>
                  </a:cubicBezTo>
                  <a:cubicBezTo>
                    <a:pt x="952581" y="948124"/>
                    <a:pt x="719032" y="1028453"/>
                    <a:pt x="719032" y="1028453"/>
                  </a:cubicBezTo>
                  <a:lnTo>
                    <a:pt x="278104" y="1126153"/>
                  </a:lnTo>
                  <a:lnTo>
                    <a:pt x="337315" y="679492"/>
                  </a:lnTo>
                  <a:lnTo>
                    <a:pt x="227920" y="647587"/>
                  </a:lnTo>
                  <a:cubicBezTo>
                    <a:pt x="227920" y="647587"/>
                    <a:pt x="-145793" y="1098790"/>
                    <a:pt x="63856" y="1317466"/>
                  </a:cubicBezTo>
                  <a:cubicBezTo>
                    <a:pt x="273506" y="1536141"/>
                    <a:pt x="884231" y="1508892"/>
                    <a:pt x="1162288" y="1272051"/>
                  </a:cubicBezTo>
                  <a:cubicBezTo>
                    <a:pt x="1440344" y="1035208"/>
                    <a:pt x="1564158" y="761523"/>
                    <a:pt x="1494956" y="428855"/>
                  </a:cubicBezTo>
                  <a:cubicBezTo>
                    <a:pt x="1399243" y="-31431"/>
                    <a:pt x="592323" y="473"/>
                    <a:pt x="592323" y="473"/>
                  </a:cubicBezTo>
                  <a:close/>
                </a:path>
              </a:pathLst>
            </a:custGeom>
            <a:solidFill>
              <a:srgbClr val="1E2B3C"/>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24" name="Freeform: Shape 23">
              <a:extLst>
                <a:ext uri="{FF2B5EF4-FFF2-40B4-BE49-F238E27FC236}">
                  <a16:creationId xmlns:a16="http://schemas.microsoft.com/office/drawing/2014/main" id="{A9A39321-4018-9BE5-2EF9-AEB57C9642F1}"/>
                </a:ext>
              </a:extLst>
            </p:cNvPr>
            <p:cNvSpPr/>
            <p:nvPr/>
          </p:nvSpPr>
          <p:spPr>
            <a:xfrm>
              <a:off x="1984159" y="4033181"/>
              <a:ext cx="1076968" cy="1105618"/>
            </a:xfrm>
            <a:custGeom>
              <a:avLst/>
              <a:gdLst>
                <a:gd name="connsiteX0" fmla="*/ 1289173 w 1499408"/>
                <a:gd name="connsiteY0" fmla="*/ 732019 h 1539296"/>
                <a:gd name="connsiteX1" fmla="*/ 1097747 w 1499408"/>
                <a:gd name="connsiteY1" fmla="*/ 1082968 h 1539296"/>
                <a:gd name="connsiteX2" fmla="*/ 751454 w 1499408"/>
                <a:gd name="connsiteY2" fmla="*/ 1073828 h 1539296"/>
                <a:gd name="connsiteX3" fmla="*/ 405671 w 1499408"/>
                <a:gd name="connsiteY3" fmla="*/ 682971 h 1539296"/>
                <a:gd name="connsiteX4" fmla="*/ 356679 w 1499408"/>
                <a:gd name="connsiteY4" fmla="*/ 323393 h 1539296"/>
                <a:gd name="connsiteX5" fmla="*/ 707741 w 1499408"/>
                <a:gd name="connsiteY5" fmla="*/ 307271 h 1539296"/>
                <a:gd name="connsiteX6" fmla="*/ 772174 w 1499408"/>
                <a:gd name="connsiteY6" fmla="*/ 133330 h 1539296"/>
                <a:gd name="connsiteX7" fmla="*/ 127672 w 1499408"/>
                <a:gd name="connsiteY7" fmla="*/ 81386 h 1539296"/>
                <a:gd name="connsiteX8" fmla="*/ 227359 w 1499408"/>
                <a:gd name="connsiteY8" fmla="*/ 1187764 h 1539296"/>
                <a:gd name="connsiteX9" fmla="*/ 1070498 w 1499408"/>
                <a:gd name="connsiteY9" fmla="*/ 1520490 h 1539296"/>
                <a:gd name="connsiteX10" fmla="*/ 1498936 w 1499408"/>
                <a:gd name="connsiteY10" fmla="*/ 617856 h 1539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9408" h="1539296">
                  <a:moveTo>
                    <a:pt x="1289173" y="732019"/>
                  </a:moveTo>
                  <a:lnTo>
                    <a:pt x="1097747" y="1082968"/>
                  </a:lnTo>
                  <a:cubicBezTo>
                    <a:pt x="1097747" y="1082968"/>
                    <a:pt x="951906" y="1169541"/>
                    <a:pt x="751454" y="1073828"/>
                  </a:cubicBezTo>
                  <a:cubicBezTo>
                    <a:pt x="551001" y="978115"/>
                    <a:pt x="460340" y="842493"/>
                    <a:pt x="405671" y="682971"/>
                  </a:cubicBezTo>
                  <a:cubicBezTo>
                    <a:pt x="351002" y="523449"/>
                    <a:pt x="356679" y="323393"/>
                    <a:pt x="356679" y="323393"/>
                  </a:cubicBezTo>
                  <a:lnTo>
                    <a:pt x="707741" y="307271"/>
                  </a:lnTo>
                  <a:lnTo>
                    <a:pt x="772174" y="133330"/>
                  </a:lnTo>
                  <a:cubicBezTo>
                    <a:pt x="772174" y="133330"/>
                    <a:pt x="346404" y="-128264"/>
                    <a:pt x="127672" y="81386"/>
                  </a:cubicBezTo>
                  <a:cubicBezTo>
                    <a:pt x="-91061" y="291035"/>
                    <a:pt x="-9654" y="909764"/>
                    <a:pt x="227359" y="1187764"/>
                  </a:cubicBezTo>
                  <a:cubicBezTo>
                    <a:pt x="464371" y="1465764"/>
                    <a:pt x="737886" y="1589635"/>
                    <a:pt x="1070498" y="1520490"/>
                  </a:cubicBezTo>
                  <a:cubicBezTo>
                    <a:pt x="1530841" y="1424776"/>
                    <a:pt x="1498936" y="617856"/>
                    <a:pt x="1498936" y="617856"/>
                  </a:cubicBezTo>
                  <a:close/>
                </a:path>
              </a:pathLst>
            </a:custGeom>
            <a:solidFill>
              <a:srgbClr val="1E2B3C"/>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25" name="Freeform: Shape 24">
              <a:extLst>
                <a:ext uri="{FF2B5EF4-FFF2-40B4-BE49-F238E27FC236}">
                  <a16:creationId xmlns:a16="http://schemas.microsoft.com/office/drawing/2014/main" id="{66CE1ABA-436D-6256-4CEE-C756CC6D9D49}"/>
                </a:ext>
              </a:extLst>
            </p:cNvPr>
            <p:cNvSpPr/>
            <p:nvPr/>
          </p:nvSpPr>
          <p:spPr>
            <a:xfrm>
              <a:off x="2275374" y="4523570"/>
              <a:ext cx="635646" cy="318177"/>
            </a:xfrm>
            <a:custGeom>
              <a:avLst/>
              <a:gdLst>
                <a:gd name="connsiteX0" fmla="*/ 884978 w 884978"/>
                <a:gd name="connsiteY0" fmla="*/ 25944 h 442982"/>
                <a:gd name="connsiteX1" fmla="*/ 840868 w 884978"/>
                <a:gd name="connsiteY1" fmla="*/ 121657 h 442982"/>
                <a:gd name="connsiteX2" fmla="*/ 794942 w 884978"/>
                <a:gd name="connsiteY2" fmla="*/ 216348 h 442982"/>
                <a:gd name="connsiteX3" fmla="*/ 698434 w 884978"/>
                <a:gd name="connsiteY3" fmla="*/ 403687 h 442982"/>
                <a:gd name="connsiteX4" fmla="*/ 697469 w 884978"/>
                <a:gd name="connsiteY4" fmla="*/ 405617 h 442982"/>
                <a:gd name="connsiteX5" fmla="*/ 695766 w 884978"/>
                <a:gd name="connsiteY5" fmla="*/ 406525 h 442982"/>
                <a:gd name="connsiteX6" fmla="*/ 642289 w 884978"/>
                <a:gd name="connsiteY6" fmla="*/ 428155 h 442982"/>
                <a:gd name="connsiteX7" fmla="*/ 586371 w 884978"/>
                <a:gd name="connsiteY7" fmla="*/ 439565 h 442982"/>
                <a:gd name="connsiteX8" fmla="*/ 472832 w 884978"/>
                <a:gd name="connsiteY8" fmla="*/ 438146 h 442982"/>
                <a:gd name="connsiteX9" fmla="*/ 417255 w 884978"/>
                <a:gd name="connsiteY9" fmla="*/ 425827 h 442982"/>
                <a:gd name="connsiteX10" fmla="*/ 363722 w 884978"/>
                <a:gd name="connsiteY10" fmla="*/ 406639 h 442982"/>
                <a:gd name="connsiteX11" fmla="*/ 312629 w 884978"/>
                <a:gd name="connsiteY11" fmla="*/ 382115 h 442982"/>
                <a:gd name="connsiteX12" fmla="*/ 263580 w 884978"/>
                <a:gd name="connsiteY12" fmla="*/ 354014 h 442982"/>
                <a:gd name="connsiteX13" fmla="*/ 96224 w 884978"/>
                <a:gd name="connsiteY13" fmla="*/ 202894 h 442982"/>
                <a:gd name="connsiteX14" fmla="*/ 64093 w 884978"/>
                <a:gd name="connsiteY14" fmla="*/ 156173 h 442982"/>
                <a:gd name="connsiteX15" fmla="*/ 38546 w 884978"/>
                <a:gd name="connsiteY15" fmla="*/ 105705 h 442982"/>
                <a:gd name="connsiteX16" fmla="*/ 0 w 884978"/>
                <a:gd name="connsiteY16" fmla="*/ 0 h 442982"/>
                <a:gd name="connsiteX17" fmla="*/ 47459 w 884978"/>
                <a:gd name="connsiteY17" fmla="*/ 101163 h 442982"/>
                <a:gd name="connsiteX18" fmla="*/ 76468 w 884978"/>
                <a:gd name="connsiteY18" fmla="*/ 148565 h 442982"/>
                <a:gd name="connsiteX19" fmla="*/ 107521 w 884978"/>
                <a:gd name="connsiteY19" fmla="*/ 194378 h 442982"/>
                <a:gd name="connsiteX20" fmla="*/ 271074 w 884978"/>
                <a:gd name="connsiteY20" fmla="*/ 341979 h 442982"/>
                <a:gd name="connsiteX21" fmla="*/ 319271 w 884978"/>
                <a:gd name="connsiteY21" fmla="*/ 369569 h 442982"/>
                <a:gd name="connsiteX22" fmla="*/ 369228 w 884978"/>
                <a:gd name="connsiteY22" fmla="*/ 393582 h 442982"/>
                <a:gd name="connsiteX23" fmla="*/ 421172 w 884978"/>
                <a:gd name="connsiteY23" fmla="*/ 412202 h 442982"/>
                <a:gd name="connsiteX24" fmla="*/ 474933 w 884978"/>
                <a:gd name="connsiteY24" fmla="*/ 424067 h 442982"/>
                <a:gd name="connsiteX25" fmla="*/ 584611 w 884978"/>
                <a:gd name="connsiteY25" fmla="*/ 425487 h 442982"/>
                <a:gd name="connsiteX26" fmla="*/ 638315 w 884978"/>
                <a:gd name="connsiteY26" fmla="*/ 414133 h 442982"/>
                <a:gd name="connsiteX27" fmla="*/ 688556 w 884978"/>
                <a:gd name="connsiteY27" fmla="*/ 394150 h 442982"/>
                <a:gd name="connsiteX28" fmla="*/ 685888 w 884978"/>
                <a:gd name="connsiteY28" fmla="*/ 397045 h 442982"/>
                <a:gd name="connsiteX29" fmla="*/ 782396 w 884978"/>
                <a:gd name="connsiteY29" fmla="*/ 209706 h 442982"/>
                <a:gd name="connsiteX30" fmla="*/ 832750 w 884978"/>
                <a:gd name="connsiteY30" fmla="*/ 117285 h 442982"/>
                <a:gd name="connsiteX31" fmla="*/ 884978 w 884978"/>
                <a:gd name="connsiteY31" fmla="*/ 25944 h 44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4978" h="442982">
                  <a:moveTo>
                    <a:pt x="884978" y="25944"/>
                  </a:moveTo>
                  <a:cubicBezTo>
                    <a:pt x="870502" y="58018"/>
                    <a:pt x="855685" y="89809"/>
                    <a:pt x="840868" y="121657"/>
                  </a:cubicBezTo>
                  <a:cubicBezTo>
                    <a:pt x="826051" y="153504"/>
                    <a:pt x="811802" y="185579"/>
                    <a:pt x="794942" y="216348"/>
                  </a:cubicBezTo>
                  <a:lnTo>
                    <a:pt x="698434" y="403687"/>
                  </a:lnTo>
                  <a:lnTo>
                    <a:pt x="697469" y="405617"/>
                  </a:lnTo>
                  <a:lnTo>
                    <a:pt x="695766" y="406525"/>
                  </a:lnTo>
                  <a:cubicBezTo>
                    <a:pt x="678763" y="415620"/>
                    <a:pt x="660836" y="422870"/>
                    <a:pt x="642289" y="428155"/>
                  </a:cubicBezTo>
                  <a:cubicBezTo>
                    <a:pt x="623981" y="433423"/>
                    <a:pt x="605281" y="437238"/>
                    <a:pt x="586371" y="439565"/>
                  </a:cubicBezTo>
                  <a:cubicBezTo>
                    <a:pt x="548653" y="444556"/>
                    <a:pt x="510414" y="444078"/>
                    <a:pt x="472832" y="438146"/>
                  </a:cubicBezTo>
                  <a:cubicBezTo>
                    <a:pt x="454070" y="435188"/>
                    <a:pt x="435512" y="431073"/>
                    <a:pt x="417255" y="425827"/>
                  </a:cubicBezTo>
                  <a:cubicBezTo>
                    <a:pt x="399077" y="420406"/>
                    <a:pt x="381206" y="414002"/>
                    <a:pt x="363722" y="406639"/>
                  </a:cubicBezTo>
                  <a:cubicBezTo>
                    <a:pt x="346293" y="399089"/>
                    <a:pt x="329319" y="390971"/>
                    <a:pt x="312629" y="382115"/>
                  </a:cubicBezTo>
                  <a:cubicBezTo>
                    <a:pt x="295939" y="373259"/>
                    <a:pt x="279533" y="364062"/>
                    <a:pt x="263580" y="354014"/>
                  </a:cubicBezTo>
                  <a:cubicBezTo>
                    <a:pt x="198914" y="314446"/>
                    <a:pt x="142162" y="263200"/>
                    <a:pt x="96224" y="202894"/>
                  </a:cubicBezTo>
                  <a:cubicBezTo>
                    <a:pt x="84870" y="187793"/>
                    <a:pt x="74198" y="172182"/>
                    <a:pt x="64093" y="156173"/>
                  </a:cubicBezTo>
                  <a:cubicBezTo>
                    <a:pt x="53988" y="140164"/>
                    <a:pt x="46324" y="122849"/>
                    <a:pt x="38546" y="105705"/>
                  </a:cubicBezTo>
                  <a:cubicBezTo>
                    <a:pt x="23145" y="71455"/>
                    <a:pt x="10264" y="36128"/>
                    <a:pt x="0" y="0"/>
                  </a:cubicBezTo>
                  <a:cubicBezTo>
                    <a:pt x="13716" y="34669"/>
                    <a:pt x="29566" y="68452"/>
                    <a:pt x="47459" y="101163"/>
                  </a:cubicBezTo>
                  <a:cubicBezTo>
                    <a:pt x="56429" y="117456"/>
                    <a:pt x="66250" y="133181"/>
                    <a:pt x="76468" y="148565"/>
                  </a:cubicBezTo>
                  <a:cubicBezTo>
                    <a:pt x="86028" y="164359"/>
                    <a:pt x="96394" y="179647"/>
                    <a:pt x="107521" y="194378"/>
                  </a:cubicBezTo>
                  <a:cubicBezTo>
                    <a:pt x="152432" y="253282"/>
                    <a:pt x="207889" y="303330"/>
                    <a:pt x="271074" y="341979"/>
                  </a:cubicBezTo>
                  <a:cubicBezTo>
                    <a:pt x="286742" y="351800"/>
                    <a:pt x="302865" y="360940"/>
                    <a:pt x="319271" y="369569"/>
                  </a:cubicBezTo>
                  <a:cubicBezTo>
                    <a:pt x="335677" y="378198"/>
                    <a:pt x="352368" y="386259"/>
                    <a:pt x="369228" y="393582"/>
                  </a:cubicBezTo>
                  <a:cubicBezTo>
                    <a:pt x="386179" y="400758"/>
                    <a:pt x="403522" y="406974"/>
                    <a:pt x="421172" y="412202"/>
                  </a:cubicBezTo>
                  <a:cubicBezTo>
                    <a:pt x="438833" y="417255"/>
                    <a:pt x="456784" y="421217"/>
                    <a:pt x="474933" y="424067"/>
                  </a:cubicBezTo>
                  <a:cubicBezTo>
                    <a:pt x="511231" y="429875"/>
                    <a:pt x="548177" y="430352"/>
                    <a:pt x="584611" y="425487"/>
                  </a:cubicBezTo>
                  <a:cubicBezTo>
                    <a:pt x="602783" y="423102"/>
                    <a:pt x="620734" y="419304"/>
                    <a:pt x="638315" y="414133"/>
                  </a:cubicBezTo>
                  <a:cubicBezTo>
                    <a:pt x="655715" y="409245"/>
                    <a:pt x="672553" y="402546"/>
                    <a:pt x="688556" y="394150"/>
                  </a:cubicBezTo>
                  <a:lnTo>
                    <a:pt x="685888" y="397045"/>
                  </a:lnTo>
                  <a:lnTo>
                    <a:pt x="782396" y="209706"/>
                  </a:lnTo>
                  <a:cubicBezTo>
                    <a:pt x="797610" y="178086"/>
                    <a:pt x="815606" y="147884"/>
                    <a:pt x="832750" y="117285"/>
                  </a:cubicBezTo>
                  <a:cubicBezTo>
                    <a:pt x="849895" y="86687"/>
                    <a:pt x="867266" y="56315"/>
                    <a:pt x="884978" y="25944"/>
                  </a:cubicBezTo>
                  <a:close/>
                </a:path>
              </a:pathLst>
            </a:custGeom>
            <a:solidFill>
              <a:srgbClr val="EDCFC5"/>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26" name="Freeform: Shape 25">
              <a:extLst>
                <a:ext uri="{FF2B5EF4-FFF2-40B4-BE49-F238E27FC236}">
                  <a16:creationId xmlns:a16="http://schemas.microsoft.com/office/drawing/2014/main" id="{DCD9DDE3-B01F-9AC4-B33A-2A05299D6D72}"/>
                </a:ext>
              </a:extLst>
            </p:cNvPr>
            <p:cNvSpPr/>
            <p:nvPr/>
          </p:nvSpPr>
          <p:spPr>
            <a:xfrm>
              <a:off x="2959185" y="3024273"/>
              <a:ext cx="1374756" cy="891745"/>
            </a:xfrm>
            <a:custGeom>
              <a:avLst/>
              <a:gdLst>
                <a:gd name="connsiteX0" fmla="*/ 392036 w 1914004"/>
                <a:gd name="connsiteY0" fmla="*/ 1025922 h 1241532"/>
                <a:gd name="connsiteX1" fmla="*/ 339979 w 1914004"/>
                <a:gd name="connsiteY1" fmla="*/ 629615 h 1241532"/>
                <a:gd name="connsiteX2" fmla="*/ 625245 w 1914004"/>
                <a:gd name="connsiteY2" fmla="*/ 432909 h 1241532"/>
                <a:gd name="connsiteX3" fmla="*/ 1054024 w 1914004"/>
                <a:gd name="connsiteY3" fmla="*/ 478325 h 1241532"/>
                <a:gd name="connsiteX4" fmla="*/ 1546953 w 1914004"/>
                <a:gd name="connsiteY4" fmla="*/ 667594 h 1241532"/>
                <a:gd name="connsiteX5" fmla="*/ 1378689 w 1914004"/>
                <a:gd name="connsiteY5" fmla="*/ 932536 h 1241532"/>
                <a:gd name="connsiteX6" fmla="*/ 1467987 w 1914004"/>
                <a:gd name="connsiteY6" fmla="*/ 1169435 h 1241532"/>
                <a:gd name="connsiteX7" fmla="*/ 1910334 w 1914004"/>
                <a:gd name="connsiteY7" fmla="*/ 723341 h 1241532"/>
                <a:gd name="connsiteX8" fmla="*/ 1070147 w 1914004"/>
                <a:gd name="connsiteY8" fmla="*/ 37056 h 1241532"/>
                <a:gd name="connsiteX9" fmla="*/ 104329 w 1914004"/>
                <a:gd name="connsiteY9" fmla="*/ 259933 h 1241532"/>
                <a:gd name="connsiteX10" fmla="*/ 289738 w 1914004"/>
                <a:gd name="connsiteY10" fmla="*/ 1241532 h 124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4004" h="1241532">
                  <a:moveTo>
                    <a:pt x="392036" y="1025922"/>
                  </a:moveTo>
                  <a:lnTo>
                    <a:pt x="339979" y="629615"/>
                  </a:lnTo>
                  <a:cubicBezTo>
                    <a:pt x="339979" y="629615"/>
                    <a:pt x="406797" y="473726"/>
                    <a:pt x="625245" y="432909"/>
                  </a:cubicBezTo>
                  <a:cubicBezTo>
                    <a:pt x="843694" y="392092"/>
                    <a:pt x="918743" y="446079"/>
                    <a:pt x="1054024" y="478325"/>
                  </a:cubicBezTo>
                  <a:cubicBezTo>
                    <a:pt x="1218088" y="517382"/>
                    <a:pt x="1546953" y="667594"/>
                    <a:pt x="1546953" y="667594"/>
                  </a:cubicBezTo>
                  <a:lnTo>
                    <a:pt x="1378689" y="932536"/>
                  </a:lnTo>
                  <a:lnTo>
                    <a:pt x="1467987" y="1169435"/>
                  </a:lnTo>
                  <a:cubicBezTo>
                    <a:pt x="1467987" y="1169435"/>
                    <a:pt x="1857084" y="1021835"/>
                    <a:pt x="1910334" y="723341"/>
                  </a:cubicBezTo>
                  <a:cubicBezTo>
                    <a:pt x="1963583" y="424848"/>
                    <a:pt x="1425580" y="122097"/>
                    <a:pt x="1070147" y="37056"/>
                  </a:cubicBezTo>
                  <a:cubicBezTo>
                    <a:pt x="714714" y="-47985"/>
                    <a:pt x="332599" y="8104"/>
                    <a:pt x="104329" y="259933"/>
                  </a:cubicBezTo>
                  <a:cubicBezTo>
                    <a:pt x="-211252" y="608440"/>
                    <a:pt x="289738" y="1241532"/>
                    <a:pt x="289738" y="1241532"/>
                  </a:cubicBezTo>
                  <a:close/>
                </a:path>
              </a:pathLst>
            </a:custGeom>
            <a:solidFill>
              <a:srgbClr val="1E2B3C"/>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27" name="Freeform: Shape 26">
              <a:extLst>
                <a:ext uri="{FF2B5EF4-FFF2-40B4-BE49-F238E27FC236}">
                  <a16:creationId xmlns:a16="http://schemas.microsoft.com/office/drawing/2014/main" id="{50E82A7D-FDC4-4FED-E459-A530F8BB7EBC}"/>
                </a:ext>
              </a:extLst>
            </p:cNvPr>
            <p:cNvSpPr/>
            <p:nvPr/>
          </p:nvSpPr>
          <p:spPr>
            <a:xfrm>
              <a:off x="3727830" y="3050889"/>
              <a:ext cx="611010" cy="1009644"/>
            </a:xfrm>
            <a:custGeom>
              <a:avLst/>
              <a:gdLst>
                <a:gd name="connsiteX0" fmla="*/ 0 w 850679"/>
                <a:gd name="connsiteY0" fmla="*/ 0 h 1405677"/>
                <a:gd name="connsiteX1" fmla="*/ 423670 w 850679"/>
                <a:gd name="connsiteY1" fmla="*/ 160885 h 1405677"/>
                <a:gd name="connsiteX2" fmla="*/ 614415 w 850679"/>
                <a:gd name="connsiteY2" fmla="*/ 285096 h 1405677"/>
                <a:gd name="connsiteX3" fmla="*/ 776151 w 850679"/>
                <a:gd name="connsiteY3" fmla="*/ 445753 h 1405677"/>
                <a:gd name="connsiteX4" fmla="*/ 831955 w 850679"/>
                <a:gd name="connsiteY4" fmla="*/ 546235 h 1405677"/>
                <a:gd name="connsiteX5" fmla="*/ 850292 w 850679"/>
                <a:gd name="connsiteY5" fmla="*/ 660285 h 1405677"/>
                <a:gd name="connsiteX6" fmla="*/ 765138 w 850679"/>
                <a:gd name="connsiteY6" fmla="*/ 871637 h 1405677"/>
                <a:gd name="connsiteX7" fmla="*/ 600166 w 850679"/>
                <a:gd name="connsiteY7" fmla="*/ 1029059 h 1405677"/>
                <a:gd name="connsiteX8" fmla="*/ 503658 w 850679"/>
                <a:gd name="connsiteY8" fmla="*/ 1089575 h 1405677"/>
                <a:gd name="connsiteX9" fmla="*/ 400565 w 850679"/>
                <a:gd name="connsiteY9" fmla="*/ 1138964 h 1405677"/>
                <a:gd name="connsiteX10" fmla="*/ 401871 w 850679"/>
                <a:gd name="connsiteY10" fmla="*/ 1138340 h 1405677"/>
                <a:gd name="connsiteX11" fmla="*/ 335394 w 850679"/>
                <a:gd name="connsiteY11" fmla="*/ 1180463 h 1405677"/>
                <a:gd name="connsiteX12" fmla="*/ 336302 w 850679"/>
                <a:gd name="connsiteY12" fmla="*/ 1179781 h 1405677"/>
                <a:gd name="connsiteX13" fmla="*/ 258131 w 850679"/>
                <a:gd name="connsiteY13" fmla="*/ 1249608 h 1405677"/>
                <a:gd name="connsiteX14" fmla="*/ 217881 w 850679"/>
                <a:gd name="connsiteY14" fmla="*/ 1283272 h 1405677"/>
                <a:gd name="connsiteX15" fmla="*/ 197160 w 850679"/>
                <a:gd name="connsiteY15" fmla="*/ 1299565 h 1405677"/>
                <a:gd name="connsiteX16" fmla="*/ 175815 w 850679"/>
                <a:gd name="connsiteY16" fmla="*/ 1314722 h 1405677"/>
                <a:gd name="connsiteX17" fmla="*/ 95316 w 850679"/>
                <a:gd name="connsiteY17" fmla="*/ 1381653 h 1405677"/>
                <a:gd name="connsiteX18" fmla="*/ 47630 w 850679"/>
                <a:gd name="connsiteY18" fmla="*/ 1404361 h 1405677"/>
                <a:gd name="connsiteX19" fmla="*/ 34516 w 850679"/>
                <a:gd name="connsiteY19" fmla="*/ 1405610 h 1405677"/>
                <a:gd name="connsiteX20" fmla="*/ 22708 w 850679"/>
                <a:gd name="connsiteY20" fmla="*/ 1399365 h 1405677"/>
                <a:gd name="connsiteX21" fmla="*/ 20721 w 850679"/>
                <a:gd name="connsiteY21" fmla="*/ 1386365 h 1405677"/>
                <a:gd name="connsiteX22" fmla="*/ 25546 w 850679"/>
                <a:gd name="connsiteY22" fmla="*/ 1374217 h 1405677"/>
                <a:gd name="connsiteX23" fmla="*/ 21402 w 850679"/>
                <a:gd name="connsiteY23" fmla="*/ 1386479 h 1405677"/>
                <a:gd name="connsiteX24" fmla="*/ 23900 w 850679"/>
                <a:gd name="connsiteY24" fmla="*/ 1398514 h 1405677"/>
                <a:gd name="connsiteX25" fmla="*/ 34686 w 850679"/>
                <a:gd name="connsiteY25" fmla="*/ 1403453 h 1405677"/>
                <a:gd name="connsiteX26" fmla="*/ 47232 w 850679"/>
                <a:gd name="connsiteY26" fmla="*/ 1401750 h 1405677"/>
                <a:gd name="connsiteX27" fmla="*/ 92364 w 850679"/>
                <a:gd name="connsiteY27" fmla="*/ 1377396 h 1405677"/>
                <a:gd name="connsiteX28" fmla="*/ 131308 w 850679"/>
                <a:gd name="connsiteY28" fmla="*/ 1343050 h 1405677"/>
                <a:gd name="connsiteX29" fmla="*/ 169627 w 850679"/>
                <a:gd name="connsiteY29" fmla="*/ 1306831 h 1405677"/>
                <a:gd name="connsiteX30" fmla="*/ 249104 w 850679"/>
                <a:gd name="connsiteY30" fmla="*/ 1238992 h 1405677"/>
                <a:gd name="connsiteX31" fmla="*/ 327219 w 850679"/>
                <a:gd name="connsiteY31" fmla="*/ 1169506 h 1405677"/>
                <a:gd name="connsiteX32" fmla="*/ 327673 w 850679"/>
                <a:gd name="connsiteY32" fmla="*/ 1169109 h 1405677"/>
                <a:gd name="connsiteX33" fmla="*/ 328184 w 850679"/>
                <a:gd name="connsiteY33" fmla="*/ 1168825 h 1405677"/>
                <a:gd name="connsiteX34" fmla="*/ 394150 w 850679"/>
                <a:gd name="connsiteY34" fmla="*/ 1126645 h 1405677"/>
                <a:gd name="connsiteX35" fmla="*/ 394718 w 850679"/>
                <a:gd name="connsiteY35" fmla="*/ 1126305 h 1405677"/>
                <a:gd name="connsiteX36" fmla="*/ 395456 w 850679"/>
                <a:gd name="connsiteY36" fmla="*/ 1126021 h 1405677"/>
                <a:gd name="connsiteX37" fmla="*/ 496732 w 850679"/>
                <a:gd name="connsiteY37" fmla="*/ 1077426 h 1405677"/>
                <a:gd name="connsiteX38" fmla="*/ 592105 w 850679"/>
                <a:gd name="connsiteY38" fmla="*/ 1017762 h 1405677"/>
                <a:gd name="connsiteX39" fmla="*/ 753897 w 850679"/>
                <a:gd name="connsiteY39" fmla="*/ 863462 h 1405677"/>
                <a:gd name="connsiteX40" fmla="*/ 809248 w 850679"/>
                <a:gd name="connsiteY40" fmla="*/ 766954 h 1405677"/>
                <a:gd name="connsiteX41" fmla="*/ 819069 w 850679"/>
                <a:gd name="connsiteY41" fmla="*/ 740897 h 1405677"/>
                <a:gd name="connsiteX42" fmla="*/ 827016 w 850679"/>
                <a:gd name="connsiteY42" fmla="*/ 714216 h 1405677"/>
                <a:gd name="connsiteX43" fmla="*/ 833034 w 850679"/>
                <a:gd name="connsiteY43" fmla="*/ 687080 h 1405677"/>
                <a:gd name="connsiteX44" fmla="*/ 835191 w 850679"/>
                <a:gd name="connsiteY44" fmla="*/ 673455 h 1405677"/>
                <a:gd name="connsiteX45" fmla="*/ 836440 w 850679"/>
                <a:gd name="connsiteY45" fmla="*/ 659774 h 1405677"/>
                <a:gd name="connsiteX46" fmla="*/ 818955 w 850679"/>
                <a:gd name="connsiteY46" fmla="*/ 551628 h 1405677"/>
                <a:gd name="connsiteX47" fmla="*/ 765024 w 850679"/>
                <a:gd name="connsiteY47" fmla="*/ 454496 h 1405677"/>
                <a:gd name="connsiteX48" fmla="*/ 606070 w 850679"/>
                <a:gd name="connsiteY48" fmla="*/ 296677 h 1405677"/>
                <a:gd name="connsiteX49" fmla="*/ 417198 w 850679"/>
                <a:gd name="connsiteY49" fmla="*/ 173658 h 1405677"/>
                <a:gd name="connsiteX50" fmla="*/ 316660 w 850679"/>
                <a:gd name="connsiteY50" fmla="*/ 122224 h 1405677"/>
                <a:gd name="connsiteX51" fmla="*/ 265567 w 850679"/>
                <a:gd name="connsiteY51" fmla="*/ 98722 h 1405677"/>
                <a:gd name="connsiteX52" fmla="*/ 214021 w 850679"/>
                <a:gd name="connsiteY52" fmla="*/ 75674 h 1405677"/>
                <a:gd name="connsiteX53" fmla="*/ 0 w 850679"/>
                <a:gd name="connsiteY53" fmla="*/ 0 h 140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50679" h="1405677">
                  <a:moveTo>
                    <a:pt x="0" y="0"/>
                  </a:moveTo>
                  <a:cubicBezTo>
                    <a:pt x="148412" y="32347"/>
                    <a:pt x="291193" y="86568"/>
                    <a:pt x="423670" y="160885"/>
                  </a:cubicBezTo>
                  <a:cubicBezTo>
                    <a:pt x="490323" y="197364"/>
                    <a:pt x="554092" y="238891"/>
                    <a:pt x="614415" y="285096"/>
                  </a:cubicBezTo>
                  <a:cubicBezTo>
                    <a:pt x="674307" y="331704"/>
                    <a:pt x="730736" y="383988"/>
                    <a:pt x="776151" y="445753"/>
                  </a:cubicBezTo>
                  <a:cubicBezTo>
                    <a:pt x="799143" y="476613"/>
                    <a:pt x="817905" y="510408"/>
                    <a:pt x="831955" y="546235"/>
                  </a:cubicBezTo>
                  <a:cubicBezTo>
                    <a:pt x="846108" y="582516"/>
                    <a:pt x="852364" y="621398"/>
                    <a:pt x="850292" y="660285"/>
                  </a:cubicBezTo>
                  <a:cubicBezTo>
                    <a:pt x="843366" y="737889"/>
                    <a:pt x="810213" y="810099"/>
                    <a:pt x="765138" y="871637"/>
                  </a:cubicBezTo>
                  <a:cubicBezTo>
                    <a:pt x="720063" y="933175"/>
                    <a:pt x="662158" y="985176"/>
                    <a:pt x="600166" y="1029059"/>
                  </a:cubicBezTo>
                  <a:cubicBezTo>
                    <a:pt x="569125" y="1050977"/>
                    <a:pt x="536908" y="1071182"/>
                    <a:pt x="503658" y="1089575"/>
                  </a:cubicBezTo>
                  <a:cubicBezTo>
                    <a:pt x="470340" y="1108139"/>
                    <a:pt x="435910" y="1124630"/>
                    <a:pt x="400565" y="1138964"/>
                  </a:cubicBezTo>
                  <a:lnTo>
                    <a:pt x="401871" y="1138340"/>
                  </a:lnTo>
                  <a:lnTo>
                    <a:pt x="335394" y="1180463"/>
                  </a:lnTo>
                  <a:lnTo>
                    <a:pt x="336302" y="1179781"/>
                  </a:lnTo>
                  <a:cubicBezTo>
                    <a:pt x="310415" y="1203227"/>
                    <a:pt x="284244" y="1226332"/>
                    <a:pt x="258131" y="1249608"/>
                  </a:cubicBezTo>
                  <a:cubicBezTo>
                    <a:pt x="245130" y="1261302"/>
                    <a:pt x="231506" y="1272315"/>
                    <a:pt x="217881" y="1283272"/>
                  </a:cubicBezTo>
                  <a:cubicBezTo>
                    <a:pt x="211069" y="1288949"/>
                    <a:pt x="204200" y="1294229"/>
                    <a:pt x="197160" y="1299565"/>
                  </a:cubicBezTo>
                  <a:cubicBezTo>
                    <a:pt x="190121" y="1304901"/>
                    <a:pt x="182287" y="1310010"/>
                    <a:pt x="175815" y="1314722"/>
                  </a:cubicBezTo>
                  <a:cubicBezTo>
                    <a:pt x="148963" y="1335727"/>
                    <a:pt x="124723" y="1361841"/>
                    <a:pt x="95316" y="1381653"/>
                  </a:cubicBezTo>
                  <a:cubicBezTo>
                    <a:pt x="80976" y="1392127"/>
                    <a:pt x="64802" y="1399831"/>
                    <a:pt x="47630" y="1404361"/>
                  </a:cubicBezTo>
                  <a:cubicBezTo>
                    <a:pt x="43343" y="1405434"/>
                    <a:pt x="38927" y="1405854"/>
                    <a:pt x="34516" y="1405610"/>
                  </a:cubicBezTo>
                  <a:cubicBezTo>
                    <a:pt x="29832" y="1405445"/>
                    <a:pt x="25484" y="1403141"/>
                    <a:pt x="22708" y="1399365"/>
                  </a:cubicBezTo>
                  <a:cubicBezTo>
                    <a:pt x="20380" y="1395454"/>
                    <a:pt x="19665" y="1390793"/>
                    <a:pt x="20721" y="1386365"/>
                  </a:cubicBezTo>
                  <a:cubicBezTo>
                    <a:pt x="21533" y="1382039"/>
                    <a:pt x="23168" y="1377918"/>
                    <a:pt x="25546" y="1374217"/>
                  </a:cubicBezTo>
                  <a:cubicBezTo>
                    <a:pt x="23417" y="1378014"/>
                    <a:pt x="22015" y="1382170"/>
                    <a:pt x="21402" y="1386479"/>
                  </a:cubicBezTo>
                  <a:cubicBezTo>
                    <a:pt x="20676" y="1390663"/>
                    <a:pt x="21567" y="1394966"/>
                    <a:pt x="23900" y="1398514"/>
                  </a:cubicBezTo>
                  <a:cubicBezTo>
                    <a:pt x="26551" y="1401721"/>
                    <a:pt x="30525" y="1403538"/>
                    <a:pt x="34686" y="1403453"/>
                  </a:cubicBezTo>
                  <a:cubicBezTo>
                    <a:pt x="38933" y="1403532"/>
                    <a:pt x="43162" y="1402959"/>
                    <a:pt x="47232" y="1401750"/>
                  </a:cubicBezTo>
                  <a:cubicBezTo>
                    <a:pt x="63633" y="1396442"/>
                    <a:pt x="78927" y="1388188"/>
                    <a:pt x="92364" y="1377396"/>
                  </a:cubicBezTo>
                  <a:cubicBezTo>
                    <a:pt x="106068" y="1366791"/>
                    <a:pt x="119074" y="1355324"/>
                    <a:pt x="131308" y="1343050"/>
                  </a:cubicBezTo>
                  <a:cubicBezTo>
                    <a:pt x="143854" y="1331015"/>
                    <a:pt x="155832" y="1318356"/>
                    <a:pt x="169627" y="1306831"/>
                  </a:cubicBezTo>
                  <a:cubicBezTo>
                    <a:pt x="198012" y="1286167"/>
                    <a:pt x="222366" y="1261700"/>
                    <a:pt x="249104" y="1238992"/>
                  </a:cubicBezTo>
                  <a:cubicBezTo>
                    <a:pt x="275843" y="1216284"/>
                    <a:pt x="301332" y="1192838"/>
                    <a:pt x="327219" y="1169506"/>
                  </a:cubicBezTo>
                  <a:lnTo>
                    <a:pt x="327673" y="1169109"/>
                  </a:lnTo>
                  <a:lnTo>
                    <a:pt x="328184" y="1168825"/>
                  </a:lnTo>
                  <a:lnTo>
                    <a:pt x="394150" y="1126645"/>
                  </a:lnTo>
                  <a:lnTo>
                    <a:pt x="394718" y="1126305"/>
                  </a:lnTo>
                  <a:lnTo>
                    <a:pt x="395456" y="1126021"/>
                  </a:lnTo>
                  <a:cubicBezTo>
                    <a:pt x="430170" y="1111902"/>
                    <a:pt x="463993" y="1095672"/>
                    <a:pt x="496732" y="1077426"/>
                  </a:cubicBezTo>
                  <a:cubicBezTo>
                    <a:pt x="529607" y="1059328"/>
                    <a:pt x="561449" y="1039408"/>
                    <a:pt x="592105" y="1017762"/>
                  </a:cubicBezTo>
                  <a:cubicBezTo>
                    <a:pt x="653189" y="974390"/>
                    <a:pt x="709504" y="923524"/>
                    <a:pt x="753897" y="863462"/>
                  </a:cubicBezTo>
                  <a:cubicBezTo>
                    <a:pt x="776134" y="833619"/>
                    <a:pt x="794715" y="801215"/>
                    <a:pt x="809248" y="766954"/>
                  </a:cubicBezTo>
                  <a:cubicBezTo>
                    <a:pt x="812824" y="758382"/>
                    <a:pt x="815776" y="749583"/>
                    <a:pt x="819069" y="740897"/>
                  </a:cubicBezTo>
                  <a:cubicBezTo>
                    <a:pt x="822362" y="732212"/>
                    <a:pt x="824348" y="723128"/>
                    <a:pt x="827016" y="714216"/>
                  </a:cubicBezTo>
                  <a:cubicBezTo>
                    <a:pt x="829685" y="705303"/>
                    <a:pt x="831047" y="696106"/>
                    <a:pt x="833034" y="687080"/>
                  </a:cubicBezTo>
                  <a:cubicBezTo>
                    <a:pt x="833942" y="682538"/>
                    <a:pt x="834453" y="677997"/>
                    <a:pt x="835191" y="673455"/>
                  </a:cubicBezTo>
                  <a:cubicBezTo>
                    <a:pt x="835929" y="668914"/>
                    <a:pt x="835986" y="664315"/>
                    <a:pt x="836440" y="659774"/>
                  </a:cubicBezTo>
                  <a:cubicBezTo>
                    <a:pt x="838422" y="622891"/>
                    <a:pt x="832455" y="586008"/>
                    <a:pt x="818955" y="551628"/>
                  </a:cubicBezTo>
                  <a:cubicBezTo>
                    <a:pt x="805393" y="516987"/>
                    <a:pt x="787255" y="484322"/>
                    <a:pt x="765024" y="454496"/>
                  </a:cubicBezTo>
                  <a:cubicBezTo>
                    <a:pt x="720801" y="394320"/>
                    <a:pt x="665224" y="342717"/>
                    <a:pt x="606070" y="296677"/>
                  </a:cubicBezTo>
                  <a:cubicBezTo>
                    <a:pt x="546343" y="250915"/>
                    <a:pt x="483199" y="209791"/>
                    <a:pt x="417198" y="173658"/>
                  </a:cubicBezTo>
                  <a:cubicBezTo>
                    <a:pt x="384198" y="155491"/>
                    <a:pt x="350682" y="138347"/>
                    <a:pt x="316660" y="122224"/>
                  </a:cubicBezTo>
                  <a:cubicBezTo>
                    <a:pt x="299629" y="114107"/>
                    <a:pt x="282598" y="106783"/>
                    <a:pt x="265567" y="98722"/>
                  </a:cubicBezTo>
                  <a:cubicBezTo>
                    <a:pt x="248537" y="90661"/>
                    <a:pt x="231506" y="83110"/>
                    <a:pt x="214021" y="75674"/>
                  </a:cubicBezTo>
                  <a:cubicBezTo>
                    <a:pt x="144518" y="45523"/>
                    <a:pt x="73006" y="20238"/>
                    <a:pt x="0" y="0"/>
                  </a:cubicBezTo>
                  <a:close/>
                </a:path>
              </a:pathLst>
            </a:custGeom>
            <a:solidFill>
              <a:srgbClr val="EDCFC5"/>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28" name="Freeform: Shape 27">
              <a:extLst>
                <a:ext uri="{FF2B5EF4-FFF2-40B4-BE49-F238E27FC236}">
                  <a16:creationId xmlns:a16="http://schemas.microsoft.com/office/drawing/2014/main" id="{6FB8B3A0-F051-24DE-A549-FF672B6FE7AD}"/>
                </a:ext>
              </a:extLst>
            </p:cNvPr>
            <p:cNvSpPr/>
            <p:nvPr/>
          </p:nvSpPr>
          <p:spPr>
            <a:xfrm>
              <a:off x="4065340" y="4790108"/>
              <a:ext cx="266027" cy="280500"/>
            </a:xfrm>
            <a:custGeom>
              <a:avLst/>
              <a:gdLst>
                <a:gd name="connsiteX0" fmla="*/ 355359 w 370376"/>
                <a:gd name="connsiteY0" fmla="*/ 223457 h 390526"/>
                <a:gd name="connsiteX1" fmla="*/ 341564 w 370376"/>
                <a:gd name="connsiteY1" fmla="*/ 222719 h 390526"/>
                <a:gd name="connsiteX2" fmla="*/ 224052 w 370376"/>
                <a:gd name="connsiteY2" fmla="*/ 385988 h 390526"/>
                <a:gd name="connsiteX3" fmla="*/ 224052 w 370376"/>
                <a:gd name="connsiteY3" fmla="*/ 385988 h 390526"/>
                <a:gd name="connsiteX4" fmla="*/ 44206 w 370376"/>
                <a:gd name="connsiteY4" fmla="*/ 297144 h 390526"/>
                <a:gd name="connsiteX5" fmla="*/ 34839 w 370376"/>
                <a:gd name="connsiteY5" fmla="*/ 301685 h 390526"/>
                <a:gd name="connsiteX6" fmla="*/ 778 w 370376"/>
                <a:gd name="connsiteY6" fmla="*/ 260073 h 390526"/>
                <a:gd name="connsiteX7" fmla="*/ 20590 w 370376"/>
                <a:gd name="connsiteY7" fmla="*/ 210684 h 390526"/>
                <a:gd name="connsiteX8" fmla="*/ 16219 w 370376"/>
                <a:gd name="connsiteY8" fmla="*/ 192972 h 390526"/>
                <a:gd name="connsiteX9" fmla="*/ 129707 w 370376"/>
                <a:gd name="connsiteY9" fmla="*/ 4622 h 390526"/>
                <a:gd name="connsiteX10" fmla="*/ 129758 w 370376"/>
                <a:gd name="connsiteY10" fmla="*/ 4611 h 390526"/>
                <a:gd name="connsiteX11" fmla="*/ 129758 w 370376"/>
                <a:gd name="connsiteY11" fmla="*/ 4611 h 390526"/>
                <a:gd name="connsiteX12" fmla="*/ 318175 w 370376"/>
                <a:gd name="connsiteY12" fmla="*/ 118144 h 390526"/>
                <a:gd name="connsiteX13" fmla="*/ 318175 w 370376"/>
                <a:gd name="connsiteY13" fmla="*/ 118150 h 390526"/>
                <a:gd name="connsiteX14" fmla="*/ 322887 w 370376"/>
                <a:gd name="connsiteY14" fmla="*/ 137281 h 390526"/>
                <a:gd name="connsiteX15" fmla="*/ 324420 w 370376"/>
                <a:gd name="connsiteY15" fmla="*/ 136429 h 390526"/>
                <a:gd name="connsiteX16" fmla="*/ 366146 w 370376"/>
                <a:gd name="connsiteY16" fmla="*/ 170491 h 390526"/>
                <a:gd name="connsiteX17" fmla="*/ 355359 w 370376"/>
                <a:gd name="connsiteY17" fmla="*/ 223457 h 39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0376" h="390526">
                  <a:moveTo>
                    <a:pt x="355359" y="223457"/>
                  </a:moveTo>
                  <a:cubicBezTo>
                    <a:pt x="350824" y="224876"/>
                    <a:pt x="345924" y="224615"/>
                    <a:pt x="341564" y="222719"/>
                  </a:cubicBezTo>
                  <a:cubicBezTo>
                    <a:pt x="347639" y="298569"/>
                    <a:pt x="297909" y="367668"/>
                    <a:pt x="224052" y="385988"/>
                  </a:cubicBezTo>
                  <a:lnTo>
                    <a:pt x="224052" y="385988"/>
                  </a:lnTo>
                  <a:cubicBezTo>
                    <a:pt x="150467" y="404120"/>
                    <a:pt x="74521" y="366601"/>
                    <a:pt x="44206" y="297144"/>
                  </a:cubicBezTo>
                  <a:cubicBezTo>
                    <a:pt x="41584" y="299528"/>
                    <a:pt x="38336" y="301106"/>
                    <a:pt x="34839" y="301685"/>
                  </a:cubicBezTo>
                  <a:cubicBezTo>
                    <a:pt x="19625" y="303956"/>
                    <a:pt x="4298" y="285279"/>
                    <a:pt x="778" y="260073"/>
                  </a:cubicBezTo>
                  <a:cubicBezTo>
                    <a:pt x="-2742" y="234868"/>
                    <a:pt x="6001" y="213750"/>
                    <a:pt x="20590" y="210684"/>
                  </a:cubicBezTo>
                  <a:lnTo>
                    <a:pt x="16219" y="192972"/>
                  </a:lnTo>
                  <a:cubicBezTo>
                    <a:pt x="-4451" y="109623"/>
                    <a:pt x="46358" y="25292"/>
                    <a:pt x="129707" y="4622"/>
                  </a:cubicBezTo>
                  <a:cubicBezTo>
                    <a:pt x="129724" y="4617"/>
                    <a:pt x="129741" y="4617"/>
                    <a:pt x="129758" y="4611"/>
                  </a:cubicBezTo>
                  <a:lnTo>
                    <a:pt x="129758" y="4611"/>
                  </a:lnTo>
                  <a:cubicBezTo>
                    <a:pt x="213141" y="-16070"/>
                    <a:pt x="297494" y="34761"/>
                    <a:pt x="318175" y="118144"/>
                  </a:cubicBezTo>
                  <a:cubicBezTo>
                    <a:pt x="318175" y="118144"/>
                    <a:pt x="318175" y="118150"/>
                    <a:pt x="318175" y="118150"/>
                  </a:cubicBezTo>
                  <a:lnTo>
                    <a:pt x="322887" y="137281"/>
                  </a:lnTo>
                  <a:cubicBezTo>
                    <a:pt x="323398" y="137281"/>
                    <a:pt x="323852" y="136657"/>
                    <a:pt x="324420" y="136429"/>
                  </a:cubicBezTo>
                  <a:cubicBezTo>
                    <a:pt x="338896" y="131264"/>
                    <a:pt x="357573" y="146535"/>
                    <a:pt x="366146" y="170491"/>
                  </a:cubicBezTo>
                  <a:cubicBezTo>
                    <a:pt x="374718" y="194448"/>
                    <a:pt x="369836" y="218291"/>
                    <a:pt x="355359" y="223457"/>
                  </a:cubicBezTo>
                  <a:close/>
                </a:path>
              </a:pathLst>
            </a:custGeom>
            <a:solidFill>
              <a:srgbClr val="1E2B3C"/>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29" name="Freeform: Shape 28">
              <a:extLst>
                <a:ext uri="{FF2B5EF4-FFF2-40B4-BE49-F238E27FC236}">
                  <a16:creationId xmlns:a16="http://schemas.microsoft.com/office/drawing/2014/main" id="{8087AC3B-8C20-0BC9-5356-49A043CB7DF7}"/>
                </a:ext>
              </a:extLst>
            </p:cNvPr>
            <p:cNvSpPr/>
            <p:nvPr/>
          </p:nvSpPr>
          <p:spPr>
            <a:xfrm>
              <a:off x="2075038" y="4694706"/>
              <a:ext cx="265919" cy="263917"/>
            </a:xfrm>
            <a:custGeom>
              <a:avLst/>
              <a:gdLst>
                <a:gd name="connsiteX0" fmla="*/ 249398 w 370226"/>
                <a:gd name="connsiteY0" fmla="*/ 352477 h 367438"/>
                <a:gd name="connsiteX1" fmla="*/ 243153 w 370226"/>
                <a:gd name="connsiteY1" fmla="*/ 340158 h 367438"/>
                <a:gd name="connsiteX2" fmla="*/ 43041 w 370226"/>
                <a:gd name="connsiteY2" fmla="*/ 319608 h 367438"/>
                <a:gd name="connsiteX3" fmla="*/ 43041 w 370226"/>
                <a:gd name="connsiteY3" fmla="*/ 319608 h 367438"/>
                <a:gd name="connsiteX4" fmla="*/ 30779 w 370226"/>
                <a:gd name="connsiteY4" fmla="*/ 119439 h 367438"/>
                <a:gd name="connsiteX5" fmla="*/ 22093 w 370226"/>
                <a:gd name="connsiteY5" fmla="*/ 113762 h 367438"/>
                <a:gd name="connsiteX6" fmla="*/ 41168 w 370226"/>
                <a:gd name="connsiteY6" fmla="*/ 63294 h 367438"/>
                <a:gd name="connsiteX7" fmla="*/ 93850 w 370226"/>
                <a:gd name="connsiteY7" fmla="*/ 55857 h 367438"/>
                <a:gd name="connsiteX8" fmla="*/ 107020 w 370226"/>
                <a:gd name="connsiteY8" fmla="*/ 43254 h 367438"/>
                <a:gd name="connsiteX9" fmla="*/ 326945 w 370226"/>
                <a:gd name="connsiteY9" fmla="*/ 47909 h 367438"/>
                <a:gd name="connsiteX10" fmla="*/ 326945 w 370226"/>
                <a:gd name="connsiteY10" fmla="*/ 47909 h 367438"/>
                <a:gd name="connsiteX11" fmla="*/ 322341 w 370226"/>
                <a:gd name="connsiteY11" fmla="*/ 267840 h 367438"/>
                <a:gd name="connsiteX12" fmla="*/ 322290 w 370226"/>
                <a:gd name="connsiteY12" fmla="*/ 267891 h 367438"/>
                <a:gd name="connsiteX13" fmla="*/ 308098 w 370226"/>
                <a:gd name="connsiteY13" fmla="*/ 281515 h 367438"/>
                <a:gd name="connsiteX14" fmla="*/ 309574 w 370226"/>
                <a:gd name="connsiteY14" fmla="*/ 282367 h 367438"/>
                <a:gd name="connsiteX15" fmla="*/ 300774 w 370226"/>
                <a:gd name="connsiteY15" fmla="*/ 335560 h 367438"/>
                <a:gd name="connsiteX16" fmla="*/ 249398 w 370226"/>
                <a:gd name="connsiteY16" fmla="*/ 352477 h 36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0226" h="367438">
                  <a:moveTo>
                    <a:pt x="249398" y="352477"/>
                  </a:moveTo>
                  <a:cubicBezTo>
                    <a:pt x="245890" y="349264"/>
                    <a:pt x="243670" y="344887"/>
                    <a:pt x="243153" y="340158"/>
                  </a:cubicBezTo>
                  <a:cubicBezTo>
                    <a:pt x="180412" y="383218"/>
                    <a:pt x="95723" y="374521"/>
                    <a:pt x="43041" y="319608"/>
                  </a:cubicBezTo>
                  <a:lnTo>
                    <a:pt x="43041" y="319608"/>
                  </a:lnTo>
                  <a:cubicBezTo>
                    <a:pt x="-9323" y="264808"/>
                    <a:pt x="-14506" y="180222"/>
                    <a:pt x="30779" y="119439"/>
                  </a:cubicBezTo>
                  <a:cubicBezTo>
                    <a:pt x="27413" y="118394"/>
                    <a:pt x="24404" y="116430"/>
                    <a:pt x="22093" y="113762"/>
                  </a:cubicBezTo>
                  <a:cubicBezTo>
                    <a:pt x="12613" y="101670"/>
                    <a:pt x="21128" y="79076"/>
                    <a:pt x="41168" y="63294"/>
                  </a:cubicBezTo>
                  <a:cubicBezTo>
                    <a:pt x="61207" y="47512"/>
                    <a:pt x="83915" y="44787"/>
                    <a:pt x="93850" y="55857"/>
                  </a:cubicBezTo>
                  <a:lnTo>
                    <a:pt x="107020" y="43254"/>
                  </a:lnTo>
                  <a:cubicBezTo>
                    <a:pt x="169035" y="-16189"/>
                    <a:pt x="267502" y="-14105"/>
                    <a:pt x="326945" y="47909"/>
                  </a:cubicBezTo>
                  <a:lnTo>
                    <a:pt x="326945" y="47909"/>
                  </a:lnTo>
                  <a:cubicBezTo>
                    <a:pt x="386405" y="109913"/>
                    <a:pt x="384345" y="208379"/>
                    <a:pt x="322341" y="267840"/>
                  </a:cubicBezTo>
                  <a:cubicBezTo>
                    <a:pt x="322324" y="267857"/>
                    <a:pt x="322307" y="267874"/>
                    <a:pt x="322290" y="267891"/>
                  </a:cubicBezTo>
                  <a:lnTo>
                    <a:pt x="308098" y="281515"/>
                  </a:lnTo>
                  <a:cubicBezTo>
                    <a:pt x="308552" y="281856"/>
                    <a:pt x="309120" y="282026"/>
                    <a:pt x="309574" y="282367"/>
                  </a:cubicBezTo>
                  <a:cubicBezTo>
                    <a:pt x="321268" y="292358"/>
                    <a:pt x="317351" y="316429"/>
                    <a:pt x="300774" y="335560"/>
                  </a:cubicBezTo>
                  <a:cubicBezTo>
                    <a:pt x="284198" y="354691"/>
                    <a:pt x="261093" y="362469"/>
                    <a:pt x="249398" y="352477"/>
                  </a:cubicBezTo>
                  <a:close/>
                </a:path>
              </a:pathLst>
            </a:custGeom>
            <a:solidFill>
              <a:srgbClr val="1E2B3C"/>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30" name="Freeform: Shape 29">
              <a:extLst>
                <a:ext uri="{FF2B5EF4-FFF2-40B4-BE49-F238E27FC236}">
                  <a16:creationId xmlns:a16="http://schemas.microsoft.com/office/drawing/2014/main" id="{BEB1BC25-9C1E-BD78-41F6-27BE920F88C9}"/>
                </a:ext>
              </a:extLst>
            </p:cNvPr>
            <p:cNvSpPr/>
            <p:nvPr/>
          </p:nvSpPr>
          <p:spPr>
            <a:xfrm>
              <a:off x="4060210" y="4785006"/>
              <a:ext cx="271670" cy="290589"/>
            </a:xfrm>
            <a:custGeom>
              <a:avLst/>
              <a:gdLst>
                <a:gd name="connsiteX0" fmla="*/ 362501 w 378233"/>
                <a:gd name="connsiteY0" fmla="*/ 230561 h 404573"/>
                <a:gd name="connsiteX1" fmla="*/ 348706 w 378233"/>
                <a:gd name="connsiteY1" fmla="*/ 229937 h 404573"/>
                <a:gd name="connsiteX2" fmla="*/ 348706 w 378233"/>
                <a:gd name="connsiteY2" fmla="*/ 229937 h 404573"/>
                <a:gd name="connsiteX3" fmla="*/ 324522 w 378233"/>
                <a:gd name="connsiteY3" fmla="*/ 336323 h 404573"/>
                <a:gd name="connsiteX4" fmla="*/ 316291 w 378233"/>
                <a:gd name="connsiteY4" fmla="*/ 347676 h 404573"/>
                <a:gd name="connsiteX5" fmla="*/ 307037 w 378233"/>
                <a:gd name="connsiteY5" fmla="*/ 358463 h 404573"/>
                <a:gd name="connsiteX6" fmla="*/ 296478 w 378233"/>
                <a:gd name="connsiteY6" fmla="*/ 368114 h 404573"/>
                <a:gd name="connsiteX7" fmla="*/ 285124 w 378233"/>
                <a:gd name="connsiteY7" fmla="*/ 376572 h 404573"/>
                <a:gd name="connsiteX8" fmla="*/ 59324 w 378233"/>
                <a:gd name="connsiteY8" fmla="*/ 333166 h 404573"/>
                <a:gd name="connsiteX9" fmla="*/ 44876 w 378233"/>
                <a:gd name="connsiteY9" fmla="*/ 306916 h 404573"/>
                <a:gd name="connsiteX10" fmla="*/ 56230 w 378233"/>
                <a:gd name="connsiteY10" fmla="*/ 309471 h 404573"/>
                <a:gd name="connsiteX11" fmla="*/ 46920 w 378233"/>
                <a:gd name="connsiteY11" fmla="*/ 314864 h 404573"/>
                <a:gd name="connsiteX12" fmla="*/ 35566 w 378233"/>
                <a:gd name="connsiteY12" fmla="*/ 315602 h 404573"/>
                <a:gd name="connsiteX13" fmla="*/ 18024 w 378233"/>
                <a:gd name="connsiteY13" fmla="*/ 305894 h 404573"/>
                <a:gd name="connsiteX14" fmla="*/ 1959 w 378233"/>
                <a:gd name="connsiteY14" fmla="*/ 274387 h 404573"/>
                <a:gd name="connsiteX15" fmla="*/ 1959 w 378233"/>
                <a:gd name="connsiteY15" fmla="*/ 239588 h 404573"/>
                <a:gd name="connsiteX16" fmla="*/ 9339 w 378233"/>
                <a:gd name="connsiteY16" fmla="*/ 222557 h 404573"/>
                <a:gd name="connsiteX17" fmla="*/ 26369 w 378233"/>
                <a:gd name="connsiteY17" fmla="*/ 210692 h 404573"/>
                <a:gd name="connsiteX18" fmla="*/ 20976 w 378233"/>
                <a:gd name="connsiteY18" fmla="*/ 219321 h 404573"/>
                <a:gd name="connsiteX19" fmla="*/ 17002 w 378233"/>
                <a:gd name="connsiteY19" fmla="*/ 203369 h 404573"/>
                <a:gd name="connsiteX20" fmla="*/ 13653 w 378233"/>
                <a:gd name="connsiteY20" fmla="*/ 186338 h 404573"/>
                <a:gd name="connsiteX21" fmla="*/ 11950 w 378233"/>
                <a:gd name="connsiteY21" fmla="*/ 169307 h 404573"/>
                <a:gd name="connsiteX22" fmla="*/ 11950 w 378233"/>
                <a:gd name="connsiteY22" fmla="*/ 152276 h 404573"/>
                <a:gd name="connsiteX23" fmla="*/ 184529 w 378233"/>
                <a:gd name="connsiteY23" fmla="*/ 333 h 404573"/>
                <a:gd name="connsiteX24" fmla="*/ 204228 w 378233"/>
                <a:gd name="connsiteY24" fmla="*/ 2802 h 404573"/>
                <a:gd name="connsiteX25" fmla="*/ 267185 w 378233"/>
                <a:gd name="connsiteY25" fmla="*/ 29257 h 404573"/>
                <a:gd name="connsiteX26" fmla="*/ 313906 w 378233"/>
                <a:gd name="connsiteY26" fmla="*/ 79100 h 404573"/>
                <a:gd name="connsiteX27" fmla="*/ 321968 w 378233"/>
                <a:gd name="connsiteY27" fmla="*/ 94258 h 404573"/>
                <a:gd name="connsiteX28" fmla="*/ 328212 w 378233"/>
                <a:gd name="connsiteY28" fmla="*/ 110324 h 404573"/>
                <a:gd name="connsiteX29" fmla="*/ 332186 w 378233"/>
                <a:gd name="connsiteY29" fmla="*/ 126844 h 404573"/>
                <a:gd name="connsiteX30" fmla="*/ 335308 w 378233"/>
                <a:gd name="connsiteY30" fmla="*/ 143023 h 404573"/>
                <a:gd name="connsiteX31" fmla="*/ 327701 w 378233"/>
                <a:gd name="connsiteY31" fmla="*/ 139446 h 404573"/>
                <a:gd name="connsiteX32" fmla="*/ 345981 w 378233"/>
                <a:gd name="connsiteY32" fmla="*/ 139446 h 404573"/>
                <a:gd name="connsiteX33" fmla="*/ 359435 w 378233"/>
                <a:gd name="connsiteY33" fmla="*/ 149097 h 404573"/>
                <a:gd name="connsiteX34" fmla="*/ 374536 w 378233"/>
                <a:gd name="connsiteY34" fmla="*/ 176119 h 404573"/>
                <a:gd name="connsiteX35" fmla="*/ 377885 w 378233"/>
                <a:gd name="connsiteY35" fmla="*/ 206150 h 404573"/>
                <a:gd name="connsiteX36" fmla="*/ 373628 w 378233"/>
                <a:gd name="connsiteY36" fmla="*/ 220513 h 404573"/>
                <a:gd name="connsiteX37" fmla="*/ 362501 w 378233"/>
                <a:gd name="connsiteY37" fmla="*/ 230561 h 404573"/>
                <a:gd name="connsiteX38" fmla="*/ 362501 w 378233"/>
                <a:gd name="connsiteY38" fmla="*/ 230561 h 404573"/>
                <a:gd name="connsiteX39" fmla="*/ 373117 w 378233"/>
                <a:gd name="connsiteY39" fmla="*/ 220570 h 404573"/>
                <a:gd name="connsiteX40" fmla="*/ 376750 w 378233"/>
                <a:gd name="connsiteY40" fmla="*/ 206207 h 404573"/>
                <a:gd name="connsiteX41" fmla="*/ 371073 w 378233"/>
                <a:gd name="connsiteY41" fmla="*/ 177482 h 404573"/>
                <a:gd name="connsiteX42" fmla="*/ 354042 w 378233"/>
                <a:gd name="connsiteY42" fmla="*/ 154434 h 404573"/>
                <a:gd name="connsiteX43" fmla="*/ 331732 w 378233"/>
                <a:gd name="connsiteY43" fmla="*/ 149324 h 404573"/>
                <a:gd name="connsiteX44" fmla="*/ 326396 w 378233"/>
                <a:gd name="connsiteY44" fmla="*/ 153128 h 404573"/>
                <a:gd name="connsiteX45" fmla="*/ 324181 w 378233"/>
                <a:gd name="connsiteY45" fmla="*/ 145748 h 404573"/>
                <a:gd name="connsiteX46" fmla="*/ 319356 w 378233"/>
                <a:gd name="connsiteY46" fmla="*/ 129966 h 404573"/>
                <a:gd name="connsiteX47" fmla="*/ 314133 w 378233"/>
                <a:gd name="connsiteY47" fmla="*/ 114979 h 404573"/>
                <a:gd name="connsiteX48" fmla="*/ 311238 w 378233"/>
                <a:gd name="connsiteY48" fmla="*/ 107656 h 404573"/>
                <a:gd name="connsiteX49" fmla="*/ 308286 w 378233"/>
                <a:gd name="connsiteY49" fmla="*/ 100389 h 404573"/>
                <a:gd name="connsiteX50" fmla="*/ 301076 w 378233"/>
                <a:gd name="connsiteY50" fmla="*/ 86480 h 404573"/>
                <a:gd name="connsiteX51" fmla="*/ 258443 w 378233"/>
                <a:gd name="connsiteY51" fmla="*/ 41065 h 404573"/>
                <a:gd name="connsiteX52" fmla="*/ 52228 w 378233"/>
                <a:gd name="connsiteY52" fmla="*/ 77806 h 404573"/>
                <a:gd name="connsiteX53" fmla="*/ 42719 w 378233"/>
                <a:gd name="connsiteY53" fmla="*/ 93406 h 404573"/>
                <a:gd name="connsiteX54" fmla="*/ 25688 w 378233"/>
                <a:gd name="connsiteY54" fmla="*/ 153355 h 404573"/>
                <a:gd name="connsiteX55" fmla="*/ 25688 w 378233"/>
                <a:gd name="connsiteY55" fmla="*/ 169080 h 404573"/>
                <a:gd name="connsiteX56" fmla="*/ 27221 w 378233"/>
                <a:gd name="connsiteY56" fmla="*/ 184691 h 404573"/>
                <a:gd name="connsiteX57" fmla="*/ 30343 w 378233"/>
                <a:gd name="connsiteY57" fmla="*/ 200133 h 404573"/>
                <a:gd name="connsiteX58" fmla="*/ 34260 w 378233"/>
                <a:gd name="connsiteY58" fmla="*/ 216142 h 404573"/>
                <a:gd name="connsiteX59" fmla="*/ 36077 w 378233"/>
                <a:gd name="connsiteY59" fmla="*/ 223408 h 404573"/>
                <a:gd name="connsiteX60" fmla="*/ 28867 w 378233"/>
                <a:gd name="connsiteY60" fmla="*/ 224771 h 404573"/>
                <a:gd name="connsiteX61" fmla="*/ 15356 w 378233"/>
                <a:gd name="connsiteY61" fmla="*/ 243107 h 404573"/>
                <a:gd name="connsiteX62" fmla="*/ 15356 w 378233"/>
                <a:gd name="connsiteY62" fmla="*/ 271492 h 404573"/>
                <a:gd name="connsiteX63" fmla="*/ 27675 w 378233"/>
                <a:gd name="connsiteY63" fmla="*/ 296130 h 404573"/>
                <a:gd name="connsiteX64" fmla="*/ 37383 w 378233"/>
                <a:gd name="connsiteY64" fmla="*/ 301807 h 404573"/>
                <a:gd name="connsiteX65" fmla="*/ 46352 w 378233"/>
                <a:gd name="connsiteY65" fmla="*/ 298912 h 404573"/>
                <a:gd name="connsiteX66" fmla="*/ 54300 w 378233"/>
                <a:gd name="connsiteY66" fmla="*/ 292440 h 404573"/>
                <a:gd name="connsiteX67" fmla="*/ 58160 w 378233"/>
                <a:gd name="connsiteY67" fmla="*/ 301410 h 404573"/>
                <a:gd name="connsiteX68" fmla="*/ 230114 w 378233"/>
                <a:gd name="connsiteY68" fmla="*/ 386053 h 404573"/>
                <a:gd name="connsiteX69" fmla="*/ 277403 w 378233"/>
                <a:gd name="connsiteY69" fmla="*/ 364878 h 404573"/>
                <a:gd name="connsiteX70" fmla="*/ 287736 w 378233"/>
                <a:gd name="connsiteY70" fmla="*/ 356987 h 404573"/>
                <a:gd name="connsiteX71" fmla="*/ 297557 w 378233"/>
                <a:gd name="connsiteY71" fmla="*/ 348471 h 404573"/>
                <a:gd name="connsiteX72" fmla="*/ 306980 w 378233"/>
                <a:gd name="connsiteY72" fmla="*/ 339388 h 404573"/>
                <a:gd name="connsiteX73" fmla="*/ 315610 w 378233"/>
                <a:gd name="connsiteY73" fmla="*/ 329510 h 404573"/>
                <a:gd name="connsiteX74" fmla="*/ 341610 w 378233"/>
                <a:gd name="connsiteY74" fmla="*/ 283300 h 404573"/>
                <a:gd name="connsiteX75" fmla="*/ 348876 w 378233"/>
                <a:gd name="connsiteY75" fmla="*/ 229823 h 404573"/>
                <a:gd name="connsiteX76" fmla="*/ 348876 w 378233"/>
                <a:gd name="connsiteY76" fmla="*/ 229823 h 404573"/>
                <a:gd name="connsiteX77" fmla="*/ 348876 w 378233"/>
                <a:gd name="connsiteY77" fmla="*/ 229823 h 404573"/>
                <a:gd name="connsiteX78" fmla="*/ 362501 w 378233"/>
                <a:gd name="connsiteY78" fmla="*/ 230561 h 40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78233" h="404573">
                  <a:moveTo>
                    <a:pt x="362501" y="230561"/>
                  </a:moveTo>
                  <a:cubicBezTo>
                    <a:pt x="357976" y="232003"/>
                    <a:pt x="353083" y="231782"/>
                    <a:pt x="348706" y="229937"/>
                  </a:cubicBezTo>
                  <a:lnTo>
                    <a:pt x="348706" y="229937"/>
                  </a:lnTo>
                  <a:cubicBezTo>
                    <a:pt x="352527" y="267092"/>
                    <a:pt x="344028" y="304469"/>
                    <a:pt x="324522" y="336323"/>
                  </a:cubicBezTo>
                  <a:cubicBezTo>
                    <a:pt x="321854" y="340183"/>
                    <a:pt x="319186" y="344100"/>
                    <a:pt x="316291" y="347676"/>
                  </a:cubicBezTo>
                  <a:cubicBezTo>
                    <a:pt x="313395" y="351253"/>
                    <a:pt x="310216" y="354943"/>
                    <a:pt x="307037" y="358463"/>
                  </a:cubicBezTo>
                  <a:cubicBezTo>
                    <a:pt x="303858" y="361982"/>
                    <a:pt x="300168" y="365105"/>
                    <a:pt x="296478" y="368114"/>
                  </a:cubicBezTo>
                  <a:cubicBezTo>
                    <a:pt x="292788" y="371122"/>
                    <a:pt x="288928" y="373791"/>
                    <a:pt x="285124" y="376572"/>
                  </a:cubicBezTo>
                  <a:cubicBezTo>
                    <a:pt x="210785" y="426938"/>
                    <a:pt x="109690" y="407506"/>
                    <a:pt x="59324" y="333166"/>
                  </a:cubicBezTo>
                  <a:cubicBezTo>
                    <a:pt x="53709" y="324878"/>
                    <a:pt x="48873" y="316090"/>
                    <a:pt x="44876" y="306916"/>
                  </a:cubicBezTo>
                  <a:lnTo>
                    <a:pt x="56230" y="309471"/>
                  </a:lnTo>
                  <a:cubicBezTo>
                    <a:pt x="53522" y="311878"/>
                    <a:pt x="50354" y="313717"/>
                    <a:pt x="46920" y="314864"/>
                  </a:cubicBezTo>
                  <a:cubicBezTo>
                    <a:pt x="43247" y="316010"/>
                    <a:pt x="39358" y="316260"/>
                    <a:pt x="35566" y="315602"/>
                  </a:cubicBezTo>
                  <a:cubicBezTo>
                    <a:pt x="28856" y="314262"/>
                    <a:pt x="22725" y="310873"/>
                    <a:pt x="18024" y="305894"/>
                  </a:cubicBezTo>
                  <a:cubicBezTo>
                    <a:pt x="9906" y="297044"/>
                    <a:pt x="4354" y="286156"/>
                    <a:pt x="1959" y="274387"/>
                  </a:cubicBezTo>
                  <a:cubicBezTo>
                    <a:pt x="-653" y="262937"/>
                    <a:pt x="-653" y="251038"/>
                    <a:pt x="1959" y="239588"/>
                  </a:cubicBezTo>
                  <a:cubicBezTo>
                    <a:pt x="3327" y="233496"/>
                    <a:pt x="5830" y="227723"/>
                    <a:pt x="9339" y="222557"/>
                  </a:cubicBezTo>
                  <a:cubicBezTo>
                    <a:pt x="13313" y="216596"/>
                    <a:pt x="19398" y="212355"/>
                    <a:pt x="26369" y="210692"/>
                  </a:cubicBezTo>
                  <a:lnTo>
                    <a:pt x="20976" y="219321"/>
                  </a:lnTo>
                  <a:lnTo>
                    <a:pt x="17002" y="203369"/>
                  </a:lnTo>
                  <a:cubicBezTo>
                    <a:pt x="15754" y="197692"/>
                    <a:pt x="14732" y="192015"/>
                    <a:pt x="13653" y="186338"/>
                  </a:cubicBezTo>
                  <a:cubicBezTo>
                    <a:pt x="12574" y="180661"/>
                    <a:pt x="12518" y="174984"/>
                    <a:pt x="11950" y="169307"/>
                  </a:cubicBezTo>
                  <a:cubicBezTo>
                    <a:pt x="11382" y="163630"/>
                    <a:pt x="11950" y="157953"/>
                    <a:pt x="11950" y="152276"/>
                  </a:cubicBezTo>
                  <a:cubicBezTo>
                    <a:pt x="17650" y="62660"/>
                    <a:pt x="94913" y="-5361"/>
                    <a:pt x="184529" y="333"/>
                  </a:cubicBezTo>
                  <a:cubicBezTo>
                    <a:pt x="191137" y="753"/>
                    <a:pt x="197716" y="1582"/>
                    <a:pt x="204228" y="2802"/>
                  </a:cubicBezTo>
                  <a:cubicBezTo>
                    <a:pt x="226834" y="7122"/>
                    <a:pt x="248281" y="16138"/>
                    <a:pt x="267185" y="29257"/>
                  </a:cubicBezTo>
                  <a:cubicBezTo>
                    <a:pt x="286129" y="42359"/>
                    <a:pt x="302053" y="59350"/>
                    <a:pt x="313906" y="79100"/>
                  </a:cubicBezTo>
                  <a:cubicBezTo>
                    <a:pt x="316518" y="84153"/>
                    <a:pt x="319583" y="89092"/>
                    <a:pt x="321968" y="94258"/>
                  </a:cubicBezTo>
                  <a:cubicBezTo>
                    <a:pt x="324369" y="99486"/>
                    <a:pt x="326452" y="104851"/>
                    <a:pt x="328212" y="110324"/>
                  </a:cubicBezTo>
                  <a:cubicBezTo>
                    <a:pt x="329518" y="116001"/>
                    <a:pt x="331221" y="121677"/>
                    <a:pt x="332186" y="126844"/>
                  </a:cubicBezTo>
                  <a:lnTo>
                    <a:pt x="335308" y="143023"/>
                  </a:lnTo>
                  <a:lnTo>
                    <a:pt x="327701" y="139446"/>
                  </a:lnTo>
                  <a:cubicBezTo>
                    <a:pt x="333515" y="136829"/>
                    <a:pt x="340168" y="136829"/>
                    <a:pt x="345981" y="139446"/>
                  </a:cubicBezTo>
                  <a:cubicBezTo>
                    <a:pt x="351113" y="141649"/>
                    <a:pt x="355700" y="144942"/>
                    <a:pt x="359435" y="149097"/>
                  </a:cubicBezTo>
                  <a:cubicBezTo>
                    <a:pt x="366395" y="156886"/>
                    <a:pt x="371550" y="166111"/>
                    <a:pt x="374536" y="176119"/>
                  </a:cubicBezTo>
                  <a:cubicBezTo>
                    <a:pt x="377738" y="185787"/>
                    <a:pt x="378879" y="196017"/>
                    <a:pt x="377885" y="206150"/>
                  </a:cubicBezTo>
                  <a:cubicBezTo>
                    <a:pt x="377329" y="211152"/>
                    <a:pt x="375887" y="216017"/>
                    <a:pt x="373628" y="220513"/>
                  </a:cubicBezTo>
                  <a:cubicBezTo>
                    <a:pt x="371323" y="225145"/>
                    <a:pt x="367343" y="228739"/>
                    <a:pt x="362501" y="230561"/>
                  </a:cubicBezTo>
                  <a:close/>
                  <a:moveTo>
                    <a:pt x="362501" y="230561"/>
                  </a:moveTo>
                  <a:cubicBezTo>
                    <a:pt x="367144" y="228642"/>
                    <a:pt x="370920" y="225089"/>
                    <a:pt x="373117" y="220570"/>
                  </a:cubicBezTo>
                  <a:cubicBezTo>
                    <a:pt x="375274" y="216074"/>
                    <a:pt x="376512" y="211191"/>
                    <a:pt x="376750" y="206207"/>
                  </a:cubicBezTo>
                  <a:cubicBezTo>
                    <a:pt x="377136" y="196318"/>
                    <a:pt x="375189" y="186480"/>
                    <a:pt x="371073" y="177482"/>
                  </a:cubicBezTo>
                  <a:cubicBezTo>
                    <a:pt x="367275" y="168569"/>
                    <a:pt x="361445" y="160678"/>
                    <a:pt x="354042" y="154434"/>
                  </a:cubicBezTo>
                  <a:cubicBezTo>
                    <a:pt x="347060" y="148757"/>
                    <a:pt x="337466" y="145237"/>
                    <a:pt x="331732" y="149324"/>
                  </a:cubicBezTo>
                  <a:lnTo>
                    <a:pt x="326396" y="153128"/>
                  </a:lnTo>
                  <a:lnTo>
                    <a:pt x="324181" y="145748"/>
                  </a:lnTo>
                  <a:lnTo>
                    <a:pt x="319356" y="129966"/>
                  </a:lnTo>
                  <a:cubicBezTo>
                    <a:pt x="317823" y="124686"/>
                    <a:pt x="315836" y="119974"/>
                    <a:pt x="314133" y="114979"/>
                  </a:cubicBezTo>
                  <a:cubicBezTo>
                    <a:pt x="313310" y="112481"/>
                    <a:pt x="312345" y="110040"/>
                    <a:pt x="311238" y="107656"/>
                  </a:cubicBezTo>
                  <a:lnTo>
                    <a:pt x="308286" y="100389"/>
                  </a:lnTo>
                  <a:cubicBezTo>
                    <a:pt x="306186" y="95621"/>
                    <a:pt x="303461" y="91136"/>
                    <a:pt x="301076" y="86480"/>
                  </a:cubicBezTo>
                  <a:cubicBezTo>
                    <a:pt x="290290" y="68456"/>
                    <a:pt x="275751" y="52970"/>
                    <a:pt x="258443" y="41065"/>
                  </a:cubicBezTo>
                  <a:cubicBezTo>
                    <a:pt x="191353" y="-5736"/>
                    <a:pt x="99029" y="10716"/>
                    <a:pt x="52228" y="77806"/>
                  </a:cubicBezTo>
                  <a:cubicBezTo>
                    <a:pt x="48742" y="82802"/>
                    <a:pt x="45563" y="88013"/>
                    <a:pt x="42719" y="93406"/>
                  </a:cubicBezTo>
                  <a:cubicBezTo>
                    <a:pt x="32932" y="111987"/>
                    <a:pt x="27130" y="132407"/>
                    <a:pt x="25688" y="153355"/>
                  </a:cubicBezTo>
                  <a:cubicBezTo>
                    <a:pt x="25688" y="158578"/>
                    <a:pt x="25688" y="163857"/>
                    <a:pt x="25688" y="169080"/>
                  </a:cubicBezTo>
                  <a:cubicBezTo>
                    <a:pt x="25688" y="174303"/>
                    <a:pt x="26483" y="179469"/>
                    <a:pt x="27221" y="184691"/>
                  </a:cubicBezTo>
                  <a:cubicBezTo>
                    <a:pt x="27959" y="189914"/>
                    <a:pt x="29094" y="194910"/>
                    <a:pt x="30343" y="200133"/>
                  </a:cubicBezTo>
                  <a:lnTo>
                    <a:pt x="34260" y="216142"/>
                  </a:lnTo>
                  <a:lnTo>
                    <a:pt x="36077" y="223408"/>
                  </a:lnTo>
                  <a:lnTo>
                    <a:pt x="28867" y="224771"/>
                  </a:lnTo>
                  <a:cubicBezTo>
                    <a:pt x="22736" y="225906"/>
                    <a:pt x="17513" y="234194"/>
                    <a:pt x="15356" y="243107"/>
                  </a:cubicBezTo>
                  <a:cubicBezTo>
                    <a:pt x="13250" y="252452"/>
                    <a:pt x="13250" y="262148"/>
                    <a:pt x="15356" y="271492"/>
                  </a:cubicBezTo>
                  <a:cubicBezTo>
                    <a:pt x="17150" y="280672"/>
                    <a:pt x="21408" y="289187"/>
                    <a:pt x="27675" y="296130"/>
                  </a:cubicBezTo>
                  <a:cubicBezTo>
                    <a:pt x="30275" y="298946"/>
                    <a:pt x="33653" y="300921"/>
                    <a:pt x="37383" y="301807"/>
                  </a:cubicBezTo>
                  <a:cubicBezTo>
                    <a:pt x="40664" y="302306"/>
                    <a:pt x="43985" y="301234"/>
                    <a:pt x="46352" y="298912"/>
                  </a:cubicBezTo>
                  <a:lnTo>
                    <a:pt x="54300" y="292440"/>
                  </a:lnTo>
                  <a:lnTo>
                    <a:pt x="58160" y="301410"/>
                  </a:lnTo>
                  <a:cubicBezTo>
                    <a:pt x="87147" y="367801"/>
                    <a:pt x="159823" y="403572"/>
                    <a:pt x="230114" y="386053"/>
                  </a:cubicBezTo>
                  <a:cubicBezTo>
                    <a:pt x="247021" y="381891"/>
                    <a:pt x="263041" y="374721"/>
                    <a:pt x="277403" y="364878"/>
                  </a:cubicBezTo>
                  <a:cubicBezTo>
                    <a:pt x="280980" y="362380"/>
                    <a:pt x="284330" y="359598"/>
                    <a:pt x="287736" y="356987"/>
                  </a:cubicBezTo>
                  <a:cubicBezTo>
                    <a:pt x="291142" y="354375"/>
                    <a:pt x="294207" y="351310"/>
                    <a:pt x="297557" y="348471"/>
                  </a:cubicBezTo>
                  <a:cubicBezTo>
                    <a:pt x="300906" y="345633"/>
                    <a:pt x="303801" y="342397"/>
                    <a:pt x="306980" y="339388"/>
                  </a:cubicBezTo>
                  <a:lnTo>
                    <a:pt x="315610" y="329510"/>
                  </a:lnTo>
                  <a:cubicBezTo>
                    <a:pt x="326912" y="315744"/>
                    <a:pt x="335711" y="300104"/>
                    <a:pt x="341610" y="283300"/>
                  </a:cubicBezTo>
                  <a:cubicBezTo>
                    <a:pt x="347627" y="266150"/>
                    <a:pt x="350097" y="247955"/>
                    <a:pt x="348876" y="229823"/>
                  </a:cubicBezTo>
                  <a:lnTo>
                    <a:pt x="348876" y="229823"/>
                  </a:lnTo>
                  <a:lnTo>
                    <a:pt x="348876" y="229823"/>
                  </a:lnTo>
                  <a:cubicBezTo>
                    <a:pt x="353185" y="231680"/>
                    <a:pt x="358016" y="231941"/>
                    <a:pt x="362501" y="230561"/>
                  </a:cubicBezTo>
                  <a:close/>
                </a:path>
              </a:pathLst>
            </a:custGeom>
            <a:solidFill>
              <a:srgbClr val="EDCFC5"/>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31" name="Freeform: Shape 30">
              <a:extLst>
                <a:ext uri="{FF2B5EF4-FFF2-40B4-BE49-F238E27FC236}">
                  <a16:creationId xmlns:a16="http://schemas.microsoft.com/office/drawing/2014/main" id="{209A436D-3759-0CC7-A8C2-481182208D2E}"/>
                </a:ext>
              </a:extLst>
            </p:cNvPr>
            <p:cNvSpPr/>
            <p:nvPr/>
          </p:nvSpPr>
          <p:spPr>
            <a:xfrm>
              <a:off x="2086982" y="4689506"/>
              <a:ext cx="258992" cy="274138"/>
            </a:xfrm>
            <a:custGeom>
              <a:avLst/>
              <a:gdLst>
                <a:gd name="connsiteX0" fmla="*/ 14150 w 360582"/>
                <a:gd name="connsiteY0" fmla="*/ 126680 h 381668"/>
                <a:gd name="connsiteX1" fmla="*/ 6940 w 360582"/>
                <a:gd name="connsiteY1" fmla="*/ 123103 h 381668"/>
                <a:gd name="connsiteX2" fmla="*/ 1945 w 360582"/>
                <a:gd name="connsiteY2" fmla="*/ 116518 h 381668"/>
                <a:gd name="connsiteX3" fmla="*/ 753 w 360582"/>
                <a:gd name="connsiteY3" fmla="*/ 99941 h 381668"/>
                <a:gd name="connsiteX4" fmla="*/ 17443 w 360582"/>
                <a:gd name="connsiteY4" fmla="*/ 71557 h 381668"/>
                <a:gd name="connsiteX5" fmla="*/ 45827 w 360582"/>
                <a:gd name="connsiteY5" fmla="*/ 53107 h 381668"/>
                <a:gd name="connsiteX6" fmla="*/ 63710 w 360582"/>
                <a:gd name="connsiteY6" fmla="*/ 50325 h 381668"/>
                <a:gd name="connsiteX7" fmla="*/ 82614 w 360582"/>
                <a:gd name="connsiteY7" fmla="*/ 58329 h 381668"/>
                <a:gd name="connsiteX8" fmla="*/ 72282 w 360582"/>
                <a:gd name="connsiteY8" fmla="*/ 57932 h 381668"/>
                <a:gd name="connsiteX9" fmla="*/ 84204 w 360582"/>
                <a:gd name="connsiteY9" fmla="*/ 46578 h 381668"/>
                <a:gd name="connsiteX10" fmla="*/ 97147 w 360582"/>
                <a:gd name="connsiteY10" fmla="*/ 35224 h 381668"/>
                <a:gd name="connsiteX11" fmla="*/ 111112 w 360582"/>
                <a:gd name="connsiteY11" fmla="*/ 25233 h 381668"/>
                <a:gd name="connsiteX12" fmla="*/ 126099 w 360582"/>
                <a:gd name="connsiteY12" fmla="*/ 16831 h 381668"/>
                <a:gd name="connsiteX13" fmla="*/ 343787 w 360582"/>
                <a:gd name="connsiteY13" fmla="*/ 90614 h 381668"/>
                <a:gd name="connsiteX14" fmla="*/ 351531 w 360582"/>
                <a:gd name="connsiteY14" fmla="*/ 109081 h 381668"/>
                <a:gd name="connsiteX15" fmla="*/ 359989 w 360582"/>
                <a:gd name="connsiteY15" fmla="*/ 176807 h 381668"/>
                <a:gd name="connsiteX16" fmla="*/ 340063 w 360582"/>
                <a:gd name="connsiteY16" fmla="*/ 242092 h 381668"/>
                <a:gd name="connsiteX17" fmla="*/ 330810 w 360582"/>
                <a:gd name="connsiteY17" fmla="*/ 256625 h 381668"/>
                <a:gd name="connsiteX18" fmla="*/ 320137 w 360582"/>
                <a:gd name="connsiteY18" fmla="*/ 270079 h 381668"/>
                <a:gd name="connsiteX19" fmla="*/ 308272 w 360582"/>
                <a:gd name="connsiteY19" fmla="*/ 282398 h 381668"/>
                <a:gd name="connsiteX20" fmla="*/ 296408 w 360582"/>
                <a:gd name="connsiteY20" fmla="*/ 293752 h 381668"/>
                <a:gd name="connsiteX21" fmla="*/ 295556 w 360582"/>
                <a:gd name="connsiteY21" fmla="*/ 282796 h 381668"/>
                <a:gd name="connsiteX22" fmla="*/ 306513 w 360582"/>
                <a:gd name="connsiteY22" fmla="*/ 301813 h 381668"/>
                <a:gd name="connsiteX23" fmla="*/ 304355 w 360582"/>
                <a:gd name="connsiteY23" fmla="*/ 321285 h 381668"/>
                <a:gd name="connsiteX24" fmla="*/ 284997 w 360582"/>
                <a:gd name="connsiteY24" fmla="*/ 352281 h 381668"/>
                <a:gd name="connsiteX25" fmla="*/ 252639 w 360582"/>
                <a:gd name="connsiteY25" fmla="*/ 370618 h 381668"/>
                <a:gd name="connsiteX26" fmla="*/ 231520 w 360582"/>
                <a:gd name="connsiteY26" fmla="*/ 367382 h 381668"/>
                <a:gd name="connsiteX27" fmla="*/ 223289 w 360582"/>
                <a:gd name="connsiteY27" fmla="*/ 358866 h 381668"/>
                <a:gd name="connsiteX28" fmla="*/ 219826 w 360582"/>
                <a:gd name="connsiteY28" fmla="*/ 348591 h 381668"/>
                <a:gd name="connsiteX29" fmla="*/ 230896 w 360582"/>
                <a:gd name="connsiteY29" fmla="*/ 353360 h 381668"/>
                <a:gd name="connsiteX30" fmla="*/ 179009 w 360582"/>
                <a:gd name="connsiteY30" fmla="*/ 376806 h 381668"/>
                <a:gd name="connsiteX31" fmla="*/ 165043 w 360582"/>
                <a:gd name="connsiteY31" fmla="*/ 379701 h 381668"/>
                <a:gd name="connsiteX32" fmla="*/ 150851 w 360582"/>
                <a:gd name="connsiteY32" fmla="*/ 381517 h 381668"/>
                <a:gd name="connsiteX33" fmla="*/ 136545 w 360582"/>
                <a:gd name="connsiteY33" fmla="*/ 381517 h 381668"/>
                <a:gd name="connsiteX34" fmla="*/ 122410 w 360582"/>
                <a:gd name="connsiteY34" fmla="*/ 379928 h 381668"/>
                <a:gd name="connsiteX35" fmla="*/ 69273 w 360582"/>
                <a:gd name="connsiteY35" fmla="*/ 361762 h 381668"/>
                <a:gd name="connsiteX36" fmla="*/ 26753 w 360582"/>
                <a:gd name="connsiteY36" fmla="*/ 326792 h 381668"/>
                <a:gd name="connsiteX37" fmla="*/ 72169 w 360582"/>
                <a:gd name="connsiteY37" fmla="*/ 355915 h 381668"/>
                <a:gd name="connsiteX38" fmla="*/ 123715 w 360582"/>
                <a:gd name="connsiteY38" fmla="*/ 367609 h 381668"/>
                <a:gd name="connsiteX39" fmla="*/ 136829 w 360582"/>
                <a:gd name="connsiteY39" fmla="*/ 367609 h 381668"/>
                <a:gd name="connsiteX40" fmla="*/ 149829 w 360582"/>
                <a:gd name="connsiteY40" fmla="*/ 366984 h 381668"/>
                <a:gd name="connsiteX41" fmla="*/ 162829 w 360582"/>
                <a:gd name="connsiteY41" fmla="*/ 365565 h 381668"/>
                <a:gd name="connsiteX42" fmla="*/ 175602 w 360582"/>
                <a:gd name="connsiteY42" fmla="*/ 362897 h 381668"/>
                <a:gd name="connsiteX43" fmla="*/ 222891 w 360582"/>
                <a:gd name="connsiteY43" fmla="*/ 341495 h 381668"/>
                <a:gd name="connsiteX44" fmla="*/ 232088 w 360582"/>
                <a:gd name="connsiteY44" fmla="*/ 335194 h 381668"/>
                <a:gd name="connsiteX45" fmla="*/ 233904 w 360582"/>
                <a:gd name="connsiteY45" fmla="*/ 346264 h 381668"/>
                <a:gd name="connsiteX46" fmla="*/ 239014 w 360582"/>
                <a:gd name="connsiteY46" fmla="*/ 355177 h 381668"/>
                <a:gd name="connsiteX47" fmla="*/ 250368 w 360582"/>
                <a:gd name="connsiteY47" fmla="*/ 356539 h 381668"/>
                <a:gd name="connsiteX48" fmla="*/ 275233 w 360582"/>
                <a:gd name="connsiteY48" fmla="*/ 342120 h 381668"/>
                <a:gd name="connsiteX49" fmla="*/ 291014 w 360582"/>
                <a:gd name="connsiteY49" fmla="*/ 316914 h 381668"/>
                <a:gd name="connsiteX50" fmla="*/ 292661 w 360582"/>
                <a:gd name="connsiteY50" fmla="*/ 303403 h 381668"/>
                <a:gd name="connsiteX51" fmla="*/ 287722 w 360582"/>
                <a:gd name="connsiteY51" fmla="*/ 294376 h 381668"/>
                <a:gd name="connsiteX52" fmla="*/ 279774 w 360582"/>
                <a:gd name="connsiteY52" fmla="*/ 290119 h 381668"/>
                <a:gd name="connsiteX53" fmla="*/ 286814 w 360582"/>
                <a:gd name="connsiteY53" fmla="*/ 283420 h 381668"/>
                <a:gd name="connsiteX54" fmla="*/ 298678 w 360582"/>
                <a:gd name="connsiteY54" fmla="*/ 272066 h 381668"/>
                <a:gd name="connsiteX55" fmla="*/ 309692 w 360582"/>
                <a:gd name="connsiteY55" fmla="*/ 260712 h 381668"/>
                <a:gd name="connsiteX56" fmla="*/ 319456 w 360582"/>
                <a:gd name="connsiteY56" fmla="*/ 248393 h 381668"/>
                <a:gd name="connsiteX57" fmla="*/ 327858 w 360582"/>
                <a:gd name="connsiteY57" fmla="*/ 235166 h 381668"/>
                <a:gd name="connsiteX58" fmla="*/ 346081 w 360582"/>
                <a:gd name="connsiteY58" fmla="*/ 175558 h 381668"/>
                <a:gd name="connsiteX59" fmla="*/ 210362 w 360582"/>
                <a:gd name="connsiteY59" fmla="*/ 14963 h 381668"/>
                <a:gd name="connsiteX60" fmla="*/ 132628 w 360582"/>
                <a:gd name="connsiteY60" fmla="*/ 29547 h 381668"/>
                <a:gd name="connsiteX61" fmla="*/ 118946 w 360582"/>
                <a:gd name="connsiteY61" fmla="*/ 37211 h 381668"/>
                <a:gd name="connsiteX62" fmla="*/ 106173 w 360582"/>
                <a:gd name="connsiteY62" fmla="*/ 46351 h 381668"/>
                <a:gd name="connsiteX63" fmla="*/ 94309 w 360582"/>
                <a:gd name="connsiteY63" fmla="*/ 56797 h 381668"/>
                <a:gd name="connsiteX64" fmla="*/ 82501 w 360582"/>
                <a:gd name="connsiteY64" fmla="*/ 68151 h 381668"/>
                <a:gd name="connsiteX65" fmla="*/ 76369 w 360582"/>
                <a:gd name="connsiteY65" fmla="*/ 73827 h 381668"/>
                <a:gd name="connsiteX66" fmla="*/ 72112 w 360582"/>
                <a:gd name="connsiteY66" fmla="*/ 68151 h 381668"/>
                <a:gd name="connsiteX67" fmla="*/ 49404 w 360582"/>
                <a:gd name="connsiteY67" fmla="*/ 64006 h 381668"/>
                <a:gd name="connsiteX68" fmla="*/ 23177 w 360582"/>
                <a:gd name="connsiteY68" fmla="*/ 77404 h 381668"/>
                <a:gd name="connsiteX69" fmla="*/ 5294 w 360582"/>
                <a:gd name="connsiteY69" fmla="*/ 101474 h 381668"/>
                <a:gd name="connsiteX70" fmla="*/ 4386 w 360582"/>
                <a:gd name="connsiteY70" fmla="*/ 116177 h 381668"/>
                <a:gd name="connsiteX71" fmla="*/ 8133 w 360582"/>
                <a:gd name="connsiteY71" fmla="*/ 122763 h 381668"/>
                <a:gd name="connsiteX72" fmla="*/ 14150 w 360582"/>
                <a:gd name="connsiteY72" fmla="*/ 126680 h 38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60582" h="381668">
                  <a:moveTo>
                    <a:pt x="14150" y="126680"/>
                  </a:moveTo>
                  <a:cubicBezTo>
                    <a:pt x="11527" y="125987"/>
                    <a:pt x="9075" y="124772"/>
                    <a:pt x="6940" y="123103"/>
                  </a:cubicBezTo>
                  <a:cubicBezTo>
                    <a:pt x="4789" y="121326"/>
                    <a:pt x="3075" y="119073"/>
                    <a:pt x="1945" y="116518"/>
                  </a:cubicBezTo>
                  <a:cubicBezTo>
                    <a:pt x="-144" y="111244"/>
                    <a:pt x="-564" y="105459"/>
                    <a:pt x="753" y="99941"/>
                  </a:cubicBezTo>
                  <a:cubicBezTo>
                    <a:pt x="3659" y="89149"/>
                    <a:pt x="9427" y="79345"/>
                    <a:pt x="17443" y="71557"/>
                  </a:cubicBezTo>
                  <a:cubicBezTo>
                    <a:pt x="25402" y="63353"/>
                    <a:pt x="35104" y="57052"/>
                    <a:pt x="45827" y="53107"/>
                  </a:cubicBezTo>
                  <a:cubicBezTo>
                    <a:pt x="51556" y="51040"/>
                    <a:pt x="57624" y="50092"/>
                    <a:pt x="63710" y="50325"/>
                  </a:cubicBezTo>
                  <a:cubicBezTo>
                    <a:pt x="70823" y="50393"/>
                    <a:pt x="77618" y="53266"/>
                    <a:pt x="82614" y="58329"/>
                  </a:cubicBezTo>
                  <a:lnTo>
                    <a:pt x="72282" y="57932"/>
                  </a:lnTo>
                  <a:cubicBezTo>
                    <a:pt x="76142" y="54015"/>
                    <a:pt x="80230" y="50325"/>
                    <a:pt x="84204" y="46578"/>
                  </a:cubicBezTo>
                  <a:lnTo>
                    <a:pt x="97147" y="35224"/>
                  </a:lnTo>
                  <a:cubicBezTo>
                    <a:pt x="101632" y="31704"/>
                    <a:pt x="106457" y="28582"/>
                    <a:pt x="111112" y="25233"/>
                  </a:cubicBezTo>
                  <a:cubicBezTo>
                    <a:pt x="115767" y="21883"/>
                    <a:pt x="121047" y="19556"/>
                    <a:pt x="126099" y="16831"/>
                  </a:cubicBezTo>
                  <a:cubicBezTo>
                    <a:pt x="206587" y="-22908"/>
                    <a:pt x="304049" y="10127"/>
                    <a:pt x="343787" y="90614"/>
                  </a:cubicBezTo>
                  <a:cubicBezTo>
                    <a:pt x="346745" y="96603"/>
                    <a:pt x="349334" y="102774"/>
                    <a:pt x="351531" y="109081"/>
                  </a:cubicBezTo>
                  <a:cubicBezTo>
                    <a:pt x="359058" y="130812"/>
                    <a:pt x="361942" y="153889"/>
                    <a:pt x="359989" y="176807"/>
                  </a:cubicBezTo>
                  <a:cubicBezTo>
                    <a:pt x="358076" y="199742"/>
                    <a:pt x="351281" y="222001"/>
                    <a:pt x="340063" y="242092"/>
                  </a:cubicBezTo>
                  <a:cubicBezTo>
                    <a:pt x="336941" y="246974"/>
                    <a:pt x="334386" y="251970"/>
                    <a:pt x="330810" y="256625"/>
                  </a:cubicBezTo>
                  <a:cubicBezTo>
                    <a:pt x="327233" y="261280"/>
                    <a:pt x="324054" y="265935"/>
                    <a:pt x="320137" y="270079"/>
                  </a:cubicBezTo>
                  <a:cubicBezTo>
                    <a:pt x="316220" y="274223"/>
                    <a:pt x="312246" y="278651"/>
                    <a:pt x="308272" y="282398"/>
                  </a:cubicBezTo>
                  <a:lnTo>
                    <a:pt x="296408" y="293752"/>
                  </a:lnTo>
                  <a:lnTo>
                    <a:pt x="295556" y="282796"/>
                  </a:lnTo>
                  <a:cubicBezTo>
                    <a:pt x="301857" y="287184"/>
                    <a:pt x="305877" y="294161"/>
                    <a:pt x="306513" y="301813"/>
                  </a:cubicBezTo>
                  <a:cubicBezTo>
                    <a:pt x="307171" y="308381"/>
                    <a:pt x="306433" y="315018"/>
                    <a:pt x="304355" y="321285"/>
                  </a:cubicBezTo>
                  <a:cubicBezTo>
                    <a:pt x="300461" y="333008"/>
                    <a:pt x="293825" y="343635"/>
                    <a:pt x="284997" y="352281"/>
                  </a:cubicBezTo>
                  <a:cubicBezTo>
                    <a:pt x="276294" y="361500"/>
                    <a:pt x="265020" y="367887"/>
                    <a:pt x="252639" y="370618"/>
                  </a:cubicBezTo>
                  <a:cubicBezTo>
                    <a:pt x="245440" y="372156"/>
                    <a:pt x="237924" y="371010"/>
                    <a:pt x="231520" y="367382"/>
                  </a:cubicBezTo>
                  <a:cubicBezTo>
                    <a:pt x="228097" y="365287"/>
                    <a:pt x="225264" y="362358"/>
                    <a:pt x="223289" y="358866"/>
                  </a:cubicBezTo>
                  <a:cubicBezTo>
                    <a:pt x="221529" y="355676"/>
                    <a:pt x="220359" y="352196"/>
                    <a:pt x="219826" y="348591"/>
                  </a:cubicBezTo>
                  <a:lnTo>
                    <a:pt x="230896" y="353360"/>
                  </a:lnTo>
                  <a:cubicBezTo>
                    <a:pt x="215097" y="364135"/>
                    <a:pt x="197538" y="372071"/>
                    <a:pt x="179009" y="376806"/>
                  </a:cubicBezTo>
                  <a:lnTo>
                    <a:pt x="165043" y="379701"/>
                  </a:lnTo>
                  <a:lnTo>
                    <a:pt x="150851" y="381517"/>
                  </a:lnTo>
                  <a:cubicBezTo>
                    <a:pt x="146082" y="381517"/>
                    <a:pt x="141314" y="381858"/>
                    <a:pt x="136545" y="381517"/>
                  </a:cubicBezTo>
                  <a:cubicBezTo>
                    <a:pt x="131776" y="381177"/>
                    <a:pt x="127065" y="380609"/>
                    <a:pt x="122410" y="379928"/>
                  </a:cubicBezTo>
                  <a:cubicBezTo>
                    <a:pt x="103761" y="377072"/>
                    <a:pt x="85765" y="370924"/>
                    <a:pt x="69273" y="361762"/>
                  </a:cubicBezTo>
                  <a:cubicBezTo>
                    <a:pt x="53066" y="352820"/>
                    <a:pt x="38652" y="340967"/>
                    <a:pt x="26753" y="326792"/>
                  </a:cubicBezTo>
                  <a:cubicBezTo>
                    <a:pt x="40145" y="338986"/>
                    <a:pt x="55501" y="348830"/>
                    <a:pt x="72169" y="355915"/>
                  </a:cubicBezTo>
                  <a:cubicBezTo>
                    <a:pt x="88518" y="362840"/>
                    <a:pt x="105975" y="366803"/>
                    <a:pt x="123715" y="367609"/>
                  </a:cubicBezTo>
                  <a:cubicBezTo>
                    <a:pt x="128086" y="367609"/>
                    <a:pt x="132458" y="367609"/>
                    <a:pt x="136829" y="367609"/>
                  </a:cubicBezTo>
                  <a:cubicBezTo>
                    <a:pt x="141200" y="367609"/>
                    <a:pt x="145515" y="366984"/>
                    <a:pt x="149829" y="366984"/>
                  </a:cubicBezTo>
                  <a:lnTo>
                    <a:pt x="162829" y="365565"/>
                  </a:lnTo>
                  <a:lnTo>
                    <a:pt x="175602" y="362897"/>
                  </a:lnTo>
                  <a:cubicBezTo>
                    <a:pt x="192508" y="358622"/>
                    <a:pt x="208523" y="351373"/>
                    <a:pt x="222891" y="341495"/>
                  </a:cubicBezTo>
                  <a:lnTo>
                    <a:pt x="232088" y="335194"/>
                  </a:lnTo>
                  <a:lnTo>
                    <a:pt x="233904" y="346264"/>
                  </a:lnTo>
                  <a:cubicBezTo>
                    <a:pt x="234149" y="349863"/>
                    <a:pt x="236033" y="353144"/>
                    <a:pt x="239014" y="355177"/>
                  </a:cubicBezTo>
                  <a:cubicBezTo>
                    <a:pt x="242505" y="356993"/>
                    <a:pt x="246541" y="357476"/>
                    <a:pt x="250368" y="356539"/>
                  </a:cubicBezTo>
                  <a:cubicBezTo>
                    <a:pt x="259877" y="354234"/>
                    <a:pt x="268511" y="349227"/>
                    <a:pt x="275233" y="342120"/>
                  </a:cubicBezTo>
                  <a:cubicBezTo>
                    <a:pt x="282414" y="335086"/>
                    <a:pt x="287824" y="326445"/>
                    <a:pt x="291014" y="316914"/>
                  </a:cubicBezTo>
                  <a:cubicBezTo>
                    <a:pt x="292485" y="312571"/>
                    <a:pt x="293047" y="307973"/>
                    <a:pt x="292661" y="303403"/>
                  </a:cubicBezTo>
                  <a:cubicBezTo>
                    <a:pt x="292553" y="299775"/>
                    <a:pt x="290714" y="296426"/>
                    <a:pt x="287722" y="294376"/>
                  </a:cubicBezTo>
                  <a:lnTo>
                    <a:pt x="279774" y="290119"/>
                  </a:lnTo>
                  <a:lnTo>
                    <a:pt x="286814" y="283420"/>
                  </a:lnTo>
                  <a:lnTo>
                    <a:pt x="298678" y="272066"/>
                  </a:lnTo>
                  <a:cubicBezTo>
                    <a:pt x="302709" y="268263"/>
                    <a:pt x="306002" y="264459"/>
                    <a:pt x="309692" y="260712"/>
                  </a:cubicBezTo>
                  <a:cubicBezTo>
                    <a:pt x="313382" y="256966"/>
                    <a:pt x="316163" y="252481"/>
                    <a:pt x="319456" y="248393"/>
                  </a:cubicBezTo>
                  <a:cubicBezTo>
                    <a:pt x="322749" y="244306"/>
                    <a:pt x="325133" y="239594"/>
                    <a:pt x="327858" y="235166"/>
                  </a:cubicBezTo>
                  <a:cubicBezTo>
                    <a:pt x="338122" y="216830"/>
                    <a:pt x="344332" y="196501"/>
                    <a:pt x="346081" y="175558"/>
                  </a:cubicBezTo>
                  <a:cubicBezTo>
                    <a:pt x="352950" y="93731"/>
                    <a:pt x="292184" y="21832"/>
                    <a:pt x="210362" y="14963"/>
                  </a:cubicBezTo>
                  <a:cubicBezTo>
                    <a:pt x="183607" y="12715"/>
                    <a:pt x="156749" y="17756"/>
                    <a:pt x="132628" y="29547"/>
                  </a:cubicBezTo>
                  <a:cubicBezTo>
                    <a:pt x="128030" y="32045"/>
                    <a:pt x="123488" y="34600"/>
                    <a:pt x="118946" y="37211"/>
                  </a:cubicBezTo>
                  <a:cubicBezTo>
                    <a:pt x="114405" y="39823"/>
                    <a:pt x="110318" y="42888"/>
                    <a:pt x="106173" y="46351"/>
                  </a:cubicBezTo>
                  <a:cubicBezTo>
                    <a:pt x="102029" y="49814"/>
                    <a:pt x="98226" y="53050"/>
                    <a:pt x="94309" y="56797"/>
                  </a:cubicBezTo>
                  <a:cubicBezTo>
                    <a:pt x="90391" y="60543"/>
                    <a:pt x="86588" y="64517"/>
                    <a:pt x="82501" y="68151"/>
                  </a:cubicBezTo>
                  <a:lnTo>
                    <a:pt x="76369" y="73827"/>
                  </a:lnTo>
                  <a:lnTo>
                    <a:pt x="72112" y="68151"/>
                  </a:lnTo>
                  <a:cubicBezTo>
                    <a:pt x="68479" y="63098"/>
                    <a:pt x="58374" y="61679"/>
                    <a:pt x="49404" y="64006"/>
                  </a:cubicBezTo>
                  <a:cubicBezTo>
                    <a:pt x="39770" y="66447"/>
                    <a:pt x="30806" y="71029"/>
                    <a:pt x="23177" y="77404"/>
                  </a:cubicBezTo>
                  <a:cubicBezTo>
                    <a:pt x="15166" y="83677"/>
                    <a:pt x="8990" y="91993"/>
                    <a:pt x="5294" y="101474"/>
                  </a:cubicBezTo>
                  <a:cubicBezTo>
                    <a:pt x="3495" y="106169"/>
                    <a:pt x="3177" y="111301"/>
                    <a:pt x="4386" y="116177"/>
                  </a:cubicBezTo>
                  <a:cubicBezTo>
                    <a:pt x="5147" y="118618"/>
                    <a:pt x="6424" y="120861"/>
                    <a:pt x="8133" y="122763"/>
                  </a:cubicBezTo>
                  <a:cubicBezTo>
                    <a:pt x="9893" y="124415"/>
                    <a:pt x="11931" y="125737"/>
                    <a:pt x="14150" y="126680"/>
                  </a:cubicBezTo>
                  <a:close/>
                </a:path>
              </a:pathLst>
            </a:custGeom>
            <a:solidFill>
              <a:srgbClr val="EDCFC5"/>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32" name="Freeform: Shape 31">
              <a:extLst>
                <a:ext uri="{FF2B5EF4-FFF2-40B4-BE49-F238E27FC236}">
                  <a16:creationId xmlns:a16="http://schemas.microsoft.com/office/drawing/2014/main" id="{44AD52D0-78E4-8254-1E90-30B142E57488}"/>
                </a:ext>
              </a:extLst>
            </p:cNvPr>
            <p:cNvSpPr/>
            <p:nvPr/>
          </p:nvSpPr>
          <p:spPr>
            <a:xfrm>
              <a:off x="2985191" y="4340322"/>
              <a:ext cx="282776" cy="133338"/>
            </a:xfrm>
            <a:custGeom>
              <a:avLst/>
              <a:gdLst>
                <a:gd name="connsiteX0" fmla="*/ 0 w 393695"/>
                <a:gd name="connsiteY0" fmla="*/ 185641 h 185640"/>
                <a:gd name="connsiteX1" fmla="*/ 14363 w 393695"/>
                <a:gd name="connsiteY1" fmla="*/ 154134 h 185640"/>
                <a:gd name="connsiteX2" fmla="*/ 24978 w 393695"/>
                <a:gd name="connsiteY2" fmla="*/ 140225 h 185640"/>
                <a:gd name="connsiteX3" fmla="*/ 30655 w 393695"/>
                <a:gd name="connsiteY3" fmla="*/ 133697 h 185640"/>
                <a:gd name="connsiteX4" fmla="*/ 37354 w 393695"/>
                <a:gd name="connsiteY4" fmla="*/ 128020 h 185640"/>
                <a:gd name="connsiteX5" fmla="*/ 64774 w 393695"/>
                <a:gd name="connsiteY5" fmla="*/ 107015 h 185640"/>
                <a:gd name="connsiteX6" fmla="*/ 94124 w 393695"/>
                <a:gd name="connsiteY6" fmla="*/ 88679 h 185640"/>
                <a:gd name="connsiteX7" fmla="*/ 158897 w 393695"/>
                <a:gd name="connsiteY7" fmla="*/ 63814 h 185640"/>
                <a:gd name="connsiteX8" fmla="*/ 228440 w 393695"/>
                <a:gd name="connsiteY8" fmla="*/ 57285 h 185640"/>
                <a:gd name="connsiteX9" fmla="*/ 223671 w 393695"/>
                <a:gd name="connsiteY9" fmla="*/ 58478 h 185640"/>
                <a:gd name="connsiteX10" fmla="*/ 264375 w 393695"/>
                <a:gd name="connsiteY10" fmla="*/ 32648 h 185640"/>
                <a:gd name="connsiteX11" fmla="*/ 307406 w 393695"/>
                <a:gd name="connsiteY11" fmla="*/ 9940 h 185640"/>
                <a:gd name="connsiteX12" fmla="*/ 331249 w 393695"/>
                <a:gd name="connsiteY12" fmla="*/ 1708 h 185640"/>
                <a:gd name="connsiteX13" fmla="*/ 337778 w 393695"/>
                <a:gd name="connsiteY13" fmla="*/ 573 h 185640"/>
                <a:gd name="connsiteX14" fmla="*/ 344363 w 393695"/>
                <a:gd name="connsiteY14" fmla="*/ 5 h 185640"/>
                <a:gd name="connsiteX15" fmla="*/ 351005 w 393695"/>
                <a:gd name="connsiteY15" fmla="*/ 743 h 185640"/>
                <a:gd name="connsiteX16" fmla="*/ 357534 w 393695"/>
                <a:gd name="connsiteY16" fmla="*/ 2219 h 185640"/>
                <a:gd name="connsiteX17" fmla="*/ 380241 w 393695"/>
                <a:gd name="connsiteY17" fmla="*/ 14822 h 185640"/>
                <a:gd name="connsiteX18" fmla="*/ 393696 w 393695"/>
                <a:gd name="connsiteY18" fmla="*/ 35259 h 185640"/>
                <a:gd name="connsiteX19" fmla="*/ 386032 w 393695"/>
                <a:gd name="connsiteY19" fmla="*/ 26403 h 185640"/>
                <a:gd name="connsiteX20" fmla="*/ 376551 w 393695"/>
                <a:gd name="connsiteY20" fmla="*/ 19988 h 185640"/>
                <a:gd name="connsiteX21" fmla="*/ 355547 w 393695"/>
                <a:gd name="connsiteY21" fmla="*/ 13970 h 185640"/>
                <a:gd name="connsiteX22" fmla="*/ 350210 w 393695"/>
                <a:gd name="connsiteY22" fmla="*/ 13970 h 185640"/>
                <a:gd name="connsiteX23" fmla="*/ 344988 w 393695"/>
                <a:gd name="connsiteY23" fmla="*/ 14425 h 185640"/>
                <a:gd name="connsiteX24" fmla="*/ 334485 w 393695"/>
                <a:gd name="connsiteY24" fmla="*/ 15617 h 185640"/>
                <a:gd name="connsiteX25" fmla="*/ 313310 w 393695"/>
                <a:gd name="connsiteY25" fmla="*/ 22940 h 185640"/>
                <a:gd name="connsiteX26" fmla="*/ 271812 w 393695"/>
                <a:gd name="connsiteY26" fmla="*/ 44683 h 185640"/>
                <a:gd name="connsiteX27" fmla="*/ 232073 w 393695"/>
                <a:gd name="connsiteY27" fmla="*/ 69945 h 185640"/>
                <a:gd name="connsiteX28" fmla="*/ 230030 w 393695"/>
                <a:gd name="connsiteY28" fmla="*/ 71364 h 185640"/>
                <a:gd name="connsiteX29" fmla="*/ 227305 w 393695"/>
                <a:gd name="connsiteY29" fmla="*/ 71364 h 185640"/>
                <a:gd name="connsiteX30" fmla="*/ 194946 w 393695"/>
                <a:gd name="connsiteY30" fmla="*/ 72102 h 185640"/>
                <a:gd name="connsiteX31" fmla="*/ 162531 w 393695"/>
                <a:gd name="connsiteY31" fmla="*/ 77779 h 185640"/>
                <a:gd name="connsiteX32" fmla="*/ 101220 w 393695"/>
                <a:gd name="connsiteY32" fmla="*/ 101282 h 185640"/>
                <a:gd name="connsiteX33" fmla="*/ 73232 w 393695"/>
                <a:gd name="connsiteY33" fmla="*/ 118880 h 185640"/>
                <a:gd name="connsiteX34" fmla="*/ 46835 w 393695"/>
                <a:gd name="connsiteY34" fmla="*/ 138976 h 185640"/>
                <a:gd name="connsiteX35" fmla="*/ 0 w 393695"/>
                <a:gd name="connsiteY35" fmla="*/ 185641 h 18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3695" h="185640">
                  <a:moveTo>
                    <a:pt x="0" y="185641"/>
                  </a:moveTo>
                  <a:cubicBezTo>
                    <a:pt x="2521" y="174247"/>
                    <a:pt x="7414" y="163512"/>
                    <a:pt x="14363" y="154134"/>
                  </a:cubicBezTo>
                  <a:cubicBezTo>
                    <a:pt x="17712" y="149365"/>
                    <a:pt x="21289" y="144767"/>
                    <a:pt x="24978" y="140225"/>
                  </a:cubicBezTo>
                  <a:cubicBezTo>
                    <a:pt x="26909" y="138068"/>
                    <a:pt x="28725" y="135741"/>
                    <a:pt x="30655" y="133697"/>
                  </a:cubicBezTo>
                  <a:cubicBezTo>
                    <a:pt x="32586" y="131653"/>
                    <a:pt x="35140" y="130007"/>
                    <a:pt x="37354" y="128020"/>
                  </a:cubicBezTo>
                  <a:cubicBezTo>
                    <a:pt x="46154" y="120470"/>
                    <a:pt x="55350" y="113657"/>
                    <a:pt x="64774" y="107015"/>
                  </a:cubicBezTo>
                  <a:cubicBezTo>
                    <a:pt x="74226" y="100390"/>
                    <a:pt x="84024" y="94271"/>
                    <a:pt x="94124" y="88679"/>
                  </a:cubicBezTo>
                  <a:cubicBezTo>
                    <a:pt x="114532" y="77592"/>
                    <a:pt x="136309" y="69230"/>
                    <a:pt x="158897" y="63814"/>
                  </a:cubicBezTo>
                  <a:cubicBezTo>
                    <a:pt x="181634" y="58233"/>
                    <a:pt x="205062" y="56036"/>
                    <a:pt x="228440" y="57285"/>
                  </a:cubicBezTo>
                  <a:lnTo>
                    <a:pt x="223671" y="58478"/>
                  </a:lnTo>
                  <a:cubicBezTo>
                    <a:pt x="237069" y="49394"/>
                    <a:pt x="250523" y="40879"/>
                    <a:pt x="264375" y="32648"/>
                  </a:cubicBezTo>
                  <a:cubicBezTo>
                    <a:pt x="278283" y="24280"/>
                    <a:pt x="292652" y="16701"/>
                    <a:pt x="307406" y="9940"/>
                  </a:cubicBezTo>
                  <a:cubicBezTo>
                    <a:pt x="315076" y="6454"/>
                    <a:pt x="323063" y="3695"/>
                    <a:pt x="331249" y="1708"/>
                  </a:cubicBezTo>
                  <a:cubicBezTo>
                    <a:pt x="333401" y="1209"/>
                    <a:pt x="335581" y="834"/>
                    <a:pt x="337778" y="573"/>
                  </a:cubicBezTo>
                  <a:cubicBezTo>
                    <a:pt x="339946" y="158"/>
                    <a:pt x="342155" y="-35"/>
                    <a:pt x="344363" y="5"/>
                  </a:cubicBezTo>
                  <a:cubicBezTo>
                    <a:pt x="346600" y="-1"/>
                    <a:pt x="348825" y="244"/>
                    <a:pt x="351005" y="743"/>
                  </a:cubicBezTo>
                  <a:cubicBezTo>
                    <a:pt x="353213" y="1067"/>
                    <a:pt x="355399" y="1561"/>
                    <a:pt x="357534" y="2219"/>
                  </a:cubicBezTo>
                  <a:cubicBezTo>
                    <a:pt x="365986" y="4581"/>
                    <a:pt x="373764" y="8901"/>
                    <a:pt x="380241" y="14822"/>
                  </a:cubicBezTo>
                  <a:cubicBezTo>
                    <a:pt x="386588" y="20209"/>
                    <a:pt x="391255" y="27300"/>
                    <a:pt x="393696" y="35259"/>
                  </a:cubicBezTo>
                  <a:cubicBezTo>
                    <a:pt x="391692" y="31870"/>
                    <a:pt x="389097" y="28872"/>
                    <a:pt x="386032" y="26403"/>
                  </a:cubicBezTo>
                  <a:cubicBezTo>
                    <a:pt x="383102" y="23939"/>
                    <a:pt x="379929" y="21788"/>
                    <a:pt x="376551" y="19988"/>
                  </a:cubicBezTo>
                  <a:cubicBezTo>
                    <a:pt x="370068" y="16491"/>
                    <a:pt x="362898" y="14436"/>
                    <a:pt x="355547" y="13970"/>
                  </a:cubicBezTo>
                  <a:cubicBezTo>
                    <a:pt x="353770" y="13828"/>
                    <a:pt x="351987" y="13828"/>
                    <a:pt x="350210" y="13970"/>
                  </a:cubicBezTo>
                  <a:cubicBezTo>
                    <a:pt x="348462" y="14004"/>
                    <a:pt x="346719" y="14158"/>
                    <a:pt x="344988" y="14425"/>
                  </a:cubicBezTo>
                  <a:cubicBezTo>
                    <a:pt x="341451" y="14396"/>
                    <a:pt x="337925" y="14793"/>
                    <a:pt x="334485" y="15617"/>
                  </a:cubicBezTo>
                  <a:cubicBezTo>
                    <a:pt x="327213" y="17382"/>
                    <a:pt x="320123" y="19835"/>
                    <a:pt x="313310" y="22940"/>
                  </a:cubicBezTo>
                  <a:cubicBezTo>
                    <a:pt x="299078" y="29395"/>
                    <a:pt x="285221" y="36655"/>
                    <a:pt x="271812" y="44683"/>
                  </a:cubicBezTo>
                  <a:cubicBezTo>
                    <a:pt x="258301" y="52687"/>
                    <a:pt x="244903" y="61146"/>
                    <a:pt x="232073" y="69945"/>
                  </a:cubicBezTo>
                  <a:lnTo>
                    <a:pt x="230030" y="71364"/>
                  </a:lnTo>
                  <a:lnTo>
                    <a:pt x="227305" y="71364"/>
                  </a:lnTo>
                  <a:cubicBezTo>
                    <a:pt x="216518" y="70677"/>
                    <a:pt x="205693" y="70927"/>
                    <a:pt x="194946" y="72102"/>
                  </a:cubicBezTo>
                  <a:cubicBezTo>
                    <a:pt x="184035" y="73311"/>
                    <a:pt x="173203" y="75208"/>
                    <a:pt x="162531" y="77779"/>
                  </a:cubicBezTo>
                  <a:cubicBezTo>
                    <a:pt x="141168" y="82940"/>
                    <a:pt x="120555" y="90836"/>
                    <a:pt x="101220" y="101282"/>
                  </a:cubicBezTo>
                  <a:cubicBezTo>
                    <a:pt x="91597" y="106669"/>
                    <a:pt x="82259" y="112545"/>
                    <a:pt x="73232" y="118880"/>
                  </a:cubicBezTo>
                  <a:cubicBezTo>
                    <a:pt x="64149" y="125238"/>
                    <a:pt x="55237" y="131824"/>
                    <a:pt x="46835" y="138976"/>
                  </a:cubicBezTo>
                  <a:cubicBezTo>
                    <a:pt x="30145" y="153226"/>
                    <a:pt x="10786" y="165431"/>
                    <a:pt x="0" y="185641"/>
                  </a:cubicBezTo>
                  <a:close/>
                </a:path>
              </a:pathLst>
            </a:custGeom>
            <a:solidFill>
              <a:srgbClr val="EDCFC5"/>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33" name="Freeform: Shape 32">
              <a:extLst>
                <a:ext uri="{FF2B5EF4-FFF2-40B4-BE49-F238E27FC236}">
                  <a16:creationId xmlns:a16="http://schemas.microsoft.com/office/drawing/2014/main" id="{9D12B318-A3C4-A1C4-5492-95F0C7494EBD}"/>
                </a:ext>
              </a:extLst>
            </p:cNvPr>
            <p:cNvSpPr/>
            <p:nvPr/>
          </p:nvSpPr>
          <p:spPr>
            <a:xfrm>
              <a:off x="3763264" y="4123401"/>
              <a:ext cx="644168" cy="353358"/>
            </a:xfrm>
            <a:custGeom>
              <a:avLst/>
              <a:gdLst>
                <a:gd name="connsiteX0" fmla="*/ 0 w 896843"/>
                <a:gd name="connsiteY0" fmla="*/ 6188 h 491963"/>
                <a:gd name="connsiteX1" fmla="*/ 11354 w 896843"/>
                <a:gd name="connsiteY1" fmla="*/ 0 h 491963"/>
                <a:gd name="connsiteX2" fmla="*/ 23219 w 896843"/>
                <a:gd name="connsiteY2" fmla="*/ 6301 h 491963"/>
                <a:gd name="connsiteX3" fmla="*/ 39057 w 896843"/>
                <a:gd name="connsiteY3" fmla="*/ 27249 h 491963"/>
                <a:gd name="connsiteX4" fmla="*/ 53818 w 896843"/>
                <a:gd name="connsiteY4" fmla="*/ 47516 h 491963"/>
                <a:gd name="connsiteX5" fmla="*/ 72495 w 896843"/>
                <a:gd name="connsiteY5" fmla="*/ 64547 h 491963"/>
                <a:gd name="connsiteX6" fmla="*/ 111098 w 896843"/>
                <a:gd name="connsiteY6" fmla="*/ 98608 h 491963"/>
                <a:gd name="connsiteX7" fmla="*/ 149474 w 896843"/>
                <a:gd name="connsiteY7" fmla="*/ 133067 h 491963"/>
                <a:gd name="connsiteX8" fmla="*/ 150212 w 896843"/>
                <a:gd name="connsiteY8" fmla="*/ 133692 h 491963"/>
                <a:gd name="connsiteX9" fmla="*/ 150723 w 896843"/>
                <a:gd name="connsiteY9" fmla="*/ 134487 h 491963"/>
                <a:gd name="connsiteX10" fmla="*/ 246322 w 896843"/>
                <a:gd name="connsiteY10" fmla="*/ 281860 h 491963"/>
                <a:gd name="connsiteX11" fmla="*/ 241724 w 896843"/>
                <a:gd name="connsiteY11" fmla="*/ 278795 h 491963"/>
                <a:gd name="connsiteX12" fmla="*/ 412032 w 896843"/>
                <a:gd name="connsiteY12" fmla="*/ 312061 h 491963"/>
                <a:gd name="connsiteX13" fmla="*/ 497186 w 896843"/>
                <a:gd name="connsiteY13" fmla="*/ 328752 h 491963"/>
                <a:gd name="connsiteX14" fmla="*/ 581886 w 896843"/>
                <a:gd name="connsiteY14" fmla="*/ 349302 h 491963"/>
                <a:gd name="connsiteX15" fmla="*/ 747653 w 896843"/>
                <a:gd name="connsiteY15" fmla="*/ 402892 h 491963"/>
                <a:gd name="connsiteX16" fmla="*/ 767863 w 896843"/>
                <a:gd name="connsiteY16" fmla="*/ 411067 h 491963"/>
                <a:gd name="connsiteX17" fmla="*/ 787903 w 896843"/>
                <a:gd name="connsiteY17" fmla="*/ 419867 h 491963"/>
                <a:gd name="connsiteX18" fmla="*/ 807204 w 896843"/>
                <a:gd name="connsiteY18" fmla="*/ 430142 h 491963"/>
                <a:gd name="connsiteX19" fmla="*/ 826278 w 896843"/>
                <a:gd name="connsiteY19" fmla="*/ 440871 h 491963"/>
                <a:gd name="connsiteX20" fmla="*/ 896843 w 896843"/>
                <a:gd name="connsiteY20" fmla="*/ 491964 h 491963"/>
                <a:gd name="connsiteX21" fmla="*/ 860340 w 896843"/>
                <a:gd name="connsiteY21" fmla="*/ 468802 h 491963"/>
                <a:gd name="connsiteX22" fmla="*/ 841379 w 896843"/>
                <a:gd name="connsiteY22" fmla="*/ 458526 h 491963"/>
                <a:gd name="connsiteX23" fmla="*/ 821964 w 896843"/>
                <a:gd name="connsiteY23" fmla="*/ 449216 h 491963"/>
                <a:gd name="connsiteX24" fmla="*/ 802208 w 896843"/>
                <a:gd name="connsiteY24" fmla="*/ 440644 h 491963"/>
                <a:gd name="connsiteX25" fmla="*/ 782282 w 896843"/>
                <a:gd name="connsiteY25" fmla="*/ 432469 h 491963"/>
                <a:gd name="connsiteX26" fmla="*/ 742544 w 896843"/>
                <a:gd name="connsiteY26" fmla="*/ 416176 h 491963"/>
                <a:gd name="connsiteX27" fmla="*/ 578310 w 896843"/>
                <a:gd name="connsiteY27" fmla="*/ 363040 h 491963"/>
                <a:gd name="connsiteX28" fmla="*/ 494462 w 896843"/>
                <a:gd name="connsiteY28" fmla="*/ 342717 h 491963"/>
                <a:gd name="connsiteX29" fmla="*/ 409308 w 896843"/>
                <a:gd name="connsiteY29" fmla="*/ 326083 h 491963"/>
                <a:gd name="connsiteX30" fmla="*/ 238999 w 896843"/>
                <a:gd name="connsiteY30" fmla="*/ 292760 h 491963"/>
                <a:gd name="connsiteX31" fmla="*/ 236047 w 896843"/>
                <a:gd name="connsiteY31" fmla="*/ 292192 h 491963"/>
                <a:gd name="connsiteX32" fmla="*/ 234401 w 896843"/>
                <a:gd name="connsiteY32" fmla="*/ 289638 h 491963"/>
                <a:gd name="connsiteX33" fmla="*/ 138858 w 896843"/>
                <a:gd name="connsiteY33" fmla="*/ 142548 h 491963"/>
                <a:gd name="connsiteX34" fmla="*/ 140107 w 896843"/>
                <a:gd name="connsiteY34" fmla="*/ 143967 h 491963"/>
                <a:gd name="connsiteX35" fmla="*/ 101561 w 896843"/>
                <a:gd name="connsiteY35" fmla="*/ 109451 h 491963"/>
                <a:gd name="connsiteX36" fmla="*/ 64717 w 896843"/>
                <a:gd name="connsiteY36" fmla="*/ 72892 h 491963"/>
                <a:gd name="connsiteX37" fmla="*/ 47686 w 896843"/>
                <a:gd name="connsiteY37" fmla="*/ 53193 h 491963"/>
                <a:gd name="connsiteX38" fmla="*/ 34175 w 896843"/>
                <a:gd name="connsiteY38" fmla="*/ 30485 h 491963"/>
                <a:gd name="connsiteX39" fmla="*/ 21232 w 896843"/>
                <a:gd name="connsiteY39" fmla="*/ 8686 h 491963"/>
                <a:gd name="connsiteX40" fmla="*/ 11524 w 896843"/>
                <a:gd name="connsiteY40" fmla="*/ 1817 h 491963"/>
                <a:gd name="connsiteX41" fmla="*/ 0 w 896843"/>
                <a:gd name="connsiteY41" fmla="*/ 6188 h 49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6843" h="491963">
                  <a:moveTo>
                    <a:pt x="0" y="6188"/>
                  </a:moveTo>
                  <a:cubicBezTo>
                    <a:pt x="2555" y="2407"/>
                    <a:pt x="6790" y="102"/>
                    <a:pt x="11354" y="0"/>
                  </a:cubicBezTo>
                  <a:cubicBezTo>
                    <a:pt x="15924" y="653"/>
                    <a:pt x="20119" y="2884"/>
                    <a:pt x="23219" y="6301"/>
                  </a:cubicBezTo>
                  <a:cubicBezTo>
                    <a:pt x="29236" y="12694"/>
                    <a:pt x="34550" y="19716"/>
                    <a:pt x="39057" y="27249"/>
                  </a:cubicBezTo>
                  <a:cubicBezTo>
                    <a:pt x="43304" y="34470"/>
                    <a:pt x="48248" y="41260"/>
                    <a:pt x="53818" y="47516"/>
                  </a:cubicBezTo>
                  <a:cubicBezTo>
                    <a:pt x="59495" y="53193"/>
                    <a:pt x="66136" y="59154"/>
                    <a:pt x="72495" y="64547"/>
                  </a:cubicBezTo>
                  <a:cubicBezTo>
                    <a:pt x="85325" y="75901"/>
                    <a:pt x="98893" y="86517"/>
                    <a:pt x="111098" y="98608"/>
                  </a:cubicBezTo>
                  <a:cubicBezTo>
                    <a:pt x="123303" y="110700"/>
                    <a:pt x="136587" y="121657"/>
                    <a:pt x="149474" y="133067"/>
                  </a:cubicBezTo>
                  <a:lnTo>
                    <a:pt x="150212" y="133692"/>
                  </a:lnTo>
                  <a:lnTo>
                    <a:pt x="150723" y="134487"/>
                  </a:lnTo>
                  <a:lnTo>
                    <a:pt x="246322" y="281860"/>
                  </a:lnTo>
                  <a:lnTo>
                    <a:pt x="241724" y="278795"/>
                  </a:lnTo>
                  <a:lnTo>
                    <a:pt x="412032" y="312061"/>
                  </a:lnTo>
                  <a:lnTo>
                    <a:pt x="497186" y="328752"/>
                  </a:lnTo>
                  <a:cubicBezTo>
                    <a:pt x="525571" y="334826"/>
                    <a:pt x="553956" y="341809"/>
                    <a:pt x="581886" y="349302"/>
                  </a:cubicBezTo>
                  <a:cubicBezTo>
                    <a:pt x="638088" y="364085"/>
                    <a:pt x="693432" y="381973"/>
                    <a:pt x="747653" y="402892"/>
                  </a:cubicBezTo>
                  <a:cubicBezTo>
                    <a:pt x="754465" y="405390"/>
                    <a:pt x="761164" y="408569"/>
                    <a:pt x="767863" y="411067"/>
                  </a:cubicBezTo>
                  <a:cubicBezTo>
                    <a:pt x="774562" y="413565"/>
                    <a:pt x="781374" y="416744"/>
                    <a:pt x="787903" y="419867"/>
                  </a:cubicBezTo>
                  <a:cubicBezTo>
                    <a:pt x="794431" y="422989"/>
                    <a:pt x="800789" y="426736"/>
                    <a:pt x="807204" y="430142"/>
                  </a:cubicBezTo>
                  <a:cubicBezTo>
                    <a:pt x="813619" y="433548"/>
                    <a:pt x="820091" y="436897"/>
                    <a:pt x="826278" y="440871"/>
                  </a:cubicBezTo>
                  <a:cubicBezTo>
                    <a:pt x="851592" y="455279"/>
                    <a:pt x="875253" y="472412"/>
                    <a:pt x="896843" y="491964"/>
                  </a:cubicBezTo>
                  <a:cubicBezTo>
                    <a:pt x="885097" y="483596"/>
                    <a:pt x="872915" y="475864"/>
                    <a:pt x="860340" y="468802"/>
                  </a:cubicBezTo>
                  <a:cubicBezTo>
                    <a:pt x="853982" y="465395"/>
                    <a:pt x="847964" y="461535"/>
                    <a:pt x="841379" y="458526"/>
                  </a:cubicBezTo>
                  <a:lnTo>
                    <a:pt x="821964" y="449216"/>
                  </a:lnTo>
                  <a:cubicBezTo>
                    <a:pt x="815549" y="445980"/>
                    <a:pt x="808794" y="443539"/>
                    <a:pt x="802208" y="440644"/>
                  </a:cubicBezTo>
                  <a:cubicBezTo>
                    <a:pt x="795623" y="437749"/>
                    <a:pt x="788981" y="434967"/>
                    <a:pt x="782282" y="432469"/>
                  </a:cubicBezTo>
                  <a:cubicBezTo>
                    <a:pt x="768658" y="427757"/>
                    <a:pt x="755998" y="421115"/>
                    <a:pt x="742544" y="416176"/>
                  </a:cubicBezTo>
                  <a:cubicBezTo>
                    <a:pt x="688823" y="395439"/>
                    <a:pt x="633995" y="377698"/>
                    <a:pt x="578310" y="363040"/>
                  </a:cubicBezTo>
                  <a:cubicBezTo>
                    <a:pt x="550550" y="355604"/>
                    <a:pt x="522449" y="348621"/>
                    <a:pt x="494462" y="342717"/>
                  </a:cubicBezTo>
                  <a:lnTo>
                    <a:pt x="409308" y="326083"/>
                  </a:lnTo>
                  <a:lnTo>
                    <a:pt x="238999" y="292760"/>
                  </a:lnTo>
                  <a:lnTo>
                    <a:pt x="236047" y="292192"/>
                  </a:lnTo>
                  <a:lnTo>
                    <a:pt x="234401" y="289638"/>
                  </a:lnTo>
                  <a:lnTo>
                    <a:pt x="138858" y="142548"/>
                  </a:lnTo>
                  <a:lnTo>
                    <a:pt x="140107" y="143967"/>
                  </a:lnTo>
                  <a:lnTo>
                    <a:pt x="101561" y="109451"/>
                  </a:lnTo>
                  <a:cubicBezTo>
                    <a:pt x="88623" y="97944"/>
                    <a:pt x="76326" y="85739"/>
                    <a:pt x="64717" y="72892"/>
                  </a:cubicBezTo>
                  <a:cubicBezTo>
                    <a:pt x="59040" y="66477"/>
                    <a:pt x="52966" y="60119"/>
                    <a:pt x="47686" y="53193"/>
                  </a:cubicBezTo>
                  <a:cubicBezTo>
                    <a:pt x="42458" y="46080"/>
                    <a:pt x="37928" y="38478"/>
                    <a:pt x="34175" y="30485"/>
                  </a:cubicBezTo>
                  <a:cubicBezTo>
                    <a:pt x="30570" y="22821"/>
                    <a:pt x="26233" y="15521"/>
                    <a:pt x="21232" y="8686"/>
                  </a:cubicBezTo>
                  <a:cubicBezTo>
                    <a:pt x="18887" y="5342"/>
                    <a:pt x="15458" y="2912"/>
                    <a:pt x="11524" y="1817"/>
                  </a:cubicBezTo>
                  <a:cubicBezTo>
                    <a:pt x="7198" y="1306"/>
                    <a:pt x="2895" y="2935"/>
                    <a:pt x="0" y="6188"/>
                  </a:cubicBezTo>
                  <a:close/>
                </a:path>
              </a:pathLst>
            </a:custGeom>
            <a:solidFill>
              <a:srgbClr val="EDCFC5"/>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34" name="Freeform: Shape 33">
              <a:extLst>
                <a:ext uri="{FF2B5EF4-FFF2-40B4-BE49-F238E27FC236}">
                  <a16:creationId xmlns:a16="http://schemas.microsoft.com/office/drawing/2014/main" id="{7B58FD47-A576-46AC-393C-BD15741CF3C5}"/>
                </a:ext>
              </a:extLst>
            </p:cNvPr>
            <p:cNvSpPr/>
            <p:nvPr/>
          </p:nvSpPr>
          <p:spPr>
            <a:xfrm>
              <a:off x="2237617" y="4249804"/>
              <a:ext cx="386751" cy="212913"/>
            </a:xfrm>
            <a:custGeom>
              <a:avLst/>
              <a:gdLst>
                <a:gd name="connsiteX0" fmla="*/ 530680 w 538454"/>
                <a:gd name="connsiteY0" fmla="*/ 180300 h 296428"/>
                <a:gd name="connsiteX1" fmla="*/ 537493 w 538454"/>
                <a:gd name="connsiteY1" fmla="*/ 254497 h 296428"/>
                <a:gd name="connsiteX2" fmla="*/ 533008 w 538454"/>
                <a:gd name="connsiteY2" fmla="*/ 273458 h 296428"/>
                <a:gd name="connsiteX3" fmla="*/ 528693 w 538454"/>
                <a:gd name="connsiteY3" fmla="*/ 282882 h 296428"/>
                <a:gd name="connsiteX4" fmla="*/ 508767 w 538454"/>
                <a:gd name="connsiteY4" fmla="*/ 296279 h 296428"/>
                <a:gd name="connsiteX5" fmla="*/ 496505 w 538454"/>
                <a:gd name="connsiteY5" fmla="*/ 294633 h 296428"/>
                <a:gd name="connsiteX6" fmla="*/ 486684 w 538454"/>
                <a:gd name="connsiteY6" fmla="*/ 288956 h 296428"/>
                <a:gd name="connsiteX7" fmla="*/ 479020 w 538454"/>
                <a:gd name="connsiteY7" fmla="*/ 280952 h 296428"/>
                <a:gd name="connsiteX8" fmla="*/ 477942 w 538454"/>
                <a:gd name="connsiteY8" fmla="*/ 279476 h 296428"/>
                <a:gd name="connsiteX9" fmla="*/ 477942 w 538454"/>
                <a:gd name="connsiteY9" fmla="*/ 277318 h 296428"/>
                <a:gd name="connsiteX10" fmla="*/ 460911 w 538454"/>
                <a:gd name="connsiteY10" fmla="*/ 206073 h 296428"/>
                <a:gd name="connsiteX11" fmla="*/ 443880 w 538454"/>
                <a:gd name="connsiteY11" fmla="*/ 173941 h 296428"/>
                <a:gd name="connsiteX12" fmla="*/ 432526 w 538454"/>
                <a:gd name="connsiteY12" fmla="*/ 159181 h 296428"/>
                <a:gd name="connsiteX13" fmla="*/ 421172 w 538454"/>
                <a:gd name="connsiteY13" fmla="*/ 143513 h 296428"/>
                <a:gd name="connsiteX14" fmla="*/ 381434 w 538454"/>
                <a:gd name="connsiteY14" fmla="*/ 78058 h 296428"/>
                <a:gd name="connsiteX15" fmla="*/ 346293 w 538454"/>
                <a:gd name="connsiteY15" fmla="*/ 10389 h 296428"/>
                <a:gd name="connsiteX16" fmla="*/ 352992 w 538454"/>
                <a:gd name="connsiteY16" fmla="*/ 14419 h 296428"/>
                <a:gd name="connsiteX17" fmla="*/ 176666 w 538454"/>
                <a:gd name="connsiteY17" fmla="*/ 22367 h 296428"/>
                <a:gd name="connsiteX18" fmla="*/ 154640 w 538454"/>
                <a:gd name="connsiteY18" fmla="*/ 23503 h 296428"/>
                <a:gd name="connsiteX19" fmla="*/ 132556 w 538454"/>
                <a:gd name="connsiteY19" fmla="*/ 23503 h 296428"/>
                <a:gd name="connsiteX20" fmla="*/ 88390 w 538454"/>
                <a:gd name="connsiteY20" fmla="*/ 23503 h 296428"/>
                <a:gd name="connsiteX21" fmla="*/ 0 w 538454"/>
                <a:gd name="connsiteY21" fmla="*/ 23048 h 296428"/>
                <a:gd name="connsiteX22" fmla="*/ 87936 w 538454"/>
                <a:gd name="connsiteY22" fmla="*/ 14647 h 296428"/>
                <a:gd name="connsiteX23" fmla="*/ 131989 w 538454"/>
                <a:gd name="connsiteY23" fmla="*/ 10729 h 296428"/>
                <a:gd name="connsiteX24" fmla="*/ 153959 w 538454"/>
                <a:gd name="connsiteY24" fmla="*/ 8856 h 296428"/>
                <a:gd name="connsiteX25" fmla="*/ 175985 w 538454"/>
                <a:gd name="connsiteY25" fmla="*/ 8005 h 296428"/>
                <a:gd name="connsiteX26" fmla="*/ 352367 w 538454"/>
                <a:gd name="connsiteY26" fmla="*/ 0 h 296428"/>
                <a:gd name="connsiteX27" fmla="*/ 357023 w 538454"/>
                <a:gd name="connsiteY27" fmla="*/ 0 h 296428"/>
                <a:gd name="connsiteX28" fmla="*/ 359066 w 538454"/>
                <a:gd name="connsiteY28" fmla="*/ 4258 h 296428"/>
                <a:gd name="connsiteX29" fmla="*/ 393866 w 538454"/>
                <a:gd name="connsiteY29" fmla="*/ 71189 h 296428"/>
                <a:gd name="connsiteX30" fmla="*/ 432696 w 538454"/>
                <a:gd name="connsiteY30" fmla="*/ 135508 h 296428"/>
                <a:gd name="connsiteX31" fmla="*/ 443653 w 538454"/>
                <a:gd name="connsiteY31" fmla="*/ 150496 h 296428"/>
                <a:gd name="connsiteX32" fmla="*/ 455290 w 538454"/>
                <a:gd name="connsiteY32" fmla="*/ 165937 h 296428"/>
                <a:gd name="connsiteX33" fmla="*/ 473797 w 538454"/>
                <a:gd name="connsiteY33" fmla="*/ 200680 h 296428"/>
                <a:gd name="connsiteX34" fmla="*/ 491963 w 538454"/>
                <a:gd name="connsiteY34" fmla="*/ 276410 h 296428"/>
                <a:gd name="connsiteX35" fmla="*/ 490715 w 538454"/>
                <a:gd name="connsiteY35" fmla="*/ 272777 h 296428"/>
                <a:gd name="connsiteX36" fmla="*/ 501557 w 538454"/>
                <a:gd name="connsiteY36" fmla="*/ 281406 h 296428"/>
                <a:gd name="connsiteX37" fmla="*/ 512911 w 538454"/>
                <a:gd name="connsiteY37" fmla="*/ 280214 h 296428"/>
                <a:gd name="connsiteX38" fmla="*/ 516488 w 538454"/>
                <a:gd name="connsiteY38" fmla="*/ 275842 h 296428"/>
                <a:gd name="connsiteX39" fmla="*/ 519724 w 538454"/>
                <a:gd name="connsiteY39" fmla="*/ 268633 h 296428"/>
                <a:gd name="connsiteX40" fmla="*/ 522051 w 538454"/>
                <a:gd name="connsiteY40" fmla="*/ 260458 h 296428"/>
                <a:gd name="connsiteX41" fmla="*/ 524492 w 538454"/>
                <a:gd name="connsiteY41" fmla="*/ 252113 h 296428"/>
                <a:gd name="connsiteX42" fmla="*/ 530510 w 538454"/>
                <a:gd name="connsiteY42" fmla="*/ 216859 h 296428"/>
                <a:gd name="connsiteX43" fmla="*/ 530680 w 538454"/>
                <a:gd name="connsiteY43" fmla="*/ 180300 h 29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38454" h="296428">
                  <a:moveTo>
                    <a:pt x="530680" y="180300"/>
                  </a:moveTo>
                  <a:cubicBezTo>
                    <a:pt x="537657" y="204370"/>
                    <a:pt x="539968" y="229558"/>
                    <a:pt x="537493" y="254497"/>
                  </a:cubicBezTo>
                  <a:cubicBezTo>
                    <a:pt x="536993" y="261014"/>
                    <a:pt x="535483" y="267412"/>
                    <a:pt x="533008" y="273458"/>
                  </a:cubicBezTo>
                  <a:cubicBezTo>
                    <a:pt x="531821" y="276705"/>
                    <a:pt x="530379" y="279862"/>
                    <a:pt x="528693" y="282882"/>
                  </a:cubicBezTo>
                  <a:cubicBezTo>
                    <a:pt x="524765" y="290449"/>
                    <a:pt x="517260" y="295496"/>
                    <a:pt x="508767" y="296279"/>
                  </a:cubicBezTo>
                  <a:cubicBezTo>
                    <a:pt x="504606" y="296728"/>
                    <a:pt x="500399" y="296160"/>
                    <a:pt x="496505" y="294633"/>
                  </a:cubicBezTo>
                  <a:cubicBezTo>
                    <a:pt x="492957" y="293265"/>
                    <a:pt x="489642" y="291352"/>
                    <a:pt x="486684" y="288956"/>
                  </a:cubicBezTo>
                  <a:cubicBezTo>
                    <a:pt x="483823" y="286600"/>
                    <a:pt x="481251" y="283915"/>
                    <a:pt x="479020" y="280952"/>
                  </a:cubicBezTo>
                  <a:lnTo>
                    <a:pt x="477942" y="279476"/>
                  </a:lnTo>
                  <a:lnTo>
                    <a:pt x="477942" y="277318"/>
                  </a:lnTo>
                  <a:cubicBezTo>
                    <a:pt x="475762" y="252868"/>
                    <a:pt x="470022" y="228866"/>
                    <a:pt x="460911" y="206073"/>
                  </a:cubicBezTo>
                  <a:cubicBezTo>
                    <a:pt x="456375" y="194798"/>
                    <a:pt x="450664" y="184029"/>
                    <a:pt x="443880" y="173941"/>
                  </a:cubicBezTo>
                  <a:cubicBezTo>
                    <a:pt x="440474" y="168946"/>
                    <a:pt x="436784" y="164518"/>
                    <a:pt x="432526" y="159181"/>
                  </a:cubicBezTo>
                  <a:cubicBezTo>
                    <a:pt x="428268" y="153845"/>
                    <a:pt x="424862" y="148736"/>
                    <a:pt x="421172" y="143513"/>
                  </a:cubicBezTo>
                  <a:cubicBezTo>
                    <a:pt x="406809" y="122224"/>
                    <a:pt x="393866" y="100312"/>
                    <a:pt x="381434" y="78058"/>
                  </a:cubicBezTo>
                  <a:cubicBezTo>
                    <a:pt x="369001" y="55804"/>
                    <a:pt x="357477" y="33324"/>
                    <a:pt x="346293" y="10389"/>
                  </a:cubicBezTo>
                  <a:lnTo>
                    <a:pt x="352992" y="14419"/>
                  </a:lnTo>
                  <a:lnTo>
                    <a:pt x="176666" y="22367"/>
                  </a:lnTo>
                  <a:cubicBezTo>
                    <a:pt x="169286" y="22708"/>
                    <a:pt x="161963" y="23275"/>
                    <a:pt x="154640" y="23503"/>
                  </a:cubicBezTo>
                  <a:cubicBezTo>
                    <a:pt x="147316" y="23730"/>
                    <a:pt x="139880" y="23503"/>
                    <a:pt x="132556" y="23503"/>
                  </a:cubicBezTo>
                  <a:lnTo>
                    <a:pt x="88390" y="23503"/>
                  </a:lnTo>
                  <a:cubicBezTo>
                    <a:pt x="58944" y="23503"/>
                    <a:pt x="29480" y="23349"/>
                    <a:pt x="0" y="23048"/>
                  </a:cubicBezTo>
                  <a:cubicBezTo>
                    <a:pt x="29293" y="20096"/>
                    <a:pt x="58603" y="17298"/>
                    <a:pt x="87936" y="14647"/>
                  </a:cubicBezTo>
                  <a:lnTo>
                    <a:pt x="131989" y="10729"/>
                  </a:lnTo>
                  <a:cubicBezTo>
                    <a:pt x="139312" y="10105"/>
                    <a:pt x="146635" y="9367"/>
                    <a:pt x="153959" y="8856"/>
                  </a:cubicBezTo>
                  <a:cubicBezTo>
                    <a:pt x="161282" y="8345"/>
                    <a:pt x="168662" y="8345"/>
                    <a:pt x="175985" y="8005"/>
                  </a:cubicBezTo>
                  <a:lnTo>
                    <a:pt x="352367" y="0"/>
                  </a:lnTo>
                  <a:lnTo>
                    <a:pt x="357023" y="0"/>
                  </a:lnTo>
                  <a:lnTo>
                    <a:pt x="359066" y="4258"/>
                  </a:lnTo>
                  <a:cubicBezTo>
                    <a:pt x="370080" y="26965"/>
                    <a:pt x="381774" y="49162"/>
                    <a:pt x="393866" y="71189"/>
                  </a:cubicBezTo>
                  <a:cubicBezTo>
                    <a:pt x="405958" y="93215"/>
                    <a:pt x="418788" y="114845"/>
                    <a:pt x="432696" y="135508"/>
                  </a:cubicBezTo>
                  <a:cubicBezTo>
                    <a:pt x="436329" y="140504"/>
                    <a:pt x="439792" y="145727"/>
                    <a:pt x="443653" y="150496"/>
                  </a:cubicBezTo>
                  <a:cubicBezTo>
                    <a:pt x="447513" y="155264"/>
                    <a:pt x="451600" y="160487"/>
                    <a:pt x="455290" y="165937"/>
                  </a:cubicBezTo>
                  <a:cubicBezTo>
                    <a:pt x="462642" y="176848"/>
                    <a:pt x="468841" y="188491"/>
                    <a:pt x="473797" y="200680"/>
                  </a:cubicBezTo>
                  <a:cubicBezTo>
                    <a:pt x="483533" y="224898"/>
                    <a:pt x="489653" y="250410"/>
                    <a:pt x="491963" y="276410"/>
                  </a:cubicBezTo>
                  <a:lnTo>
                    <a:pt x="490715" y="272777"/>
                  </a:lnTo>
                  <a:cubicBezTo>
                    <a:pt x="493519" y="276547"/>
                    <a:pt x="497254" y="279521"/>
                    <a:pt x="501557" y="281406"/>
                  </a:cubicBezTo>
                  <a:cubicBezTo>
                    <a:pt x="505299" y="282967"/>
                    <a:pt x="509573" y="282513"/>
                    <a:pt x="512911" y="280214"/>
                  </a:cubicBezTo>
                  <a:cubicBezTo>
                    <a:pt x="514387" y="279016"/>
                    <a:pt x="515608" y="277528"/>
                    <a:pt x="516488" y="275842"/>
                  </a:cubicBezTo>
                  <a:cubicBezTo>
                    <a:pt x="517794" y="273549"/>
                    <a:pt x="518872" y="271131"/>
                    <a:pt x="519724" y="268633"/>
                  </a:cubicBezTo>
                  <a:cubicBezTo>
                    <a:pt x="520632" y="266021"/>
                    <a:pt x="521313" y="263240"/>
                    <a:pt x="522051" y="260458"/>
                  </a:cubicBezTo>
                  <a:lnTo>
                    <a:pt x="524492" y="252113"/>
                  </a:lnTo>
                  <a:cubicBezTo>
                    <a:pt x="527524" y="240560"/>
                    <a:pt x="529533" y="228764"/>
                    <a:pt x="530510" y="216859"/>
                  </a:cubicBezTo>
                  <a:cubicBezTo>
                    <a:pt x="531509" y="204693"/>
                    <a:pt x="531566" y="192471"/>
                    <a:pt x="530680" y="180300"/>
                  </a:cubicBezTo>
                  <a:close/>
                </a:path>
              </a:pathLst>
            </a:custGeom>
            <a:solidFill>
              <a:srgbClr val="EDCFC5"/>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35" name="Freeform: Shape 34">
              <a:extLst>
                <a:ext uri="{FF2B5EF4-FFF2-40B4-BE49-F238E27FC236}">
                  <a16:creationId xmlns:a16="http://schemas.microsoft.com/office/drawing/2014/main" id="{D5467363-00A9-D68A-3264-355AD72724B7}"/>
                </a:ext>
              </a:extLst>
            </p:cNvPr>
            <p:cNvSpPr/>
            <p:nvPr/>
          </p:nvSpPr>
          <p:spPr>
            <a:xfrm>
              <a:off x="3465768" y="3223481"/>
              <a:ext cx="272182" cy="287012"/>
            </a:xfrm>
            <a:custGeom>
              <a:avLst/>
              <a:gdLst>
                <a:gd name="connsiteX0" fmla="*/ 20834 w 378946"/>
                <a:gd name="connsiteY0" fmla="*/ 198194 h 399592"/>
                <a:gd name="connsiteX1" fmla="*/ 24979 w 378946"/>
                <a:gd name="connsiteY1" fmla="*/ 178892 h 399592"/>
                <a:gd name="connsiteX2" fmla="*/ 26171 w 378946"/>
                <a:gd name="connsiteY2" fmla="*/ 180595 h 399592"/>
                <a:gd name="connsiteX3" fmla="*/ 10446 w 378946"/>
                <a:gd name="connsiteY3" fmla="*/ 172591 h 399592"/>
                <a:gd name="connsiteX4" fmla="*/ 2441 w 378946"/>
                <a:gd name="connsiteY4" fmla="*/ 156696 h 399592"/>
                <a:gd name="connsiteX5" fmla="*/ 1760 w 378946"/>
                <a:gd name="connsiteY5" fmla="*/ 121499 h 399592"/>
                <a:gd name="connsiteX6" fmla="*/ 18791 w 378946"/>
                <a:gd name="connsiteY6" fmla="*/ 88913 h 399592"/>
                <a:gd name="connsiteX7" fmla="*/ 38717 w 378946"/>
                <a:gd name="connsiteY7" fmla="*/ 80965 h 399592"/>
                <a:gd name="connsiteX8" fmla="*/ 50070 w 378946"/>
                <a:gd name="connsiteY8" fmla="*/ 84258 h 399592"/>
                <a:gd name="connsiteX9" fmla="*/ 58245 w 378946"/>
                <a:gd name="connsiteY9" fmla="*/ 91411 h 399592"/>
                <a:gd name="connsiteX10" fmla="*/ 46324 w 378946"/>
                <a:gd name="connsiteY10" fmla="*/ 92887 h 399592"/>
                <a:gd name="connsiteX11" fmla="*/ 262746 w 378946"/>
                <a:gd name="connsiteY11" fmla="*/ 15714 h 399592"/>
                <a:gd name="connsiteX12" fmla="*/ 354582 w 378946"/>
                <a:gd name="connsiteY12" fmla="*/ 180652 h 399592"/>
                <a:gd name="connsiteX13" fmla="*/ 346180 w 378946"/>
                <a:gd name="connsiteY13" fmla="*/ 172932 h 399592"/>
                <a:gd name="connsiteX14" fmla="*/ 356909 w 378946"/>
                <a:gd name="connsiteY14" fmla="*/ 172932 h 399592"/>
                <a:gd name="connsiteX15" fmla="*/ 366957 w 378946"/>
                <a:gd name="connsiteY15" fmla="*/ 177871 h 399592"/>
                <a:gd name="connsiteX16" fmla="*/ 377346 w 378946"/>
                <a:gd name="connsiteY16" fmla="*/ 194901 h 399592"/>
                <a:gd name="connsiteX17" fmla="*/ 375529 w 378946"/>
                <a:gd name="connsiteY17" fmla="*/ 230212 h 399592"/>
                <a:gd name="connsiteX18" fmla="*/ 358499 w 378946"/>
                <a:gd name="connsiteY18" fmla="*/ 260470 h 399592"/>
                <a:gd name="connsiteX19" fmla="*/ 343625 w 378946"/>
                <a:gd name="connsiteY19" fmla="*/ 271483 h 399592"/>
                <a:gd name="connsiteX20" fmla="*/ 322961 w 378946"/>
                <a:gd name="connsiteY20" fmla="*/ 273300 h 399592"/>
                <a:gd name="connsiteX21" fmla="*/ 331987 w 378946"/>
                <a:gd name="connsiteY21" fmla="*/ 268531 h 399592"/>
                <a:gd name="connsiteX22" fmla="*/ 327446 w 378946"/>
                <a:gd name="connsiteY22" fmla="*/ 284313 h 399592"/>
                <a:gd name="connsiteX23" fmla="*/ 321769 w 378946"/>
                <a:gd name="connsiteY23" fmla="*/ 300436 h 399592"/>
                <a:gd name="connsiteX24" fmla="*/ 314730 w 378946"/>
                <a:gd name="connsiteY24" fmla="*/ 316104 h 399592"/>
                <a:gd name="connsiteX25" fmla="*/ 306044 w 378946"/>
                <a:gd name="connsiteY25" fmla="*/ 330921 h 399592"/>
                <a:gd name="connsiteX26" fmla="*/ 257336 w 378946"/>
                <a:gd name="connsiteY26" fmla="*/ 378550 h 399592"/>
                <a:gd name="connsiteX27" fmla="*/ 192902 w 378946"/>
                <a:gd name="connsiteY27" fmla="*/ 398931 h 399592"/>
                <a:gd name="connsiteX28" fmla="*/ 127334 w 378946"/>
                <a:gd name="connsiteY28" fmla="*/ 390585 h 399592"/>
                <a:gd name="connsiteX29" fmla="*/ 191767 w 378946"/>
                <a:gd name="connsiteY29" fmla="*/ 391096 h 399592"/>
                <a:gd name="connsiteX30" fmla="*/ 207208 w 378946"/>
                <a:gd name="connsiteY30" fmla="*/ 387066 h 399592"/>
                <a:gd name="connsiteX31" fmla="*/ 222082 w 378946"/>
                <a:gd name="connsiteY31" fmla="*/ 381389 h 399592"/>
                <a:gd name="connsiteX32" fmla="*/ 229291 w 378946"/>
                <a:gd name="connsiteY32" fmla="*/ 378153 h 399592"/>
                <a:gd name="connsiteX33" fmla="*/ 236161 w 378946"/>
                <a:gd name="connsiteY33" fmla="*/ 374349 h 399592"/>
                <a:gd name="connsiteX34" fmla="*/ 242916 w 378946"/>
                <a:gd name="connsiteY34" fmla="*/ 370432 h 399592"/>
                <a:gd name="connsiteX35" fmla="*/ 249558 w 378946"/>
                <a:gd name="connsiteY35" fmla="*/ 366175 h 399592"/>
                <a:gd name="connsiteX36" fmla="*/ 294122 w 378946"/>
                <a:gd name="connsiteY36" fmla="*/ 322973 h 399592"/>
                <a:gd name="connsiteX37" fmla="*/ 302070 w 378946"/>
                <a:gd name="connsiteY37" fmla="*/ 309462 h 399592"/>
                <a:gd name="connsiteX38" fmla="*/ 308485 w 378946"/>
                <a:gd name="connsiteY38" fmla="*/ 295156 h 399592"/>
                <a:gd name="connsiteX39" fmla="*/ 313537 w 378946"/>
                <a:gd name="connsiteY39" fmla="*/ 280283 h 399592"/>
                <a:gd name="connsiteX40" fmla="*/ 318079 w 378946"/>
                <a:gd name="connsiteY40" fmla="*/ 264501 h 399592"/>
                <a:gd name="connsiteX41" fmla="*/ 320123 w 378946"/>
                <a:gd name="connsiteY41" fmla="*/ 257234 h 399592"/>
                <a:gd name="connsiteX42" fmla="*/ 327049 w 378946"/>
                <a:gd name="connsiteY42" fmla="*/ 259675 h 399592"/>
                <a:gd name="connsiteX43" fmla="*/ 347940 w 378946"/>
                <a:gd name="connsiteY43" fmla="*/ 250592 h 399592"/>
                <a:gd name="connsiteX44" fmla="*/ 361848 w 378946"/>
                <a:gd name="connsiteY44" fmla="*/ 225897 h 399592"/>
                <a:gd name="connsiteX45" fmla="*/ 363494 w 378946"/>
                <a:gd name="connsiteY45" fmla="*/ 198364 h 399592"/>
                <a:gd name="connsiteX46" fmla="*/ 357817 w 378946"/>
                <a:gd name="connsiteY46" fmla="*/ 188600 h 399592"/>
                <a:gd name="connsiteX47" fmla="*/ 348621 w 378946"/>
                <a:gd name="connsiteY47" fmla="*/ 186613 h 399592"/>
                <a:gd name="connsiteX48" fmla="*/ 339140 w 378946"/>
                <a:gd name="connsiteY48" fmla="*/ 188543 h 399592"/>
                <a:gd name="connsiteX49" fmla="*/ 340219 w 378946"/>
                <a:gd name="connsiteY49" fmla="*/ 178836 h 399592"/>
                <a:gd name="connsiteX50" fmla="*/ 209496 w 378946"/>
                <a:gd name="connsiteY50" fmla="*/ 14863 h 399592"/>
                <a:gd name="connsiteX51" fmla="*/ 58756 w 378946"/>
                <a:gd name="connsiteY51" fmla="*/ 98961 h 399592"/>
                <a:gd name="connsiteX52" fmla="*/ 53988 w 378946"/>
                <a:gd name="connsiteY52" fmla="*/ 109066 h 399592"/>
                <a:gd name="connsiteX53" fmla="*/ 46835 w 378946"/>
                <a:gd name="connsiteY53" fmla="*/ 100380 h 399592"/>
                <a:gd name="connsiteX54" fmla="*/ 37979 w 378946"/>
                <a:gd name="connsiteY54" fmla="*/ 95328 h 399592"/>
                <a:gd name="connsiteX55" fmla="*/ 27590 w 378946"/>
                <a:gd name="connsiteY55" fmla="*/ 99699 h 399592"/>
                <a:gd name="connsiteX56" fmla="*/ 11581 w 378946"/>
                <a:gd name="connsiteY56" fmla="*/ 124167 h 399592"/>
                <a:gd name="connsiteX57" fmla="*/ 8686 w 378946"/>
                <a:gd name="connsiteY57" fmla="*/ 155220 h 399592"/>
                <a:gd name="connsiteX58" fmla="*/ 14022 w 378946"/>
                <a:gd name="connsiteY58" fmla="*/ 169696 h 399592"/>
                <a:gd name="connsiteX59" fmla="*/ 26171 w 378946"/>
                <a:gd name="connsiteY59" fmla="*/ 177927 h 399592"/>
                <a:gd name="connsiteX60" fmla="*/ 27874 w 378946"/>
                <a:gd name="connsiteY60" fmla="*/ 177927 h 399592"/>
                <a:gd name="connsiteX61" fmla="*/ 27363 w 378946"/>
                <a:gd name="connsiteY61" fmla="*/ 179460 h 39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78946" h="399592">
                  <a:moveTo>
                    <a:pt x="20834" y="198194"/>
                  </a:moveTo>
                  <a:lnTo>
                    <a:pt x="24979" y="178892"/>
                  </a:lnTo>
                  <a:lnTo>
                    <a:pt x="26171" y="180595"/>
                  </a:lnTo>
                  <a:cubicBezTo>
                    <a:pt x="19972" y="180505"/>
                    <a:pt x="14170" y="177547"/>
                    <a:pt x="10446" y="172591"/>
                  </a:cubicBezTo>
                  <a:cubicBezTo>
                    <a:pt x="6716" y="167896"/>
                    <a:pt x="3991" y="162486"/>
                    <a:pt x="2441" y="156696"/>
                  </a:cubicBezTo>
                  <a:cubicBezTo>
                    <a:pt x="-562" y="145183"/>
                    <a:pt x="-801" y="133119"/>
                    <a:pt x="1760" y="121499"/>
                  </a:cubicBezTo>
                  <a:cubicBezTo>
                    <a:pt x="4036" y="109174"/>
                    <a:pt x="9974" y="97820"/>
                    <a:pt x="18791" y="88913"/>
                  </a:cubicBezTo>
                  <a:cubicBezTo>
                    <a:pt x="24138" y="83758"/>
                    <a:pt x="31291" y="80908"/>
                    <a:pt x="38717" y="80965"/>
                  </a:cubicBezTo>
                  <a:cubicBezTo>
                    <a:pt x="42713" y="81107"/>
                    <a:pt x="46619" y="82237"/>
                    <a:pt x="50070" y="84258"/>
                  </a:cubicBezTo>
                  <a:cubicBezTo>
                    <a:pt x="53176" y="86165"/>
                    <a:pt x="55941" y="88584"/>
                    <a:pt x="58245" y="91411"/>
                  </a:cubicBezTo>
                  <a:lnTo>
                    <a:pt x="46324" y="92887"/>
                  </a:lnTo>
                  <a:cubicBezTo>
                    <a:pt x="84774" y="11809"/>
                    <a:pt x="181673" y="-22741"/>
                    <a:pt x="262746" y="15714"/>
                  </a:cubicBezTo>
                  <a:cubicBezTo>
                    <a:pt x="325436" y="45445"/>
                    <a:pt x="362331" y="111706"/>
                    <a:pt x="354582" y="180652"/>
                  </a:cubicBezTo>
                  <a:lnTo>
                    <a:pt x="346180" y="172932"/>
                  </a:lnTo>
                  <a:cubicBezTo>
                    <a:pt x="349716" y="172194"/>
                    <a:pt x="353372" y="172194"/>
                    <a:pt x="356909" y="172932"/>
                  </a:cubicBezTo>
                  <a:cubicBezTo>
                    <a:pt x="360588" y="173806"/>
                    <a:pt x="364022" y="175492"/>
                    <a:pt x="366957" y="177871"/>
                  </a:cubicBezTo>
                  <a:cubicBezTo>
                    <a:pt x="372095" y="182338"/>
                    <a:pt x="375722" y="188288"/>
                    <a:pt x="377346" y="194901"/>
                  </a:cubicBezTo>
                  <a:cubicBezTo>
                    <a:pt x="379980" y="206619"/>
                    <a:pt x="379356" y="218830"/>
                    <a:pt x="375529" y="230212"/>
                  </a:cubicBezTo>
                  <a:cubicBezTo>
                    <a:pt x="372186" y="241447"/>
                    <a:pt x="366367" y="251784"/>
                    <a:pt x="358499" y="260470"/>
                  </a:cubicBezTo>
                  <a:cubicBezTo>
                    <a:pt x="354264" y="265023"/>
                    <a:pt x="349217" y="268758"/>
                    <a:pt x="343625" y="271483"/>
                  </a:cubicBezTo>
                  <a:cubicBezTo>
                    <a:pt x="337205" y="274645"/>
                    <a:pt x="329836" y="275292"/>
                    <a:pt x="322961" y="273300"/>
                  </a:cubicBezTo>
                  <a:lnTo>
                    <a:pt x="331987" y="268531"/>
                  </a:lnTo>
                  <a:lnTo>
                    <a:pt x="327446" y="284313"/>
                  </a:lnTo>
                  <a:cubicBezTo>
                    <a:pt x="325856" y="289593"/>
                    <a:pt x="323813" y="295099"/>
                    <a:pt x="321769" y="300436"/>
                  </a:cubicBezTo>
                  <a:cubicBezTo>
                    <a:pt x="319725" y="305772"/>
                    <a:pt x="317057" y="310881"/>
                    <a:pt x="314730" y="316104"/>
                  </a:cubicBezTo>
                  <a:cubicBezTo>
                    <a:pt x="312402" y="321327"/>
                    <a:pt x="309053" y="325982"/>
                    <a:pt x="306044" y="330921"/>
                  </a:cubicBezTo>
                  <a:cubicBezTo>
                    <a:pt x="293237" y="349961"/>
                    <a:pt x="276654" y="366169"/>
                    <a:pt x="257336" y="378550"/>
                  </a:cubicBezTo>
                  <a:cubicBezTo>
                    <a:pt x="237620" y="389995"/>
                    <a:pt x="215616" y="396955"/>
                    <a:pt x="192902" y="398931"/>
                  </a:cubicBezTo>
                  <a:cubicBezTo>
                    <a:pt x="170700" y="401014"/>
                    <a:pt x="148310" y="398164"/>
                    <a:pt x="127334" y="390585"/>
                  </a:cubicBezTo>
                  <a:cubicBezTo>
                    <a:pt x="148554" y="395155"/>
                    <a:pt x="170478" y="395326"/>
                    <a:pt x="191767" y="391096"/>
                  </a:cubicBezTo>
                  <a:cubicBezTo>
                    <a:pt x="196990" y="390069"/>
                    <a:pt x="202150" y="388723"/>
                    <a:pt x="207208" y="387066"/>
                  </a:cubicBezTo>
                  <a:cubicBezTo>
                    <a:pt x="212301" y="385550"/>
                    <a:pt x="217273" y="383648"/>
                    <a:pt x="222082" y="381389"/>
                  </a:cubicBezTo>
                  <a:lnTo>
                    <a:pt x="229291" y="378153"/>
                  </a:lnTo>
                  <a:cubicBezTo>
                    <a:pt x="231619" y="376961"/>
                    <a:pt x="233833" y="375598"/>
                    <a:pt x="236161" y="374349"/>
                  </a:cubicBezTo>
                  <a:cubicBezTo>
                    <a:pt x="238488" y="373100"/>
                    <a:pt x="240759" y="371795"/>
                    <a:pt x="242916" y="370432"/>
                  </a:cubicBezTo>
                  <a:cubicBezTo>
                    <a:pt x="245074" y="369070"/>
                    <a:pt x="247288" y="367537"/>
                    <a:pt x="249558" y="366175"/>
                  </a:cubicBezTo>
                  <a:cubicBezTo>
                    <a:pt x="267355" y="355156"/>
                    <a:pt x="282558" y="340418"/>
                    <a:pt x="294122" y="322973"/>
                  </a:cubicBezTo>
                  <a:cubicBezTo>
                    <a:pt x="296847" y="318488"/>
                    <a:pt x="299515" y="314003"/>
                    <a:pt x="302070" y="309462"/>
                  </a:cubicBezTo>
                  <a:cubicBezTo>
                    <a:pt x="304625" y="304920"/>
                    <a:pt x="306555" y="300038"/>
                    <a:pt x="308485" y="295156"/>
                  </a:cubicBezTo>
                  <a:cubicBezTo>
                    <a:pt x="310415" y="290274"/>
                    <a:pt x="311948" y="285392"/>
                    <a:pt x="313537" y="280283"/>
                  </a:cubicBezTo>
                  <a:lnTo>
                    <a:pt x="318079" y="264501"/>
                  </a:lnTo>
                  <a:lnTo>
                    <a:pt x="320123" y="257234"/>
                  </a:lnTo>
                  <a:lnTo>
                    <a:pt x="327049" y="259675"/>
                  </a:lnTo>
                  <a:cubicBezTo>
                    <a:pt x="332726" y="261776"/>
                    <a:pt x="341752" y="257291"/>
                    <a:pt x="347940" y="250592"/>
                  </a:cubicBezTo>
                  <a:cubicBezTo>
                    <a:pt x="354343" y="243490"/>
                    <a:pt x="359095" y="235054"/>
                    <a:pt x="361848" y="225897"/>
                  </a:cubicBezTo>
                  <a:cubicBezTo>
                    <a:pt x="364885" y="217041"/>
                    <a:pt x="365453" y="207521"/>
                    <a:pt x="363494" y="198364"/>
                  </a:cubicBezTo>
                  <a:cubicBezTo>
                    <a:pt x="362620" y="194617"/>
                    <a:pt x="360645" y="191211"/>
                    <a:pt x="357817" y="188600"/>
                  </a:cubicBezTo>
                  <a:cubicBezTo>
                    <a:pt x="355240" y="186516"/>
                    <a:pt x="351828" y="185779"/>
                    <a:pt x="348621" y="186613"/>
                  </a:cubicBezTo>
                  <a:lnTo>
                    <a:pt x="339140" y="188543"/>
                  </a:lnTo>
                  <a:lnTo>
                    <a:pt x="340219" y="178836"/>
                  </a:lnTo>
                  <a:cubicBezTo>
                    <a:pt x="349404" y="97457"/>
                    <a:pt x="290875" y="24043"/>
                    <a:pt x="209496" y="14863"/>
                  </a:cubicBezTo>
                  <a:cubicBezTo>
                    <a:pt x="146431" y="7744"/>
                    <a:pt x="85830" y="41556"/>
                    <a:pt x="58756" y="98961"/>
                  </a:cubicBezTo>
                  <a:lnTo>
                    <a:pt x="53988" y="109066"/>
                  </a:lnTo>
                  <a:lnTo>
                    <a:pt x="46835" y="100380"/>
                  </a:lnTo>
                  <a:cubicBezTo>
                    <a:pt x="44848" y="97389"/>
                    <a:pt x="41561" y="95515"/>
                    <a:pt x="37979" y="95328"/>
                  </a:cubicBezTo>
                  <a:cubicBezTo>
                    <a:pt x="34147" y="95668"/>
                    <a:pt x="30514" y="97196"/>
                    <a:pt x="27590" y="99699"/>
                  </a:cubicBezTo>
                  <a:cubicBezTo>
                    <a:pt x="19926" y="106069"/>
                    <a:pt x="14346" y="114590"/>
                    <a:pt x="11581" y="124167"/>
                  </a:cubicBezTo>
                  <a:cubicBezTo>
                    <a:pt x="8158" y="134141"/>
                    <a:pt x="7164" y="144785"/>
                    <a:pt x="8686" y="155220"/>
                  </a:cubicBezTo>
                  <a:cubicBezTo>
                    <a:pt x="9486" y="160351"/>
                    <a:pt x="11297" y="165273"/>
                    <a:pt x="14022" y="169696"/>
                  </a:cubicBezTo>
                  <a:cubicBezTo>
                    <a:pt x="16622" y="174135"/>
                    <a:pt x="21084" y="177161"/>
                    <a:pt x="26171" y="177927"/>
                  </a:cubicBezTo>
                  <a:lnTo>
                    <a:pt x="27874" y="177927"/>
                  </a:lnTo>
                  <a:lnTo>
                    <a:pt x="27363" y="179460"/>
                  </a:lnTo>
                  <a:close/>
                </a:path>
              </a:pathLst>
            </a:custGeom>
            <a:solidFill>
              <a:srgbClr val="EDCFC5"/>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36" name="Freeform: Shape 35">
              <a:extLst>
                <a:ext uri="{FF2B5EF4-FFF2-40B4-BE49-F238E27FC236}">
                  <a16:creationId xmlns:a16="http://schemas.microsoft.com/office/drawing/2014/main" id="{1DDBC8EB-9FD1-6AE3-D6AE-E9EE340A306B}"/>
                </a:ext>
              </a:extLst>
            </p:cNvPr>
            <p:cNvSpPr/>
            <p:nvPr/>
          </p:nvSpPr>
          <p:spPr>
            <a:xfrm>
              <a:off x="3468932" y="3228377"/>
              <a:ext cx="263887" cy="279951"/>
            </a:xfrm>
            <a:custGeom>
              <a:avLst/>
              <a:gdLst>
                <a:gd name="connsiteX0" fmla="*/ 36640 w 367397"/>
                <a:gd name="connsiteY0" fmla="*/ 81586 h 389762"/>
                <a:gd name="connsiteX1" fmla="*/ 47994 w 367397"/>
                <a:gd name="connsiteY1" fmla="*/ 89080 h 389762"/>
                <a:gd name="connsiteX2" fmla="*/ 231529 w 367397"/>
                <a:gd name="connsiteY2" fmla="*/ 6083 h 389762"/>
                <a:gd name="connsiteX3" fmla="*/ 231529 w 367397"/>
                <a:gd name="connsiteY3" fmla="*/ 6083 h 389762"/>
                <a:gd name="connsiteX4" fmla="*/ 342968 w 367397"/>
                <a:gd name="connsiteY4" fmla="*/ 172815 h 389762"/>
                <a:gd name="connsiteX5" fmla="*/ 353413 w 367397"/>
                <a:gd name="connsiteY5" fmla="*/ 173553 h 389762"/>
                <a:gd name="connsiteX6" fmla="*/ 362326 w 367397"/>
                <a:gd name="connsiteY6" fmla="*/ 226746 h 389762"/>
                <a:gd name="connsiteX7" fmla="*/ 320487 w 367397"/>
                <a:gd name="connsiteY7" fmla="*/ 259615 h 389762"/>
                <a:gd name="connsiteX8" fmla="*/ 315434 w 367397"/>
                <a:gd name="connsiteY8" fmla="*/ 277157 h 389762"/>
                <a:gd name="connsiteX9" fmla="*/ 122958 w 367397"/>
                <a:gd name="connsiteY9" fmla="*/ 383667 h 389762"/>
                <a:gd name="connsiteX10" fmla="*/ 122930 w 367397"/>
                <a:gd name="connsiteY10" fmla="*/ 383656 h 389762"/>
                <a:gd name="connsiteX11" fmla="*/ 122930 w 367397"/>
                <a:gd name="connsiteY11" fmla="*/ 383656 h 389762"/>
                <a:gd name="connsiteX12" fmla="*/ 16430 w 367397"/>
                <a:gd name="connsiteY12" fmla="*/ 191151 h 389762"/>
                <a:gd name="connsiteX13" fmla="*/ 22107 w 367397"/>
                <a:gd name="connsiteY13" fmla="*/ 172247 h 389762"/>
                <a:gd name="connsiteX14" fmla="*/ 20404 w 367397"/>
                <a:gd name="connsiteY14" fmla="*/ 172247 h 389762"/>
                <a:gd name="connsiteX15" fmla="*/ 1216 w 367397"/>
                <a:gd name="connsiteY15" fmla="*/ 121892 h 389762"/>
                <a:gd name="connsiteX16" fmla="*/ 36640 w 367397"/>
                <a:gd name="connsiteY16" fmla="*/ 81586 h 38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7397" h="389762">
                  <a:moveTo>
                    <a:pt x="36640" y="81586"/>
                  </a:moveTo>
                  <a:cubicBezTo>
                    <a:pt x="41198" y="82654"/>
                    <a:pt x="45224" y="85310"/>
                    <a:pt x="47994" y="89080"/>
                  </a:cubicBezTo>
                  <a:cubicBezTo>
                    <a:pt x="80545" y="20156"/>
                    <a:pt x="158274" y="-14995"/>
                    <a:pt x="231529" y="6083"/>
                  </a:cubicBezTo>
                  <a:lnTo>
                    <a:pt x="231529" y="6083"/>
                  </a:lnTo>
                  <a:cubicBezTo>
                    <a:pt x="304359" y="27059"/>
                    <a:pt x="351437" y="97504"/>
                    <a:pt x="342968" y="172815"/>
                  </a:cubicBezTo>
                  <a:cubicBezTo>
                    <a:pt x="346448" y="172054"/>
                    <a:pt x="350075" y="172315"/>
                    <a:pt x="353413" y="173553"/>
                  </a:cubicBezTo>
                  <a:cubicBezTo>
                    <a:pt x="367719" y="179230"/>
                    <a:pt x="371693" y="203016"/>
                    <a:pt x="362326" y="226746"/>
                  </a:cubicBezTo>
                  <a:cubicBezTo>
                    <a:pt x="352959" y="250475"/>
                    <a:pt x="334679" y="264213"/>
                    <a:pt x="320487" y="259615"/>
                  </a:cubicBezTo>
                  <a:lnTo>
                    <a:pt x="315434" y="277157"/>
                  </a:lnTo>
                  <a:cubicBezTo>
                    <a:pt x="291693" y="359717"/>
                    <a:pt x="205523" y="407403"/>
                    <a:pt x="122958" y="383667"/>
                  </a:cubicBezTo>
                  <a:cubicBezTo>
                    <a:pt x="122952" y="383662"/>
                    <a:pt x="122941" y="383662"/>
                    <a:pt x="122930" y="383656"/>
                  </a:cubicBezTo>
                  <a:lnTo>
                    <a:pt x="122930" y="383656"/>
                  </a:lnTo>
                  <a:cubicBezTo>
                    <a:pt x="40375" y="359887"/>
                    <a:pt x="-7294" y="273717"/>
                    <a:pt x="16430" y="191151"/>
                  </a:cubicBezTo>
                  <a:lnTo>
                    <a:pt x="22107" y="172247"/>
                  </a:lnTo>
                  <a:cubicBezTo>
                    <a:pt x="21539" y="172247"/>
                    <a:pt x="20972" y="172247"/>
                    <a:pt x="20404" y="172247"/>
                  </a:cubicBezTo>
                  <a:cubicBezTo>
                    <a:pt x="5246" y="169522"/>
                    <a:pt x="-3326" y="146985"/>
                    <a:pt x="1216" y="121892"/>
                  </a:cubicBezTo>
                  <a:cubicBezTo>
                    <a:pt x="5757" y="96800"/>
                    <a:pt x="21483" y="78861"/>
                    <a:pt x="36640" y="81586"/>
                  </a:cubicBezTo>
                  <a:close/>
                </a:path>
              </a:pathLst>
            </a:custGeom>
            <a:solidFill>
              <a:srgbClr val="1E2B3C"/>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37" name="Freeform: Shape 36">
              <a:extLst>
                <a:ext uri="{FF2B5EF4-FFF2-40B4-BE49-F238E27FC236}">
                  <a16:creationId xmlns:a16="http://schemas.microsoft.com/office/drawing/2014/main" id="{7D54F2DD-8826-58AB-4C15-2B203A0A1B50}"/>
                </a:ext>
              </a:extLst>
            </p:cNvPr>
            <p:cNvSpPr/>
            <p:nvPr/>
          </p:nvSpPr>
          <p:spPr>
            <a:xfrm>
              <a:off x="3474724" y="3315683"/>
              <a:ext cx="121035" cy="130014"/>
            </a:xfrm>
            <a:custGeom>
              <a:avLst/>
              <a:gdLst>
                <a:gd name="connsiteX0" fmla="*/ 168511 w 168511"/>
                <a:gd name="connsiteY0" fmla="*/ 168378 h 181012"/>
                <a:gd name="connsiteX1" fmla="*/ 16312 w 168511"/>
                <a:gd name="connsiteY1" fmla="*/ 0 h 181012"/>
                <a:gd name="connsiteX2" fmla="*/ 168511 w 168511"/>
                <a:gd name="connsiteY2" fmla="*/ 168378 h 181012"/>
              </a:gdLst>
              <a:ahLst/>
              <a:cxnLst>
                <a:cxn ang="0">
                  <a:pos x="connsiteX0" y="connsiteY0"/>
                </a:cxn>
                <a:cxn ang="0">
                  <a:pos x="connsiteX1" y="connsiteY1"/>
                </a:cxn>
                <a:cxn ang="0">
                  <a:pos x="connsiteX2" y="connsiteY2"/>
                </a:cxn>
              </a:cxnLst>
              <a:rect l="l" t="t" r="r" b="b"/>
              <a:pathLst>
                <a:path w="168511" h="181012">
                  <a:moveTo>
                    <a:pt x="168511" y="168378"/>
                  </a:moveTo>
                  <a:cubicBezTo>
                    <a:pt x="168511" y="168378"/>
                    <a:pt x="165786" y="54839"/>
                    <a:pt x="16312" y="0"/>
                  </a:cubicBezTo>
                  <a:cubicBezTo>
                    <a:pt x="-33191" y="63582"/>
                    <a:pt x="33513" y="227475"/>
                    <a:pt x="168511" y="168378"/>
                  </a:cubicBezTo>
                  <a:close/>
                </a:path>
              </a:pathLst>
            </a:custGeom>
            <a:solidFill>
              <a:srgbClr val="F05F63"/>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38" name="Freeform: Shape 37">
              <a:extLst>
                <a:ext uri="{FF2B5EF4-FFF2-40B4-BE49-F238E27FC236}">
                  <a16:creationId xmlns:a16="http://schemas.microsoft.com/office/drawing/2014/main" id="{CE0051CE-154C-62A1-A031-99B7077B6C08}"/>
                </a:ext>
              </a:extLst>
            </p:cNvPr>
            <p:cNvSpPr/>
            <p:nvPr/>
          </p:nvSpPr>
          <p:spPr>
            <a:xfrm>
              <a:off x="3572803" y="3360516"/>
              <a:ext cx="147413" cy="101621"/>
            </a:xfrm>
            <a:custGeom>
              <a:avLst/>
              <a:gdLst>
                <a:gd name="connsiteX0" fmla="*/ 0 w 205236"/>
                <a:gd name="connsiteY0" fmla="*/ 103178 h 141482"/>
                <a:gd name="connsiteX1" fmla="*/ 202156 w 205236"/>
                <a:gd name="connsiteY1" fmla="*/ 28 h 141482"/>
                <a:gd name="connsiteX2" fmla="*/ 0 w 205236"/>
                <a:gd name="connsiteY2" fmla="*/ 103178 h 141482"/>
              </a:gdLst>
              <a:ahLst/>
              <a:cxnLst>
                <a:cxn ang="0">
                  <a:pos x="connsiteX0" y="connsiteY0"/>
                </a:cxn>
                <a:cxn ang="0">
                  <a:pos x="connsiteX1" y="connsiteY1"/>
                </a:cxn>
                <a:cxn ang="0">
                  <a:pos x="connsiteX2" y="connsiteY2"/>
                </a:cxn>
              </a:cxnLst>
              <a:rect l="l" t="t" r="r" b="b"/>
              <a:pathLst>
                <a:path w="205236" h="141482">
                  <a:moveTo>
                    <a:pt x="0" y="103178"/>
                  </a:moveTo>
                  <a:cubicBezTo>
                    <a:pt x="0" y="103178"/>
                    <a:pt x="42918" y="-1959"/>
                    <a:pt x="202156" y="28"/>
                  </a:cubicBezTo>
                  <a:cubicBezTo>
                    <a:pt x="226169" y="77007"/>
                    <a:pt x="105194" y="206271"/>
                    <a:pt x="0" y="103178"/>
                  </a:cubicBezTo>
                  <a:close/>
                </a:path>
              </a:pathLst>
            </a:custGeom>
            <a:solidFill>
              <a:srgbClr val="F05F63"/>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39" name="Freeform: Shape 38">
              <a:extLst>
                <a:ext uri="{FF2B5EF4-FFF2-40B4-BE49-F238E27FC236}">
                  <a16:creationId xmlns:a16="http://schemas.microsoft.com/office/drawing/2014/main" id="{A52B4A6F-BC76-7746-8496-BCE52EA5DE29}"/>
                </a:ext>
              </a:extLst>
            </p:cNvPr>
            <p:cNvSpPr/>
            <p:nvPr/>
          </p:nvSpPr>
          <p:spPr>
            <a:xfrm rot="17203201">
              <a:off x="3493443" y="3211552"/>
              <a:ext cx="224182" cy="234294"/>
            </a:xfrm>
            <a:custGeom>
              <a:avLst/>
              <a:gdLst>
                <a:gd name="connsiteX0" fmla="*/ 312118 w 312118"/>
                <a:gd name="connsiteY0" fmla="*/ 163098 h 326196"/>
                <a:gd name="connsiteX1" fmla="*/ 156059 w 312118"/>
                <a:gd name="connsiteY1" fmla="*/ 326197 h 326196"/>
                <a:gd name="connsiteX2" fmla="*/ 0 w 312118"/>
                <a:gd name="connsiteY2" fmla="*/ 163098 h 326196"/>
                <a:gd name="connsiteX3" fmla="*/ 156059 w 312118"/>
                <a:gd name="connsiteY3" fmla="*/ 0 h 326196"/>
                <a:gd name="connsiteX4" fmla="*/ 312118 w 312118"/>
                <a:gd name="connsiteY4" fmla="*/ 163098 h 326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118" h="326196">
                  <a:moveTo>
                    <a:pt x="312118" y="163098"/>
                  </a:moveTo>
                  <a:cubicBezTo>
                    <a:pt x="312118" y="253175"/>
                    <a:pt x="242248" y="326197"/>
                    <a:pt x="156059" y="326197"/>
                  </a:cubicBezTo>
                  <a:cubicBezTo>
                    <a:pt x="69870" y="326197"/>
                    <a:pt x="0" y="253175"/>
                    <a:pt x="0" y="163098"/>
                  </a:cubicBezTo>
                  <a:cubicBezTo>
                    <a:pt x="0" y="73022"/>
                    <a:pt x="69870" y="0"/>
                    <a:pt x="156059" y="0"/>
                  </a:cubicBezTo>
                  <a:cubicBezTo>
                    <a:pt x="242248" y="0"/>
                    <a:pt x="312118" y="73022"/>
                    <a:pt x="312118" y="163098"/>
                  </a:cubicBezTo>
                  <a:close/>
                </a:path>
              </a:pathLst>
            </a:custGeom>
            <a:solidFill>
              <a:srgbClr val="F05F63"/>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sp>
          <p:nvSpPr>
            <p:cNvPr id="40" name="Freeform: Shape 39">
              <a:extLst>
                <a:ext uri="{FF2B5EF4-FFF2-40B4-BE49-F238E27FC236}">
                  <a16:creationId xmlns:a16="http://schemas.microsoft.com/office/drawing/2014/main" id="{1A54B8F9-FF50-5FB2-F555-2D323F90BCE8}"/>
                </a:ext>
              </a:extLst>
            </p:cNvPr>
            <p:cNvSpPr/>
            <p:nvPr/>
          </p:nvSpPr>
          <p:spPr>
            <a:xfrm>
              <a:off x="3556697" y="3141369"/>
              <a:ext cx="152907" cy="152907"/>
            </a:xfrm>
            <a:custGeom>
              <a:avLst/>
              <a:gdLst>
                <a:gd name="connsiteX0" fmla="*/ 212885 w 212885"/>
                <a:gd name="connsiteY0" fmla="*/ 106443 h 212885"/>
                <a:gd name="connsiteX1" fmla="*/ 106443 w 212885"/>
                <a:gd name="connsiteY1" fmla="*/ 212885 h 212885"/>
                <a:gd name="connsiteX2" fmla="*/ 0 w 212885"/>
                <a:gd name="connsiteY2" fmla="*/ 106443 h 212885"/>
                <a:gd name="connsiteX3" fmla="*/ 106443 w 212885"/>
                <a:gd name="connsiteY3" fmla="*/ 0 h 212885"/>
                <a:gd name="connsiteX4" fmla="*/ 212885 w 212885"/>
                <a:gd name="connsiteY4" fmla="*/ 106443 h 212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885" h="212885">
                  <a:moveTo>
                    <a:pt x="212885" y="106443"/>
                  </a:moveTo>
                  <a:cubicBezTo>
                    <a:pt x="212885" y="165229"/>
                    <a:pt x="165229" y="212885"/>
                    <a:pt x="106443" y="212885"/>
                  </a:cubicBezTo>
                  <a:cubicBezTo>
                    <a:pt x="47656" y="212885"/>
                    <a:pt x="0" y="165229"/>
                    <a:pt x="0" y="106443"/>
                  </a:cubicBezTo>
                  <a:cubicBezTo>
                    <a:pt x="0" y="47656"/>
                    <a:pt x="47656" y="0"/>
                    <a:pt x="106443" y="0"/>
                  </a:cubicBezTo>
                  <a:cubicBezTo>
                    <a:pt x="165229" y="0"/>
                    <a:pt x="212885" y="47656"/>
                    <a:pt x="212885" y="106443"/>
                  </a:cubicBezTo>
                  <a:close/>
                </a:path>
              </a:pathLst>
            </a:custGeom>
            <a:solidFill>
              <a:srgbClr val="F05F63"/>
            </a:solidFill>
            <a:ln w="5675" cap="flat">
              <a:noFill/>
              <a:prstDash val="solid"/>
              <a:miter/>
            </a:ln>
          </p:spPr>
          <p:txBody>
            <a:bodyPr rtlCol="0" anchor="ctr"/>
            <a:lstStyle/>
            <a:p>
              <a:pPr defTabSz="1533112">
                <a:defRPr/>
              </a:pPr>
              <a:endParaRPr lang="nb-NO" sz="3018">
                <a:solidFill>
                  <a:srgbClr val="1E2B3C"/>
                </a:solidFill>
                <a:latin typeface="Arial" panose="020B0604020202020204"/>
              </a:endParaRPr>
            </a:p>
          </p:txBody>
        </p:sp>
      </p:grpSp>
      <p:grpSp>
        <p:nvGrpSpPr>
          <p:cNvPr id="81" name="Group 80">
            <a:extLst>
              <a:ext uri="{FF2B5EF4-FFF2-40B4-BE49-F238E27FC236}">
                <a16:creationId xmlns:a16="http://schemas.microsoft.com/office/drawing/2014/main" id="{0AFFF448-7211-F6AA-98F6-811711249FED}"/>
              </a:ext>
            </a:extLst>
          </p:cNvPr>
          <p:cNvGrpSpPr/>
          <p:nvPr/>
        </p:nvGrpSpPr>
        <p:grpSpPr>
          <a:xfrm>
            <a:off x="3401932" y="3489626"/>
            <a:ext cx="2416433" cy="2112748"/>
            <a:chOff x="4172209" y="3295516"/>
            <a:chExt cx="2213878" cy="1935651"/>
          </a:xfrm>
        </p:grpSpPr>
        <p:sp>
          <p:nvSpPr>
            <p:cNvPr id="44" name="Freeform: Shape 43">
              <a:extLst>
                <a:ext uri="{FF2B5EF4-FFF2-40B4-BE49-F238E27FC236}">
                  <a16:creationId xmlns:a16="http://schemas.microsoft.com/office/drawing/2014/main" id="{1680502A-8852-B0DB-1521-4369FC6B9DFE}"/>
                </a:ext>
              </a:extLst>
            </p:cNvPr>
            <p:cNvSpPr/>
            <p:nvPr/>
          </p:nvSpPr>
          <p:spPr>
            <a:xfrm>
              <a:off x="4172209" y="3295516"/>
              <a:ext cx="2213878" cy="1563369"/>
            </a:xfrm>
            <a:custGeom>
              <a:avLst/>
              <a:gdLst>
                <a:gd name="connsiteX0" fmla="*/ 0 w 6785304"/>
                <a:gd name="connsiteY0" fmla="*/ 0 h 4791563"/>
                <a:gd name="connsiteX1" fmla="*/ 6785305 w 6785304"/>
                <a:gd name="connsiteY1" fmla="*/ 0 h 4791563"/>
                <a:gd name="connsiteX2" fmla="*/ 6785305 w 6785304"/>
                <a:gd name="connsiteY2" fmla="*/ 4791563 h 4791563"/>
                <a:gd name="connsiteX3" fmla="*/ 0 w 6785304"/>
                <a:gd name="connsiteY3" fmla="*/ 4791563 h 4791563"/>
              </a:gdLst>
              <a:ahLst/>
              <a:cxnLst>
                <a:cxn ang="0">
                  <a:pos x="connsiteX0" y="connsiteY0"/>
                </a:cxn>
                <a:cxn ang="0">
                  <a:pos x="connsiteX1" y="connsiteY1"/>
                </a:cxn>
                <a:cxn ang="0">
                  <a:pos x="connsiteX2" y="connsiteY2"/>
                </a:cxn>
                <a:cxn ang="0">
                  <a:pos x="connsiteX3" y="connsiteY3"/>
                </a:cxn>
              </a:cxnLst>
              <a:rect l="l" t="t" r="r" b="b"/>
              <a:pathLst>
                <a:path w="6785304" h="4791563">
                  <a:moveTo>
                    <a:pt x="0" y="0"/>
                  </a:moveTo>
                  <a:lnTo>
                    <a:pt x="6785305" y="0"/>
                  </a:lnTo>
                  <a:lnTo>
                    <a:pt x="6785305" y="4791563"/>
                  </a:lnTo>
                  <a:lnTo>
                    <a:pt x="0" y="4791563"/>
                  </a:lnTo>
                  <a:close/>
                </a:path>
              </a:pathLst>
            </a:custGeom>
            <a:solidFill>
              <a:srgbClr val="F05F63"/>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45" name="Freeform: Shape 44">
              <a:extLst>
                <a:ext uri="{FF2B5EF4-FFF2-40B4-BE49-F238E27FC236}">
                  <a16:creationId xmlns:a16="http://schemas.microsoft.com/office/drawing/2014/main" id="{46170E85-8BD6-556C-5DF9-03FBC8B7FA35}"/>
                </a:ext>
              </a:extLst>
            </p:cNvPr>
            <p:cNvSpPr/>
            <p:nvPr/>
          </p:nvSpPr>
          <p:spPr>
            <a:xfrm>
              <a:off x="5888907" y="3536067"/>
              <a:ext cx="169036" cy="169036"/>
            </a:xfrm>
            <a:custGeom>
              <a:avLst/>
              <a:gdLst>
                <a:gd name="connsiteX0" fmla="*/ 518078 w 518077"/>
                <a:gd name="connsiteY0" fmla="*/ 259039 h 518077"/>
                <a:gd name="connsiteX1" fmla="*/ 259039 w 518077"/>
                <a:gd name="connsiteY1" fmla="*/ 518077 h 518077"/>
                <a:gd name="connsiteX2" fmla="*/ 0 w 518077"/>
                <a:gd name="connsiteY2" fmla="*/ 259039 h 518077"/>
                <a:gd name="connsiteX3" fmla="*/ 259039 w 518077"/>
                <a:gd name="connsiteY3" fmla="*/ 0 h 518077"/>
                <a:gd name="connsiteX4" fmla="*/ 518078 w 518077"/>
                <a:gd name="connsiteY4" fmla="*/ 259039 h 518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77" h="518077">
                  <a:moveTo>
                    <a:pt x="518078" y="259039"/>
                  </a:moveTo>
                  <a:cubicBezTo>
                    <a:pt x="518078" y="402102"/>
                    <a:pt x="402102" y="518077"/>
                    <a:pt x="259039" y="518077"/>
                  </a:cubicBezTo>
                  <a:cubicBezTo>
                    <a:pt x="115976" y="518077"/>
                    <a:pt x="0" y="402102"/>
                    <a:pt x="0" y="259039"/>
                  </a:cubicBezTo>
                  <a:cubicBezTo>
                    <a:pt x="0" y="115976"/>
                    <a:pt x="115976" y="0"/>
                    <a:pt x="259039" y="0"/>
                  </a:cubicBezTo>
                  <a:cubicBezTo>
                    <a:pt x="402102" y="0"/>
                    <a:pt x="518078" y="115976"/>
                    <a:pt x="518078" y="259039"/>
                  </a:cubicBezTo>
                  <a:close/>
                </a:path>
              </a:pathLst>
            </a:custGeom>
            <a:solidFill>
              <a:srgbClr val="FFFFFF"/>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46" name="Freeform: Shape 45">
              <a:extLst>
                <a:ext uri="{FF2B5EF4-FFF2-40B4-BE49-F238E27FC236}">
                  <a16:creationId xmlns:a16="http://schemas.microsoft.com/office/drawing/2014/main" id="{2EBF0493-4BC8-9E4F-AA8C-4917BFE2E73C}"/>
                </a:ext>
              </a:extLst>
            </p:cNvPr>
            <p:cNvSpPr/>
            <p:nvPr/>
          </p:nvSpPr>
          <p:spPr>
            <a:xfrm>
              <a:off x="5824227" y="3464015"/>
              <a:ext cx="169036" cy="169036"/>
            </a:xfrm>
            <a:custGeom>
              <a:avLst/>
              <a:gdLst>
                <a:gd name="connsiteX0" fmla="*/ 518077 w 518077"/>
                <a:gd name="connsiteY0" fmla="*/ 259039 h 518077"/>
                <a:gd name="connsiteX1" fmla="*/ 259039 w 518077"/>
                <a:gd name="connsiteY1" fmla="*/ 518077 h 518077"/>
                <a:gd name="connsiteX2" fmla="*/ 0 w 518077"/>
                <a:gd name="connsiteY2" fmla="*/ 259039 h 518077"/>
                <a:gd name="connsiteX3" fmla="*/ 259039 w 518077"/>
                <a:gd name="connsiteY3" fmla="*/ 0 h 518077"/>
                <a:gd name="connsiteX4" fmla="*/ 518077 w 518077"/>
                <a:gd name="connsiteY4" fmla="*/ 259039 h 518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77" h="518077">
                  <a:moveTo>
                    <a:pt x="518077" y="259039"/>
                  </a:moveTo>
                  <a:cubicBezTo>
                    <a:pt x="518077" y="402102"/>
                    <a:pt x="402102" y="518077"/>
                    <a:pt x="259039" y="518077"/>
                  </a:cubicBezTo>
                  <a:cubicBezTo>
                    <a:pt x="115975" y="518077"/>
                    <a:pt x="0" y="402102"/>
                    <a:pt x="0" y="259039"/>
                  </a:cubicBezTo>
                  <a:cubicBezTo>
                    <a:pt x="0" y="115976"/>
                    <a:pt x="115975" y="0"/>
                    <a:pt x="259039" y="0"/>
                  </a:cubicBezTo>
                  <a:cubicBezTo>
                    <a:pt x="402102" y="0"/>
                    <a:pt x="518077" y="115976"/>
                    <a:pt x="518077" y="259039"/>
                  </a:cubicBezTo>
                  <a:close/>
                </a:path>
              </a:pathLst>
            </a:custGeom>
            <a:solidFill>
              <a:srgbClr val="FFFFFF"/>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47" name="Freeform: Shape 46">
              <a:extLst>
                <a:ext uri="{FF2B5EF4-FFF2-40B4-BE49-F238E27FC236}">
                  <a16:creationId xmlns:a16="http://schemas.microsoft.com/office/drawing/2014/main" id="{0BA7BE1E-B874-F30D-0745-70F24D78E1A7}"/>
                </a:ext>
              </a:extLst>
            </p:cNvPr>
            <p:cNvSpPr/>
            <p:nvPr/>
          </p:nvSpPr>
          <p:spPr>
            <a:xfrm>
              <a:off x="6007155" y="3611842"/>
              <a:ext cx="107726" cy="107726"/>
            </a:xfrm>
            <a:custGeom>
              <a:avLst/>
              <a:gdLst>
                <a:gd name="connsiteX0" fmla="*/ 330170 w 330170"/>
                <a:gd name="connsiteY0" fmla="*/ 165085 h 330170"/>
                <a:gd name="connsiteX1" fmla="*/ 165085 w 330170"/>
                <a:gd name="connsiteY1" fmla="*/ 330171 h 330170"/>
                <a:gd name="connsiteX2" fmla="*/ 0 w 330170"/>
                <a:gd name="connsiteY2" fmla="*/ 165085 h 330170"/>
                <a:gd name="connsiteX3" fmla="*/ 165085 w 330170"/>
                <a:gd name="connsiteY3" fmla="*/ 0 h 330170"/>
                <a:gd name="connsiteX4" fmla="*/ 330170 w 330170"/>
                <a:gd name="connsiteY4" fmla="*/ 165085 h 330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70" h="330170">
                  <a:moveTo>
                    <a:pt x="330170" y="165085"/>
                  </a:moveTo>
                  <a:cubicBezTo>
                    <a:pt x="330170" y="256260"/>
                    <a:pt x="256259" y="330171"/>
                    <a:pt x="165085" y="330171"/>
                  </a:cubicBezTo>
                  <a:cubicBezTo>
                    <a:pt x="73911" y="330171"/>
                    <a:pt x="0" y="256260"/>
                    <a:pt x="0" y="165085"/>
                  </a:cubicBezTo>
                  <a:cubicBezTo>
                    <a:pt x="0" y="73911"/>
                    <a:pt x="73911" y="0"/>
                    <a:pt x="165085" y="0"/>
                  </a:cubicBezTo>
                  <a:cubicBezTo>
                    <a:pt x="256259" y="0"/>
                    <a:pt x="330170" y="73911"/>
                    <a:pt x="330170" y="165085"/>
                  </a:cubicBezTo>
                  <a:close/>
                </a:path>
              </a:pathLst>
            </a:custGeom>
            <a:solidFill>
              <a:srgbClr val="FFFFFF"/>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51" name="Freeform: Shape 50">
              <a:extLst>
                <a:ext uri="{FF2B5EF4-FFF2-40B4-BE49-F238E27FC236}">
                  <a16:creationId xmlns:a16="http://schemas.microsoft.com/office/drawing/2014/main" id="{D3A7BD34-B04E-614C-AAFE-81C4EF3865F5}"/>
                </a:ext>
              </a:extLst>
            </p:cNvPr>
            <p:cNvSpPr/>
            <p:nvPr/>
          </p:nvSpPr>
          <p:spPr>
            <a:xfrm>
              <a:off x="5133747" y="3994016"/>
              <a:ext cx="454059" cy="256303"/>
            </a:xfrm>
            <a:custGeom>
              <a:avLst/>
              <a:gdLst>
                <a:gd name="connsiteX0" fmla="*/ 1391645 w 1391644"/>
                <a:gd name="connsiteY0" fmla="*/ 438317 h 785542"/>
                <a:gd name="connsiteX1" fmla="*/ 596873 w 1391644"/>
                <a:gd name="connsiteY1" fmla="*/ 614302 h 785542"/>
                <a:gd name="connsiteX2" fmla="*/ 302864 w 1391644"/>
                <a:gd name="connsiteY2" fmla="*/ 782793 h 785542"/>
                <a:gd name="connsiteX3" fmla="*/ 213737 w 1391644"/>
                <a:gd name="connsiteY3" fmla="*/ 775583 h 785542"/>
                <a:gd name="connsiteX4" fmla="*/ 211636 w 1391644"/>
                <a:gd name="connsiteY4" fmla="*/ 697639 h 785542"/>
                <a:gd name="connsiteX5" fmla="*/ 134260 w 1391644"/>
                <a:gd name="connsiteY5" fmla="*/ 725115 h 785542"/>
                <a:gd name="connsiteX6" fmla="*/ 93272 w 1391644"/>
                <a:gd name="connsiteY6" fmla="*/ 662669 h 785542"/>
                <a:gd name="connsiteX7" fmla="*/ 16520 w 1391644"/>
                <a:gd name="connsiteY7" fmla="*/ 685377 h 785542"/>
                <a:gd name="connsiteX8" fmla="*/ 35481 w 1391644"/>
                <a:gd name="connsiteY8" fmla="*/ 544419 h 785542"/>
                <a:gd name="connsiteX9" fmla="*/ 304681 w 1391644"/>
                <a:gd name="connsiteY9" fmla="*/ 260061 h 785542"/>
                <a:gd name="connsiteX10" fmla="*/ 434229 w 1391644"/>
                <a:gd name="connsiteY10" fmla="*/ 223444 h 785542"/>
                <a:gd name="connsiteX11" fmla="*/ 478452 w 1391644"/>
                <a:gd name="connsiteY11" fmla="*/ 244790 h 785542"/>
                <a:gd name="connsiteX12" fmla="*/ 570248 w 1391644"/>
                <a:gd name="connsiteY12" fmla="*/ 298721 h 785542"/>
                <a:gd name="connsiteX13" fmla="*/ 1374784 w 1391644"/>
                <a:gd name="connsiteY13" fmla="*/ 0 h 78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1644" h="785542">
                  <a:moveTo>
                    <a:pt x="1391645" y="438317"/>
                  </a:moveTo>
                  <a:lnTo>
                    <a:pt x="596873" y="614302"/>
                  </a:lnTo>
                  <a:lnTo>
                    <a:pt x="302864" y="782793"/>
                  </a:lnTo>
                  <a:cubicBezTo>
                    <a:pt x="302864" y="782793"/>
                    <a:pt x="235423" y="792444"/>
                    <a:pt x="213737" y="775583"/>
                  </a:cubicBezTo>
                  <a:cubicBezTo>
                    <a:pt x="192051" y="758723"/>
                    <a:pt x="211636" y="697639"/>
                    <a:pt x="211636" y="697639"/>
                  </a:cubicBezTo>
                  <a:cubicBezTo>
                    <a:pt x="211636" y="697639"/>
                    <a:pt x="155889" y="741976"/>
                    <a:pt x="134260" y="725115"/>
                  </a:cubicBezTo>
                  <a:cubicBezTo>
                    <a:pt x="112630" y="708255"/>
                    <a:pt x="93272" y="662669"/>
                    <a:pt x="93272" y="662669"/>
                  </a:cubicBezTo>
                  <a:cubicBezTo>
                    <a:pt x="93272" y="662669"/>
                    <a:pt x="50241" y="709674"/>
                    <a:pt x="16520" y="685377"/>
                  </a:cubicBezTo>
                  <a:cubicBezTo>
                    <a:pt x="-17201" y="661080"/>
                    <a:pt x="6585" y="578140"/>
                    <a:pt x="35481" y="544419"/>
                  </a:cubicBezTo>
                  <a:cubicBezTo>
                    <a:pt x="64376" y="510698"/>
                    <a:pt x="287821" y="284131"/>
                    <a:pt x="304681" y="260061"/>
                  </a:cubicBezTo>
                  <a:cubicBezTo>
                    <a:pt x="321542" y="235990"/>
                    <a:pt x="399600" y="217540"/>
                    <a:pt x="434229" y="223444"/>
                  </a:cubicBezTo>
                  <a:cubicBezTo>
                    <a:pt x="446094" y="225488"/>
                    <a:pt x="469710" y="238488"/>
                    <a:pt x="478452" y="244790"/>
                  </a:cubicBezTo>
                  <a:cubicBezTo>
                    <a:pt x="495824" y="257336"/>
                    <a:pt x="570248" y="298721"/>
                    <a:pt x="570248" y="298721"/>
                  </a:cubicBezTo>
                  <a:lnTo>
                    <a:pt x="1374784" y="0"/>
                  </a:lnTo>
                  <a:close/>
                </a:path>
              </a:pathLst>
            </a:custGeom>
            <a:solidFill>
              <a:srgbClr val="1E2B3C"/>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52" name="Freeform: Shape 51">
              <a:extLst>
                <a:ext uri="{FF2B5EF4-FFF2-40B4-BE49-F238E27FC236}">
                  <a16:creationId xmlns:a16="http://schemas.microsoft.com/office/drawing/2014/main" id="{E5F9721A-BD80-053D-DBA8-339B1ED757F3}"/>
                </a:ext>
              </a:extLst>
            </p:cNvPr>
            <p:cNvSpPr/>
            <p:nvPr/>
          </p:nvSpPr>
          <p:spPr>
            <a:xfrm>
              <a:off x="5550002" y="3778452"/>
              <a:ext cx="365355" cy="361428"/>
            </a:xfrm>
            <a:custGeom>
              <a:avLst/>
              <a:gdLst>
                <a:gd name="connsiteX0" fmla="*/ 888100 w 1119776"/>
                <a:gd name="connsiteY0" fmla="*/ 0 h 1107740"/>
                <a:gd name="connsiteX1" fmla="*/ 0 w 1119776"/>
                <a:gd name="connsiteY1" fmla="*/ 704678 h 1107740"/>
                <a:gd name="connsiteX2" fmla="*/ 67783 w 1119776"/>
                <a:gd name="connsiteY2" fmla="*/ 1107741 h 1107740"/>
                <a:gd name="connsiteX3" fmla="*/ 482710 w 1119776"/>
                <a:gd name="connsiteY3" fmla="*/ 965307 h 1107740"/>
                <a:gd name="connsiteX4" fmla="*/ 1119776 w 1119776"/>
                <a:gd name="connsiteY4" fmla="*/ 511606 h 1107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776" h="1107740">
                  <a:moveTo>
                    <a:pt x="888100" y="0"/>
                  </a:moveTo>
                  <a:lnTo>
                    <a:pt x="0" y="704678"/>
                  </a:lnTo>
                  <a:lnTo>
                    <a:pt x="67783" y="1107741"/>
                  </a:lnTo>
                  <a:cubicBezTo>
                    <a:pt x="67783" y="1107741"/>
                    <a:pt x="164291" y="1090710"/>
                    <a:pt x="482710" y="965307"/>
                  </a:cubicBezTo>
                  <a:cubicBezTo>
                    <a:pt x="801130" y="839903"/>
                    <a:pt x="1119776" y="511606"/>
                    <a:pt x="1119776" y="511606"/>
                  </a:cubicBezTo>
                </a:path>
              </a:pathLst>
            </a:custGeom>
            <a:solidFill>
              <a:srgbClr val="1E2B3C"/>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53" name="Freeform: Shape 52">
              <a:extLst>
                <a:ext uri="{FF2B5EF4-FFF2-40B4-BE49-F238E27FC236}">
                  <a16:creationId xmlns:a16="http://schemas.microsoft.com/office/drawing/2014/main" id="{33CE0FD0-2B14-80F3-C7D0-7ED78FB495C9}"/>
                </a:ext>
              </a:extLst>
            </p:cNvPr>
            <p:cNvSpPr/>
            <p:nvPr/>
          </p:nvSpPr>
          <p:spPr>
            <a:xfrm>
              <a:off x="4513142" y="3754235"/>
              <a:ext cx="352258" cy="1469097"/>
            </a:xfrm>
            <a:custGeom>
              <a:avLst/>
              <a:gdLst>
                <a:gd name="connsiteX0" fmla="*/ 926903 w 1079633"/>
                <a:gd name="connsiteY0" fmla="*/ 4220885 h 4502631"/>
                <a:gd name="connsiteX1" fmla="*/ 613479 w 1079633"/>
                <a:gd name="connsiteY1" fmla="*/ 3815949 h 4502631"/>
                <a:gd name="connsiteX2" fmla="*/ 656851 w 1079633"/>
                <a:gd name="connsiteY2" fmla="*/ 614155 h 4502631"/>
                <a:gd name="connsiteX3" fmla="*/ 292562 w 1079633"/>
                <a:gd name="connsiteY3" fmla="*/ 3260 h 4502631"/>
                <a:gd name="connsiteX4" fmla="*/ 17117 w 1079633"/>
                <a:gd name="connsiteY4" fmla="*/ 1192465 h 4502631"/>
                <a:gd name="connsiteX5" fmla="*/ 4855 w 1079633"/>
                <a:gd name="connsiteY5" fmla="*/ 4413844 h 4502631"/>
                <a:gd name="connsiteX6" fmla="*/ 11042 w 1079633"/>
                <a:gd name="connsiteY6" fmla="*/ 4496955 h 4502631"/>
                <a:gd name="connsiteX7" fmla="*/ 1075639 w 1079633"/>
                <a:gd name="connsiteY7" fmla="*/ 4502632 h 4502631"/>
                <a:gd name="connsiteX8" fmla="*/ 926903 w 1079633"/>
                <a:gd name="connsiteY8" fmla="*/ 4220885 h 450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633" h="4502631">
                  <a:moveTo>
                    <a:pt x="926903" y="4220885"/>
                  </a:moveTo>
                  <a:cubicBezTo>
                    <a:pt x="649301" y="4117394"/>
                    <a:pt x="599968" y="3941239"/>
                    <a:pt x="613479" y="3815949"/>
                  </a:cubicBezTo>
                  <a:cubicBezTo>
                    <a:pt x="676720" y="3228499"/>
                    <a:pt x="644078" y="1053834"/>
                    <a:pt x="656851" y="614155"/>
                  </a:cubicBezTo>
                  <a:cubicBezTo>
                    <a:pt x="668773" y="201556"/>
                    <a:pt x="521683" y="-30631"/>
                    <a:pt x="292562" y="3260"/>
                  </a:cubicBezTo>
                  <a:cubicBezTo>
                    <a:pt x="42322" y="40274"/>
                    <a:pt x="61510" y="-62649"/>
                    <a:pt x="17117" y="1192465"/>
                  </a:cubicBezTo>
                  <a:cubicBezTo>
                    <a:pt x="-12006" y="2014032"/>
                    <a:pt x="4855" y="4413844"/>
                    <a:pt x="4855" y="4413844"/>
                  </a:cubicBezTo>
                  <a:lnTo>
                    <a:pt x="11042" y="4496955"/>
                  </a:lnTo>
                  <a:lnTo>
                    <a:pt x="1075639" y="4502632"/>
                  </a:lnTo>
                  <a:cubicBezTo>
                    <a:pt x="1075639" y="4502632"/>
                    <a:pt x="1117989" y="4292074"/>
                    <a:pt x="926903" y="4220885"/>
                  </a:cubicBezTo>
                  <a:close/>
                </a:path>
              </a:pathLst>
            </a:custGeom>
            <a:solidFill>
              <a:srgbClr val="1E2B3C"/>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54" name="Freeform: Shape 53">
              <a:extLst>
                <a:ext uri="{FF2B5EF4-FFF2-40B4-BE49-F238E27FC236}">
                  <a16:creationId xmlns:a16="http://schemas.microsoft.com/office/drawing/2014/main" id="{AC6BDBA6-179D-596F-D9CD-4CCECF2FC8A9}"/>
                </a:ext>
              </a:extLst>
            </p:cNvPr>
            <p:cNvSpPr/>
            <p:nvPr/>
          </p:nvSpPr>
          <p:spPr>
            <a:xfrm>
              <a:off x="4467605" y="3726727"/>
              <a:ext cx="350667" cy="1496605"/>
            </a:xfrm>
            <a:custGeom>
              <a:avLst/>
              <a:gdLst>
                <a:gd name="connsiteX0" fmla="*/ 922048 w 1074756"/>
                <a:gd name="connsiteY0" fmla="*/ 4305195 h 4586941"/>
                <a:gd name="connsiteX1" fmla="*/ 608682 w 1074756"/>
                <a:gd name="connsiteY1" fmla="*/ 3900259 h 4586941"/>
                <a:gd name="connsiteX2" fmla="*/ 818161 w 1074756"/>
                <a:gd name="connsiteY2" fmla="*/ 698466 h 4586941"/>
                <a:gd name="connsiteX3" fmla="*/ 538969 w 1074756"/>
                <a:gd name="connsiteY3" fmla="*/ 9512 h 4586941"/>
                <a:gd name="connsiteX4" fmla="*/ 12262 w 1074756"/>
                <a:gd name="connsiteY4" fmla="*/ 1276775 h 4586941"/>
                <a:gd name="connsiteX5" fmla="*/ 0 w 1074756"/>
                <a:gd name="connsiteY5" fmla="*/ 4498154 h 4586941"/>
                <a:gd name="connsiteX6" fmla="*/ 6188 w 1074756"/>
                <a:gd name="connsiteY6" fmla="*/ 4581265 h 4586941"/>
                <a:gd name="connsiteX7" fmla="*/ 1070784 w 1074756"/>
                <a:gd name="connsiteY7" fmla="*/ 4586942 h 4586941"/>
                <a:gd name="connsiteX8" fmla="*/ 922048 w 1074756"/>
                <a:gd name="connsiteY8" fmla="*/ 4305195 h 458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4756" h="4586941">
                  <a:moveTo>
                    <a:pt x="922048" y="4305195"/>
                  </a:moveTo>
                  <a:cubicBezTo>
                    <a:pt x="644503" y="4201705"/>
                    <a:pt x="595170" y="4025549"/>
                    <a:pt x="608682" y="3900259"/>
                  </a:cubicBezTo>
                  <a:cubicBezTo>
                    <a:pt x="671866" y="3312809"/>
                    <a:pt x="805444" y="1138145"/>
                    <a:pt x="818161" y="698466"/>
                  </a:cubicBezTo>
                  <a:cubicBezTo>
                    <a:pt x="830139" y="285866"/>
                    <a:pt x="789776" y="75081"/>
                    <a:pt x="538969" y="9512"/>
                  </a:cubicBezTo>
                  <a:cubicBezTo>
                    <a:pt x="206073" y="-77629"/>
                    <a:pt x="12092" y="440960"/>
                    <a:pt x="12262" y="1276775"/>
                  </a:cubicBezTo>
                  <a:cubicBezTo>
                    <a:pt x="12262" y="2098853"/>
                    <a:pt x="0" y="4498154"/>
                    <a:pt x="0" y="4498154"/>
                  </a:cubicBezTo>
                  <a:lnTo>
                    <a:pt x="6188" y="4581265"/>
                  </a:lnTo>
                  <a:lnTo>
                    <a:pt x="1070784" y="4586942"/>
                  </a:lnTo>
                  <a:cubicBezTo>
                    <a:pt x="1070784" y="4586942"/>
                    <a:pt x="1113021" y="4376384"/>
                    <a:pt x="922048" y="4305195"/>
                  </a:cubicBezTo>
                  <a:close/>
                </a:path>
              </a:pathLst>
            </a:custGeom>
            <a:solidFill>
              <a:srgbClr val="1E2B3C"/>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55" name="Freeform: Shape 54">
              <a:extLst>
                <a:ext uri="{FF2B5EF4-FFF2-40B4-BE49-F238E27FC236}">
                  <a16:creationId xmlns:a16="http://schemas.microsoft.com/office/drawing/2014/main" id="{268AC845-C3A8-AB93-DD0A-44C3C0D1CDCE}"/>
                </a:ext>
              </a:extLst>
            </p:cNvPr>
            <p:cNvSpPr/>
            <p:nvPr/>
          </p:nvSpPr>
          <p:spPr>
            <a:xfrm>
              <a:off x="4663241" y="4353092"/>
              <a:ext cx="155454" cy="870259"/>
            </a:xfrm>
            <a:custGeom>
              <a:avLst/>
              <a:gdLst>
                <a:gd name="connsiteX0" fmla="*/ 471181 w 476450"/>
                <a:gd name="connsiteY0" fmla="*/ 2667253 h 2667253"/>
                <a:gd name="connsiteX1" fmla="*/ 470613 w 476450"/>
                <a:gd name="connsiteY1" fmla="*/ 2577501 h 2667253"/>
                <a:gd name="connsiteX2" fmla="*/ 443137 w 476450"/>
                <a:gd name="connsiteY2" fmla="*/ 2493085 h 2667253"/>
                <a:gd name="connsiteX3" fmla="*/ 385970 w 476450"/>
                <a:gd name="connsiteY3" fmla="*/ 2426778 h 2667253"/>
                <a:gd name="connsiteX4" fmla="*/ 348446 w 476450"/>
                <a:gd name="connsiteY4" fmla="*/ 2404070 h 2667253"/>
                <a:gd name="connsiteX5" fmla="*/ 307288 w 476450"/>
                <a:gd name="connsiteY5" fmla="*/ 2387039 h 2667253"/>
                <a:gd name="connsiteX6" fmla="*/ 147766 w 476450"/>
                <a:gd name="connsiteY6" fmla="*/ 2299444 h 2667253"/>
                <a:gd name="connsiteX7" fmla="*/ 81062 w 476450"/>
                <a:gd name="connsiteY7" fmla="*/ 2236884 h 2667253"/>
                <a:gd name="connsiteX8" fmla="*/ 31332 w 476450"/>
                <a:gd name="connsiteY8" fmla="*/ 2159621 h 2667253"/>
                <a:gd name="connsiteX9" fmla="*/ 4253 w 476450"/>
                <a:gd name="connsiteY9" fmla="*/ 2071685 h 2667253"/>
                <a:gd name="connsiteX10" fmla="*/ 2039 w 476450"/>
                <a:gd name="connsiteY10" fmla="*/ 1979832 h 2667253"/>
                <a:gd name="connsiteX11" fmla="*/ 19580 w 476450"/>
                <a:gd name="connsiteY11" fmla="*/ 1800214 h 2667253"/>
                <a:gd name="connsiteX12" fmla="*/ 50577 w 476450"/>
                <a:gd name="connsiteY12" fmla="*/ 1440410 h 2667253"/>
                <a:gd name="connsiteX13" fmla="*/ 105870 w 476450"/>
                <a:gd name="connsiteY13" fmla="*/ 720177 h 2667253"/>
                <a:gd name="connsiteX14" fmla="*/ 131246 w 476450"/>
                <a:gd name="connsiteY14" fmla="*/ 359918 h 2667253"/>
                <a:gd name="connsiteX15" fmla="*/ 161731 w 476450"/>
                <a:gd name="connsiteY15" fmla="*/ 0 h 2667253"/>
                <a:gd name="connsiteX16" fmla="*/ 145098 w 476450"/>
                <a:gd name="connsiteY16" fmla="*/ 360883 h 2667253"/>
                <a:gd name="connsiteX17" fmla="*/ 120005 w 476450"/>
                <a:gd name="connsiteY17" fmla="*/ 721199 h 2667253"/>
                <a:gd name="connsiteX18" fmla="*/ 64712 w 476450"/>
                <a:gd name="connsiteY18" fmla="*/ 1441545 h 2667253"/>
                <a:gd name="connsiteX19" fmla="*/ 33716 w 476450"/>
                <a:gd name="connsiteY19" fmla="*/ 1801520 h 2667253"/>
                <a:gd name="connsiteX20" fmla="*/ 16117 w 476450"/>
                <a:gd name="connsiteY20" fmla="*/ 1981365 h 2667253"/>
                <a:gd name="connsiteX21" fmla="*/ 18218 w 476450"/>
                <a:gd name="connsiteY21" fmla="*/ 2069471 h 2667253"/>
                <a:gd name="connsiteX22" fmla="*/ 44162 w 476450"/>
                <a:gd name="connsiteY22" fmla="*/ 2153547 h 2667253"/>
                <a:gd name="connsiteX23" fmla="*/ 91905 w 476450"/>
                <a:gd name="connsiteY23" fmla="*/ 2227745 h 2667253"/>
                <a:gd name="connsiteX24" fmla="*/ 156224 w 476450"/>
                <a:gd name="connsiteY24" fmla="*/ 2288658 h 2667253"/>
                <a:gd name="connsiteX25" fmla="*/ 312454 w 476450"/>
                <a:gd name="connsiteY25" fmla="*/ 2373812 h 2667253"/>
                <a:gd name="connsiteX26" fmla="*/ 333458 w 476450"/>
                <a:gd name="connsiteY26" fmla="*/ 2382271 h 2667253"/>
                <a:gd name="connsiteX27" fmla="*/ 354293 w 476450"/>
                <a:gd name="connsiteY27" fmla="*/ 2392376 h 2667253"/>
                <a:gd name="connsiteX28" fmla="*/ 392896 w 476450"/>
                <a:gd name="connsiteY28" fmla="*/ 2417922 h 2667253"/>
                <a:gd name="connsiteX29" fmla="*/ 450006 w 476450"/>
                <a:gd name="connsiteY29" fmla="*/ 2489622 h 2667253"/>
                <a:gd name="connsiteX30" fmla="*/ 474701 w 476450"/>
                <a:gd name="connsiteY30" fmla="*/ 2577160 h 2667253"/>
                <a:gd name="connsiteX31" fmla="*/ 471181 w 476450"/>
                <a:gd name="connsiteY31" fmla="*/ 2667253 h 266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6450" h="2667253">
                  <a:moveTo>
                    <a:pt x="471181" y="2667253"/>
                  </a:moveTo>
                  <a:cubicBezTo>
                    <a:pt x="475314" y="2637449"/>
                    <a:pt x="475126" y="2607248"/>
                    <a:pt x="470613" y="2577501"/>
                  </a:cubicBezTo>
                  <a:cubicBezTo>
                    <a:pt x="466486" y="2547980"/>
                    <a:pt x="457182" y="2519369"/>
                    <a:pt x="443137" y="2493085"/>
                  </a:cubicBezTo>
                  <a:cubicBezTo>
                    <a:pt x="429064" y="2467141"/>
                    <a:pt x="409569" y="2444490"/>
                    <a:pt x="385970" y="2426778"/>
                  </a:cubicBezTo>
                  <a:cubicBezTo>
                    <a:pt x="374230" y="2418007"/>
                    <a:pt x="361661" y="2410406"/>
                    <a:pt x="348446" y="2404070"/>
                  </a:cubicBezTo>
                  <a:cubicBezTo>
                    <a:pt x="335218" y="2397485"/>
                    <a:pt x="321650" y="2392716"/>
                    <a:pt x="307288" y="2387039"/>
                  </a:cubicBezTo>
                  <a:cubicBezTo>
                    <a:pt x="250972" y="2364332"/>
                    <a:pt x="196133" y="2336912"/>
                    <a:pt x="147766" y="2299444"/>
                  </a:cubicBezTo>
                  <a:cubicBezTo>
                    <a:pt x="123429" y="2280954"/>
                    <a:pt x="101073" y="2259990"/>
                    <a:pt x="81062" y="2236884"/>
                  </a:cubicBezTo>
                  <a:cubicBezTo>
                    <a:pt x="61209" y="2213388"/>
                    <a:pt x="44496" y="2187421"/>
                    <a:pt x="31332" y="2159621"/>
                  </a:cubicBezTo>
                  <a:cubicBezTo>
                    <a:pt x="18207" y="2131730"/>
                    <a:pt x="9089" y="2102125"/>
                    <a:pt x="4253" y="2071685"/>
                  </a:cubicBezTo>
                  <a:cubicBezTo>
                    <a:pt x="-539" y="2041302"/>
                    <a:pt x="-1288" y="2010414"/>
                    <a:pt x="2039" y="1979832"/>
                  </a:cubicBezTo>
                  <a:cubicBezTo>
                    <a:pt x="8283" y="1919998"/>
                    <a:pt x="14131" y="1860123"/>
                    <a:pt x="19580" y="1800214"/>
                  </a:cubicBezTo>
                  <a:cubicBezTo>
                    <a:pt x="30554" y="1680317"/>
                    <a:pt x="40886" y="1560381"/>
                    <a:pt x="50577" y="1440410"/>
                  </a:cubicBezTo>
                  <a:cubicBezTo>
                    <a:pt x="70219" y="1200463"/>
                    <a:pt x="88652" y="960385"/>
                    <a:pt x="105870" y="720177"/>
                  </a:cubicBezTo>
                  <a:lnTo>
                    <a:pt x="131246" y="359918"/>
                  </a:lnTo>
                  <a:lnTo>
                    <a:pt x="161731" y="0"/>
                  </a:lnTo>
                  <a:cubicBezTo>
                    <a:pt x="156962" y="120294"/>
                    <a:pt x="151002" y="240589"/>
                    <a:pt x="145098" y="360883"/>
                  </a:cubicBezTo>
                  <a:cubicBezTo>
                    <a:pt x="137263" y="481007"/>
                    <a:pt x="128578" y="601131"/>
                    <a:pt x="120005" y="721199"/>
                  </a:cubicBezTo>
                  <a:cubicBezTo>
                    <a:pt x="102560" y="961373"/>
                    <a:pt x="84127" y="1201484"/>
                    <a:pt x="64712" y="1441545"/>
                  </a:cubicBezTo>
                  <a:cubicBezTo>
                    <a:pt x="54874" y="1561556"/>
                    <a:pt x="44542" y="1681549"/>
                    <a:pt x="33716" y="1801520"/>
                  </a:cubicBezTo>
                  <a:cubicBezTo>
                    <a:pt x="28266" y="1861468"/>
                    <a:pt x="22402" y="1921417"/>
                    <a:pt x="16117" y="1981365"/>
                  </a:cubicBezTo>
                  <a:cubicBezTo>
                    <a:pt x="12984" y="2010698"/>
                    <a:pt x="13688" y="2040320"/>
                    <a:pt x="18218" y="2069471"/>
                  </a:cubicBezTo>
                  <a:cubicBezTo>
                    <a:pt x="22896" y="2098571"/>
                    <a:pt x="31627" y="2126871"/>
                    <a:pt x="44162" y="2153547"/>
                  </a:cubicBezTo>
                  <a:cubicBezTo>
                    <a:pt x="56793" y="2180246"/>
                    <a:pt x="72841" y="2205184"/>
                    <a:pt x="91905" y="2227745"/>
                  </a:cubicBezTo>
                  <a:cubicBezTo>
                    <a:pt x="111178" y="2250225"/>
                    <a:pt x="132733" y="2270639"/>
                    <a:pt x="156224" y="2288658"/>
                  </a:cubicBezTo>
                  <a:cubicBezTo>
                    <a:pt x="203894" y="2324468"/>
                    <a:pt x="256524" y="2353154"/>
                    <a:pt x="312454" y="2373812"/>
                  </a:cubicBezTo>
                  <a:lnTo>
                    <a:pt x="333458" y="2382271"/>
                  </a:lnTo>
                  <a:cubicBezTo>
                    <a:pt x="340555" y="2385393"/>
                    <a:pt x="347537" y="2388686"/>
                    <a:pt x="354293" y="2392376"/>
                  </a:cubicBezTo>
                  <a:cubicBezTo>
                    <a:pt x="367974" y="2399591"/>
                    <a:pt x="380906" y="2408146"/>
                    <a:pt x="392896" y="2417922"/>
                  </a:cubicBezTo>
                  <a:cubicBezTo>
                    <a:pt x="416830" y="2437451"/>
                    <a:pt x="436302" y="2461918"/>
                    <a:pt x="450006" y="2489622"/>
                  </a:cubicBezTo>
                  <a:cubicBezTo>
                    <a:pt x="463307" y="2517155"/>
                    <a:pt x="471669" y="2546732"/>
                    <a:pt x="474701" y="2577160"/>
                  </a:cubicBezTo>
                  <a:cubicBezTo>
                    <a:pt x="477897" y="2607191"/>
                    <a:pt x="476710" y="2637562"/>
                    <a:pt x="471181" y="2667253"/>
                  </a:cubicBezTo>
                  <a:close/>
                </a:path>
              </a:pathLst>
            </a:custGeom>
            <a:solidFill>
              <a:srgbClr val="F05F63"/>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56" name="Freeform: Shape 55">
              <a:extLst>
                <a:ext uri="{FF2B5EF4-FFF2-40B4-BE49-F238E27FC236}">
                  <a16:creationId xmlns:a16="http://schemas.microsoft.com/office/drawing/2014/main" id="{9AFDEDB4-7EF6-635D-734F-39ED07290CBB}"/>
                </a:ext>
              </a:extLst>
            </p:cNvPr>
            <p:cNvSpPr/>
            <p:nvPr/>
          </p:nvSpPr>
          <p:spPr>
            <a:xfrm>
              <a:off x="4577746" y="3492310"/>
              <a:ext cx="174716" cy="183553"/>
            </a:xfrm>
            <a:custGeom>
              <a:avLst/>
              <a:gdLst>
                <a:gd name="connsiteX0" fmla="*/ 13491 w 535485"/>
                <a:gd name="connsiteY0" fmla="*/ 250091 h 562571"/>
                <a:gd name="connsiteX1" fmla="*/ 53684 w 535485"/>
                <a:gd name="connsiteY1" fmla="*/ 254633 h 562571"/>
                <a:gd name="connsiteX2" fmla="*/ 68773 w 535485"/>
                <a:gd name="connsiteY2" fmla="*/ 250767 h 562571"/>
                <a:gd name="connsiteX3" fmla="*/ 70261 w 535485"/>
                <a:gd name="connsiteY3" fmla="*/ 244130 h 562571"/>
                <a:gd name="connsiteX4" fmla="*/ 241704 w 535485"/>
                <a:gd name="connsiteY4" fmla="*/ 6096 h 562571"/>
                <a:gd name="connsiteX5" fmla="*/ 241704 w 535485"/>
                <a:gd name="connsiteY5" fmla="*/ 6096 h 562571"/>
                <a:gd name="connsiteX6" fmla="*/ 511172 w 535485"/>
                <a:gd name="connsiteY6" fmla="*/ 172226 h 562571"/>
                <a:gd name="connsiteX7" fmla="*/ 511245 w 535485"/>
                <a:gd name="connsiteY7" fmla="*/ 172544 h 562571"/>
                <a:gd name="connsiteX8" fmla="*/ 535486 w 535485"/>
                <a:gd name="connsiteY8" fmla="*/ 275013 h 562571"/>
                <a:gd name="connsiteX9" fmla="*/ 535486 w 535485"/>
                <a:gd name="connsiteY9" fmla="*/ 275013 h 562571"/>
                <a:gd name="connsiteX10" fmla="*/ 453000 w 535485"/>
                <a:gd name="connsiteY10" fmla="*/ 294485 h 562571"/>
                <a:gd name="connsiteX11" fmla="*/ 453000 w 535485"/>
                <a:gd name="connsiteY11" fmla="*/ 294485 h 562571"/>
                <a:gd name="connsiteX12" fmla="*/ 496145 w 535485"/>
                <a:gd name="connsiteY12" fmla="*/ 477055 h 562571"/>
                <a:gd name="connsiteX13" fmla="*/ 496145 w 535485"/>
                <a:gd name="connsiteY13" fmla="*/ 477055 h 562571"/>
                <a:gd name="connsiteX14" fmla="*/ 371877 w 535485"/>
                <a:gd name="connsiteY14" fmla="*/ 556532 h 562571"/>
                <a:gd name="connsiteX15" fmla="*/ 371877 w 535485"/>
                <a:gd name="connsiteY15" fmla="*/ 556532 h 562571"/>
                <a:gd name="connsiteX16" fmla="*/ 102529 w 535485"/>
                <a:gd name="connsiteY16" fmla="*/ 390062 h 562571"/>
                <a:gd name="connsiteX17" fmla="*/ 102506 w 535485"/>
                <a:gd name="connsiteY17" fmla="*/ 389971 h 562571"/>
                <a:gd name="connsiteX18" fmla="*/ 93593 w 535485"/>
                <a:gd name="connsiteY18" fmla="*/ 352333 h 562571"/>
                <a:gd name="connsiteX19" fmla="*/ 84851 w 535485"/>
                <a:gd name="connsiteY19" fmla="*/ 362268 h 562571"/>
                <a:gd name="connsiteX20" fmla="*/ 15422 w 535485"/>
                <a:gd name="connsiteY20" fmla="*/ 327638 h 562571"/>
                <a:gd name="connsiteX21" fmla="*/ 13491 w 535485"/>
                <a:gd name="connsiteY21" fmla="*/ 250091 h 56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5485" h="562571">
                  <a:moveTo>
                    <a:pt x="13491" y="250091"/>
                  </a:moveTo>
                  <a:cubicBezTo>
                    <a:pt x="24278" y="243222"/>
                    <a:pt x="39208" y="245493"/>
                    <a:pt x="53684" y="254633"/>
                  </a:cubicBezTo>
                  <a:cubicBezTo>
                    <a:pt x="58918" y="257732"/>
                    <a:pt x="65674" y="256001"/>
                    <a:pt x="68773" y="250767"/>
                  </a:cubicBezTo>
                  <a:cubicBezTo>
                    <a:pt x="69954" y="248769"/>
                    <a:pt x="70477" y="246447"/>
                    <a:pt x="70261" y="244130"/>
                  </a:cubicBezTo>
                  <a:cubicBezTo>
                    <a:pt x="60213" y="133175"/>
                    <a:pt x="133286" y="31722"/>
                    <a:pt x="241704" y="6096"/>
                  </a:cubicBezTo>
                  <a:lnTo>
                    <a:pt x="241704" y="6096"/>
                  </a:lnTo>
                  <a:cubicBezTo>
                    <a:pt x="361987" y="-22442"/>
                    <a:pt x="482634" y="51938"/>
                    <a:pt x="511172" y="172226"/>
                  </a:cubicBezTo>
                  <a:cubicBezTo>
                    <a:pt x="511194" y="172329"/>
                    <a:pt x="511223" y="172436"/>
                    <a:pt x="511245" y="172544"/>
                  </a:cubicBezTo>
                  <a:lnTo>
                    <a:pt x="535486" y="275013"/>
                  </a:lnTo>
                  <a:lnTo>
                    <a:pt x="535486" y="275013"/>
                  </a:lnTo>
                  <a:lnTo>
                    <a:pt x="453000" y="294485"/>
                  </a:lnTo>
                  <a:lnTo>
                    <a:pt x="453000" y="294485"/>
                  </a:lnTo>
                  <a:lnTo>
                    <a:pt x="496145" y="477055"/>
                  </a:lnTo>
                  <a:lnTo>
                    <a:pt x="496145" y="477055"/>
                  </a:lnTo>
                  <a:cubicBezTo>
                    <a:pt x="464961" y="516902"/>
                    <a:pt x="421130" y="544934"/>
                    <a:pt x="371877" y="556532"/>
                  </a:cubicBezTo>
                  <a:lnTo>
                    <a:pt x="371877" y="556532"/>
                  </a:lnTo>
                  <a:cubicBezTo>
                    <a:pt x="251531" y="584940"/>
                    <a:pt x="130936" y="510413"/>
                    <a:pt x="102529" y="390062"/>
                  </a:cubicBezTo>
                  <a:cubicBezTo>
                    <a:pt x="102523" y="390033"/>
                    <a:pt x="102512" y="389999"/>
                    <a:pt x="102506" y="389971"/>
                  </a:cubicBezTo>
                  <a:lnTo>
                    <a:pt x="93593" y="352333"/>
                  </a:lnTo>
                  <a:cubicBezTo>
                    <a:pt x="91600" y="356352"/>
                    <a:pt x="88586" y="359781"/>
                    <a:pt x="84851" y="362268"/>
                  </a:cubicBezTo>
                  <a:cubicBezTo>
                    <a:pt x="66173" y="374132"/>
                    <a:pt x="35064" y="358634"/>
                    <a:pt x="15422" y="327638"/>
                  </a:cubicBezTo>
                  <a:cubicBezTo>
                    <a:pt x="-4221" y="296642"/>
                    <a:pt x="-5356" y="261956"/>
                    <a:pt x="13491" y="250091"/>
                  </a:cubicBezTo>
                  <a:close/>
                </a:path>
              </a:pathLst>
            </a:custGeom>
            <a:solidFill>
              <a:srgbClr val="1E2B3C"/>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57" name="Freeform: Shape 56">
              <a:extLst>
                <a:ext uri="{FF2B5EF4-FFF2-40B4-BE49-F238E27FC236}">
                  <a16:creationId xmlns:a16="http://schemas.microsoft.com/office/drawing/2014/main" id="{6A407855-8F31-3C0F-51EF-B7BBFD5A3F63}"/>
                </a:ext>
              </a:extLst>
            </p:cNvPr>
            <p:cNvSpPr/>
            <p:nvPr/>
          </p:nvSpPr>
          <p:spPr>
            <a:xfrm>
              <a:off x="4703618" y="3608546"/>
              <a:ext cx="28395" cy="5529"/>
            </a:xfrm>
            <a:custGeom>
              <a:avLst/>
              <a:gdLst>
                <a:gd name="connsiteX0" fmla="*/ 0 w 87027"/>
                <a:gd name="connsiteY0" fmla="*/ 0 h 16947"/>
                <a:gd name="connsiteX1" fmla="*/ 87028 w 87027"/>
                <a:gd name="connsiteY1" fmla="*/ 13738 h 16947"/>
              </a:gdLst>
              <a:ahLst/>
              <a:cxnLst>
                <a:cxn ang="0">
                  <a:pos x="connsiteX0" y="connsiteY0"/>
                </a:cxn>
                <a:cxn ang="0">
                  <a:pos x="connsiteX1" y="connsiteY1"/>
                </a:cxn>
              </a:cxnLst>
              <a:rect l="l" t="t" r="r" b="b"/>
              <a:pathLst>
                <a:path w="87027" h="16947">
                  <a:moveTo>
                    <a:pt x="0" y="0"/>
                  </a:moveTo>
                  <a:cubicBezTo>
                    <a:pt x="26029" y="15964"/>
                    <a:pt x="57343" y="20903"/>
                    <a:pt x="87028" y="13738"/>
                  </a:cubicBezTo>
                </a:path>
              </a:pathLst>
            </a:custGeom>
            <a:noFill/>
            <a:ln w="14188" cap="rnd">
              <a:solidFill>
                <a:srgbClr val="F37C7F"/>
              </a:solidFill>
              <a:prstDash val="solid"/>
              <a:miter/>
            </a:ln>
          </p:spPr>
          <p:txBody>
            <a:bodyPr rtlCol="0" anchor="ctr"/>
            <a:lstStyle/>
            <a:p>
              <a:pPr defTabSz="1219078"/>
              <a:endParaRPr lang="nb-NO" sz="2400">
                <a:solidFill>
                  <a:srgbClr val="1E2B3C"/>
                </a:solidFill>
                <a:latin typeface="Arial" panose="020B0604020202020204"/>
              </a:endParaRPr>
            </a:p>
          </p:txBody>
        </p:sp>
        <p:sp>
          <p:nvSpPr>
            <p:cNvPr id="58" name="Freeform: Shape 57">
              <a:extLst>
                <a:ext uri="{FF2B5EF4-FFF2-40B4-BE49-F238E27FC236}">
                  <a16:creationId xmlns:a16="http://schemas.microsoft.com/office/drawing/2014/main" id="{44BA463B-8748-9B07-8701-ACAE5B226244}"/>
                </a:ext>
              </a:extLst>
            </p:cNvPr>
            <p:cNvSpPr/>
            <p:nvPr/>
          </p:nvSpPr>
          <p:spPr>
            <a:xfrm>
              <a:off x="5414889" y="3723259"/>
              <a:ext cx="629357" cy="1507908"/>
            </a:xfrm>
            <a:custGeom>
              <a:avLst/>
              <a:gdLst>
                <a:gd name="connsiteX0" fmla="*/ 152741 w 1928914"/>
                <a:gd name="connsiteY0" fmla="*/ 4339668 h 4621584"/>
                <a:gd name="connsiteX1" fmla="*/ 517144 w 1928914"/>
                <a:gd name="connsiteY1" fmla="*/ 3928828 h 4621584"/>
                <a:gd name="connsiteX2" fmla="*/ 603263 w 1928914"/>
                <a:gd name="connsiteY2" fmla="*/ 2529577 h 4621584"/>
                <a:gd name="connsiteX3" fmla="*/ 1075755 w 1928914"/>
                <a:gd name="connsiteY3" fmla="*/ 1446587 h 4621584"/>
                <a:gd name="connsiteX4" fmla="*/ 1113790 w 1928914"/>
                <a:gd name="connsiteY4" fmla="*/ 677248 h 4621584"/>
                <a:gd name="connsiteX5" fmla="*/ 1580094 w 1928914"/>
                <a:gd name="connsiteY5" fmla="*/ 2998 h 4621584"/>
                <a:gd name="connsiteX6" fmla="*/ 1928828 w 1928914"/>
                <a:gd name="connsiteY6" fmla="*/ 1142019 h 4621584"/>
                <a:gd name="connsiteX7" fmla="*/ 1760564 w 1928914"/>
                <a:gd name="connsiteY7" fmla="*/ 1982774 h 4621584"/>
                <a:gd name="connsiteX8" fmla="*/ 1192075 w 1928914"/>
                <a:gd name="connsiteY8" fmla="*/ 2976579 h 4621584"/>
                <a:gd name="connsiteX9" fmla="*/ 1074733 w 1928914"/>
                <a:gd name="connsiteY9" fmla="*/ 4532855 h 4621584"/>
                <a:gd name="connsiteX10" fmla="*/ 1068488 w 1928914"/>
                <a:gd name="connsiteY10" fmla="*/ 4615908 h 4621584"/>
                <a:gd name="connsiteX11" fmla="*/ 3949 w 1928914"/>
                <a:gd name="connsiteY11" fmla="*/ 4621585 h 4621584"/>
                <a:gd name="connsiteX12" fmla="*/ 152741 w 1928914"/>
                <a:gd name="connsiteY12" fmla="*/ 4339668 h 462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8914" h="4621584">
                  <a:moveTo>
                    <a:pt x="152741" y="4339668"/>
                  </a:moveTo>
                  <a:cubicBezTo>
                    <a:pt x="430344" y="4236178"/>
                    <a:pt x="530712" y="4053721"/>
                    <a:pt x="517144" y="3928828"/>
                  </a:cubicBezTo>
                  <a:cubicBezTo>
                    <a:pt x="453903" y="3341379"/>
                    <a:pt x="438689" y="3049868"/>
                    <a:pt x="603263" y="2529577"/>
                  </a:cubicBezTo>
                  <a:cubicBezTo>
                    <a:pt x="772379" y="1994979"/>
                    <a:pt x="962102" y="1692796"/>
                    <a:pt x="1075755" y="1446587"/>
                  </a:cubicBezTo>
                  <a:cubicBezTo>
                    <a:pt x="1171298" y="1239549"/>
                    <a:pt x="1105729" y="1041594"/>
                    <a:pt x="1113790" y="677248"/>
                  </a:cubicBezTo>
                  <a:cubicBezTo>
                    <a:pt x="1122873" y="264591"/>
                    <a:pt x="1321396" y="-33334"/>
                    <a:pt x="1580094" y="2998"/>
                  </a:cubicBezTo>
                  <a:cubicBezTo>
                    <a:pt x="1830617" y="38195"/>
                    <a:pt x="1919915" y="294906"/>
                    <a:pt x="1928828" y="1142019"/>
                  </a:cubicBezTo>
                  <a:cubicBezTo>
                    <a:pt x="1931042" y="1350476"/>
                    <a:pt x="1891190" y="1749962"/>
                    <a:pt x="1760564" y="1982774"/>
                  </a:cubicBezTo>
                  <a:cubicBezTo>
                    <a:pt x="1438682" y="2556599"/>
                    <a:pt x="1192075" y="2976579"/>
                    <a:pt x="1192075" y="2976579"/>
                  </a:cubicBezTo>
                  <a:lnTo>
                    <a:pt x="1074733" y="4532855"/>
                  </a:lnTo>
                  <a:lnTo>
                    <a:pt x="1068488" y="4615908"/>
                  </a:lnTo>
                  <a:lnTo>
                    <a:pt x="3949" y="4621585"/>
                  </a:lnTo>
                  <a:cubicBezTo>
                    <a:pt x="3949" y="4621585"/>
                    <a:pt x="-38174" y="4410857"/>
                    <a:pt x="152741" y="4339668"/>
                  </a:cubicBezTo>
                  <a:close/>
                </a:path>
              </a:pathLst>
            </a:custGeom>
            <a:solidFill>
              <a:srgbClr val="1E2B3C"/>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59" name="Freeform: Shape 58">
              <a:extLst>
                <a:ext uri="{FF2B5EF4-FFF2-40B4-BE49-F238E27FC236}">
                  <a16:creationId xmlns:a16="http://schemas.microsoft.com/office/drawing/2014/main" id="{AF15D94F-666E-8930-BC69-AB69CDF7A4F7}"/>
                </a:ext>
              </a:extLst>
            </p:cNvPr>
            <p:cNvSpPr/>
            <p:nvPr/>
          </p:nvSpPr>
          <p:spPr>
            <a:xfrm>
              <a:off x="5782570" y="3497749"/>
              <a:ext cx="174672" cy="183525"/>
            </a:xfrm>
            <a:custGeom>
              <a:avLst/>
              <a:gdLst>
                <a:gd name="connsiteX0" fmla="*/ 521824 w 535350"/>
                <a:gd name="connsiteY0" fmla="*/ 250055 h 562485"/>
                <a:gd name="connsiteX1" fmla="*/ 481632 w 535350"/>
                <a:gd name="connsiteY1" fmla="*/ 254596 h 562485"/>
                <a:gd name="connsiteX2" fmla="*/ 466542 w 535350"/>
                <a:gd name="connsiteY2" fmla="*/ 250742 h 562485"/>
                <a:gd name="connsiteX3" fmla="*/ 465055 w 535350"/>
                <a:gd name="connsiteY3" fmla="*/ 244037 h 562485"/>
                <a:gd name="connsiteX4" fmla="*/ 293611 w 535350"/>
                <a:gd name="connsiteY4" fmla="*/ 6060 h 562485"/>
                <a:gd name="connsiteX5" fmla="*/ 293611 w 535350"/>
                <a:gd name="connsiteY5" fmla="*/ 6060 h 562485"/>
                <a:gd name="connsiteX6" fmla="*/ 24258 w 535350"/>
                <a:gd name="connsiteY6" fmla="*/ 172372 h 562485"/>
                <a:gd name="connsiteX7" fmla="*/ 24241 w 535350"/>
                <a:gd name="connsiteY7" fmla="*/ 172451 h 562485"/>
                <a:gd name="connsiteX8" fmla="*/ 0 w 535350"/>
                <a:gd name="connsiteY8" fmla="*/ 274977 h 562485"/>
                <a:gd name="connsiteX9" fmla="*/ 0 w 535350"/>
                <a:gd name="connsiteY9" fmla="*/ 274977 h 562485"/>
                <a:gd name="connsiteX10" fmla="*/ 82486 w 535350"/>
                <a:gd name="connsiteY10" fmla="*/ 294449 h 562485"/>
                <a:gd name="connsiteX11" fmla="*/ 82486 w 535350"/>
                <a:gd name="connsiteY11" fmla="*/ 294449 h 562485"/>
                <a:gd name="connsiteX12" fmla="*/ 39341 w 535350"/>
                <a:gd name="connsiteY12" fmla="*/ 476962 h 562485"/>
                <a:gd name="connsiteX13" fmla="*/ 39341 w 535350"/>
                <a:gd name="connsiteY13" fmla="*/ 476962 h 562485"/>
                <a:gd name="connsiteX14" fmla="*/ 163609 w 535350"/>
                <a:gd name="connsiteY14" fmla="*/ 556439 h 562485"/>
                <a:gd name="connsiteX15" fmla="*/ 163609 w 535350"/>
                <a:gd name="connsiteY15" fmla="*/ 556439 h 562485"/>
                <a:gd name="connsiteX16" fmla="*/ 432980 w 535350"/>
                <a:gd name="connsiteY16" fmla="*/ 390003 h 562485"/>
                <a:gd name="connsiteX17" fmla="*/ 432980 w 535350"/>
                <a:gd name="connsiteY17" fmla="*/ 389991 h 562485"/>
                <a:gd name="connsiteX18" fmla="*/ 441893 w 535350"/>
                <a:gd name="connsiteY18" fmla="*/ 352297 h 562485"/>
                <a:gd name="connsiteX19" fmla="*/ 450635 w 535350"/>
                <a:gd name="connsiteY19" fmla="*/ 362288 h 562485"/>
                <a:gd name="connsiteX20" fmla="*/ 520065 w 535350"/>
                <a:gd name="connsiteY20" fmla="*/ 327659 h 562485"/>
                <a:gd name="connsiteX21" fmla="*/ 521824 w 535350"/>
                <a:gd name="connsiteY21" fmla="*/ 250055 h 56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5350" h="562485">
                  <a:moveTo>
                    <a:pt x="521824" y="250055"/>
                  </a:moveTo>
                  <a:cubicBezTo>
                    <a:pt x="511038" y="243186"/>
                    <a:pt x="496108" y="245457"/>
                    <a:pt x="481632" y="254596"/>
                  </a:cubicBezTo>
                  <a:cubicBezTo>
                    <a:pt x="476398" y="257696"/>
                    <a:pt x="469642" y="255970"/>
                    <a:pt x="466542" y="250742"/>
                  </a:cubicBezTo>
                  <a:cubicBezTo>
                    <a:pt x="465344" y="248721"/>
                    <a:pt x="464822" y="246371"/>
                    <a:pt x="465055" y="244037"/>
                  </a:cubicBezTo>
                  <a:cubicBezTo>
                    <a:pt x="475103" y="133099"/>
                    <a:pt x="402024" y="31657"/>
                    <a:pt x="293611" y="6060"/>
                  </a:cubicBezTo>
                  <a:lnTo>
                    <a:pt x="293611" y="6060"/>
                  </a:lnTo>
                  <a:cubicBezTo>
                    <a:pt x="173306" y="-22393"/>
                    <a:pt x="52711" y="52066"/>
                    <a:pt x="24258" y="172372"/>
                  </a:cubicBezTo>
                  <a:cubicBezTo>
                    <a:pt x="24252" y="172400"/>
                    <a:pt x="24247" y="172423"/>
                    <a:pt x="24241" y="172451"/>
                  </a:cubicBezTo>
                  <a:lnTo>
                    <a:pt x="0" y="274977"/>
                  </a:lnTo>
                  <a:lnTo>
                    <a:pt x="0" y="274977"/>
                  </a:lnTo>
                  <a:lnTo>
                    <a:pt x="82486" y="294449"/>
                  </a:lnTo>
                  <a:lnTo>
                    <a:pt x="82486" y="294449"/>
                  </a:lnTo>
                  <a:lnTo>
                    <a:pt x="39341" y="476962"/>
                  </a:lnTo>
                  <a:lnTo>
                    <a:pt x="39341" y="476962"/>
                  </a:lnTo>
                  <a:cubicBezTo>
                    <a:pt x="70530" y="516803"/>
                    <a:pt x="114362" y="544830"/>
                    <a:pt x="163609" y="556439"/>
                  </a:cubicBezTo>
                  <a:lnTo>
                    <a:pt x="163609" y="556439"/>
                  </a:lnTo>
                  <a:cubicBezTo>
                    <a:pt x="283955" y="584864"/>
                    <a:pt x="404556" y="510348"/>
                    <a:pt x="432980" y="390003"/>
                  </a:cubicBezTo>
                  <a:cubicBezTo>
                    <a:pt x="432980" y="389997"/>
                    <a:pt x="432980" y="389997"/>
                    <a:pt x="432980" y="389991"/>
                  </a:cubicBezTo>
                  <a:lnTo>
                    <a:pt x="441893" y="352297"/>
                  </a:lnTo>
                  <a:cubicBezTo>
                    <a:pt x="443869" y="356344"/>
                    <a:pt x="446883" y="359796"/>
                    <a:pt x="450635" y="362288"/>
                  </a:cubicBezTo>
                  <a:cubicBezTo>
                    <a:pt x="469313" y="374153"/>
                    <a:pt x="500365" y="358655"/>
                    <a:pt x="520065" y="327659"/>
                  </a:cubicBezTo>
                  <a:cubicBezTo>
                    <a:pt x="539763" y="296663"/>
                    <a:pt x="540502" y="261863"/>
                    <a:pt x="521824" y="250055"/>
                  </a:cubicBezTo>
                  <a:close/>
                </a:path>
              </a:pathLst>
            </a:custGeom>
            <a:solidFill>
              <a:srgbClr val="1E2B3C"/>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60" name="Freeform: Shape 59">
              <a:extLst>
                <a:ext uri="{FF2B5EF4-FFF2-40B4-BE49-F238E27FC236}">
                  <a16:creationId xmlns:a16="http://schemas.microsoft.com/office/drawing/2014/main" id="{3A680CA3-D4DE-AA55-DF99-B5DACB21CC7F}"/>
                </a:ext>
              </a:extLst>
            </p:cNvPr>
            <p:cNvSpPr/>
            <p:nvPr/>
          </p:nvSpPr>
          <p:spPr>
            <a:xfrm>
              <a:off x="5802963" y="3614102"/>
              <a:ext cx="28395" cy="5529"/>
            </a:xfrm>
            <a:custGeom>
              <a:avLst/>
              <a:gdLst>
                <a:gd name="connsiteX0" fmla="*/ 87028 w 87027"/>
                <a:gd name="connsiteY0" fmla="*/ 0 h 16947"/>
                <a:gd name="connsiteX1" fmla="*/ 0 w 87027"/>
                <a:gd name="connsiteY1" fmla="*/ 13738 h 16947"/>
              </a:gdLst>
              <a:ahLst/>
              <a:cxnLst>
                <a:cxn ang="0">
                  <a:pos x="connsiteX0" y="connsiteY0"/>
                </a:cxn>
                <a:cxn ang="0">
                  <a:pos x="connsiteX1" y="connsiteY1"/>
                </a:cxn>
              </a:cxnLst>
              <a:rect l="l" t="t" r="r" b="b"/>
              <a:pathLst>
                <a:path w="87027" h="16947">
                  <a:moveTo>
                    <a:pt x="87028" y="0"/>
                  </a:moveTo>
                  <a:cubicBezTo>
                    <a:pt x="60999" y="15964"/>
                    <a:pt x="29685" y="20903"/>
                    <a:pt x="0" y="13738"/>
                  </a:cubicBezTo>
                </a:path>
              </a:pathLst>
            </a:custGeom>
            <a:noFill/>
            <a:ln w="14188" cap="rnd">
              <a:solidFill>
                <a:srgbClr val="F37C7F"/>
              </a:solidFill>
              <a:prstDash val="solid"/>
              <a:miter/>
            </a:ln>
          </p:spPr>
          <p:txBody>
            <a:bodyPr rtlCol="0" anchor="ctr"/>
            <a:lstStyle/>
            <a:p>
              <a:pPr defTabSz="1219078"/>
              <a:endParaRPr lang="nb-NO" sz="2400">
                <a:solidFill>
                  <a:srgbClr val="1E2B3C"/>
                </a:solidFill>
                <a:latin typeface="Arial" panose="020B0604020202020204"/>
              </a:endParaRPr>
            </a:p>
          </p:txBody>
        </p:sp>
        <p:sp>
          <p:nvSpPr>
            <p:cNvPr id="61" name="Freeform: Shape 60">
              <a:extLst>
                <a:ext uri="{FF2B5EF4-FFF2-40B4-BE49-F238E27FC236}">
                  <a16:creationId xmlns:a16="http://schemas.microsoft.com/office/drawing/2014/main" id="{816E30F7-8D26-A4FB-9B51-A0385AD68B94}"/>
                </a:ext>
              </a:extLst>
            </p:cNvPr>
            <p:cNvSpPr/>
            <p:nvPr/>
          </p:nvSpPr>
          <p:spPr>
            <a:xfrm>
              <a:off x="5650468" y="4132453"/>
              <a:ext cx="391490" cy="1097214"/>
            </a:xfrm>
            <a:custGeom>
              <a:avLst/>
              <a:gdLst>
                <a:gd name="connsiteX0" fmla="*/ 1199878 w 1199877"/>
                <a:gd name="connsiteY0" fmla="*/ 0 h 3362847"/>
                <a:gd name="connsiteX1" fmla="*/ 1124034 w 1199877"/>
                <a:gd name="connsiteY1" fmla="*/ 3362848 h 3362847"/>
                <a:gd name="connsiteX2" fmla="*/ 0 w 1199877"/>
                <a:gd name="connsiteY2" fmla="*/ 3362848 h 3362847"/>
                <a:gd name="connsiteX3" fmla="*/ 198693 w 1199877"/>
                <a:gd name="connsiteY3" fmla="*/ 3079001 h 3362847"/>
                <a:gd name="connsiteX4" fmla="*/ 503658 w 1199877"/>
                <a:gd name="connsiteY4" fmla="*/ 2846247 h 3362847"/>
                <a:gd name="connsiteX5" fmla="*/ 333350 w 1199877"/>
                <a:gd name="connsiteY5" fmla="*/ 676010 h 33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877" h="3362847">
                  <a:moveTo>
                    <a:pt x="1199878" y="0"/>
                  </a:moveTo>
                  <a:lnTo>
                    <a:pt x="1124034" y="3362848"/>
                  </a:lnTo>
                  <a:lnTo>
                    <a:pt x="0" y="3362848"/>
                  </a:lnTo>
                  <a:cubicBezTo>
                    <a:pt x="0" y="3362848"/>
                    <a:pt x="53817" y="3090752"/>
                    <a:pt x="198693" y="3079001"/>
                  </a:cubicBezTo>
                  <a:cubicBezTo>
                    <a:pt x="422307" y="3061346"/>
                    <a:pt x="497754" y="2963873"/>
                    <a:pt x="503658" y="2846247"/>
                  </a:cubicBezTo>
                  <a:cubicBezTo>
                    <a:pt x="517623" y="2568815"/>
                    <a:pt x="335053" y="1336465"/>
                    <a:pt x="333350" y="676010"/>
                  </a:cubicBezTo>
                </a:path>
              </a:pathLst>
            </a:custGeom>
            <a:solidFill>
              <a:srgbClr val="1E2B3C"/>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62" name="Freeform: Shape 61">
              <a:extLst>
                <a:ext uri="{FF2B5EF4-FFF2-40B4-BE49-F238E27FC236}">
                  <a16:creationId xmlns:a16="http://schemas.microsoft.com/office/drawing/2014/main" id="{EC9CA51D-D551-D666-4FD5-1A943435065F}"/>
                </a:ext>
              </a:extLst>
            </p:cNvPr>
            <p:cNvSpPr/>
            <p:nvPr/>
          </p:nvSpPr>
          <p:spPr>
            <a:xfrm>
              <a:off x="5650542" y="4353092"/>
              <a:ext cx="166795" cy="876575"/>
            </a:xfrm>
            <a:custGeom>
              <a:avLst/>
              <a:gdLst>
                <a:gd name="connsiteX0" fmla="*/ 0 w 511208"/>
                <a:gd name="connsiteY0" fmla="*/ 2686611 h 2686611"/>
                <a:gd name="connsiteX1" fmla="*/ 60119 w 511208"/>
                <a:gd name="connsiteY1" fmla="*/ 2510626 h 2686611"/>
                <a:gd name="connsiteX2" fmla="*/ 84870 w 511208"/>
                <a:gd name="connsiteY2" fmla="*/ 2470888 h 2686611"/>
                <a:gd name="connsiteX3" fmla="*/ 116093 w 511208"/>
                <a:gd name="connsiteY3" fmla="*/ 2435293 h 2686611"/>
                <a:gd name="connsiteX4" fmla="*/ 155548 w 511208"/>
                <a:gd name="connsiteY4" fmla="*/ 2407987 h 2686611"/>
                <a:gd name="connsiteX5" fmla="*/ 178256 w 511208"/>
                <a:gd name="connsiteY5" fmla="*/ 2399585 h 2686611"/>
                <a:gd name="connsiteX6" fmla="*/ 184217 w 511208"/>
                <a:gd name="connsiteY6" fmla="*/ 2397996 h 2686611"/>
                <a:gd name="connsiteX7" fmla="*/ 190291 w 511208"/>
                <a:gd name="connsiteY7" fmla="*/ 2397031 h 2686611"/>
                <a:gd name="connsiteX8" fmla="*/ 202156 w 511208"/>
                <a:gd name="connsiteY8" fmla="*/ 2395384 h 2686611"/>
                <a:gd name="connsiteX9" fmla="*/ 292987 w 511208"/>
                <a:gd name="connsiteY9" fmla="*/ 2381533 h 2686611"/>
                <a:gd name="connsiteX10" fmla="*/ 336926 w 511208"/>
                <a:gd name="connsiteY10" fmla="*/ 2369214 h 2686611"/>
                <a:gd name="connsiteX11" fmla="*/ 378652 w 511208"/>
                <a:gd name="connsiteY11" fmla="*/ 2351331 h 2686611"/>
                <a:gd name="connsiteX12" fmla="*/ 449557 w 511208"/>
                <a:gd name="connsiteY12" fmla="*/ 2296946 h 2686611"/>
                <a:gd name="connsiteX13" fmla="*/ 489693 w 511208"/>
                <a:gd name="connsiteY13" fmla="*/ 2217867 h 2686611"/>
                <a:gd name="connsiteX14" fmla="*/ 496505 w 511208"/>
                <a:gd name="connsiteY14" fmla="*/ 2173359 h 2686611"/>
                <a:gd name="connsiteX15" fmla="*/ 497073 w 511208"/>
                <a:gd name="connsiteY15" fmla="*/ 2127376 h 2686611"/>
                <a:gd name="connsiteX16" fmla="*/ 497073 w 511208"/>
                <a:gd name="connsiteY16" fmla="*/ 2104384 h 2686611"/>
                <a:gd name="connsiteX17" fmla="*/ 496051 w 511208"/>
                <a:gd name="connsiteY17" fmla="*/ 2081280 h 2686611"/>
                <a:gd name="connsiteX18" fmla="*/ 494007 w 511208"/>
                <a:gd name="connsiteY18" fmla="*/ 2035012 h 2686611"/>
                <a:gd name="connsiteX19" fmla="*/ 480042 w 511208"/>
                <a:gd name="connsiteY19" fmla="*/ 1850171 h 2686611"/>
                <a:gd name="connsiteX20" fmla="*/ 443766 w 511208"/>
                <a:gd name="connsiteY20" fmla="*/ 1480773 h 2686611"/>
                <a:gd name="connsiteX21" fmla="*/ 369966 w 511208"/>
                <a:gd name="connsiteY21" fmla="*/ 741806 h 2686611"/>
                <a:gd name="connsiteX22" fmla="*/ 354354 w 511208"/>
                <a:gd name="connsiteY22" fmla="*/ 556737 h 2686611"/>
                <a:gd name="connsiteX23" fmla="*/ 347429 w 511208"/>
                <a:gd name="connsiteY23" fmla="*/ 464090 h 2686611"/>
                <a:gd name="connsiteX24" fmla="*/ 341184 w 511208"/>
                <a:gd name="connsiteY24" fmla="*/ 371442 h 2686611"/>
                <a:gd name="connsiteX25" fmla="*/ 337210 w 511208"/>
                <a:gd name="connsiteY25" fmla="*/ 278624 h 2686611"/>
                <a:gd name="connsiteX26" fmla="*/ 334826 w 511208"/>
                <a:gd name="connsiteY26" fmla="*/ 185750 h 2686611"/>
                <a:gd name="connsiteX27" fmla="*/ 333804 w 511208"/>
                <a:gd name="connsiteY27" fmla="*/ 0 h 2686611"/>
                <a:gd name="connsiteX28" fmla="*/ 337494 w 511208"/>
                <a:gd name="connsiteY28" fmla="*/ 92761 h 2686611"/>
                <a:gd name="connsiteX29" fmla="*/ 339424 w 511208"/>
                <a:gd name="connsiteY29" fmla="*/ 139142 h 2686611"/>
                <a:gd name="connsiteX30" fmla="*/ 342206 w 511208"/>
                <a:gd name="connsiteY30" fmla="*/ 185466 h 2686611"/>
                <a:gd name="connsiteX31" fmla="*/ 347883 w 511208"/>
                <a:gd name="connsiteY31" fmla="*/ 278057 h 2686611"/>
                <a:gd name="connsiteX32" fmla="*/ 355263 w 511208"/>
                <a:gd name="connsiteY32" fmla="*/ 370534 h 2686611"/>
                <a:gd name="connsiteX33" fmla="*/ 368433 w 511208"/>
                <a:gd name="connsiteY33" fmla="*/ 555602 h 2686611"/>
                <a:gd name="connsiteX34" fmla="*/ 383988 w 511208"/>
                <a:gd name="connsiteY34" fmla="*/ 740500 h 2686611"/>
                <a:gd name="connsiteX35" fmla="*/ 457788 w 511208"/>
                <a:gd name="connsiteY35" fmla="*/ 1479297 h 2686611"/>
                <a:gd name="connsiteX36" fmla="*/ 494121 w 511208"/>
                <a:gd name="connsiteY36" fmla="*/ 1848922 h 2686611"/>
                <a:gd name="connsiteX37" fmla="*/ 508143 w 511208"/>
                <a:gd name="connsiteY37" fmla="*/ 2034274 h 2686611"/>
                <a:gd name="connsiteX38" fmla="*/ 510186 w 511208"/>
                <a:gd name="connsiteY38" fmla="*/ 2080768 h 2686611"/>
                <a:gd name="connsiteX39" fmla="*/ 511208 w 511208"/>
                <a:gd name="connsiteY39" fmla="*/ 2104044 h 2686611"/>
                <a:gd name="connsiteX40" fmla="*/ 511208 w 511208"/>
                <a:gd name="connsiteY40" fmla="*/ 2127376 h 2686611"/>
                <a:gd name="connsiteX41" fmla="*/ 510641 w 511208"/>
                <a:gd name="connsiteY41" fmla="*/ 2174268 h 2686611"/>
                <a:gd name="connsiteX42" fmla="*/ 503374 w 511208"/>
                <a:gd name="connsiteY42" fmla="*/ 2221330 h 2686611"/>
                <a:gd name="connsiteX43" fmla="*/ 460286 w 511208"/>
                <a:gd name="connsiteY43" fmla="*/ 2306143 h 2686611"/>
                <a:gd name="connsiteX44" fmla="*/ 385294 w 511208"/>
                <a:gd name="connsiteY44" fmla="*/ 2364104 h 2686611"/>
                <a:gd name="connsiteX45" fmla="*/ 341752 w 511208"/>
                <a:gd name="connsiteY45" fmla="*/ 2382725 h 2686611"/>
                <a:gd name="connsiteX46" fmla="*/ 296336 w 511208"/>
                <a:gd name="connsiteY46" fmla="*/ 2395441 h 2686611"/>
                <a:gd name="connsiteX47" fmla="*/ 273629 w 511208"/>
                <a:gd name="connsiteY47" fmla="*/ 2400437 h 2686611"/>
                <a:gd name="connsiteX48" fmla="*/ 250467 w 511208"/>
                <a:gd name="connsiteY48" fmla="*/ 2404297 h 2686611"/>
                <a:gd name="connsiteX49" fmla="*/ 239113 w 511208"/>
                <a:gd name="connsiteY49" fmla="*/ 2406171 h 2686611"/>
                <a:gd name="connsiteX50" fmla="*/ 227759 w 511208"/>
                <a:gd name="connsiteY50" fmla="*/ 2407419 h 2686611"/>
                <a:gd name="connsiteX51" fmla="*/ 204427 w 511208"/>
                <a:gd name="connsiteY51" fmla="*/ 2409747 h 2686611"/>
                <a:gd name="connsiteX52" fmla="*/ 193073 w 511208"/>
                <a:gd name="connsiteY52" fmla="*/ 2410996 h 2686611"/>
                <a:gd name="connsiteX53" fmla="*/ 187396 w 511208"/>
                <a:gd name="connsiteY53" fmla="*/ 2411621 h 2686611"/>
                <a:gd name="connsiteX54" fmla="*/ 182059 w 511208"/>
                <a:gd name="connsiteY54" fmla="*/ 2412869 h 2686611"/>
                <a:gd name="connsiteX55" fmla="*/ 161225 w 511208"/>
                <a:gd name="connsiteY55" fmla="*/ 2419625 h 2686611"/>
                <a:gd name="connsiteX56" fmla="*/ 123757 w 511208"/>
                <a:gd name="connsiteY56" fmla="*/ 2443638 h 2686611"/>
                <a:gd name="connsiteX57" fmla="*/ 92648 w 511208"/>
                <a:gd name="connsiteY57" fmla="*/ 2476564 h 2686611"/>
                <a:gd name="connsiteX58" fmla="*/ 67101 w 511208"/>
                <a:gd name="connsiteY58" fmla="*/ 2514657 h 2686611"/>
                <a:gd name="connsiteX59" fmla="*/ 27930 w 511208"/>
                <a:gd name="connsiteY59" fmla="*/ 2598108 h 2686611"/>
                <a:gd name="connsiteX60" fmla="*/ 0 w 511208"/>
                <a:gd name="connsiteY60" fmla="*/ 2686611 h 268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11208" h="2686611">
                  <a:moveTo>
                    <a:pt x="0" y="2686611"/>
                  </a:moveTo>
                  <a:cubicBezTo>
                    <a:pt x="11371" y="2625358"/>
                    <a:pt x="31626" y="2566033"/>
                    <a:pt x="60119" y="2510626"/>
                  </a:cubicBezTo>
                  <a:cubicBezTo>
                    <a:pt x="67561" y="2496888"/>
                    <a:pt x="75827" y="2483604"/>
                    <a:pt x="84870" y="2470888"/>
                  </a:cubicBezTo>
                  <a:cubicBezTo>
                    <a:pt x="94112" y="2458058"/>
                    <a:pt x="104569" y="2446136"/>
                    <a:pt x="116093" y="2435293"/>
                  </a:cubicBezTo>
                  <a:cubicBezTo>
                    <a:pt x="127754" y="2424206"/>
                    <a:pt x="141061" y="2414993"/>
                    <a:pt x="155548" y="2407987"/>
                  </a:cubicBezTo>
                  <a:cubicBezTo>
                    <a:pt x="162837" y="2404479"/>
                    <a:pt x="170439" y="2401663"/>
                    <a:pt x="178256" y="2399585"/>
                  </a:cubicBezTo>
                  <a:lnTo>
                    <a:pt x="184217" y="2397996"/>
                  </a:lnTo>
                  <a:lnTo>
                    <a:pt x="190291" y="2397031"/>
                  </a:lnTo>
                  <a:cubicBezTo>
                    <a:pt x="194265" y="2396406"/>
                    <a:pt x="198466" y="2395782"/>
                    <a:pt x="202156" y="2395384"/>
                  </a:cubicBezTo>
                  <a:cubicBezTo>
                    <a:pt x="232715" y="2392864"/>
                    <a:pt x="263064" y="2388237"/>
                    <a:pt x="292987" y="2381533"/>
                  </a:cubicBezTo>
                  <a:cubicBezTo>
                    <a:pt x="307974" y="2378581"/>
                    <a:pt x="322336" y="2373528"/>
                    <a:pt x="336926" y="2369214"/>
                  </a:cubicBezTo>
                  <a:cubicBezTo>
                    <a:pt x="351198" y="2364144"/>
                    <a:pt x="365135" y="2358172"/>
                    <a:pt x="378652" y="2351331"/>
                  </a:cubicBezTo>
                  <a:cubicBezTo>
                    <a:pt x="405668" y="2338104"/>
                    <a:pt x="429778" y="2319614"/>
                    <a:pt x="449557" y="2296946"/>
                  </a:cubicBezTo>
                  <a:cubicBezTo>
                    <a:pt x="468858" y="2274034"/>
                    <a:pt x="482597" y="2246972"/>
                    <a:pt x="489693" y="2217867"/>
                  </a:cubicBezTo>
                  <a:cubicBezTo>
                    <a:pt x="493303" y="2203266"/>
                    <a:pt x="495585" y="2188369"/>
                    <a:pt x="496505" y="2173359"/>
                  </a:cubicBezTo>
                  <a:cubicBezTo>
                    <a:pt x="497186" y="2158145"/>
                    <a:pt x="496846" y="2142704"/>
                    <a:pt x="497073" y="2127376"/>
                  </a:cubicBezTo>
                  <a:cubicBezTo>
                    <a:pt x="497073" y="2119712"/>
                    <a:pt x="497073" y="2112049"/>
                    <a:pt x="497073" y="2104384"/>
                  </a:cubicBezTo>
                  <a:lnTo>
                    <a:pt x="496051" y="2081280"/>
                  </a:lnTo>
                  <a:lnTo>
                    <a:pt x="494007" y="2035012"/>
                  </a:lnTo>
                  <a:cubicBezTo>
                    <a:pt x="490221" y="1973400"/>
                    <a:pt x="485566" y="1911783"/>
                    <a:pt x="480042" y="1850171"/>
                  </a:cubicBezTo>
                  <a:cubicBezTo>
                    <a:pt x="469199" y="1726925"/>
                    <a:pt x="456483" y="1603849"/>
                    <a:pt x="443766" y="1480773"/>
                  </a:cubicBezTo>
                  <a:cubicBezTo>
                    <a:pt x="418163" y="1234564"/>
                    <a:pt x="391879" y="988412"/>
                    <a:pt x="369966" y="741806"/>
                  </a:cubicBezTo>
                  <a:cubicBezTo>
                    <a:pt x="364743" y="680098"/>
                    <a:pt x="359180" y="618446"/>
                    <a:pt x="354354" y="556737"/>
                  </a:cubicBezTo>
                  <a:lnTo>
                    <a:pt x="347429" y="464090"/>
                  </a:lnTo>
                  <a:cubicBezTo>
                    <a:pt x="345158" y="433208"/>
                    <a:pt x="342603" y="402381"/>
                    <a:pt x="341184" y="371442"/>
                  </a:cubicBezTo>
                  <a:lnTo>
                    <a:pt x="337210" y="278624"/>
                  </a:lnTo>
                  <a:lnTo>
                    <a:pt x="334826" y="185750"/>
                  </a:lnTo>
                  <a:cubicBezTo>
                    <a:pt x="332498" y="123871"/>
                    <a:pt x="333804" y="61879"/>
                    <a:pt x="333804" y="0"/>
                  </a:cubicBezTo>
                  <a:lnTo>
                    <a:pt x="337494" y="92761"/>
                  </a:lnTo>
                  <a:cubicBezTo>
                    <a:pt x="338175" y="108259"/>
                    <a:pt x="338402" y="123701"/>
                    <a:pt x="339424" y="139142"/>
                  </a:cubicBezTo>
                  <a:lnTo>
                    <a:pt x="342206" y="185466"/>
                  </a:lnTo>
                  <a:lnTo>
                    <a:pt x="347883" y="278057"/>
                  </a:lnTo>
                  <a:lnTo>
                    <a:pt x="355263" y="370534"/>
                  </a:lnTo>
                  <a:cubicBezTo>
                    <a:pt x="358726" y="432242"/>
                    <a:pt x="363948" y="493894"/>
                    <a:pt x="368433" y="555602"/>
                  </a:cubicBezTo>
                  <a:cubicBezTo>
                    <a:pt x="372918" y="617311"/>
                    <a:pt x="378822" y="678848"/>
                    <a:pt x="383988" y="740500"/>
                  </a:cubicBezTo>
                  <a:cubicBezTo>
                    <a:pt x="406185" y="986993"/>
                    <a:pt x="432469" y="1233088"/>
                    <a:pt x="457788" y="1479297"/>
                  </a:cubicBezTo>
                  <a:cubicBezTo>
                    <a:pt x="470562" y="1602430"/>
                    <a:pt x="483278" y="1725562"/>
                    <a:pt x="494121" y="1848922"/>
                  </a:cubicBezTo>
                  <a:cubicBezTo>
                    <a:pt x="499758" y="1910574"/>
                    <a:pt x="504436" y="1972356"/>
                    <a:pt x="508143" y="2034274"/>
                  </a:cubicBezTo>
                  <a:lnTo>
                    <a:pt x="510186" y="2080768"/>
                  </a:lnTo>
                  <a:lnTo>
                    <a:pt x="511208" y="2104044"/>
                  </a:lnTo>
                  <a:cubicBezTo>
                    <a:pt x="511208" y="2111765"/>
                    <a:pt x="511208" y="2119599"/>
                    <a:pt x="511208" y="2127376"/>
                  </a:cubicBezTo>
                  <a:cubicBezTo>
                    <a:pt x="511208" y="2143044"/>
                    <a:pt x="511208" y="2158543"/>
                    <a:pt x="510641" y="2174268"/>
                  </a:cubicBezTo>
                  <a:cubicBezTo>
                    <a:pt x="509636" y="2190140"/>
                    <a:pt x="507200" y="2205894"/>
                    <a:pt x="503374" y="2221330"/>
                  </a:cubicBezTo>
                  <a:cubicBezTo>
                    <a:pt x="495767" y="2252553"/>
                    <a:pt x="481018" y="2281590"/>
                    <a:pt x="460286" y="2306143"/>
                  </a:cubicBezTo>
                  <a:cubicBezTo>
                    <a:pt x="439389" y="2330259"/>
                    <a:pt x="413894" y="2349963"/>
                    <a:pt x="385294" y="2364104"/>
                  </a:cubicBezTo>
                  <a:cubicBezTo>
                    <a:pt x="371192" y="2371229"/>
                    <a:pt x="356648" y="2377451"/>
                    <a:pt x="341752" y="2382725"/>
                  </a:cubicBezTo>
                  <a:cubicBezTo>
                    <a:pt x="326708" y="2387210"/>
                    <a:pt x="311777" y="2392433"/>
                    <a:pt x="296336" y="2395441"/>
                  </a:cubicBezTo>
                  <a:cubicBezTo>
                    <a:pt x="288672" y="2397087"/>
                    <a:pt x="281065" y="2399245"/>
                    <a:pt x="273629" y="2400437"/>
                  </a:cubicBezTo>
                  <a:lnTo>
                    <a:pt x="250467" y="2404297"/>
                  </a:lnTo>
                  <a:cubicBezTo>
                    <a:pt x="246606" y="2404922"/>
                    <a:pt x="242746" y="2405716"/>
                    <a:pt x="239113" y="2406171"/>
                  </a:cubicBezTo>
                  <a:lnTo>
                    <a:pt x="227759" y="2407419"/>
                  </a:lnTo>
                  <a:cubicBezTo>
                    <a:pt x="219981" y="2408271"/>
                    <a:pt x="212204" y="2409009"/>
                    <a:pt x="204427" y="2409747"/>
                  </a:cubicBezTo>
                  <a:cubicBezTo>
                    <a:pt x="200453" y="2410088"/>
                    <a:pt x="196990" y="2410599"/>
                    <a:pt x="193073" y="2410996"/>
                  </a:cubicBezTo>
                  <a:lnTo>
                    <a:pt x="187396" y="2411621"/>
                  </a:lnTo>
                  <a:lnTo>
                    <a:pt x="182059" y="2412869"/>
                  </a:lnTo>
                  <a:cubicBezTo>
                    <a:pt x="174906" y="2414413"/>
                    <a:pt x="167924" y="2416679"/>
                    <a:pt x="161225" y="2419625"/>
                  </a:cubicBezTo>
                  <a:cubicBezTo>
                    <a:pt x="147561" y="2425631"/>
                    <a:pt x="134918" y="2433732"/>
                    <a:pt x="123757" y="2443638"/>
                  </a:cubicBezTo>
                  <a:cubicBezTo>
                    <a:pt x="112375" y="2453630"/>
                    <a:pt x="101963" y="2464643"/>
                    <a:pt x="92648" y="2476564"/>
                  </a:cubicBezTo>
                  <a:cubicBezTo>
                    <a:pt x="83388" y="2488770"/>
                    <a:pt x="74856" y="2501486"/>
                    <a:pt x="67101" y="2514657"/>
                  </a:cubicBezTo>
                  <a:cubicBezTo>
                    <a:pt x="51774" y="2541339"/>
                    <a:pt x="38671" y="2569269"/>
                    <a:pt x="27930" y="2598108"/>
                  </a:cubicBezTo>
                  <a:cubicBezTo>
                    <a:pt x="16707" y="2626947"/>
                    <a:pt x="7380" y="2656524"/>
                    <a:pt x="0" y="2686611"/>
                  </a:cubicBezTo>
                  <a:close/>
                </a:path>
              </a:pathLst>
            </a:custGeom>
            <a:solidFill>
              <a:srgbClr val="F05F63"/>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63" name="Freeform: Shape 62">
              <a:extLst>
                <a:ext uri="{FF2B5EF4-FFF2-40B4-BE49-F238E27FC236}">
                  <a16:creationId xmlns:a16="http://schemas.microsoft.com/office/drawing/2014/main" id="{7294167C-88EE-8CF3-6029-F4A8F4631C70}"/>
                </a:ext>
              </a:extLst>
            </p:cNvPr>
            <p:cNvSpPr/>
            <p:nvPr/>
          </p:nvSpPr>
          <p:spPr>
            <a:xfrm>
              <a:off x="5806069" y="4376597"/>
              <a:ext cx="205552" cy="324940"/>
            </a:xfrm>
            <a:custGeom>
              <a:avLst/>
              <a:gdLst>
                <a:gd name="connsiteX0" fmla="*/ 574071 w 629996"/>
                <a:gd name="connsiteY0" fmla="*/ 281406 h 995907"/>
                <a:gd name="connsiteX1" fmla="*/ 602059 w 629996"/>
                <a:gd name="connsiteY1" fmla="*/ 553615 h 995907"/>
                <a:gd name="connsiteX2" fmla="*/ 533935 w 629996"/>
                <a:gd name="connsiteY2" fmla="*/ 995906 h 995907"/>
                <a:gd name="connsiteX3" fmla="*/ 398313 w 629996"/>
                <a:gd name="connsiteY3" fmla="*/ 965534 h 995907"/>
                <a:gd name="connsiteX4" fmla="*/ 301465 w 629996"/>
                <a:gd name="connsiteY4" fmla="*/ 984949 h 995907"/>
                <a:gd name="connsiteX5" fmla="*/ 225621 w 629996"/>
                <a:gd name="connsiteY5" fmla="*/ 951228 h 995907"/>
                <a:gd name="connsiteX6" fmla="*/ 147563 w 629996"/>
                <a:gd name="connsiteY6" fmla="*/ 949582 h 995907"/>
                <a:gd name="connsiteX7" fmla="*/ 167943 w 629996"/>
                <a:gd name="connsiteY7" fmla="*/ 850633 h 995907"/>
                <a:gd name="connsiteX8" fmla="*/ 184406 w 629996"/>
                <a:gd name="connsiteY8" fmla="*/ 717906 h 995907"/>
                <a:gd name="connsiteX9" fmla="*/ 111571 w 629996"/>
                <a:gd name="connsiteY9" fmla="*/ 913647 h 995907"/>
                <a:gd name="connsiteX10" fmla="*/ 4163 w 629996"/>
                <a:gd name="connsiteY10" fmla="*/ 861589 h 995907"/>
                <a:gd name="connsiteX11" fmla="*/ 28120 w 629996"/>
                <a:gd name="connsiteY11" fmla="*/ 718644 h 995907"/>
                <a:gd name="connsiteX12" fmla="*/ 155794 w 629996"/>
                <a:gd name="connsiteY12" fmla="*/ 318249 h 995907"/>
                <a:gd name="connsiteX13" fmla="*/ 199961 w 629996"/>
                <a:gd name="connsiteY13" fmla="*/ 13284 h 995907"/>
                <a:gd name="connsiteX14" fmla="*/ 600015 w 629996"/>
                <a:gd name="connsiteY14" fmla="*/ 0 h 995907"/>
                <a:gd name="connsiteX15" fmla="*/ 574071 w 629996"/>
                <a:gd name="connsiteY15" fmla="*/ 281406 h 99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9996" h="995907">
                  <a:moveTo>
                    <a:pt x="574071" y="281406"/>
                  </a:moveTo>
                  <a:cubicBezTo>
                    <a:pt x="568394" y="373713"/>
                    <a:pt x="589853" y="463068"/>
                    <a:pt x="602059" y="553615"/>
                  </a:cubicBezTo>
                  <a:cubicBezTo>
                    <a:pt x="613015" y="634738"/>
                    <a:pt x="688235" y="996757"/>
                    <a:pt x="533935" y="995906"/>
                  </a:cubicBezTo>
                  <a:cubicBezTo>
                    <a:pt x="435951" y="995395"/>
                    <a:pt x="398313" y="965534"/>
                    <a:pt x="398313" y="965534"/>
                  </a:cubicBezTo>
                  <a:cubicBezTo>
                    <a:pt x="398313" y="965534"/>
                    <a:pt x="362378" y="1001469"/>
                    <a:pt x="301465" y="984949"/>
                  </a:cubicBezTo>
                  <a:cubicBezTo>
                    <a:pt x="240551" y="968429"/>
                    <a:pt x="225621" y="951228"/>
                    <a:pt x="225621" y="951228"/>
                  </a:cubicBezTo>
                  <a:cubicBezTo>
                    <a:pt x="225621" y="951228"/>
                    <a:pt x="171406" y="982224"/>
                    <a:pt x="147563" y="949582"/>
                  </a:cubicBezTo>
                  <a:cubicBezTo>
                    <a:pt x="123720" y="916939"/>
                    <a:pt x="167943" y="850633"/>
                    <a:pt x="167943" y="850633"/>
                  </a:cubicBezTo>
                  <a:cubicBezTo>
                    <a:pt x="167943" y="850633"/>
                    <a:pt x="208760" y="724548"/>
                    <a:pt x="184406" y="717906"/>
                  </a:cubicBezTo>
                  <a:cubicBezTo>
                    <a:pt x="160052" y="711264"/>
                    <a:pt x="111685" y="912965"/>
                    <a:pt x="111571" y="913647"/>
                  </a:cubicBezTo>
                  <a:cubicBezTo>
                    <a:pt x="105894" y="936354"/>
                    <a:pt x="11316" y="882140"/>
                    <a:pt x="4163" y="861589"/>
                  </a:cubicBezTo>
                  <a:cubicBezTo>
                    <a:pt x="-10710" y="818842"/>
                    <a:pt x="18299" y="759915"/>
                    <a:pt x="28120" y="718644"/>
                  </a:cubicBezTo>
                  <a:cubicBezTo>
                    <a:pt x="60705" y="581432"/>
                    <a:pt x="118951" y="453701"/>
                    <a:pt x="155794" y="318249"/>
                  </a:cubicBezTo>
                  <a:cubicBezTo>
                    <a:pt x="190196" y="191767"/>
                    <a:pt x="199961" y="13284"/>
                    <a:pt x="199961" y="13284"/>
                  </a:cubicBezTo>
                  <a:lnTo>
                    <a:pt x="600015" y="0"/>
                  </a:lnTo>
                  <a:cubicBezTo>
                    <a:pt x="600015" y="0"/>
                    <a:pt x="576569" y="239851"/>
                    <a:pt x="574071" y="281406"/>
                  </a:cubicBezTo>
                  <a:close/>
                </a:path>
              </a:pathLst>
            </a:custGeom>
            <a:solidFill>
              <a:srgbClr val="1E2B3C"/>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64" name="Freeform: Shape 63">
              <a:extLst>
                <a:ext uri="{FF2B5EF4-FFF2-40B4-BE49-F238E27FC236}">
                  <a16:creationId xmlns:a16="http://schemas.microsoft.com/office/drawing/2014/main" id="{3104C154-A2CE-9762-1339-D9C7F0E18362}"/>
                </a:ext>
              </a:extLst>
            </p:cNvPr>
            <p:cNvSpPr/>
            <p:nvPr/>
          </p:nvSpPr>
          <p:spPr>
            <a:xfrm>
              <a:off x="5658326" y="4618411"/>
              <a:ext cx="480468" cy="400287"/>
            </a:xfrm>
            <a:custGeom>
              <a:avLst/>
              <a:gdLst>
                <a:gd name="connsiteX0" fmla="*/ 129421 w 1472584"/>
                <a:gd name="connsiteY0" fmla="*/ 206177 h 1226840"/>
                <a:gd name="connsiteX1" fmla="*/ 725 w 1472584"/>
                <a:gd name="connsiteY1" fmla="*/ 953887 h 1226840"/>
                <a:gd name="connsiteX2" fmla="*/ 41655 w 1472584"/>
                <a:gd name="connsiteY2" fmla="*/ 1011791 h 1226840"/>
                <a:gd name="connsiteX3" fmla="*/ 1285302 w 1472584"/>
                <a:gd name="connsiteY3" fmla="*/ 1226096 h 1226840"/>
                <a:gd name="connsiteX4" fmla="*/ 1343151 w 1472584"/>
                <a:gd name="connsiteY4" fmla="*/ 1185375 h 1226840"/>
                <a:gd name="connsiteX5" fmla="*/ 1343151 w 1472584"/>
                <a:gd name="connsiteY5" fmla="*/ 1185279 h 1226840"/>
                <a:gd name="connsiteX6" fmla="*/ 1471846 w 1472584"/>
                <a:gd name="connsiteY6" fmla="*/ 437569 h 1226840"/>
                <a:gd name="connsiteX7" fmla="*/ 1430973 w 1472584"/>
                <a:gd name="connsiteY7" fmla="*/ 379732 h 1226840"/>
                <a:gd name="connsiteX8" fmla="*/ 1430916 w 1472584"/>
                <a:gd name="connsiteY8" fmla="*/ 379721 h 1226840"/>
                <a:gd name="connsiteX9" fmla="*/ 1152121 w 1472584"/>
                <a:gd name="connsiteY9" fmla="*/ 331694 h 1226840"/>
                <a:gd name="connsiteX10" fmla="*/ 1163475 w 1472584"/>
                <a:gd name="connsiteY10" fmla="*/ 266353 h 1226840"/>
                <a:gd name="connsiteX11" fmla="*/ 1013377 w 1472584"/>
                <a:gd name="connsiteY11" fmla="*/ 54149 h 1226840"/>
                <a:gd name="connsiteX12" fmla="*/ 715110 w 1472584"/>
                <a:gd name="connsiteY12" fmla="*/ 2716 h 1226840"/>
                <a:gd name="connsiteX13" fmla="*/ 502736 w 1472584"/>
                <a:gd name="connsiteY13" fmla="*/ 152473 h 1226840"/>
                <a:gd name="connsiteX14" fmla="*/ 491382 w 1472584"/>
                <a:gd name="connsiteY14" fmla="*/ 217758 h 1226840"/>
                <a:gd name="connsiteX15" fmla="*/ 187326 w 1472584"/>
                <a:gd name="connsiteY15" fmla="*/ 165360 h 1226840"/>
                <a:gd name="connsiteX16" fmla="*/ 129426 w 1472584"/>
                <a:gd name="connsiteY16" fmla="*/ 206131 h 1226840"/>
                <a:gd name="connsiteX17" fmla="*/ 129421 w 1472584"/>
                <a:gd name="connsiteY17" fmla="*/ 206177 h 1226840"/>
                <a:gd name="connsiteX18" fmla="*/ 1057714 w 1472584"/>
                <a:gd name="connsiteY18" fmla="*/ 315401 h 1226840"/>
                <a:gd name="connsiteX19" fmla="*/ 585790 w 1472584"/>
                <a:gd name="connsiteY19" fmla="*/ 234051 h 1226840"/>
                <a:gd name="connsiteX20" fmla="*/ 597144 w 1472584"/>
                <a:gd name="connsiteY20" fmla="*/ 168766 h 1226840"/>
                <a:gd name="connsiteX21" fmla="*/ 698693 w 1472584"/>
                <a:gd name="connsiteY21" fmla="*/ 96975 h 1226840"/>
                <a:gd name="connsiteX22" fmla="*/ 698874 w 1472584"/>
                <a:gd name="connsiteY22" fmla="*/ 97009 h 1226840"/>
                <a:gd name="connsiteX23" fmla="*/ 997254 w 1472584"/>
                <a:gd name="connsiteY23" fmla="*/ 148442 h 1226840"/>
                <a:gd name="connsiteX24" fmla="*/ 1005486 w 1472584"/>
                <a:gd name="connsiteY24" fmla="*/ 150259 h 1226840"/>
                <a:gd name="connsiteX25" fmla="*/ 1069181 w 1472584"/>
                <a:gd name="connsiteY25" fmla="*/ 250117 h 122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72584" h="1226840">
                  <a:moveTo>
                    <a:pt x="129421" y="206177"/>
                  </a:moveTo>
                  <a:lnTo>
                    <a:pt x="725" y="953887"/>
                  </a:lnTo>
                  <a:cubicBezTo>
                    <a:pt x="-3936" y="981176"/>
                    <a:pt x="14377" y="1007085"/>
                    <a:pt x="41655" y="1011791"/>
                  </a:cubicBezTo>
                  <a:lnTo>
                    <a:pt x="1285302" y="1226096"/>
                  </a:lnTo>
                  <a:cubicBezTo>
                    <a:pt x="1312495" y="1230819"/>
                    <a:pt x="1338381" y="1212590"/>
                    <a:pt x="1343151" y="1185375"/>
                  </a:cubicBezTo>
                  <a:cubicBezTo>
                    <a:pt x="1343151" y="1185341"/>
                    <a:pt x="1343151" y="1185313"/>
                    <a:pt x="1343151" y="1185279"/>
                  </a:cubicBezTo>
                  <a:lnTo>
                    <a:pt x="1471846" y="437569"/>
                  </a:lnTo>
                  <a:cubicBezTo>
                    <a:pt x="1476559" y="410314"/>
                    <a:pt x="1458222" y="384421"/>
                    <a:pt x="1430973" y="379732"/>
                  </a:cubicBezTo>
                  <a:cubicBezTo>
                    <a:pt x="1430973" y="379732"/>
                    <a:pt x="1430916" y="379727"/>
                    <a:pt x="1430916" y="379721"/>
                  </a:cubicBezTo>
                  <a:lnTo>
                    <a:pt x="1152121" y="331694"/>
                  </a:lnTo>
                  <a:lnTo>
                    <a:pt x="1163475" y="266353"/>
                  </a:lnTo>
                  <a:cubicBezTo>
                    <a:pt x="1180506" y="166331"/>
                    <a:pt x="1113359" y="71395"/>
                    <a:pt x="1013377" y="54149"/>
                  </a:cubicBezTo>
                  <a:lnTo>
                    <a:pt x="715110" y="2716"/>
                  </a:lnTo>
                  <a:cubicBezTo>
                    <a:pt x="615111" y="-14571"/>
                    <a:pt x="520034" y="52474"/>
                    <a:pt x="502736" y="152473"/>
                  </a:cubicBezTo>
                  <a:lnTo>
                    <a:pt x="491382" y="217758"/>
                  </a:lnTo>
                  <a:lnTo>
                    <a:pt x="187326" y="165360"/>
                  </a:lnTo>
                  <a:cubicBezTo>
                    <a:pt x="160082" y="160631"/>
                    <a:pt x="134161" y="178882"/>
                    <a:pt x="129426" y="206131"/>
                  </a:cubicBezTo>
                  <a:cubicBezTo>
                    <a:pt x="129426" y="206143"/>
                    <a:pt x="129421" y="206160"/>
                    <a:pt x="129421" y="206177"/>
                  </a:cubicBezTo>
                  <a:close/>
                  <a:moveTo>
                    <a:pt x="1057714" y="315401"/>
                  </a:moveTo>
                  <a:lnTo>
                    <a:pt x="585790" y="234051"/>
                  </a:lnTo>
                  <a:lnTo>
                    <a:pt x="597144" y="168766"/>
                  </a:lnTo>
                  <a:cubicBezTo>
                    <a:pt x="605364" y="120898"/>
                    <a:pt x="650825" y="88761"/>
                    <a:pt x="698693" y="96975"/>
                  </a:cubicBezTo>
                  <a:cubicBezTo>
                    <a:pt x="698750" y="96987"/>
                    <a:pt x="698812" y="96998"/>
                    <a:pt x="698874" y="97009"/>
                  </a:cubicBezTo>
                  <a:lnTo>
                    <a:pt x="997254" y="148442"/>
                  </a:lnTo>
                  <a:cubicBezTo>
                    <a:pt x="1000030" y="148897"/>
                    <a:pt x="1002778" y="149499"/>
                    <a:pt x="1005486" y="150259"/>
                  </a:cubicBezTo>
                  <a:cubicBezTo>
                    <a:pt x="1049244" y="162203"/>
                    <a:pt x="1076800" y="205399"/>
                    <a:pt x="1069181" y="250117"/>
                  </a:cubicBezTo>
                  <a:close/>
                </a:path>
              </a:pathLst>
            </a:custGeom>
            <a:solidFill>
              <a:srgbClr val="E5AA20"/>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65" name="Freeform: Shape 64">
              <a:extLst>
                <a:ext uri="{FF2B5EF4-FFF2-40B4-BE49-F238E27FC236}">
                  <a16:creationId xmlns:a16="http://schemas.microsoft.com/office/drawing/2014/main" id="{38ECE508-0D2B-43CA-F4A3-0FEDFBD32814}"/>
                </a:ext>
              </a:extLst>
            </p:cNvPr>
            <p:cNvSpPr/>
            <p:nvPr/>
          </p:nvSpPr>
          <p:spPr>
            <a:xfrm>
              <a:off x="5810336" y="4539977"/>
              <a:ext cx="201196" cy="156670"/>
            </a:xfrm>
            <a:custGeom>
              <a:avLst/>
              <a:gdLst>
                <a:gd name="connsiteX0" fmla="*/ 584042 w 616645"/>
                <a:gd name="connsiteY0" fmla="*/ 3598 h 480178"/>
                <a:gd name="connsiteX1" fmla="*/ 388301 w 616645"/>
                <a:gd name="connsiteY1" fmla="*/ 1724 h 480178"/>
                <a:gd name="connsiteX2" fmla="*/ 205560 w 616645"/>
                <a:gd name="connsiteY2" fmla="*/ 21253 h 480178"/>
                <a:gd name="connsiteX3" fmla="*/ 117284 w 616645"/>
                <a:gd name="connsiteY3" fmla="*/ 39760 h 480178"/>
                <a:gd name="connsiteX4" fmla="*/ 74820 w 616645"/>
                <a:gd name="connsiteY4" fmla="*/ 51114 h 480178"/>
                <a:gd name="connsiteX5" fmla="*/ 27531 w 616645"/>
                <a:gd name="connsiteY5" fmla="*/ 208592 h 480178"/>
                <a:gd name="connsiteX6" fmla="*/ 4086 w 616645"/>
                <a:gd name="connsiteY6" fmla="*/ 348529 h 480178"/>
                <a:gd name="connsiteX7" fmla="*/ 15951 w 616645"/>
                <a:gd name="connsiteY7" fmla="*/ 362607 h 480178"/>
                <a:gd name="connsiteX8" fmla="*/ 15951 w 616645"/>
                <a:gd name="connsiteY8" fmla="*/ 362607 h 480178"/>
                <a:gd name="connsiteX9" fmla="*/ 45698 w 616645"/>
                <a:gd name="connsiteY9" fmla="*/ 303851 h 480178"/>
                <a:gd name="connsiteX10" fmla="*/ 92987 w 616645"/>
                <a:gd name="connsiteY10" fmla="*/ 264113 h 480178"/>
                <a:gd name="connsiteX11" fmla="*/ 123301 w 616645"/>
                <a:gd name="connsiteY11" fmla="*/ 253724 h 480178"/>
                <a:gd name="connsiteX12" fmla="*/ 160201 w 616645"/>
                <a:gd name="connsiteY12" fmla="*/ 229824 h 480178"/>
                <a:gd name="connsiteX13" fmla="*/ 160201 w 616645"/>
                <a:gd name="connsiteY13" fmla="*/ 230164 h 480178"/>
                <a:gd name="connsiteX14" fmla="*/ 161848 w 616645"/>
                <a:gd name="connsiteY14" fmla="*/ 229540 h 480178"/>
                <a:gd name="connsiteX15" fmla="*/ 180298 w 616645"/>
                <a:gd name="connsiteY15" fmla="*/ 208138 h 480178"/>
                <a:gd name="connsiteX16" fmla="*/ 164175 w 616645"/>
                <a:gd name="connsiteY16" fmla="*/ 337970 h 480178"/>
                <a:gd name="connsiteX17" fmla="*/ 144249 w 616645"/>
                <a:gd name="connsiteY17" fmla="*/ 434818 h 480178"/>
                <a:gd name="connsiteX18" fmla="*/ 220604 w 616645"/>
                <a:gd name="connsiteY18" fmla="*/ 436408 h 480178"/>
                <a:gd name="connsiteX19" fmla="*/ 294859 w 616645"/>
                <a:gd name="connsiteY19" fmla="*/ 469391 h 480178"/>
                <a:gd name="connsiteX20" fmla="*/ 389663 w 616645"/>
                <a:gd name="connsiteY20" fmla="*/ 450430 h 480178"/>
                <a:gd name="connsiteX21" fmla="*/ 522390 w 616645"/>
                <a:gd name="connsiteY21" fmla="*/ 480177 h 480178"/>
                <a:gd name="connsiteX22" fmla="*/ 589378 w 616645"/>
                <a:gd name="connsiteY22" fmla="*/ 47310 h 480178"/>
                <a:gd name="connsiteX23" fmla="*/ 584042 w 616645"/>
                <a:gd name="connsiteY23" fmla="*/ 3598 h 48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6645" h="480178">
                  <a:moveTo>
                    <a:pt x="584042" y="3598"/>
                  </a:moveTo>
                  <a:cubicBezTo>
                    <a:pt x="518870" y="-461"/>
                    <a:pt x="453535" y="-1086"/>
                    <a:pt x="388301" y="1724"/>
                  </a:cubicBezTo>
                  <a:cubicBezTo>
                    <a:pt x="327041" y="4398"/>
                    <a:pt x="266003" y="10921"/>
                    <a:pt x="205560" y="21253"/>
                  </a:cubicBezTo>
                  <a:cubicBezTo>
                    <a:pt x="175927" y="26419"/>
                    <a:pt x="146520" y="32607"/>
                    <a:pt x="117284" y="39760"/>
                  </a:cubicBezTo>
                  <a:cubicBezTo>
                    <a:pt x="103035" y="43166"/>
                    <a:pt x="88899" y="47140"/>
                    <a:pt x="74820" y="51114"/>
                  </a:cubicBezTo>
                  <a:cubicBezTo>
                    <a:pt x="57052" y="102887"/>
                    <a:pt x="40248" y="155002"/>
                    <a:pt x="27531" y="208592"/>
                  </a:cubicBezTo>
                  <a:cubicBezTo>
                    <a:pt x="17937" y="249012"/>
                    <a:pt x="-10504" y="306747"/>
                    <a:pt x="4086" y="348529"/>
                  </a:cubicBezTo>
                  <a:cubicBezTo>
                    <a:pt x="6902" y="354075"/>
                    <a:pt x="10960" y="358895"/>
                    <a:pt x="15951" y="362607"/>
                  </a:cubicBezTo>
                  <a:lnTo>
                    <a:pt x="15951" y="362607"/>
                  </a:lnTo>
                  <a:cubicBezTo>
                    <a:pt x="21695" y="341177"/>
                    <a:pt x="31823" y="321166"/>
                    <a:pt x="45698" y="303851"/>
                  </a:cubicBezTo>
                  <a:cubicBezTo>
                    <a:pt x="58380" y="287320"/>
                    <a:pt x="74519" y="273758"/>
                    <a:pt x="92987" y="264113"/>
                  </a:cubicBezTo>
                  <a:cubicBezTo>
                    <a:pt x="102535" y="259196"/>
                    <a:pt x="112748" y="255694"/>
                    <a:pt x="123301" y="253724"/>
                  </a:cubicBezTo>
                  <a:cubicBezTo>
                    <a:pt x="135507" y="245663"/>
                    <a:pt x="147655" y="237431"/>
                    <a:pt x="160201" y="229824"/>
                  </a:cubicBezTo>
                  <a:lnTo>
                    <a:pt x="160201" y="230164"/>
                  </a:lnTo>
                  <a:cubicBezTo>
                    <a:pt x="160735" y="229920"/>
                    <a:pt x="161286" y="229716"/>
                    <a:pt x="161848" y="229540"/>
                  </a:cubicBezTo>
                  <a:cubicBezTo>
                    <a:pt x="168660" y="215348"/>
                    <a:pt x="175075" y="206832"/>
                    <a:pt x="180298" y="208138"/>
                  </a:cubicBezTo>
                  <a:cubicBezTo>
                    <a:pt x="204141" y="214610"/>
                    <a:pt x="164175" y="337970"/>
                    <a:pt x="164175" y="337970"/>
                  </a:cubicBezTo>
                  <a:cubicBezTo>
                    <a:pt x="164175" y="337970"/>
                    <a:pt x="120917" y="402914"/>
                    <a:pt x="144249" y="434818"/>
                  </a:cubicBezTo>
                  <a:cubicBezTo>
                    <a:pt x="167581" y="466723"/>
                    <a:pt x="220604" y="436408"/>
                    <a:pt x="220604" y="436408"/>
                  </a:cubicBezTo>
                  <a:cubicBezTo>
                    <a:pt x="220604" y="436408"/>
                    <a:pt x="235251" y="453438"/>
                    <a:pt x="294859" y="469391"/>
                  </a:cubicBezTo>
                  <a:cubicBezTo>
                    <a:pt x="354467" y="485343"/>
                    <a:pt x="389663" y="450430"/>
                    <a:pt x="389663" y="450430"/>
                  </a:cubicBezTo>
                  <a:cubicBezTo>
                    <a:pt x="389663" y="450430"/>
                    <a:pt x="426507" y="479666"/>
                    <a:pt x="522390" y="480177"/>
                  </a:cubicBezTo>
                  <a:cubicBezTo>
                    <a:pt x="673681" y="480972"/>
                    <a:pt x="600051" y="126674"/>
                    <a:pt x="589378" y="47310"/>
                  </a:cubicBezTo>
                  <a:cubicBezTo>
                    <a:pt x="587562" y="32607"/>
                    <a:pt x="585802" y="18131"/>
                    <a:pt x="584042" y="3598"/>
                  </a:cubicBezTo>
                  <a:close/>
                </a:path>
              </a:pathLst>
            </a:custGeom>
            <a:solidFill>
              <a:srgbClr val="1E2B3C"/>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66" name="Freeform: Shape 65">
              <a:extLst>
                <a:ext uri="{FF2B5EF4-FFF2-40B4-BE49-F238E27FC236}">
                  <a16:creationId xmlns:a16="http://schemas.microsoft.com/office/drawing/2014/main" id="{0DA0FA01-9BBA-5DFB-1B6C-2203E8210F0B}"/>
                </a:ext>
              </a:extLst>
            </p:cNvPr>
            <p:cNvSpPr/>
            <p:nvPr/>
          </p:nvSpPr>
          <p:spPr>
            <a:xfrm>
              <a:off x="5805691" y="3832260"/>
              <a:ext cx="88625" cy="825452"/>
            </a:xfrm>
            <a:custGeom>
              <a:avLst/>
              <a:gdLst>
                <a:gd name="connsiteX0" fmla="*/ 5037 w 271625"/>
                <a:gd name="connsiteY0" fmla="*/ 2529928 h 2529927"/>
                <a:gd name="connsiteX1" fmla="*/ 495 w 271625"/>
                <a:gd name="connsiteY1" fmla="*/ 2490189 h 2529927"/>
                <a:gd name="connsiteX2" fmla="*/ 7591 w 271625"/>
                <a:gd name="connsiteY2" fmla="*/ 2450451 h 2529927"/>
                <a:gd name="connsiteX3" fmla="*/ 18945 w 271625"/>
                <a:gd name="connsiteY3" fmla="*/ 2411734 h 2529927"/>
                <a:gd name="connsiteX4" fmla="*/ 28653 w 271625"/>
                <a:gd name="connsiteY4" fmla="*/ 2372961 h 2529927"/>
                <a:gd name="connsiteX5" fmla="*/ 48862 w 271625"/>
                <a:gd name="connsiteY5" fmla="*/ 2294789 h 2529927"/>
                <a:gd name="connsiteX6" fmla="*/ 72762 w 271625"/>
                <a:gd name="connsiteY6" fmla="*/ 2217753 h 2529927"/>
                <a:gd name="connsiteX7" fmla="*/ 125501 w 271625"/>
                <a:gd name="connsiteY7" fmla="*/ 2065952 h 2529927"/>
                <a:gd name="connsiteX8" fmla="*/ 148776 w 271625"/>
                <a:gd name="connsiteY8" fmla="*/ 1989313 h 2529927"/>
                <a:gd name="connsiteX9" fmla="*/ 166488 w 271625"/>
                <a:gd name="connsiteY9" fmla="*/ 1911482 h 2529927"/>
                <a:gd name="connsiteX10" fmla="*/ 188231 w 271625"/>
                <a:gd name="connsiteY10" fmla="*/ 1752528 h 2529927"/>
                <a:gd name="connsiteX11" fmla="*/ 194646 w 271625"/>
                <a:gd name="connsiteY11" fmla="*/ 1672426 h 2529927"/>
                <a:gd name="connsiteX12" fmla="*/ 201686 w 271625"/>
                <a:gd name="connsiteY12" fmla="*/ 1592268 h 2529927"/>
                <a:gd name="connsiteX13" fmla="*/ 231489 w 271625"/>
                <a:gd name="connsiteY13" fmla="*/ 1271861 h 2529927"/>
                <a:gd name="connsiteX14" fmla="*/ 248804 w 271625"/>
                <a:gd name="connsiteY14" fmla="*/ 1111715 h 2529927"/>
                <a:gd name="connsiteX15" fmla="*/ 254481 w 271625"/>
                <a:gd name="connsiteY15" fmla="*/ 1071522 h 2529927"/>
                <a:gd name="connsiteX16" fmla="*/ 255560 w 271625"/>
                <a:gd name="connsiteY16" fmla="*/ 1066243 h 2529927"/>
                <a:gd name="connsiteX17" fmla="*/ 256298 w 271625"/>
                <a:gd name="connsiteY17" fmla="*/ 1063461 h 2529927"/>
                <a:gd name="connsiteX18" fmla="*/ 258228 w 271625"/>
                <a:gd name="connsiteY18" fmla="*/ 1059146 h 2529927"/>
                <a:gd name="connsiteX19" fmla="*/ 258228 w 271625"/>
                <a:gd name="connsiteY19" fmla="*/ 1059146 h 2529927"/>
                <a:gd name="connsiteX20" fmla="*/ 257660 w 271625"/>
                <a:gd name="connsiteY20" fmla="*/ 1060622 h 2529927"/>
                <a:gd name="connsiteX21" fmla="*/ 257660 w 271625"/>
                <a:gd name="connsiteY21" fmla="*/ 1060339 h 2529927"/>
                <a:gd name="connsiteX22" fmla="*/ 257660 w 271625"/>
                <a:gd name="connsiteY22" fmla="*/ 1058352 h 2529927"/>
                <a:gd name="connsiteX23" fmla="*/ 257660 w 271625"/>
                <a:gd name="connsiteY23" fmla="*/ 1053640 h 2529927"/>
                <a:gd name="connsiteX24" fmla="*/ 255730 w 271625"/>
                <a:gd name="connsiteY24" fmla="*/ 1033941 h 2529927"/>
                <a:gd name="connsiteX25" fmla="*/ 245284 w 271625"/>
                <a:gd name="connsiteY25" fmla="*/ 954464 h 2529927"/>
                <a:gd name="connsiteX26" fmla="*/ 196974 w 271625"/>
                <a:gd name="connsiteY26" fmla="*/ 636555 h 2529927"/>
                <a:gd name="connsiteX27" fmla="*/ 171825 w 271625"/>
                <a:gd name="connsiteY27" fmla="*/ 477601 h 2529927"/>
                <a:gd name="connsiteX28" fmla="*/ 159108 w 271625"/>
                <a:gd name="connsiteY28" fmla="*/ 398124 h 2529927"/>
                <a:gd name="connsiteX29" fmla="*/ 152580 w 271625"/>
                <a:gd name="connsiteY29" fmla="*/ 358385 h 2529927"/>
                <a:gd name="connsiteX30" fmla="*/ 146903 w 271625"/>
                <a:gd name="connsiteY30" fmla="*/ 318647 h 2529927"/>
                <a:gd name="connsiteX31" fmla="*/ 101488 w 271625"/>
                <a:gd name="connsiteY31" fmla="*/ 0 h 2529927"/>
                <a:gd name="connsiteX32" fmla="*/ 159733 w 271625"/>
                <a:gd name="connsiteY32" fmla="*/ 316546 h 2529927"/>
                <a:gd name="connsiteX33" fmla="*/ 166773 w 271625"/>
                <a:gd name="connsiteY33" fmla="*/ 356285 h 2529927"/>
                <a:gd name="connsiteX34" fmla="*/ 172960 w 271625"/>
                <a:gd name="connsiteY34" fmla="*/ 396023 h 2529927"/>
                <a:gd name="connsiteX35" fmla="*/ 185677 w 271625"/>
                <a:gd name="connsiteY35" fmla="*/ 475500 h 2529927"/>
                <a:gd name="connsiteX36" fmla="*/ 210826 w 271625"/>
                <a:gd name="connsiteY36" fmla="*/ 634455 h 2529927"/>
                <a:gd name="connsiteX37" fmla="*/ 259136 w 271625"/>
                <a:gd name="connsiteY37" fmla="*/ 952647 h 2529927"/>
                <a:gd name="connsiteX38" fmla="*/ 269695 w 271625"/>
                <a:gd name="connsiteY38" fmla="*/ 1032578 h 2529927"/>
                <a:gd name="connsiteX39" fmla="*/ 271625 w 271625"/>
                <a:gd name="connsiteY39" fmla="*/ 1052902 h 2529927"/>
                <a:gd name="connsiteX40" fmla="*/ 271625 w 271625"/>
                <a:gd name="connsiteY40" fmla="*/ 1058295 h 2529927"/>
                <a:gd name="connsiteX41" fmla="*/ 271625 w 271625"/>
                <a:gd name="connsiteY41" fmla="*/ 1061304 h 2529927"/>
                <a:gd name="connsiteX42" fmla="*/ 271625 w 271625"/>
                <a:gd name="connsiteY42" fmla="*/ 1063518 h 2529927"/>
                <a:gd name="connsiteX43" fmla="*/ 270660 w 271625"/>
                <a:gd name="connsiteY43" fmla="*/ 1066186 h 2529927"/>
                <a:gd name="connsiteX44" fmla="*/ 269922 w 271625"/>
                <a:gd name="connsiteY44" fmla="*/ 1067264 h 2529927"/>
                <a:gd name="connsiteX45" fmla="*/ 269922 w 271625"/>
                <a:gd name="connsiteY45" fmla="*/ 1067605 h 2529927"/>
                <a:gd name="connsiteX46" fmla="*/ 269411 w 271625"/>
                <a:gd name="connsiteY46" fmla="*/ 1069649 h 2529927"/>
                <a:gd name="connsiteX47" fmla="*/ 268446 w 271625"/>
                <a:gd name="connsiteY47" fmla="*/ 1074247 h 2529927"/>
                <a:gd name="connsiteX48" fmla="*/ 262769 w 271625"/>
                <a:gd name="connsiteY48" fmla="*/ 1113588 h 2529927"/>
                <a:gd name="connsiteX49" fmla="*/ 245739 w 271625"/>
                <a:gd name="connsiteY49" fmla="*/ 1273337 h 2529927"/>
                <a:gd name="connsiteX50" fmla="*/ 215935 w 271625"/>
                <a:gd name="connsiteY50" fmla="*/ 1593630 h 2529927"/>
                <a:gd name="connsiteX51" fmla="*/ 208952 w 271625"/>
                <a:gd name="connsiteY51" fmla="*/ 1673789 h 2529927"/>
                <a:gd name="connsiteX52" fmla="*/ 202480 w 271625"/>
                <a:gd name="connsiteY52" fmla="*/ 1754004 h 2529927"/>
                <a:gd name="connsiteX53" fmla="*/ 180567 w 271625"/>
                <a:gd name="connsiteY53" fmla="*/ 1913980 h 2529927"/>
                <a:gd name="connsiteX54" fmla="*/ 162572 w 271625"/>
                <a:gd name="connsiteY54" fmla="*/ 1992946 h 2529927"/>
                <a:gd name="connsiteX55" fmla="*/ 139069 w 271625"/>
                <a:gd name="connsiteY55" fmla="*/ 2070209 h 2529927"/>
                <a:gd name="connsiteX56" fmla="*/ 86614 w 271625"/>
                <a:gd name="connsiteY56" fmla="*/ 2222408 h 2529927"/>
                <a:gd name="connsiteX57" fmla="*/ 36430 w 271625"/>
                <a:gd name="connsiteY57" fmla="*/ 2374777 h 2529927"/>
                <a:gd name="connsiteX58" fmla="*/ 30753 w 271625"/>
                <a:gd name="connsiteY58" fmla="*/ 2394192 h 2529927"/>
                <a:gd name="connsiteX59" fmla="*/ 24565 w 271625"/>
                <a:gd name="connsiteY59" fmla="*/ 2413494 h 2529927"/>
                <a:gd name="connsiteX60" fmla="*/ 11735 w 271625"/>
                <a:gd name="connsiteY60" fmla="*/ 2451529 h 2529927"/>
                <a:gd name="connsiteX61" fmla="*/ 2652 w 271625"/>
                <a:gd name="connsiteY61" fmla="*/ 2490416 h 2529927"/>
                <a:gd name="connsiteX62" fmla="*/ 5037 w 271625"/>
                <a:gd name="connsiteY62" fmla="*/ 2529928 h 252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71625" h="2529927">
                  <a:moveTo>
                    <a:pt x="5037" y="2529928"/>
                  </a:moveTo>
                  <a:cubicBezTo>
                    <a:pt x="654" y="2517166"/>
                    <a:pt x="-896" y="2503609"/>
                    <a:pt x="495" y="2490189"/>
                  </a:cubicBezTo>
                  <a:cubicBezTo>
                    <a:pt x="1721" y="2476763"/>
                    <a:pt x="4100" y="2463468"/>
                    <a:pt x="7591" y="2450451"/>
                  </a:cubicBezTo>
                  <a:cubicBezTo>
                    <a:pt x="10997" y="2437450"/>
                    <a:pt x="14971" y="2424564"/>
                    <a:pt x="18945" y="2411734"/>
                  </a:cubicBezTo>
                  <a:cubicBezTo>
                    <a:pt x="22919" y="2398904"/>
                    <a:pt x="25700" y="2386188"/>
                    <a:pt x="28653" y="2372961"/>
                  </a:cubicBezTo>
                  <a:cubicBezTo>
                    <a:pt x="34329" y="2346676"/>
                    <a:pt x="41426" y="2320619"/>
                    <a:pt x="48862" y="2294789"/>
                  </a:cubicBezTo>
                  <a:cubicBezTo>
                    <a:pt x="56299" y="2268959"/>
                    <a:pt x="64020" y="2243185"/>
                    <a:pt x="72762" y="2217753"/>
                  </a:cubicBezTo>
                  <a:cubicBezTo>
                    <a:pt x="90645" y="2167115"/>
                    <a:pt x="108811" y="2116703"/>
                    <a:pt x="125501" y="2065952"/>
                  </a:cubicBezTo>
                  <a:cubicBezTo>
                    <a:pt x="133733" y="2040519"/>
                    <a:pt x="141737" y="2014859"/>
                    <a:pt x="148776" y="1989313"/>
                  </a:cubicBezTo>
                  <a:cubicBezTo>
                    <a:pt x="155816" y="1963767"/>
                    <a:pt x="161550" y="1937653"/>
                    <a:pt x="166488" y="1911482"/>
                  </a:cubicBezTo>
                  <a:cubicBezTo>
                    <a:pt x="176196" y="1859027"/>
                    <a:pt x="183065" y="1805948"/>
                    <a:pt x="188231" y="1752528"/>
                  </a:cubicBezTo>
                  <a:cubicBezTo>
                    <a:pt x="190900" y="1725846"/>
                    <a:pt x="192716" y="1699505"/>
                    <a:pt x="194646" y="1672426"/>
                  </a:cubicBezTo>
                  <a:lnTo>
                    <a:pt x="201686" y="1592268"/>
                  </a:lnTo>
                  <a:cubicBezTo>
                    <a:pt x="211223" y="1485428"/>
                    <a:pt x="220930" y="1378645"/>
                    <a:pt x="231489" y="1271861"/>
                  </a:cubicBezTo>
                  <a:cubicBezTo>
                    <a:pt x="237166" y="1218441"/>
                    <a:pt x="242219" y="1165078"/>
                    <a:pt x="248804" y="1111715"/>
                  </a:cubicBezTo>
                  <a:cubicBezTo>
                    <a:pt x="250507" y="1098374"/>
                    <a:pt x="252210" y="1085090"/>
                    <a:pt x="254481" y="1071522"/>
                  </a:cubicBezTo>
                  <a:lnTo>
                    <a:pt x="255560" y="1066243"/>
                  </a:lnTo>
                  <a:lnTo>
                    <a:pt x="256298" y="1063461"/>
                  </a:lnTo>
                  <a:cubicBezTo>
                    <a:pt x="256701" y="1061928"/>
                    <a:pt x="257354" y="1060469"/>
                    <a:pt x="258228" y="1059146"/>
                  </a:cubicBezTo>
                  <a:cubicBezTo>
                    <a:pt x="259307" y="1057898"/>
                    <a:pt x="261066" y="1055797"/>
                    <a:pt x="258228" y="1059146"/>
                  </a:cubicBezTo>
                  <a:cubicBezTo>
                    <a:pt x="257978" y="1059612"/>
                    <a:pt x="257785" y="1060111"/>
                    <a:pt x="257660" y="1060622"/>
                  </a:cubicBezTo>
                  <a:cubicBezTo>
                    <a:pt x="257660" y="1060622"/>
                    <a:pt x="257660" y="1060622"/>
                    <a:pt x="257660" y="1060339"/>
                  </a:cubicBezTo>
                  <a:lnTo>
                    <a:pt x="257660" y="1058352"/>
                  </a:lnTo>
                  <a:lnTo>
                    <a:pt x="257660" y="1053640"/>
                  </a:lnTo>
                  <a:cubicBezTo>
                    <a:pt x="257206" y="1047168"/>
                    <a:pt x="256468" y="1040583"/>
                    <a:pt x="255730" y="1033941"/>
                  </a:cubicBezTo>
                  <a:cubicBezTo>
                    <a:pt x="252721" y="1007486"/>
                    <a:pt x="248975" y="980918"/>
                    <a:pt x="245284" y="954464"/>
                  </a:cubicBezTo>
                  <a:cubicBezTo>
                    <a:pt x="230127" y="848362"/>
                    <a:pt x="213550" y="742430"/>
                    <a:pt x="196974" y="636555"/>
                  </a:cubicBezTo>
                  <a:lnTo>
                    <a:pt x="171825" y="477601"/>
                  </a:lnTo>
                  <a:lnTo>
                    <a:pt x="159108" y="398124"/>
                  </a:lnTo>
                  <a:lnTo>
                    <a:pt x="152580" y="358385"/>
                  </a:lnTo>
                  <a:cubicBezTo>
                    <a:pt x="150536" y="345158"/>
                    <a:pt x="148663" y="331874"/>
                    <a:pt x="146903" y="318647"/>
                  </a:cubicBezTo>
                  <a:lnTo>
                    <a:pt x="101488" y="0"/>
                  </a:lnTo>
                  <a:cubicBezTo>
                    <a:pt x="121527" y="105421"/>
                    <a:pt x="140488" y="211012"/>
                    <a:pt x="159733" y="316546"/>
                  </a:cubicBezTo>
                  <a:cubicBezTo>
                    <a:pt x="162117" y="329717"/>
                    <a:pt x="164558" y="342887"/>
                    <a:pt x="166773" y="356285"/>
                  </a:cubicBezTo>
                  <a:lnTo>
                    <a:pt x="172960" y="396023"/>
                  </a:lnTo>
                  <a:lnTo>
                    <a:pt x="185677" y="475500"/>
                  </a:lnTo>
                  <a:lnTo>
                    <a:pt x="210826" y="634455"/>
                  </a:lnTo>
                  <a:cubicBezTo>
                    <a:pt x="227459" y="740386"/>
                    <a:pt x="243979" y="846375"/>
                    <a:pt x="259136" y="952647"/>
                  </a:cubicBezTo>
                  <a:cubicBezTo>
                    <a:pt x="262883" y="979215"/>
                    <a:pt x="266573" y="1005783"/>
                    <a:pt x="269695" y="1032578"/>
                  </a:cubicBezTo>
                  <a:cubicBezTo>
                    <a:pt x="270434" y="1039334"/>
                    <a:pt x="271171" y="1045976"/>
                    <a:pt x="271625" y="1052902"/>
                  </a:cubicBezTo>
                  <a:cubicBezTo>
                    <a:pt x="271625" y="1054662"/>
                    <a:pt x="271625" y="1056422"/>
                    <a:pt x="271625" y="1058295"/>
                  </a:cubicBezTo>
                  <a:cubicBezTo>
                    <a:pt x="271625" y="1059203"/>
                    <a:pt x="271625" y="1060168"/>
                    <a:pt x="271625" y="1061304"/>
                  </a:cubicBezTo>
                  <a:cubicBezTo>
                    <a:pt x="271625" y="1062439"/>
                    <a:pt x="271625" y="1062439"/>
                    <a:pt x="271625" y="1063518"/>
                  </a:cubicBezTo>
                  <a:cubicBezTo>
                    <a:pt x="271449" y="1064454"/>
                    <a:pt x="271126" y="1065357"/>
                    <a:pt x="270660" y="1066186"/>
                  </a:cubicBezTo>
                  <a:cubicBezTo>
                    <a:pt x="267652" y="1069989"/>
                    <a:pt x="269071" y="1068173"/>
                    <a:pt x="269922" y="1067264"/>
                  </a:cubicBezTo>
                  <a:cubicBezTo>
                    <a:pt x="270774" y="1066356"/>
                    <a:pt x="269922" y="1067264"/>
                    <a:pt x="269922" y="1067605"/>
                  </a:cubicBezTo>
                  <a:lnTo>
                    <a:pt x="269411" y="1069649"/>
                  </a:lnTo>
                  <a:lnTo>
                    <a:pt x="268446" y="1074247"/>
                  </a:lnTo>
                  <a:cubicBezTo>
                    <a:pt x="266119" y="1087077"/>
                    <a:pt x="264416" y="1100418"/>
                    <a:pt x="262769" y="1113588"/>
                  </a:cubicBezTo>
                  <a:cubicBezTo>
                    <a:pt x="256241" y="1166668"/>
                    <a:pt x="250848" y="1220031"/>
                    <a:pt x="245739" y="1273337"/>
                  </a:cubicBezTo>
                  <a:cubicBezTo>
                    <a:pt x="235180" y="1380064"/>
                    <a:pt x="225472" y="1486847"/>
                    <a:pt x="215935" y="1593630"/>
                  </a:cubicBezTo>
                  <a:lnTo>
                    <a:pt x="208952" y="1673789"/>
                  </a:lnTo>
                  <a:cubicBezTo>
                    <a:pt x="207022" y="1700186"/>
                    <a:pt x="205149" y="1727322"/>
                    <a:pt x="202480" y="1754004"/>
                  </a:cubicBezTo>
                  <a:cubicBezTo>
                    <a:pt x="197315" y="1807537"/>
                    <a:pt x="190388" y="1860957"/>
                    <a:pt x="180567" y="1913980"/>
                  </a:cubicBezTo>
                  <a:cubicBezTo>
                    <a:pt x="175572" y="1940435"/>
                    <a:pt x="169668" y="1966832"/>
                    <a:pt x="162572" y="1992946"/>
                  </a:cubicBezTo>
                  <a:cubicBezTo>
                    <a:pt x="155476" y="2019060"/>
                    <a:pt x="147414" y="2044663"/>
                    <a:pt x="139069" y="2070209"/>
                  </a:cubicBezTo>
                  <a:cubicBezTo>
                    <a:pt x="122436" y="2121302"/>
                    <a:pt x="103758" y="2171713"/>
                    <a:pt x="86614" y="2222408"/>
                  </a:cubicBezTo>
                  <a:cubicBezTo>
                    <a:pt x="68505" y="2272762"/>
                    <a:pt x="50338" y="2323117"/>
                    <a:pt x="36430" y="2374777"/>
                  </a:cubicBezTo>
                  <a:lnTo>
                    <a:pt x="30753" y="2394192"/>
                  </a:lnTo>
                  <a:cubicBezTo>
                    <a:pt x="28879" y="2400721"/>
                    <a:pt x="26722" y="2407135"/>
                    <a:pt x="24565" y="2413494"/>
                  </a:cubicBezTo>
                  <a:cubicBezTo>
                    <a:pt x="20194" y="2426210"/>
                    <a:pt x="15652" y="2438756"/>
                    <a:pt x="11735" y="2451529"/>
                  </a:cubicBezTo>
                  <a:cubicBezTo>
                    <a:pt x="7614" y="2464212"/>
                    <a:pt x="4576" y="2477223"/>
                    <a:pt x="2652" y="2490416"/>
                  </a:cubicBezTo>
                  <a:cubicBezTo>
                    <a:pt x="558" y="2503604"/>
                    <a:pt x="1375" y="2517087"/>
                    <a:pt x="5037" y="2529928"/>
                  </a:cubicBezTo>
                  <a:close/>
                </a:path>
              </a:pathLst>
            </a:custGeom>
            <a:solidFill>
              <a:srgbClr val="F05F63"/>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67" name="Freeform: Shape 66">
              <a:extLst>
                <a:ext uri="{FF2B5EF4-FFF2-40B4-BE49-F238E27FC236}">
                  <a16:creationId xmlns:a16="http://schemas.microsoft.com/office/drawing/2014/main" id="{2CB1B70F-1D23-85E7-07EE-0D2E0B32498B}"/>
                </a:ext>
              </a:extLst>
            </p:cNvPr>
            <p:cNvSpPr/>
            <p:nvPr/>
          </p:nvSpPr>
          <p:spPr>
            <a:xfrm>
              <a:off x="5879591" y="3843318"/>
              <a:ext cx="153928" cy="860275"/>
            </a:xfrm>
            <a:custGeom>
              <a:avLst/>
              <a:gdLst>
                <a:gd name="connsiteX0" fmla="*/ 0 w 471773"/>
                <a:gd name="connsiteY0" fmla="*/ 2585675 h 2636654"/>
                <a:gd name="connsiteX1" fmla="*/ 19529 w 471773"/>
                <a:gd name="connsiteY1" fmla="*/ 2598108 h 2636654"/>
                <a:gd name="connsiteX2" fmla="*/ 40931 w 471773"/>
                <a:gd name="connsiteY2" fmla="*/ 2607134 h 2636654"/>
                <a:gd name="connsiteX3" fmla="*/ 85552 w 471773"/>
                <a:gd name="connsiteY3" fmla="*/ 2619567 h 2636654"/>
                <a:gd name="connsiteX4" fmla="*/ 130967 w 471773"/>
                <a:gd name="connsiteY4" fmla="*/ 2618147 h 2636654"/>
                <a:gd name="connsiteX5" fmla="*/ 170024 w 471773"/>
                <a:gd name="connsiteY5" fmla="*/ 2597370 h 2636654"/>
                <a:gd name="connsiteX6" fmla="*/ 172409 w 471773"/>
                <a:gd name="connsiteY6" fmla="*/ 2595156 h 2636654"/>
                <a:gd name="connsiteX7" fmla="*/ 175304 w 471773"/>
                <a:gd name="connsiteY7" fmla="*/ 2597086 h 2636654"/>
                <a:gd name="connsiteX8" fmla="*/ 207833 w 471773"/>
                <a:gd name="connsiteY8" fmla="*/ 2611505 h 2636654"/>
                <a:gd name="connsiteX9" fmla="*/ 243314 w 471773"/>
                <a:gd name="connsiteY9" fmla="*/ 2619623 h 2636654"/>
                <a:gd name="connsiteX10" fmla="*/ 279703 w 471773"/>
                <a:gd name="connsiteY10" fmla="*/ 2623313 h 2636654"/>
                <a:gd name="connsiteX11" fmla="*/ 298039 w 471773"/>
                <a:gd name="connsiteY11" fmla="*/ 2623824 h 2636654"/>
                <a:gd name="connsiteX12" fmla="*/ 307179 w 471773"/>
                <a:gd name="connsiteY12" fmla="*/ 2623824 h 2636654"/>
                <a:gd name="connsiteX13" fmla="*/ 315865 w 471773"/>
                <a:gd name="connsiteY13" fmla="*/ 2623370 h 2636654"/>
                <a:gd name="connsiteX14" fmla="*/ 332385 w 471773"/>
                <a:gd name="connsiteY14" fmla="*/ 2619850 h 2636654"/>
                <a:gd name="connsiteX15" fmla="*/ 347315 w 471773"/>
                <a:gd name="connsiteY15" fmla="*/ 2612470 h 2636654"/>
                <a:gd name="connsiteX16" fmla="*/ 360088 w 471773"/>
                <a:gd name="connsiteY16" fmla="*/ 2601628 h 2636654"/>
                <a:gd name="connsiteX17" fmla="*/ 370193 w 471773"/>
                <a:gd name="connsiteY17" fmla="*/ 2587832 h 2636654"/>
                <a:gd name="connsiteX18" fmla="*/ 392334 w 471773"/>
                <a:gd name="connsiteY18" fmla="*/ 2520277 h 2636654"/>
                <a:gd name="connsiteX19" fmla="*/ 394263 w 471773"/>
                <a:gd name="connsiteY19" fmla="*/ 2373642 h 2636654"/>
                <a:gd name="connsiteX20" fmla="*/ 375416 w 471773"/>
                <a:gd name="connsiteY20" fmla="*/ 2226722 h 2636654"/>
                <a:gd name="connsiteX21" fmla="*/ 369739 w 471773"/>
                <a:gd name="connsiteY21" fmla="*/ 2189822 h 2636654"/>
                <a:gd name="connsiteX22" fmla="*/ 364403 w 471773"/>
                <a:gd name="connsiteY22" fmla="*/ 2153149 h 2636654"/>
                <a:gd name="connsiteX23" fmla="*/ 353049 w 471773"/>
                <a:gd name="connsiteY23" fmla="*/ 2079746 h 2636654"/>
                <a:gd name="connsiteX24" fmla="*/ 341241 w 471773"/>
                <a:gd name="connsiteY24" fmla="*/ 1930443 h 2636654"/>
                <a:gd name="connsiteX25" fmla="*/ 346918 w 471773"/>
                <a:gd name="connsiteY25" fmla="*/ 1855905 h 2636654"/>
                <a:gd name="connsiteX26" fmla="*/ 353730 w 471773"/>
                <a:gd name="connsiteY26" fmla="*/ 1782104 h 2636654"/>
                <a:gd name="connsiteX27" fmla="*/ 367752 w 471773"/>
                <a:gd name="connsiteY27" fmla="*/ 1634050 h 2636654"/>
                <a:gd name="connsiteX28" fmla="*/ 367752 w 471773"/>
                <a:gd name="connsiteY28" fmla="*/ 1633425 h 2636654"/>
                <a:gd name="connsiteX29" fmla="*/ 435251 w 471773"/>
                <a:gd name="connsiteY29" fmla="*/ 1227581 h 2636654"/>
                <a:gd name="connsiteX30" fmla="*/ 448762 w 471773"/>
                <a:gd name="connsiteY30" fmla="*/ 1125680 h 2636654"/>
                <a:gd name="connsiteX31" fmla="*/ 451714 w 471773"/>
                <a:gd name="connsiteY31" fmla="*/ 1100191 h 2636654"/>
                <a:gd name="connsiteX32" fmla="*/ 454155 w 471773"/>
                <a:gd name="connsiteY32" fmla="*/ 1074701 h 2636654"/>
                <a:gd name="connsiteX33" fmla="*/ 455404 w 471773"/>
                <a:gd name="connsiteY33" fmla="*/ 1061928 h 2636654"/>
                <a:gd name="connsiteX34" fmla="*/ 456256 w 471773"/>
                <a:gd name="connsiteY34" fmla="*/ 1049212 h 2636654"/>
                <a:gd name="connsiteX35" fmla="*/ 457732 w 471773"/>
                <a:gd name="connsiteY35" fmla="*/ 1023779 h 2636654"/>
                <a:gd name="connsiteX36" fmla="*/ 454155 w 471773"/>
                <a:gd name="connsiteY36" fmla="*/ 921594 h 2636654"/>
                <a:gd name="connsiteX37" fmla="*/ 446208 w 471773"/>
                <a:gd name="connsiteY37" fmla="*/ 819126 h 2636654"/>
                <a:gd name="connsiteX38" fmla="*/ 404369 w 471773"/>
                <a:gd name="connsiteY38" fmla="*/ 409705 h 2636654"/>
                <a:gd name="connsiteX39" fmla="*/ 362586 w 471773"/>
                <a:gd name="connsiteY39" fmla="*/ 0 h 2636654"/>
                <a:gd name="connsiteX40" fmla="*/ 417993 w 471773"/>
                <a:gd name="connsiteY40" fmla="*/ 408172 h 2636654"/>
                <a:gd name="connsiteX41" fmla="*/ 429347 w 471773"/>
                <a:gd name="connsiteY41" fmla="*/ 510357 h 2636654"/>
                <a:gd name="connsiteX42" fmla="*/ 440247 w 471773"/>
                <a:gd name="connsiteY42" fmla="*/ 612542 h 2636654"/>
                <a:gd name="connsiteX43" fmla="*/ 460059 w 471773"/>
                <a:gd name="connsiteY43" fmla="*/ 817649 h 2636654"/>
                <a:gd name="connsiteX44" fmla="*/ 468007 w 471773"/>
                <a:gd name="connsiteY44" fmla="*/ 920402 h 2636654"/>
                <a:gd name="connsiteX45" fmla="*/ 471640 w 471773"/>
                <a:gd name="connsiteY45" fmla="*/ 1023949 h 2636654"/>
                <a:gd name="connsiteX46" fmla="*/ 470164 w 471773"/>
                <a:gd name="connsiteY46" fmla="*/ 1049893 h 2636654"/>
                <a:gd name="connsiteX47" fmla="*/ 469256 w 471773"/>
                <a:gd name="connsiteY47" fmla="*/ 1062836 h 2636654"/>
                <a:gd name="connsiteX48" fmla="*/ 468007 w 471773"/>
                <a:gd name="connsiteY48" fmla="*/ 1075723 h 2636654"/>
                <a:gd name="connsiteX49" fmla="*/ 465566 w 471773"/>
                <a:gd name="connsiteY49" fmla="*/ 1101440 h 2636654"/>
                <a:gd name="connsiteX50" fmla="*/ 462557 w 471773"/>
                <a:gd name="connsiteY50" fmla="*/ 1127043 h 2636654"/>
                <a:gd name="connsiteX51" fmla="*/ 449046 w 471773"/>
                <a:gd name="connsiteY51" fmla="*/ 1229228 h 2636654"/>
                <a:gd name="connsiteX52" fmla="*/ 381434 w 471773"/>
                <a:gd name="connsiteY52" fmla="*/ 1635696 h 2636654"/>
                <a:gd name="connsiteX53" fmla="*/ 381434 w 471773"/>
                <a:gd name="connsiteY53" fmla="*/ 1635072 h 2636654"/>
                <a:gd name="connsiteX54" fmla="*/ 367355 w 471773"/>
                <a:gd name="connsiteY54" fmla="*/ 1783070 h 2636654"/>
                <a:gd name="connsiteX55" fmla="*/ 360599 w 471773"/>
                <a:gd name="connsiteY55" fmla="*/ 1856870 h 2636654"/>
                <a:gd name="connsiteX56" fmla="*/ 354922 w 471773"/>
                <a:gd name="connsiteY56" fmla="*/ 1930670 h 2636654"/>
                <a:gd name="connsiteX57" fmla="*/ 366617 w 471773"/>
                <a:gd name="connsiteY57" fmla="*/ 2077419 h 2636654"/>
                <a:gd name="connsiteX58" fmla="*/ 377971 w 471773"/>
                <a:gd name="connsiteY58" fmla="*/ 2150822 h 2636654"/>
                <a:gd name="connsiteX59" fmla="*/ 383364 w 471773"/>
                <a:gd name="connsiteY59" fmla="*/ 2187722 h 2636654"/>
                <a:gd name="connsiteX60" fmla="*/ 389041 w 471773"/>
                <a:gd name="connsiteY60" fmla="*/ 2224338 h 2636654"/>
                <a:gd name="connsiteX61" fmla="*/ 408002 w 471773"/>
                <a:gd name="connsiteY61" fmla="*/ 2372279 h 2636654"/>
                <a:gd name="connsiteX62" fmla="*/ 405958 w 471773"/>
                <a:gd name="connsiteY62" fmla="*/ 2522321 h 2636654"/>
                <a:gd name="connsiteX63" fmla="*/ 381945 w 471773"/>
                <a:gd name="connsiteY63" fmla="*/ 2595156 h 2636654"/>
                <a:gd name="connsiteX64" fmla="*/ 370023 w 471773"/>
                <a:gd name="connsiteY64" fmla="*/ 2611165 h 2636654"/>
                <a:gd name="connsiteX65" fmla="*/ 354639 w 471773"/>
                <a:gd name="connsiteY65" fmla="*/ 2624392 h 2636654"/>
                <a:gd name="connsiteX66" fmla="*/ 336132 w 471773"/>
                <a:gd name="connsiteY66" fmla="*/ 2633078 h 2636654"/>
                <a:gd name="connsiteX67" fmla="*/ 316262 w 471773"/>
                <a:gd name="connsiteY67" fmla="*/ 2636654 h 2636654"/>
                <a:gd name="connsiteX68" fmla="*/ 306385 w 471773"/>
                <a:gd name="connsiteY68" fmla="*/ 2636654 h 2636654"/>
                <a:gd name="connsiteX69" fmla="*/ 296961 w 471773"/>
                <a:gd name="connsiteY69" fmla="*/ 2636257 h 2636654"/>
                <a:gd name="connsiteX70" fmla="*/ 278170 w 471773"/>
                <a:gd name="connsiteY70" fmla="*/ 2635008 h 2636654"/>
                <a:gd name="connsiteX71" fmla="*/ 240759 w 471773"/>
                <a:gd name="connsiteY71" fmla="*/ 2629728 h 2636654"/>
                <a:gd name="connsiteX72" fmla="*/ 204200 w 471773"/>
                <a:gd name="connsiteY72" fmla="*/ 2619907 h 2636654"/>
                <a:gd name="connsiteX73" fmla="*/ 169684 w 471773"/>
                <a:gd name="connsiteY73" fmla="*/ 2602876 h 2636654"/>
                <a:gd name="connsiteX74" fmla="*/ 174963 w 471773"/>
                <a:gd name="connsiteY74" fmla="*/ 2602536 h 2636654"/>
                <a:gd name="connsiteX75" fmla="*/ 131705 w 471773"/>
                <a:gd name="connsiteY75" fmla="*/ 2623654 h 2636654"/>
                <a:gd name="connsiteX76" fmla="*/ 84303 w 471773"/>
                <a:gd name="connsiteY76" fmla="*/ 2623654 h 2636654"/>
                <a:gd name="connsiteX77" fmla="*/ 39739 w 471773"/>
                <a:gd name="connsiteY77" fmla="*/ 2609008 h 2636654"/>
                <a:gd name="connsiteX78" fmla="*/ 18564 w 471773"/>
                <a:gd name="connsiteY78" fmla="*/ 2599073 h 2636654"/>
                <a:gd name="connsiteX79" fmla="*/ 0 w 471773"/>
                <a:gd name="connsiteY79" fmla="*/ 2585675 h 263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71773" h="2636654">
                  <a:moveTo>
                    <a:pt x="0" y="2585675"/>
                  </a:moveTo>
                  <a:cubicBezTo>
                    <a:pt x="5904" y="2590705"/>
                    <a:pt x="12472" y="2594889"/>
                    <a:pt x="19529" y="2598108"/>
                  </a:cubicBezTo>
                  <a:cubicBezTo>
                    <a:pt x="26489" y="2601514"/>
                    <a:pt x="33636" y="2604523"/>
                    <a:pt x="40931" y="2607134"/>
                  </a:cubicBezTo>
                  <a:cubicBezTo>
                    <a:pt x="55469" y="2612391"/>
                    <a:pt x="70389" y="2616547"/>
                    <a:pt x="85552" y="2619567"/>
                  </a:cubicBezTo>
                  <a:cubicBezTo>
                    <a:pt x="100618" y="2622348"/>
                    <a:pt x="116105" y="2621866"/>
                    <a:pt x="130967" y="2618147"/>
                  </a:cubicBezTo>
                  <a:cubicBezTo>
                    <a:pt x="145494" y="2614531"/>
                    <a:pt x="158903" y="2607395"/>
                    <a:pt x="170024" y="2597370"/>
                  </a:cubicBezTo>
                  <a:lnTo>
                    <a:pt x="172409" y="2595156"/>
                  </a:lnTo>
                  <a:lnTo>
                    <a:pt x="175304" y="2597086"/>
                  </a:lnTo>
                  <a:cubicBezTo>
                    <a:pt x="185432" y="2603365"/>
                    <a:pt x="196377" y="2608218"/>
                    <a:pt x="207833" y="2611505"/>
                  </a:cubicBezTo>
                  <a:cubicBezTo>
                    <a:pt x="219442" y="2615093"/>
                    <a:pt x="231301" y="2617807"/>
                    <a:pt x="243314" y="2619623"/>
                  </a:cubicBezTo>
                  <a:cubicBezTo>
                    <a:pt x="255366" y="2621508"/>
                    <a:pt x="267515" y="2622740"/>
                    <a:pt x="279703" y="2623313"/>
                  </a:cubicBezTo>
                  <a:cubicBezTo>
                    <a:pt x="285834" y="2623313"/>
                    <a:pt x="291908" y="2623938"/>
                    <a:pt x="298039" y="2623824"/>
                  </a:cubicBezTo>
                  <a:lnTo>
                    <a:pt x="307179" y="2623824"/>
                  </a:lnTo>
                  <a:cubicBezTo>
                    <a:pt x="310188" y="2623824"/>
                    <a:pt x="312856" y="2623824"/>
                    <a:pt x="315865" y="2623370"/>
                  </a:cubicBezTo>
                  <a:cubicBezTo>
                    <a:pt x="321480" y="2622786"/>
                    <a:pt x="327020" y="2621605"/>
                    <a:pt x="332385" y="2619850"/>
                  </a:cubicBezTo>
                  <a:cubicBezTo>
                    <a:pt x="337625" y="2617966"/>
                    <a:pt x="342637" y="2615490"/>
                    <a:pt x="347315" y="2612470"/>
                  </a:cubicBezTo>
                  <a:cubicBezTo>
                    <a:pt x="351953" y="2609331"/>
                    <a:pt x="356239" y="2605698"/>
                    <a:pt x="360088" y="2601628"/>
                  </a:cubicBezTo>
                  <a:cubicBezTo>
                    <a:pt x="363852" y="2597330"/>
                    <a:pt x="367230" y="2592715"/>
                    <a:pt x="370193" y="2587832"/>
                  </a:cubicBezTo>
                  <a:cubicBezTo>
                    <a:pt x="381825" y="2566936"/>
                    <a:pt x="389342" y="2544007"/>
                    <a:pt x="392334" y="2520277"/>
                  </a:cubicBezTo>
                  <a:cubicBezTo>
                    <a:pt x="399600" y="2472193"/>
                    <a:pt x="398010" y="2422634"/>
                    <a:pt x="394263" y="2373642"/>
                  </a:cubicBezTo>
                  <a:cubicBezTo>
                    <a:pt x="390517" y="2324650"/>
                    <a:pt x="383250" y="2275601"/>
                    <a:pt x="375416" y="2226722"/>
                  </a:cubicBezTo>
                  <a:cubicBezTo>
                    <a:pt x="373486" y="2214460"/>
                    <a:pt x="371442" y="2202255"/>
                    <a:pt x="369739" y="2189822"/>
                  </a:cubicBezTo>
                  <a:cubicBezTo>
                    <a:pt x="368036" y="2177390"/>
                    <a:pt x="366333" y="2165412"/>
                    <a:pt x="364403" y="2153149"/>
                  </a:cubicBezTo>
                  <a:lnTo>
                    <a:pt x="353049" y="2079746"/>
                  </a:lnTo>
                  <a:cubicBezTo>
                    <a:pt x="345669" y="2030641"/>
                    <a:pt x="339595" y="1980740"/>
                    <a:pt x="341241" y="1930443"/>
                  </a:cubicBezTo>
                  <a:cubicBezTo>
                    <a:pt x="342036" y="1905180"/>
                    <a:pt x="344704" y="1880600"/>
                    <a:pt x="346918" y="1855905"/>
                  </a:cubicBezTo>
                  <a:lnTo>
                    <a:pt x="353730" y="1782104"/>
                  </a:lnTo>
                  <a:lnTo>
                    <a:pt x="367752" y="1634050"/>
                  </a:lnTo>
                  <a:lnTo>
                    <a:pt x="367752" y="1633425"/>
                  </a:lnTo>
                  <a:cubicBezTo>
                    <a:pt x="392334" y="1498541"/>
                    <a:pt x="415552" y="1363203"/>
                    <a:pt x="435251" y="1227581"/>
                  </a:cubicBezTo>
                  <a:cubicBezTo>
                    <a:pt x="440076" y="1193520"/>
                    <a:pt x="444788" y="1159458"/>
                    <a:pt x="448762" y="1125680"/>
                  </a:cubicBezTo>
                  <a:lnTo>
                    <a:pt x="451714" y="1100191"/>
                  </a:lnTo>
                  <a:lnTo>
                    <a:pt x="454155" y="1074701"/>
                  </a:lnTo>
                  <a:lnTo>
                    <a:pt x="455404" y="1061928"/>
                  </a:lnTo>
                  <a:lnTo>
                    <a:pt x="456256" y="1049212"/>
                  </a:lnTo>
                  <a:cubicBezTo>
                    <a:pt x="456710" y="1040753"/>
                    <a:pt x="457675" y="1032181"/>
                    <a:pt x="457732" y="1023779"/>
                  </a:cubicBezTo>
                  <a:cubicBezTo>
                    <a:pt x="458413" y="990058"/>
                    <a:pt x="456256" y="955656"/>
                    <a:pt x="454155" y="921594"/>
                  </a:cubicBezTo>
                  <a:cubicBezTo>
                    <a:pt x="452055" y="887533"/>
                    <a:pt x="449216" y="853471"/>
                    <a:pt x="446208" y="819126"/>
                  </a:cubicBezTo>
                  <a:cubicBezTo>
                    <a:pt x="434399" y="682482"/>
                    <a:pt x="419185" y="546122"/>
                    <a:pt x="404369" y="409705"/>
                  </a:cubicBezTo>
                  <a:cubicBezTo>
                    <a:pt x="391198" y="273061"/>
                    <a:pt x="376778" y="136587"/>
                    <a:pt x="362586" y="0"/>
                  </a:cubicBezTo>
                  <a:cubicBezTo>
                    <a:pt x="382285" y="135906"/>
                    <a:pt x="400224" y="271982"/>
                    <a:pt x="417993" y="408172"/>
                  </a:cubicBezTo>
                  <a:cubicBezTo>
                    <a:pt x="422591" y="442233"/>
                    <a:pt x="425827" y="476295"/>
                    <a:pt x="429347" y="510357"/>
                  </a:cubicBezTo>
                  <a:lnTo>
                    <a:pt x="440247" y="612542"/>
                  </a:lnTo>
                  <a:cubicBezTo>
                    <a:pt x="447343" y="680665"/>
                    <a:pt x="454155" y="749186"/>
                    <a:pt x="460059" y="817649"/>
                  </a:cubicBezTo>
                  <a:cubicBezTo>
                    <a:pt x="463068" y="851711"/>
                    <a:pt x="465736" y="886113"/>
                    <a:pt x="468007" y="920402"/>
                  </a:cubicBezTo>
                  <a:cubicBezTo>
                    <a:pt x="470278" y="954691"/>
                    <a:pt x="472321" y="989036"/>
                    <a:pt x="471640" y="1023949"/>
                  </a:cubicBezTo>
                  <a:cubicBezTo>
                    <a:pt x="471640" y="1032692"/>
                    <a:pt x="470618" y="1041264"/>
                    <a:pt x="470164" y="1049893"/>
                  </a:cubicBezTo>
                  <a:lnTo>
                    <a:pt x="469256" y="1062836"/>
                  </a:lnTo>
                  <a:lnTo>
                    <a:pt x="468007" y="1075723"/>
                  </a:lnTo>
                  <a:lnTo>
                    <a:pt x="465566" y="1101440"/>
                  </a:lnTo>
                  <a:lnTo>
                    <a:pt x="462557" y="1127043"/>
                  </a:lnTo>
                  <a:cubicBezTo>
                    <a:pt x="458583" y="1161104"/>
                    <a:pt x="453871" y="1195166"/>
                    <a:pt x="449046" y="1229228"/>
                  </a:cubicBezTo>
                  <a:cubicBezTo>
                    <a:pt x="429234" y="1365474"/>
                    <a:pt x="406072" y="1500585"/>
                    <a:pt x="381434" y="1635696"/>
                  </a:cubicBezTo>
                  <a:lnTo>
                    <a:pt x="381434" y="1635072"/>
                  </a:lnTo>
                  <a:lnTo>
                    <a:pt x="367355" y="1783070"/>
                  </a:lnTo>
                  <a:lnTo>
                    <a:pt x="360599" y="1856870"/>
                  </a:lnTo>
                  <a:cubicBezTo>
                    <a:pt x="358556" y="1881508"/>
                    <a:pt x="355944" y="1906259"/>
                    <a:pt x="354922" y="1930670"/>
                  </a:cubicBezTo>
                  <a:cubicBezTo>
                    <a:pt x="353333" y="1979605"/>
                    <a:pt x="359237" y="2028597"/>
                    <a:pt x="366617" y="2077419"/>
                  </a:cubicBezTo>
                  <a:lnTo>
                    <a:pt x="377971" y="2150822"/>
                  </a:lnTo>
                  <a:cubicBezTo>
                    <a:pt x="379901" y="2163084"/>
                    <a:pt x="381661" y="2175460"/>
                    <a:pt x="383364" y="2187722"/>
                  </a:cubicBezTo>
                  <a:cubicBezTo>
                    <a:pt x="385067" y="2199984"/>
                    <a:pt x="387110" y="2212076"/>
                    <a:pt x="389041" y="2224338"/>
                  </a:cubicBezTo>
                  <a:cubicBezTo>
                    <a:pt x="396875" y="2273273"/>
                    <a:pt x="403971" y="2322606"/>
                    <a:pt x="408002" y="2372279"/>
                  </a:cubicBezTo>
                  <a:cubicBezTo>
                    <a:pt x="412032" y="2421952"/>
                    <a:pt x="413679" y="2472250"/>
                    <a:pt x="405958" y="2522321"/>
                  </a:cubicBezTo>
                  <a:cubicBezTo>
                    <a:pt x="402631" y="2547901"/>
                    <a:pt x="394485" y="2572613"/>
                    <a:pt x="381945" y="2595156"/>
                  </a:cubicBezTo>
                  <a:cubicBezTo>
                    <a:pt x="378476" y="2600850"/>
                    <a:pt x="374485" y="2606209"/>
                    <a:pt x="370023" y="2611165"/>
                  </a:cubicBezTo>
                  <a:cubicBezTo>
                    <a:pt x="365419" y="2616149"/>
                    <a:pt x="360259" y="2620588"/>
                    <a:pt x="354639" y="2624392"/>
                  </a:cubicBezTo>
                  <a:cubicBezTo>
                    <a:pt x="348854" y="2628048"/>
                    <a:pt x="342637" y="2630966"/>
                    <a:pt x="336132" y="2633078"/>
                  </a:cubicBezTo>
                  <a:cubicBezTo>
                    <a:pt x="329666" y="2635025"/>
                    <a:pt x="323001" y="2636223"/>
                    <a:pt x="316262" y="2636654"/>
                  </a:cubicBezTo>
                  <a:cubicBezTo>
                    <a:pt x="312970" y="2636654"/>
                    <a:pt x="309564" y="2636654"/>
                    <a:pt x="306385" y="2636654"/>
                  </a:cubicBezTo>
                  <a:lnTo>
                    <a:pt x="296961" y="2636257"/>
                  </a:lnTo>
                  <a:cubicBezTo>
                    <a:pt x="290716" y="2636257"/>
                    <a:pt x="284415" y="2635519"/>
                    <a:pt x="278170" y="2635008"/>
                  </a:cubicBezTo>
                  <a:cubicBezTo>
                    <a:pt x="265613" y="2633929"/>
                    <a:pt x="253123" y="2632164"/>
                    <a:pt x="240759" y="2629728"/>
                  </a:cubicBezTo>
                  <a:cubicBezTo>
                    <a:pt x="228349" y="2627355"/>
                    <a:pt x="216127" y="2624074"/>
                    <a:pt x="204200" y="2619907"/>
                  </a:cubicBezTo>
                  <a:cubicBezTo>
                    <a:pt x="191949" y="2615888"/>
                    <a:pt x="180328" y="2610154"/>
                    <a:pt x="169684" y="2602876"/>
                  </a:cubicBezTo>
                  <a:lnTo>
                    <a:pt x="174963" y="2602536"/>
                  </a:lnTo>
                  <a:cubicBezTo>
                    <a:pt x="162548" y="2613095"/>
                    <a:pt x="147669" y="2620356"/>
                    <a:pt x="131705" y="2623654"/>
                  </a:cubicBezTo>
                  <a:cubicBezTo>
                    <a:pt x="116088" y="2627060"/>
                    <a:pt x="99920" y="2627060"/>
                    <a:pt x="84303" y="2623654"/>
                  </a:cubicBezTo>
                  <a:cubicBezTo>
                    <a:pt x="69117" y="2619850"/>
                    <a:pt x="54221" y="2614957"/>
                    <a:pt x="39739" y="2609008"/>
                  </a:cubicBezTo>
                  <a:cubicBezTo>
                    <a:pt x="32495" y="2606101"/>
                    <a:pt x="25427" y="2602786"/>
                    <a:pt x="18564" y="2599073"/>
                  </a:cubicBezTo>
                  <a:cubicBezTo>
                    <a:pt x="11780" y="2595496"/>
                    <a:pt x="5529" y="2590989"/>
                    <a:pt x="0" y="2585675"/>
                  </a:cubicBezTo>
                  <a:close/>
                </a:path>
              </a:pathLst>
            </a:custGeom>
            <a:solidFill>
              <a:srgbClr val="F05F63"/>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68" name="Freeform: Shape 67">
              <a:extLst>
                <a:ext uri="{FF2B5EF4-FFF2-40B4-BE49-F238E27FC236}">
                  <a16:creationId xmlns:a16="http://schemas.microsoft.com/office/drawing/2014/main" id="{B468DD0D-E264-8625-FCF9-592221C4FD15}"/>
                </a:ext>
              </a:extLst>
            </p:cNvPr>
            <p:cNvSpPr/>
            <p:nvPr/>
          </p:nvSpPr>
          <p:spPr>
            <a:xfrm>
              <a:off x="4947263" y="4037988"/>
              <a:ext cx="409620" cy="218159"/>
            </a:xfrm>
            <a:custGeom>
              <a:avLst/>
              <a:gdLst>
                <a:gd name="connsiteX0" fmla="*/ 963547 w 1255442"/>
                <a:gd name="connsiteY0" fmla="*/ 120465 h 668635"/>
                <a:gd name="connsiteX1" fmla="*/ 886454 w 1255442"/>
                <a:gd name="connsiteY1" fmla="*/ 93953 h 668635"/>
                <a:gd name="connsiteX2" fmla="*/ 703373 w 1255442"/>
                <a:gd name="connsiteY2" fmla="*/ 185522 h 668635"/>
                <a:gd name="connsiteX3" fmla="*/ 7210 w 1255442"/>
                <a:gd name="connsiteY3" fmla="*/ 0 h 668635"/>
                <a:gd name="connsiteX4" fmla="*/ 0 w 1255442"/>
                <a:gd name="connsiteY4" fmla="*/ 443255 h 668635"/>
                <a:gd name="connsiteX5" fmla="*/ 570873 w 1255442"/>
                <a:gd name="connsiteY5" fmla="*/ 455290 h 668635"/>
                <a:gd name="connsiteX6" fmla="*/ 874419 w 1255442"/>
                <a:gd name="connsiteY6" fmla="*/ 626337 h 668635"/>
                <a:gd name="connsiteX7" fmla="*/ 984438 w 1255442"/>
                <a:gd name="connsiteY7" fmla="*/ 666359 h 668635"/>
                <a:gd name="connsiteX8" fmla="*/ 1028661 w 1255442"/>
                <a:gd name="connsiteY8" fmla="*/ 616061 h 668635"/>
                <a:gd name="connsiteX9" fmla="*/ 1124715 w 1255442"/>
                <a:gd name="connsiteY9" fmla="*/ 616061 h 668635"/>
                <a:gd name="connsiteX10" fmla="*/ 1146628 w 1255442"/>
                <a:gd name="connsiteY10" fmla="*/ 541977 h 668635"/>
                <a:gd name="connsiteX11" fmla="*/ 1207031 w 1255442"/>
                <a:gd name="connsiteY11" fmla="*/ 553331 h 668635"/>
                <a:gd name="connsiteX12" fmla="*/ 1226843 w 1255442"/>
                <a:gd name="connsiteY12" fmla="*/ 417652 h 668635"/>
                <a:gd name="connsiteX13" fmla="*/ 1018954 w 1255442"/>
                <a:gd name="connsiteY13" fmla="*/ 214191 h 668635"/>
                <a:gd name="connsiteX14" fmla="*/ 864768 w 1255442"/>
                <a:gd name="connsiteY14" fmla="*/ 194889 h 66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55442" h="668635">
                  <a:moveTo>
                    <a:pt x="963547" y="120465"/>
                  </a:moveTo>
                  <a:cubicBezTo>
                    <a:pt x="963547" y="120465"/>
                    <a:pt x="910524" y="96394"/>
                    <a:pt x="886454" y="93953"/>
                  </a:cubicBezTo>
                  <a:cubicBezTo>
                    <a:pt x="862384" y="91512"/>
                    <a:pt x="703373" y="185522"/>
                    <a:pt x="703373" y="185522"/>
                  </a:cubicBezTo>
                  <a:lnTo>
                    <a:pt x="7210" y="0"/>
                  </a:lnTo>
                  <a:lnTo>
                    <a:pt x="0" y="443255"/>
                  </a:lnTo>
                  <a:lnTo>
                    <a:pt x="570873" y="455290"/>
                  </a:lnTo>
                  <a:lnTo>
                    <a:pt x="874419" y="626337"/>
                  </a:lnTo>
                  <a:cubicBezTo>
                    <a:pt x="874419" y="626337"/>
                    <a:pt x="935219" y="680211"/>
                    <a:pt x="984438" y="666359"/>
                  </a:cubicBezTo>
                  <a:cubicBezTo>
                    <a:pt x="1033657" y="652507"/>
                    <a:pt x="1028661" y="616061"/>
                    <a:pt x="1028661" y="616061"/>
                  </a:cubicBezTo>
                  <a:cubicBezTo>
                    <a:pt x="1028661" y="616061"/>
                    <a:pt x="1088553" y="637690"/>
                    <a:pt x="1124715" y="616061"/>
                  </a:cubicBezTo>
                  <a:cubicBezTo>
                    <a:pt x="1160877" y="594432"/>
                    <a:pt x="1146628" y="541977"/>
                    <a:pt x="1146628" y="541977"/>
                  </a:cubicBezTo>
                  <a:cubicBezTo>
                    <a:pt x="1146628" y="541977"/>
                    <a:pt x="1185345" y="563209"/>
                    <a:pt x="1207031" y="553331"/>
                  </a:cubicBezTo>
                  <a:cubicBezTo>
                    <a:pt x="1302858" y="510527"/>
                    <a:pt x="1226843" y="417652"/>
                    <a:pt x="1226843" y="417652"/>
                  </a:cubicBezTo>
                  <a:cubicBezTo>
                    <a:pt x="1226843" y="417652"/>
                    <a:pt x="1055059" y="235990"/>
                    <a:pt x="1018954" y="214191"/>
                  </a:cubicBezTo>
                  <a:cubicBezTo>
                    <a:pt x="982848" y="192391"/>
                    <a:pt x="864768" y="194889"/>
                    <a:pt x="864768" y="194889"/>
                  </a:cubicBezTo>
                  <a:close/>
                </a:path>
              </a:pathLst>
            </a:custGeom>
            <a:solidFill>
              <a:srgbClr val="1E2B3C"/>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69" name="Freeform: Shape 68">
              <a:extLst>
                <a:ext uri="{FF2B5EF4-FFF2-40B4-BE49-F238E27FC236}">
                  <a16:creationId xmlns:a16="http://schemas.microsoft.com/office/drawing/2014/main" id="{9A56161F-4C60-927C-B839-848FCEC5C19C}"/>
                </a:ext>
              </a:extLst>
            </p:cNvPr>
            <p:cNvSpPr/>
            <p:nvPr/>
          </p:nvSpPr>
          <p:spPr>
            <a:xfrm>
              <a:off x="5201847" y="4065248"/>
              <a:ext cx="88007" cy="61404"/>
            </a:xfrm>
            <a:custGeom>
              <a:avLst/>
              <a:gdLst>
                <a:gd name="connsiteX0" fmla="*/ 269733 w 269733"/>
                <a:gd name="connsiteY0" fmla="*/ 26358 h 188197"/>
                <a:gd name="connsiteX1" fmla="*/ 209785 w 269733"/>
                <a:gd name="connsiteY1" fmla="*/ 755 h 188197"/>
                <a:gd name="connsiteX2" fmla="*/ 70018 w 269733"/>
                <a:gd name="connsiteY2" fmla="*/ 30956 h 188197"/>
                <a:gd name="connsiteX3" fmla="*/ 31926 w 269733"/>
                <a:gd name="connsiteY3" fmla="*/ 93402 h 188197"/>
                <a:gd name="connsiteX4" fmla="*/ 2917 w 269733"/>
                <a:gd name="connsiteY4" fmla="*/ 169587 h 188197"/>
                <a:gd name="connsiteX5" fmla="*/ 73084 w 269733"/>
                <a:gd name="connsiteY5" fmla="*/ 181792 h 188197"/>
                <a:gd name="connsiteX6" fmla="*/ 135530 w 269733"/>
                <a:gd name="connsiteY6" fmla="*/ 129962 h 188197"/>
                <a:gd name="connsiteX7" fmla="*/ 144670 w 269733"/>
                <a:gd name="connsiteY7" fmla="*/ 114748 h 188197"/>
                <a:gd name="connsiteX8" fmla="*/ 196501 w 269733"/>
                <a:gd name="connsiteY8" fmla="*/ 117757 h 18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33" h="188197">
                  <a:moveTo>
                    <a:pt x="269733" y="26358"/>
                  </a:moveTo>
                  <a:cubicBezTo>
                    <a:pt x="252123" y="13085"/>
                    <a:pt x="231550" y="4297"/>
                    <a:pt x="209785" y="755"/>
                  </a:cubicBezTo>
                  <a:cubicBezTo>
                    <a:pt x="175212" y="-4127"/>
                    <a:pt x="95962" y="15685"/>
                    <a:pt x="70018" y="30956"/>
                  </a:cubicBezTo>
                  <a:cubicBezTo>
                    <a:pt x="44075" y="46227"/>
                    <a:pt x="44131" y="61441"/>
                    <a:pt x="31926" y="93402"/>
                  </a:cubicBezTo>
                  <a:cubicBezTo>
                    <a:pt x="19721" y="125364"/>
                    <a:pt x="-9232" y="157382"/>
                    <a:pt x="2917" y="169587"/>
                  </a:cubicBezTo>
                  <a:cubicBezTo>
                    <a:pt x="15066" y="181792"/>
                    <a:pt x="30393" y="197063"/>
                    <a:pt x="73084" y="181792"/>
                  </a:cubicBezTo>
                  <a:cubicBezTo>
                    <a:pt x="115775" y="166521"/>
                    <a:pt x="124915" y="151307"/>
                    <a:pt x="135530" y="129962"/>
                  </a:cubicBezTo>
                  <a:cubicBezTo>
                    <a:pt x="146146" y="108617"/>
                    <a:pt x="144670" y="114748"/>
                    <a:pt x="144670" y="114748"/>
                  </a:cubicBezTo>
                  <a:lnTo>
                    <a:pt x="196501" y="117757"/>
                  </a:lnTo>
                </a:path>
              </a:pathLst>
            </a:custGeom>
            <a:solidFill>
              <a:srgbClr val="1E2B3C"/>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70" name="Freeform: Shape 69">
              <a:extLst>
                <a:ext uri="{FF2B5EF4-FFF2-40B4-BE49-F238E27FC236}">
                  <a16:creationId xmlns:a16="http://schemas.microsoft.com/office/drawing/2014/main" id="{6A93D509-12C7-6938-FE7D-E72A944C8D8D}"/>
                </a:ext>
              </a:extLst>
            </p:cNvPr>
            <p:cNvSpPr/>
            <p:nvPr/>
          </p:nvSpPr>
          <p:spPr>
            <a:xfrm>
              <a:off x="4552975" y="3766912"/>
              <a:ext cx="470878" cy="416587"/>
            </a:xfrm>
            <a:custGeom>
              <a:avLst/>
              <a:gdLst>
                <a:gd name="connsiteX0" fmla="*/ 1443191 w 1443191"/>
                <a:gd name="connsiteY0" fmla="*/ 895026 h 1276797"/>
                <a:gd name="connsiteX1" fmla="*/ 1041094 w 1443191"/>
                <a:gd name="connsiteY1" fmla="*/ 758780 h 1276797"/>
                <a:gd name="connsiteX2" fmla="*/ 431447 w 1443191"/>
                <a:gd name="connsiteY2" fmla="*/ 0 h 1276797"/>
                <a:gd name="connsiteX3" fmla="*/ 0 w 1443191"/>
                <a:gd name="connsiteY3" fmla="*/ 324267 h 1276797"/>
                <a:gd name="connsiteX4" fmla="*/ 901725 w 1443191"/>
                <a:gd name="connsiteY4" fmla="*/ 1239616 h 1276797"/>
                <a:gd name="connsiteX5" fmla="*/ 1443021 w 1443191"/>
                <a:gd name="connsiteY5" fmla="*/ 1261472 h 127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3191" h="1276797">
                  <a:moveTo>
                    <a:pt x="1443191" y="895026"/>
                  </a:moveTo>
                  <a:lnTo>
                    <a:pt x="1041094" y="758780"/>
                  </a:lnTo>
                  <a:lnTo>
                    <a:pt x="431447" y="0"/>
                  </a:lnTo>
                  <a:lnTo>
                    <a:pt x="0" y="324267"/>
                  </a:lnTo>
                  <a:cubicBezTo>
                    <a:pt x="0" y="324267"/>
                    <a:pt x="493099" y="1171550"/>
                    <a:pt x="901725" y="1239616"/>
                  </a:cubicBezTo>
                  <a:cubicBezTo>
                    <a:pt x="1310351" y="1307683"/>
                    <a:pt x="1443021" y="1261472"/>
                    <a:pt x="1443021" y="1261472"/>
                  </a:cubicBezTo>
                  <a:close/>
                </a:path>
              </a:pathLst>
            </a:custGeom>
            <a:solidFill>
              <a:srgbClr val="1E2B3C"/>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71" name="Freeform: Shape 70">
              <a:extLst>
                <a:ext uri="{FF2B5EF4-FFF2-40B4-BE49-F238E27FC236}">
                  <a16:creationId xmlns:a16="http://schemas.microsoft.com/office/drawing/2014/main" id="{46929F89-202C-4232-2AD3-6C65DC067ACC}"/>
                </a:ext>
              </a:extLst>
            </p:cNvPr>
            <p:cNvSpPr/>
            <p:nvPr/>
          </p:nvSpPr>
          <p:spPr>
            <a:xfrm>
              <a:off x="5199510" y="4062871"/>
              <a:ext cx="90343" cy="66118"/>
            </a:xfrm>
            <a:custGeom>
              <a:avLst/>
              <a:gdLst>
                <a:gd name="connsiteX0" fmla="*/ 276894 w 276893"/>
                <a:gd name="connsiteY0" fmla="*/ 33642 h 202644"/>
                <a:gd name="connsiteX1" fmla="*/ 213369 w 276893"/>
                <a:gd name="connsiteY1" fmla="*/ 14397 h 202644"/>
                <a:gd name="connsiteX2" fmla="*/ 147459 w 276893"/>
                <a:gd name="connsiteY2" fmla="*/ 22061 h 202644"/>
                <a:gd name="connsiteX3" fmla="*/ 114817 w 276893"/>
                <a:gd name="connsiteY3" fmla="*/ 30690 h 202644"/>
                <a:gd name="connsiteX4" fmla="*/ 83991 w 276893"/>
                <a:gd name="connsiteY4" fmla="*/ 42612 h 202644"/>
                <a:gd name="connsiteX5" fmla="*/ 61283 w 276893"/>
                <a:gd name="connsiteY5" fmla="*/ 62424 h 202644"/>
                <a:gd name="connsiteX6" fmla="*/ 49248 w 276893"/>
                <a:gd name="connsiteY6" fmla="*/ 93080 h 202644"/>
                <a:gd name="connsiteX7" fmla="*/ 42890 w 276893"/>
                <a:gd name="connsiteY7" fmla="*/ 109656 h 202644"/>
                <a:gd name="connsiteX8" fmla="*/ 34999 w 276893"/>
                <a:gd name="connsiteY8" fmla="*/ 125495 h 202644"/>
                <a:gd name="connsiteX9" fmla="*/ 18593 w 276893"/>
                <a:gd name="connsiteY9" fmla="*/ 155356 h 202644"/>
                <a:gd name="connsiteX10" fmla="*/ 14165 w 276893"/>
                <a:gd name="connsiteY10" fmla="*/ 168810 h 202644"/>
                <a:gd name="connsiteX11" fmla="*/ 14903 w 276893"/>
                <a:gd name="connsiteY11" fmla="*/ 171762 h 202644"/>
                <a:gd name="connsiteX12" fmla="*/ 14903 w 276893"/>
                <a:gd name="connsiteY12" fmla="*/ 171762 h 202644"/>
                <a:gd name="connsiteX13" fmla="*/ 15243 w 276893"/>
                <a:gd name="connsiteY13" fmla="*/ 172103 h 202644"/>
                <a:gd name="connsiteX14" fmla="*/ 16038 w 276893"/>
                <a:gd name="connsiteY14" fmla="*/ 172897 h 202644"/>
                <a:gd name="connsiteX15" fmla="*/ 17514 w 276893"/>
                <a:gd name="connsiteY15" fmla="*/ 174317 h 202644"/>
                <a:gd name="connsiteX16" fmla="*/ 20409 w 276893"/>
                <a:gd name="connsiteY16" fmla="*/ 177098 h 202644"/>
                <a:gd name="connsiteX17" fmla="*/ 46864 w 276893"/>
                <a:gd name="connsiteY17" fmla="*/ 188452 h 202644"/>
                <a:gd name="connsiteX18" fmla="*/ 77803 w 276893"/>
                <a:gd name="connsiteY18" fmla="*/ 182435 h 202644"/>
                <a:gd name="connsiteX19" fmla="*/ 107550 w 276893"/>
                <a:gd name="connsiteY19" fmla="*/ 168640 h 202644"/>
                <a:gd name="connsiteX20" fmla="*/ 129293 w 276893"/>
                <a:gd name="connsiteY20" fmla="*/ 146784 h 202644"/>
                <a:gd name="connsiteX21" fmla="*/ 133210 w 276893"/>
                <a:gd name="connsiteY21" fmla="*/ 139687 h 202644"/>
                <a:gd name="connsiteX22" fmla="*/ 137638 w 276893"/>
                <a:gd name="connsiteY22" fmla="*/ 132421 h 202644"/>
                <a:gd name="connsiteX23" fmla="*/ 142350 w 276893"/>
                <a:gd name="connsiteY23" fmla="*/ 124984 h 202644"/>
                <a:gd name="connsiteX24" fmla="*/ 144905 w 276893"/>
                <a:gd name="connsiteY24" fmla="*/ 121237 h 202644"/>
                <a:gd name="connsiteX25" fmla="*/ 146437 w 276893"/>
                <a:gd name="connsiteY25" fmla="*/ 119137 h 202644"/>
                <a:gd name="connsiteX26" fmla="*/ 148425 w 276893"/>
                <a:gd name="connsiteY26" fmla="*/ 117150 h 202644"/>
                <a:gd name="connsiteX27" fmla="*/ 150071 w 276893"/>
                <a:gd name="connsiteY27" fmla="*/ 116412 h 202644"/>
                <a:gd name="connsiteX28" fmla="*/ 154839 w 276893"/>
                <a:gd name="connsiteY28" fmla="*/ 117320 h 202644"/>
                <a:gd name="connsiteX29" fmla="*/ 156713 w 276893"/>
                <a:gd name="connsiteY29" fmla="*/ 120102 h 202644"/>
                <a:gd name="connsiteX30" fmla="*/ 156713 w 276893"/>
                <a:gd name="connsiteY30" fmla="*/ 121464 h 202644"/>
                <a:gd name="connsiteX31" fmla="*/ 156713 w 276893"/>
                <a:gd name="connsiteY31" fmla="*/ 123338 h 202644"/>
                <a:gd name="connsiteX32" fmla="*/ 152057 w 276893"/>
                <a:gd name="connsiteY32" fmla="*/ 117036 h 202644"/>
                <a:gd name="connsiteX33" fmla="*/ 203604 w 276893"/>
                <a:gd name="connsiteY33" fmla="*/ 125154 h 202644"/>
                <a:gd name="connsiteX34" fmla="*/ 151490 w 276893"/>
                <a:gd name="connsiteY34" fmla="*/ 127198 h 202644"/>
                <a:gd name="connsiteX35" fmla="*/ 146835 w 276893"/>
                <a:gd name="connsiteY35" fmla="*/ 120897 h 202644"/>
                <a:gd name="connsiteX36" fmla="*/ 146835 w 276893"/>
                <a:gd name="connsiteY36" fmla="*/ 121691 h 202644"/>
                <a:gd name="connsiteX37" fmla="*/ 146835 w 276893"/>
                <a:gd name="connsiteY37" fmla="*/ 122770 h 202644"/>
                <a:gd name="connsiteX38" fmla="*/ 148538 w 276893"/>
                <a:gd name="connsiteY38" fmla="*/ 125381 h 202644"/>
                <a:gd name="connsiteX39" fmla="*/ 153136 w 276893"/>
                <a:gd name="connsiteY39" fmla="*/ 126290 h 202644"/>
                <a:gd name="connsiteX40" fmla="*/ 154499 w 276893"/>
                <a:gd name="connsiteY40" fmla="*/ 125665 h 202644"/>
                <a:gd name="connsiteX41" fmla="*/ 155123 w 276893"/>
                <a:gd name="connsiteY41" fmla="*/ 125325 h 202644"/>
                <a:gd name="connsiteX42" fmla="*/ 154385 w 276893"/>
                <a:gd name="connsiteY42" fmla="*/ 126857 h 202644"/>
                <a:gd name="connsiteX43" fmla="*/ 152682 w 276893"/>
                <a:gd name="connsiteY43" fmla="*/ 130547 h 202644"/>
                <a:gd name="connsiteX44" fmla="*/ 149446 w 276893"/>
                <a:gd name="connsiteY44" fmla="*/ 138382 h 202644"/>
                <a:gd name="connsiteX45" fmla="*/ 146097 w 276893"/>
                <a:gd name="connsiteY45" fmla="*/ 146443 h 202644"/>
                <a:gd name="connsiteX46" fmla="*/ 141498 w 276893"/>
                <a:gd name="connsiteY46" fmla="*/ 154277 h 202644"/>
                <a:gd name="connsiteX47" fmla="*/ 115214 w 276893"/>
                <a:gd name="connsiteY47" fmla="*/ 180675 h 202644"/>
                <a:gd name="connsiteX48" fmla="*/ 82742 w 276893"/>
                <a:gd name="connsiteY48" fmla="*/ 195775 h 202644"/>
                <a:gd name="connsiteX49" fmla="*/ 46523 w 276893"/>
                <a:gd name="connsiteY49" fmla="*/ 202645 h 202644"/>
                <a:gd name="connsiteX50" fmla="*/ 27278 w 276893"/>
                <a:gd name="connsiteY50" fmla="*/ 198557 h 202644"/>
                <a:gd name="connsiteX51" fmla="*/ 11043 w 276893"/>
                <a:gd name="connsiteY51" fmla="*/ 187828 h 202644"/>
                <a:gd name="connsiteX52" fmla="*/ 7693 w 276893"/>
                <a:gd name="connsiteY52" fmla="*/ 184705 h 202644"/>
                <a:gd name="connsiteX53" fmla="*/ 6160 w 276893"/>
                <a:gd name="connsiteY53" fmla="*/ 183173 h 202644"/>
                <a:gd name="connsiteX54" fmla="*/ 5366 w 276893"/>
                <a:gd name="connsiteY54" fmla="*/ 182378 h 202644"/>
                <a:gd name="connsiteX55" fmla="*/ 4968 w 276893"/>
                <a:gd name="connsiteY55" fmla="*/ 182037 h 202644"/>
                <a:gd name="connsiteX56" fmla="*/ 4401 w 276893"/>
                <a:gd name="connsiteY56" fmla="*/ 181299 h 202644"/>
                <a:gd name="connsiteX57" fmla="*/ 29 w 276893"/>
                <a:gd name="connsiteY57" fmla="*/ 168356 h 202644"/>
                <a:gd name="connsiteX58" fmla="*/ 5706 w 276893"/>
                <a:gd name="connsiteY58" fmla="*/ 149281 h 202644"/>
                <a:gd name="connsiteX59" fmla="*/ 35737 w 276893"/>
                <a:gd name="connsiteY59" fmla="*/ 88424 h 202644"/>
                <a:gd name="connsiteX60" fmla="*/ 49248 w 276893"/>
                <a:gd name="connsiteY60" fmla="*/ 55158 h 202644"/>
                <a:gd name="connsiteX61" fmla="*/ 61794 w 276893"/>
                <a:gd name="connsiteY61" fmla="*/ 40341 h 202644"/>
                <a:gd name="connsiteX62" fmla="*/ 77463 w 276893"/>
                <a:gd name="connsiteY62" fmla="*/ 30009 h 202644"/>
                <a:gd name="connsiteX63" fmla="*/ 110616 w 276893"/>
                <a:gd name="connsiteY63" fmla="*/ 17066 h 202644"/>
                <a:gd name="connsiteX64" fmla="*/ 144394 w 276893"/>
                <a:gd name="connsiteY64" fmla="*/ 8153 h 202644"/>
                <a:gd name="connsiteX65" fmla="*/ 178910 w 276893"/>
                <a:gd name="connsiteY65" fmla="*/ 2022 h 202644"/>
                <a:gd name="connsiteX66" fmla="*/ 196565 w 276893"/>
                <a:gd name="connsiteY66" fmla="*/ 375 h 202644"/>
                <a:gd name="connsiteX67" fmla="*/ 214731 w 276893"/>
                <a:gd name="connsiteY67" fmla="*/ 1170 h 202644"/>
                <a:gd name="connsiteX68" fmla="*/ 248509 w 276893"/>
                <a:gd name="connsiteY68" fmla="*/ 13262 h 202644"/>
                <a:gd name="connsiteX69" fmla="*/ 276894 w 276893"/>
                <a:gd name="connsiteY69" fmla="*/ 33642 h 20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6893" h="202644">
                  <a:moveTo>
                    <a:pt x="276894" y="33642"/>
                  </a:moveTo>
                  <a:cubicBezTo>
                    <a:pt x="257643" y="22056"/>
                    <a:pt x="235815" y="15442"/>
                    <a:pt x="213369" y="14397"/>
                  </a:cubicBezTo>
                  <a:cubicBezTo>
                    <a:pt x="191172" y="14267"/>
                    <a:pt x="169037" y="16838"/>
                    <a:pt x="147459" y="22061"/>
                  </a:cubicBezTo>
                  <a:cubicBezTo>
                    <a:pt x="136503" y="24502"/>
                    <a:pt x="125546" y="27397"/>
                    <a:pt x="114817" y="30690"/>
                  </a:cubicBezTo>
                  <a:cubicBezTo>
                    <a:pt x="104235" y="33812"/>
                    <a:pt x="93926" y="37803"/>
                    <a:pt x="83991" y="42612"/>
                  </a:cubicBezTo>
                  <a:cubicBezTo>
                    <a:pt x="74698" y="46932"/>
                    <a:pt x="66824" y="53807"/>
                    <a:pt x="61283" y="62424"/>
                  </a:cubicBezTo>
                  <a:cubicBezTo>
                    <a:pt x="56401" y="72279"/>
                    <a:pt x="52370" y="82538"/>
                    <a:pt x="49248" y="93080"/>
                  </a:cubicBezTo>
                  <a:cubicBezTo>
                    <a:pt x="47318" y="98757"/>
                    <a:pt x="45274" y="103979"/>
                    <a:pt x="42890" y="109656"/>
                  </a:cubicBezTo>
                  <a:cubicBezTo>
                    <a:pt x="40506" y="115333"/>
                    <a:pt x="37781" y="120443"/>
                    <a:pt x="34999" y="125495"/>
                  </a:cubicBezTo>
                  <a:cubicBezTo>
                    <a:pt x="29322" y="135827"/>
                    <a:pt x="23361" y="145591"/>
                    <a:pt x="18593" y="155356"/>
                  </a:cubicBezTo>
                  <a:cubicBezTo>
                    <a:pt x="16282" y="159523"/>
                    <a:pt x="14778" y="164087"/>
                    <a:pt x="14165" y="168810"/>
                  </a:cubicBezTo>
                  <a:cubicBezTo>
                    <a:pt x="14165" y="170456"/>
                    <a:pt x="14165" y="171251"/>
                    <a:pt x="14903" y="171762"/>
                  </a:cubicBezTo>
                  <a:lnTo>
                    <a:pt x="14903" y="171762"/>
                  </a:lnTo>
                  <a:lnTo>
                    <a:pt x="15243" y="172103"/>
                  </a:lnTo>
                  <a:lnTo>
                    <a:pt x="16038" y="172897"/>
                  </a:lnTo>
                  <a:lnTo>
                    <a:pt x="17514" y="174317"/>
                  </a:lnTo>
                  <a:cubicBezTo>
                    <a:pt x="18479" y="175282"/>
                    <a:pt x="19444" y="176247"/>
                    <a:pt x="20409" y="177098"/>
                  </a:cubicBezTo>
                  <a:cubicBezTo>
                    <a:pt x="27426" y="184166"/>
                    <a:pt x="36906" y="188236"/>
                    <a:pt x="46864" y="188452"/>
                  </a:cubicBezTo>
                  <a:cubicBezTo>
                    <a:pt x="57451" y="188299"/>
                    <a:pt x="67931" y="186267"/>
                    <a:pt x="77803" y="182435"/>
                  </a:cubicBezTo>
                  <a:cubicBezTo>
                    <a:pt x="88175" y="178892"/>
                    <a:pt x="98144" y="174265"/>
                    <a:pt x="107550" y="168640"/>
                  </a:cubicBezTo>
                  <a:cubicBezTo>
                    <a:pt x="116440" y="163201"/>
                    <a:pt x="123900" y="155702"/>
                    <a:pt x="129293" y="146784"/>
                  </a:cubicBezTo>
                  <a:cubicBezTo>
                    <a:pt x="130712" y="144513"/>
                    <a:pt x="131791" y="142072"/>
                    <a:pt x="133210" y="139687"/>
                  </a:cubicBezTo>
                  <a:lnTo>
                    <a:pt x="137638" y="132421"/>
                  </a:lnTo>
                  <a:lnTo>
                    <a:pt x="142350" y="124984"/>
                  </a:lnTo>
                  <a:lnTo>
                    <a:pt x="144905" y="121237"/>
                  </a:lnTo>
                  <a:cubicBezTo>
                    <a:pt x="145359" y="120556"/>
                    <a:pt x="145813" y="119932"/>
                    <a:pt x="146437" y="119137"/>
                  </a:cubicBezTo>
                  <a:cubicBezTo>
                    <a:pt x="147016" y="118393"/>
                    <a:pt x="147681" y="117729"/>
                    <a:pt x="148425" y="117150"/>
                  </a:cubicBezTo>
                  <a:cubicBezTo>
                    <a:pt x="148935" y="116826"/>
                    <a:pt x="149486" y="116577"/>
                    <a:pt x="150071" y="116412"/>
                  </a:cubicBezTo>
                  <a:cubicBezTo>
                    <a:pt x="151711" y="115912"/>
                    <a:pt x="153494" y="116253"/>
                    <a:pt x="154839" y="117320"/>
                  </a:cubicBezTo>
                  <a:cubicBezTo>
                    <a:pt x="156713" y="119080"/>
                    <a:pt x="156145" y="119023"/>
                    <a:pt x="156713" y="120102"/>
                  </a:cubicBezTo>
                  <a:cubicBezTo>
                    <a:pt x="156752" y="120556"/>
                    <a:pt x="156752" y="121010"/>
                    <a:pt x="156713" y="121464"/>
                  </a:cubicBezTo>
                  <a:cubicBezTo>
                    <a:pt x="156786" y="122089"/>
                    <a:pt x="156786" y="122713"/>
                    <a:pt x="156713" y="123338"/>
                  </a:cubicBezTo>
                  <a:lnTo>
                    <a:pt x="152057" y="117036"/>
                  </a:lnTo>
                  <a:cubicBezTo>
                    <a:pt x="169276" y="119534"/>
                    <a:pt x="186460" y="122242"/>
                    <a:pt x="203604" y="125154"/>
                  </a:cubicBezTo>
                  <a:cubicBezTo>
                    <a:pt x="186233" y="126006"/>
                    <a:pt x="168861" y="126744"/>
                    <a:pt x="151490" y="127198"/>
                  </a:cubicBezTo>
                  <a:lnTo>
                    <a:pt x="146835" y="120897"/>
                  </a:lnTo>
                  <a:cubicBezTo>
                    <a:pt x="146835" y="121181"/>
                    <a:pt x="146835" y="120897"/>
                    <a:pt x="146835" y="121691"/>
                  </a:cubicBezTo>
                  <a:cubicBezTo>
                    <a:pt x="146772" y="122049"/>
                    <a:pt x="146772" y="122412"/>
                    <a:pt x="146835" y="122770"/>
                  </a:cubicBezTo>
                  <a:cubicBezTo>
                    <a:pt x="147113" y="123798"/>
                    <a:pt x="147709" y="124712"/>
                    <a:pt x="148538" y="125381"/>
                  </a:cubicBezTo>
                  <a:cubicBezTo>
                    <a:pt x="149844" y="126386"/>
                    <a:pt x="151547" y="126721"/>
                    <a:pt x="153136" y="126290"/>
                  </a:cubicBezTo>
                  <a:cubicBezTo>
                    <a:pt x="153624" y="126165"/>
                    <a:pt x="154084" y="125955"/>
                    <a:pt x="154499" y="125665"/>
                  </a:cubicBezTo>
                  <a:cubicBezTo>
                    <a:pt x="155578" y="124814"/>
                    <a:pt x="155066" y="125211"/>
                    <a:pt x="155123" y="125325"/>
                  </a:cubicBezTo>
                  <a:lnTo>
                    <a:pt x="154385" y="126857"/>
                  </a:lnTo>
                  <a:lnTo>
                    <a:pt x="152682" y="130547"/>
                  </a:lnTo>
                  <a:lnTo>
                    <a:pt x="149446" y="138382"/>
                  </a:lnTo>
                  <a:cubicBezTo>
                    <a:pt x="148425" y="140936"/>
                    <a:pt x="147403" y="144059"/>
                    <a:pt x="146097" y="146443"/>
                  </a:cubicBezTo>
                  <a:cubicBezTo>
                    <a:pt x="144706" y="149134"/>
                    <a:pt x="143168" y="151751"/>
                    <a:pt x="141498" y="154277"/>
                  </a:cubicBezTo>
                  <a:cubicBezTo>
                    <a:pt x="134936" y="165023"/>
                    <a:pt x="125932" y="174067"/>
                    <a:pt x="115214" y="180675"/>
                  </a:cubicBezTo>
                  <a:cubicBezTo>
                    <a:pt x="104956" y="186840"/>
                    <a:pt x="94068" y="191904"/>
                    <a:pt x="82742" y="195775"/>
                  </a:cubicBezTo>
                  <a:cubicBezTo>
                    <a:pt x="71190" y="200260"/>
                    <a:pt x="58916" y="202588"/>
                    <a:pt x="46523" y="202645"/>
                  </a:cubicBezTo>
                  <a:cubicBezTo>
                    <a:pt x="39910" y="202486"/>
                    <a:pt x="33387" y="201100"/>
                    <a:pt x="27278" y="198557"/>
                  </a:cubicBezTo>
                  <a:cubicBezTo>
                    <a:pt x="21278" y="195963"/>
                    <a:pt x="15783" y="192330"/>
                    <a:pt x="11043" y="187828"/>
                  </a:cubicBezTo>
                  <a:cubicBezTo>
                    <a:pt x="9850" y="186806"/>
                    <a:pt x="8828" y="185784"/>
                    <a:pt x="7693" y="184705"/>
                  </a:cubicBezTo>
                  <a:lnTo>
                    <a:pt x="6160" y="183173"/>
                  </a:lnTo>
                  <a:lnTo>
                    <a:pt x="5366" y="182378"/>
                  </a:lnTo>
                  <a:lnTo>
                    <a:pt x="4968" y="182037"/>
                  </a:lnTo>
                  <a:lnTo>
                    <a:pt x="4401" y="181299"/>
                  </a:lnTo>
                  <a:cubicBezTo>
                    <a:pt x="1329" y="177712"/>
                    <a:pt x="-238" y="173073"/>
                    <a:pt x="29" y="168356"/>
                  </a:cubicBezTo>
                  <a:cubicBezTo>
                    <a:pt x="591" y="161674"/>
                    <a:pt x="2521" y="155180"/>
                    <a:pt x="5706" y="149281"/>
                  </a:cubicBezTo>
                  <a:cubicBezTo>
                    <a:pt x="16606" y="127766"/>
                    <a:pt x="29209" y="109883"/>
                    <a:pt x="35737" y="88424"/>
                  </a:cubicBezTo>
                  <a:cubicBezTo>
                    <a:pt x="39200" y="76940"/>
                    <a:pt x="43719" y="65802"/>
                    <a:pt x="49248" y="55158"/>
                  </a:cubicBezTo>
                  <a:cubicBezTo>
                    <a:pt x="52575" y="49555"/>
                    <a:pt x="56816" y="44548"/>
                    <a:pt x="61794" y="40341"/>
                  </a:cubicBezTo>
                  <a:cubicBezTo>
                    <a:pt x="66591" y="36288"/>
                    <a:pt x="71848" y="32825"/>
                    <a:pt x="77463" y="30009"/>
                  </a:cubicBezTo>
                  <a:cubicBezTo>
                    <a:pt x="88135" y="24775"/>
                    <a:pt x="99223" y="20449"/>
                    <a:pt x="110616" y="17066"/>
                  </a:cubicBezTo>
                  <a:cubicBezTo>
                    <a:pt x="121970" y="13659"/>
                    <a:pt x="133227" y="10690"/>
                    <a:pt x="144394" y="8153"/>
                  </a:cubicBezTo>
                  <a:cubicBezTo>
                    <a:pt x="155787" y="5530"/>
                    <a:pt x="167306" y="3486"/>
                    <a:pt x="178910" y="2022"/>
                  </a:cubicBezTo>
                  <a:cubicBezTo>
                    <a:pt x="184587" y="1227"/>
                    <a:pt x="190604" y="716"/>
                    <a:pt x="196565" y="375"/>
                  </a:cubicBezTo>
                  <a:cubicBezTo>
                    <a:pt x="202622" y="-317"/>
                    <a:pt x="208753" y="-51"/>
                    <a:pt x="214731" y="1170"/>
                  </a:cubicBezTo>
                  <a:cubicBezTo>
                    <a:pt x="226550" y="3412"/>
                    <a:pt x="237950" y="7494"/>
                    <a:pt x="248509" y="13262"/>
                  </a:cubicBezTo>
                  <a:cubicBezTo>
                    <a:pt x="258852" y="18735"/>
                    <a:pt x="268401" y="25586"/>
                    <a:pt x="276894" y="33642"/>
                  </a:cubicBezTo>
                  <a:close/>
                </a:path>
              </a:pathLst>
            </a:custGeom>
            <a:solidFill>
              <a:srgbClr val="F05F63"/>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72" name="Freeform: Shape 71">
              <a:extLst>
                <a:ext uri="{FF2B5EF4-FFF2-40B4-BE49-F238E27FC236}">
                  <a16:creationId xmlns:a16="http://schemas.microsoft.com/office/drawing/2014/main" id="{9397B013-EC8F-6E15-F30F-B12D2E12C093}"/>
                </a:ext>
              </a:extLst>
            </p:cNvPr>
            <p:cNvSpPr/>
            <p:nvPr/>
          </p:nvSpPr>
          <p:spPr>
            <a:xfrm>
              <a:off x="4648514" y="4019095"/>
              <a:ext cx="634424" cy="237904"/>
            </a:xfrm>
            <a:custGeom>
              <a:avLst/>
              <a:gdLst>
                <a:gd name="connsiteX0" fmla="*/ 1944295 w 1944443"/>
                <a:gd name="connsiteY0" fmla="*/ 673966 h 729150"/>
                <a:gd name="connsiteX1" fmla="*/ 1939469 w 1944443"/>
                <a:gd name="connsiteY1" fmla="*/ 697582 h 729150"/>
                <a:gd name="connsiteX2" fmla="*/ 1923006 w 1944443"/>
                <a:gd name="connsiteY2" fmla="*/ 715805 h 729150"/>
                <a:gd name="connsiteX3" fmla="*/ 1900923 w 1944443"/>
                <a:gd name="connsiteY3" fmla="*/ 726364 h 729150"/>
                <a:gd name="connsiteX4" fmla="*/ 1876058 w 1944443"/>
                <a:gd name="connsiteY4" fmla="*/ 728976 h 729150"/>
                <a:gd name="connsiteX5" fmla="*/ 1828599 w 1944443"/>
                <a:gd name="connsiteY5" fmla="*/ 714840 h 729150"/>
                <a:gd name="connsiteX6" fmla="*/ 1786873 w 1944443"/>
                <a:gd name="connsiteY6" fmla="*/ 688102 h 729150"/>
                <a:gd name="connsiteX7" fmla="*/ 1787782 w 1944443"/>
                <a:gd name="connsiteY7" fmla="*/ 688726 h 729150"/>
                <a:gd name="connsiteX8" fmla="*/ 1710916 w 1944443"/>
                <a:gd name="connsiteY8" fmla="*/ 647796 h 729150"/>
                <a:gd name="connsiteX9" fmla="*/ 1635072 w 1944443"/>
                <a:gd name="connsiteY9" fmla="*/ 604878 h 729150"/>
                <a:gd name="connsiteX10" fmla="*/ 1483327 w 1944443"/>
                <a:gd name="connsiteY10" fmla="*/ 519383 h 729150"/>
                <a:gd name="connsiteX11" fmla="*/ 1486677 w 1944443"/>
                <a:gd name="connsiteY11" fmla="*/ 520291 h 729150"/>
                <a:gd name="connsiteX12" fmla="*/ 1072260 w 1944443"/>
                <a:gd name="connsiteY12" fmla="*/ 511549 h 729150"/>
                <a:gd name="connsiteX13" fmla="*/ 864882 w 1944443"/>
                <a:gd name="connsiteY13" fmla="*/ 506894 h 729150"/>
                <a:gd name="connsiteX14" fmla="*/ 657673 w 1944443"/>
                <a:gd name="connsiteY14" fmla="*/ 485492 h 729150"/>
                <a:gd name="connsiteX15" fmla="*/ 556567 w 1944443"/>
                <a:gd name="connsiteY15" fmla="*/ 458129 h 729150"/>
                <a:gd name="connsiteX16" fmla="*/ 462046 w 1944443"/>
                <a:gd name="connsiteY16" fmla="*/ 413452 h 729150"/>
                <a:gd name="connsiteX17" fmla="*/ 290148 w 1944443"/>
                <a:gd name="connsiteY17" fmla="*/ 296109 h 729150"/>
                <a:gd name="connsiteX18" fmla="*/ 136871 w 1944443"/>
                <a:gd name="connsiteY18" fmla="*/ 155946 h 729150"/>
                <a:gd name="connsiteX19" fmla="*/ 0 w 1944443"/>
                <a:gd name="connsiteY19" fmla="*/ 0 h 729150"/>
                <a:gd name="connsiteX20" fmla="*/ 299175 w 1944443"/>
                <a:gd name="connsiteY20" fmla="*/ 285039 h 729150"/>
                <a:gd name="connsiteX21" fmla="*/ 469142 w 1944443"/>
                <a:gd name="connsiteY21" fmla="*/ 401076 h 729150"/>
                <a:gd name="connsiteX22" fmla="*/ 561676 w 1944443"/>
                <a:gd name="connsiteY22" fmla="*/ 444788 h 729150"/>
                <a:gd name="connsiteX23" fmla="*/ 660342 w 1944443"/>
                <a:gd name="connsiteY23" fmla="*/ 471470 h 729150"/>
                <a:gd name="connsiteX24" fmla="*/ 865279 w 1944443"/>
                <a:gd name="connsiteY24" fmla="*/ 492702 h 729150"/>
                <a:gd name="connsiteX25" fmla="*/ 1072260 w 1944443"/>
                <a:gd name="connsiteY25" fmla="*/ 497300 h 729150"/>
                <a:gd name="connsiteX26" fmla="*/ 1486677 w 1944443"/>
                <a:gd name="connsiteY26" fmla="*/ 506042 h 729150"/>
                <a:gd name="connsiteX27" fmla="*/ 1488437 w 1944443"/>
                <a:gd name="connsiteY27" fmla="*/ 506042 h 729150"/>
                <a:gd name="connsiteX28" fmla="*/ 1490026 w 1944443"/>
                <a:gd name="connsiteY28" fmla="*/ 506894 h 729150"/>
                <a:gd name="connsiteX29" fmla="*/ 1641771 w 1944443"/>
                <a:gd name="connsiteY29" fmla="*/ 592389 h 729150"/>
                <a:gd name="connsiteX30" fmla="*/ 1717728 w 1944443"/>
                <a:gd name="connsiteY30" fmla="*/ 635022 h 729150"/>
                <a:gd name="connsiteX31" fmla="*/ 1792607 w 1944443"/>
                <a:gd name="connsiteY31" fmla="*/ 679586 h 729150"/>
                <a:gd name="connsiteX32" fmla="*/ 1793118 w 1944443"/>
                <a:gd name="connsiteY32" fmla="*/ 679870 h 729150"/>
                <a:gd name="connsiteX33" fmla="*/ 1793516 w 1944443"/>
                <a:gd name="connsiteY33" fmla="*/ 680211 h 729150"/>
                <a:gd name="connsiteX34" fmla="*/ 1832005 w 1944443"/>
                <a:gd name="connsiteY34" fmla="*/ 707687 h 729150"/>
                <a:gd name="connsiteX35" fmla="*/ 1876285 w 1944443"/>
                <a:gd name="connsiteY35" fmla="*/ 723299 h 729150"/>
                <a:gd name="connsiteX36" fmla="*/ 1899447 w 1944443"/>
                <a:gd name="connsiteY36" fmla="*/ 722050 h 729150"/>
                <a:gd name="connsiteX37" fmla="*/ 1921417 w 1944443"/>
                <a:gd name="connsiteY37" fmla="*/ 713250 h 729150"/>
                <a:gd name="connsiteX38" fmla="*/ 1938164 w 1944443"/>
                <a:gd name="connsiteY38" fmla="*/ 696731 h 729150"/>
                <a:gd name="connsiteX39" fmla="*/ 1944295 w 1944443"/>
                <a:gd name="connsiteY39" fmla="*/ 673966 h 7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44443" h="729150">
                  <a:moveTo>
                    <a:pt x="1944295" y="673966"/>
                  </a:moveTo>
                  <a:cubicBezTo>
                    <a:pt x="1944976" y="682135"/>
                    <a:pt x="1943302" y="690333"/>
                    <a:pt x="1939469" y="697582"/>
                  </a:cubicBezTo>
                  <a:cubicBezTo>
                    <a:pt x="1935507" y="704877"/>
                    <a:pt x="1929864" y="711128"/>
                    <a:pt x="1923006" y="715805"/>
                  </a:cubicBezTo>
                  <a:cubicBezTo>
                    <a:pt x="1916206" y="720392"/>
                    <a:pt x="1908763" y="723952"/>
                    <a:pt x="1900923" y="726364"/>
                  </a:cubicBezTo>
                  <a:cubicBezTo>
                    <a:pt x="1892851" y="728675"/>
                    <a:pt x="1884437" y="729561"/>
                    <a:pt x="1876058" y="728976"/>
                  </a:cubicBezTo>
                  <a:cubicBezTo>
                    <a:pt x="1859476" y="727369"/>
                    <a:pt x="1843359" y="722567"/>
                    <a:pt x="1828599" y="714840"/>
                  </a:cubicBezTo>
                  <a:cubicBezTo>
                    <a:pt x="1813759" y="707466"/>
                    <a:pt x="1799771" y="698502"/>
                    <a:pt x="1786873" y="688102"/>
                  </a:cubicBezTo>
                  <a:lnTo>
                    <a:pt x="1787782" y="688726"/>
                  </a:lnTo>
                  <a:lnTo>
                    <a:pt x="1710916" y="647796"/>
                  </a:lnTo>
                  <a:lnTo>
                    <a:pt x="1635072" y="604878"/>
                  </a:lnTo>
                  <a:lnTo>
                    <a:pt x="1483327" y="519383"/>
                  </a:lnTo>
                  <a:lnTo>
                    <a:pt x="1486677" y="520291"/>
                  </a:lnTo>
                  <a:lnTo>
                    <a:pt x="1072260" y="511549"/>
                  </a:lnTo>
                  <a:cubicBezTo>
                    <a:pt x="1003115" y="509959"/>
                    <a:pt x="934311" y="508881"/>
                    <a:pt x="864882" y="506894"/>
                  </a:cubicBezTo>
                  <a:cubicBezTo>
                    <a:pt x="795402" y="504532"/>
                    <a:pt x="726166" y="497385"/>
                    <a:pt x="657673" y="485492"/>
                  </a:cubicBezTo>
                  <a:cubicBezTo>
                    <a:pt x="623209" y="479469"/>
                    <a:pt x="589363" y="470312"/>
                    <a:pt x="556567" y="458129"/>
                  </a:cubicBezTo>
                  <a:cubicBezTo>
                    <a:pt x="524038" y="445504"/>
                    <a:pt x="492452" y="430573"/>
                    <a:pt x="462046" y="413452"/>
                  </a:cubicBezTo>
                  <a:cubicBezTo>
                    <a:pt x="401598" y="379168"/>
                    <a:pt x="344096" y="339918"/>
                    <a:pt x="290148" y="296109"/>
                  </a:cubicBezTo>
                  <a:cubicBezTo>
                    <a:pt x="235792" y="253089"/>
                    <a:pt x="184569" y="206249"/>
                    <a:pt x="136871" y="155946"/>
                  </a:cubicBezTo>
                  <a:cubicBezTo>
                    <a:pt x="88958" y="105915"/>
                    <a:pt x="43332" y="53931"/>
                    <a:pt x="0" y="0"/>
                  </a:cubicBezTo>
                  <a:cubicBezTo>
                    <a:pt x="92517" y="102299"/>
                    <a:pt x="192516" y="197575"/>
                    <a:pt x="299175" y="285039"/>
                  </a:cubicBezTo>
                  <a:cubicBezTo>
                    <a:pt x="352544" y="328326"/>
                    <a:pt x="409393" y="367139"/>
                    <a:pt x="469142" y="401076"/>
                  </a:cubicBezTo>
                  <a:cubicBezTo>
                    <a:pt x="498906" y="417828"/>
                    <a:pt x="529829" y="432435"/>
                    <a:pt x="561676" y="444788"/>
                  </a:cubicBezTo>
                  <a:cubicBezTo>
                    <a:pt x="593677" y="456681"/>
                    <a:pt x="626706" y="465617"/>
                    <a:pt x="660342" y="471470"/>
                  </a:cubicBezTo>
                  <a:cubicBezTo>
                    <a:pt x="728085" y="483238"/>
                    <a:pt x="796560" y="490329"/>
                    <a:pt x="865279" y="492702"/>
                  </a:cubicBezTo>
                  <a:cubicBezTo>
                    <a:pt x="933913" y="494632"/>
                    <a:pt x="1003286" y="495710"/>
                    <a:pt x="1072260" y="497300"/>
                  </a:cubicBezTo>
                  <a:lnTo>
                    <a:pt x="1486677" y="506042"/>
                  </a:lnTo>
                  <a:lnTo>
                    <a:pt x="1488437" y="506042"/>
                  </a:lnTo>
                  <a:lnTo>
                    <a:pt x="1490026" y="506894"/>
                  </a:lnTo>
                  <a:lnTo>
                    <a:pt x="1641771" y="592389"/>
                  </a:lnTo>
                  <a:lnTo>
                    <a:pt x="1717728" y="635022"/>
                  </a:lnTo>
                  <a:lnTo>
                    <a:pt x="1792607" y="679586"/>
                  </a:lnTo>
                  <a:lnTo>
                    <a:pt x="1793118" y="679870"/>
                  </a:lnTo>
                  <a:lnTo>
                    <a:pt x="1793516" y="680211"/>
                  </a:lnTo>
                  <a:cubicBezTo>
                    <a:pt x="1805329" y="690719"/>
                    <a:pt x="1818233" y="699927"/>
                    <a:pt x="1832005" y="707687"/>
                  </a:cubicBezTo>
                  <a:cubicBezTo>
                    <a:pt x="1845630" y="715680"/>
                    <a:pt x="1860662" y="720977"/>
                    <a:pt x="1876285" y="723299"/>
                  </a:cubicBezTo>
                  <a:cubicBezTo>
                    <a:pt x="1884017" y="724247"/>
                    <a:pt x="1891863" y="723827"/>
                    <a:pt x="1899447" y="722050"/>
                  </a:cubicBezTo>
                  <a:cubicBezTo>
                    <a:pt x="1907156" y="720182"/>
                    <a:pt x="1914553" y="717219"/>
                    <a:pt x="1921417" y="713250"/>
                  </a:cubicBezTo>
                  <a:cubicBezTo>
                    <a:pt x="1928246" y="709169"/>
                    <a:pt x="1933991" y="703503"/>
                    <a:pt x="1938164" y="696731"/>
                  </a:cubicBezTo>
                  <a:cubicBezTo>
                    <a:pt x="1942371" y="689896"/>
                    <a:pt x="1944499" y="681988"/>
                    <a:pt x="1944295" y="673966"/>
                  </a:cubicBezTo>
                  <a:close/>
                </a:path>
              </a:pathLst>
            </a:custGeom>
            <a:solidFill>
              <a:srgbClr val="F05F63"/>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73" name="Freeform: Shape 72">
              <a:extLst>
                <a:ext uri="{FF2B5EF4-FFF2-40B4-BE49-F238E27FC236}">
                  <a16:creationId xmlns:a16="http://schemas.microsoft.com/office/drawing/2014/main" id="{8E1A3184-679F-A58A-77E1-DB5E816D651E}"/>
                </a:ext>
              </a:extLst>
            </p:cNvPr>
            <p:cNvSpPr/>
            <p:nvPr/>
          </p:nvSpPr>
          <p:spPr>
            <a:xfrm>
              <a:off x="5164578" y="4180368"/>
              <a:ext cx="44128" cy="52859"/>
            </a:xfrm>
            <a:custGeom>
              <a:avLst/>
              <a:gdLst>
                <a:gd name="connsiteX0" fmla="*/ 71442 w 135247"/>
                <a:gd name="connsiteY0" fmla="*/ 2790 h 162006"/>
                <a:gd name="connsiteX1" fmla="*/ 4341 w 135247"/>
                <a:gd name="connsiteY1" fmla="*/ 68359 h 162006"/>
                <a:gd name="connsiteX2" fmla="*/ 30284 w 135247"/>
                <a:gd name="connsiteY2" fmla="*/ 149142 h 162006"/>
                <a:gd name="connsiteX3" fmla="*/ 90346 w 135247"/>
                <a:gd name="connsiteY3" fmla="*/ 151412 h 162006"/>
                <a:gd name="connsiteX4" fmla="*/ 129347 w 135247"/>
                <a:gd name="connsiteY4" fmla="*/ 21127 h 162006"/>
                <a:gd name="connsiteX5" fmla="*/ 71442 w 135247"/>
                <a:gd name="connsiteY5" fmla="*/ 2790 h 16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247" h="162006">
                  <a:moveTo>
                    <a:pt x="71442" y="2790"/>
                  </a:moveTo>
                  <a:cubicBezTo>
                    <a:pt x="71442" y="2790"/>
                    <a:pt x="17908" y="15166"/>
                    <a:pt x="4341" y="68359"/>
                  </a:cubicBezTo>
                  <a:cubicBezTo>
                    <a:pt x="-5764" y="108097"/>
                    <a:pt x="1332" y="127853"/>
                    <a:pt x="30284" y="149142"/>
                  </a:cubicBezTo>
                  <a:cubicBezTo>
                    <a:pt x="56285" y="168330"/>
                    <a:pt x="73486" y="163448"/>
                    <a:pt x="90346" y="151412"/>
                  </a:cubicBezTo>
                  <a:cubicBezTo>
                    <a:pt x="107207" y="139377"/>
                    <a:pt x="151033" y="50022"/>
                    <a:pt x="129347" y="21127"/>
                  </a:cubicBezTo>
                  <a:cubicBezTo>
                    <a:pt x="111067" y="-3284"/>
                    <a:pt x="88303" y="-1979"/>
                    <a:pt x="71442" y="2790"/>
                  </a:cubicBezTo>
                  <a:close/>
                </a:path>
              </a:pathLst>
            </a:custGeom>
            <a:solidFill>
              <a:srgbClr val="1E2B3C"/>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74" name="Freeform: Shape 73">
              <a:extLst>
                <a:ext uri="{FF2B5EF4-FFF2-40B4-BE49-F238E27FC236}">
                  <a16:creationId xmlns:a16="http://schemas.microsoft.com/office/drawing/2014/main" id="{BCFDF247-C238-CCD7-08E2-40D94C97C784}"/>
                </a:ext>
              </a:extLst>
            </p:cNvPr>
            <p:cNvSpPr/>
            <p:nvPr/>
          </p:nvSpPr>
          <p:spPr>
            <a:xfrm>
              <a:off x="5198542" y="4208714"/>
              <a:ext cx="40337" cy="43764"/>
            </a:xfrm>
            <a:custGeom>
              <a:avLst/>
              <a:gdLst>
                <a:gd name="connsiteX0" fmla="*/ 96892 w 123630"/>
                <a:gd name="connsiteY0" fmla="*/ 121758 h 134132"/>
                <a:gd name="connsiteX1" fmla="*/ 118238 w 123630"/>
                <a:gd name="connsiteY1" fmla="*/ 34844 h 134132"/>
                <a:gd name="connsiteX2" fmla="*/ 31381 w 123630"/>
                <a:gd name="connsiteY2" fmla="*/ 15032 h 134132"/>
                <a:gd name="connsiteX3" fmla="*/ 6970 w 123630"/>
                <a:gd name="connsiteY3" fmla="*/ 111085 h 134132"/>
                <a:gd name="connsiteX4" fmla="*/ 96892 w 123630"/>
                <a:gd name="connsiteY4" fmla="*/ 121758 h 134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30" h="134132">
                  <a:moveTo>
                    <a:pt x="96892" y="121758"/>
                  </a:moveTo>
                  <a:cubicBezTo>
                    <a:pt x="96892" y="121758"/>
                    <a:pt x="138050" y="69927"/>
                    <a:pt x="118238" y="34844"/>
                  </a:cubicBezTo>
                  <a:cubicBezTo>
                    <a:pt x="98425" y="-239"/>
                    <a:pt x="58800" y="-12388"/>
                    <a:pt x="31381" y="15032"/>
                  </a:cubicBezTo>
                  <a:cubicBezTo>
                    <a:pt x="3961" y="42451"/>
                    <a:pt x="-9039" y="95076"/>
                    <a:pt x="6970" y="111085"/>
                  </a:cubicBezTo>
                  <a:cubicBezTo>
                    <a:pt x="32913" y="136972"/>
                    <a:pt x="63399" y="141798"/>
                    <a:pt x="96892" y="121758"/>
                  </a:cubicBezTo>
                  <a:close/>
                </a:path>
              </a:pathLst>
            </a:custGeom>
            <a:solidFill>
              <a:srgbClr val="1E2B3C"/>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75" name="Freeform: Shape 74">
              <a:extLst>
                <a:ext uri="{FF2B5EF4-FFF2-40B4-BE49-F238E27FC236}">
                  <a16:creationId xmlns:a16="http://schemas.microsoft.com/office/drawing/2014/main" id="{24221498-B5E1-0441-D883-AA4557D99094}"/>
                </a:ext>
              </a:extLst>
            </p:cNvPr>
            <p:cNvSpPr/>
            <p:nvPr/>
          </p:nvSpPr>
          <p:spPr>
            <a:xfrm>
              <a:off x="5165994" y="4178037"/>
              <a:ext cx="45073" cy="51732"/>
            </a:xfrm>
            <a:custGeom>
              <a:avLst/>
              <a:gdLst>
                <a:gd name="connsiteX0" fmla="*/ 86005 w 138145"/>
                <a:gd name="connsiteY0" fmla="*/ 158554 h 158554"/>
                <a:gd name="connsiteX1" fmla="*/ 91001 w 138145"/>
                <a:gd name="connsiteY1" fmla="*/ 150379 h 158554"/>
                <a:gd name="connsiteX2" fmla="*/ 94861 w 138145"/>
                <a:gd name="connsiteY2" fmla="*/ 141750 h 158554"/>
                <a:gd name="connsiteX3" fmla="*/ 101276 w 138145"/>
                <a:gd name="connsiteY3" fmla="*/ 123981 h 158554"/>
                <a:gd name="connsiteX4" fmla="*/ 115923 w 138145"/>
                <a:gd name="connsiteY4" fmla="*/ 89920 h 158554"/>
                <a:gd name="connsiteX5" fmla="*/ 123700 w 138145"/>
                <a:gd name="connsiteY5" fmla="*/ 54496 h 158554"/>
                <a:gd name="connsiteX6" fmla="*/ 122111 w 138145"/>
                <a:gd name="connsiteY6" fmla="*/ 38203 h 158554"/>
                <a:gd name="connsiteX7" fmla="*/ 118818 w 138145"/>
                <a:gd name="connsiteY7" fmla="*/ 31901 h 158554"/>
                <a:gd name="connsiteX8" fmla="*/ 116093 w 138145"/>
                <a:gd name="connsiteY8" fmla="*/ 28609 h 158554"/>
                <a:gd name="connsiteX9" fmla="*/ 113198 w 138145"/>
                <a:gd name="connsiteY9" fmla="*/ 25543 h 158554"/>
                <a:gd name="connsiteX10" fmla="*/ 83621 w 138145"/>
                <a:gd name="connsiteY10" fmla="*/ 14189 h 158554"/>
                <a:gd name="connsiteX11" fmla="*/ 66590 w 138145"/>
                <a:gd name="connsiteY11" fmla="*/ 17369 h 158554"/>
                <a:gd name="connsiteX12" fmla="*/ 50241 w 138145"/>
                <a:gd name="connsiteY12" fmla="*/ 24181 h 158554"/>
                <a:gd name="connsiteX13" fmla="*/ 22708 w 138145"/>
                <a:gd name="connsiteY13" fmla="*/ 46094 h 158554"/>
                <a:gd name="connsiteX14" fmla="*/ 0 w 138145"/>
                <a:gd name="connsiteY14" fmla="*/ 75387 h 158554"/>
                <a:gd name="connsiteX15" fmla="*/ 11751 w 138145"/>
                <a:gd name="connsiteY15" fmla="*/ 37124 h 158554"/>
                <a:gd name="connsiteX16" fmla="*/ 43655 w 138145"/>
                <a:gd name="connsiteY16" fmla="*/ 11635 h 158554"/>
                <a:gd name="connsiteX17" fmla="*/ 62503 w 138145"/>
                <a:gd name="connsiteY17" fmla="*/ 3801 h 158554"/>
                <a:gd name="connsiteX18" fmla="*/ 83053 w 138145"/>
                <a:gd name="connsiteY18" fmla="*/ 54 h 158554"/>
                <a:gd name="connsiteX19" fmla="*/ 104626 w 138145"/>
                <a:gd name="connsiteY19" fmla="*/ 3403 h 158554"/>
                <a:gd name="connsiteX20" fmla="*/ 122962 w 138145"/>
                <a:gd name="connsiteY20" fmla="*/ 15211 h 158554"/>
                <a:gd name="connsiteX21" fmla="*/ 126709 w 138145"/>
                <a:gd name="connsiteY21" fmla="*/ 19072 h 158554"/>
                <a:gd name="connsiteX22" fmla="*/ 130059 w 138145"/>
                <a:gd name="connsiteY22" fmla="*/ 23159 h 158554"/>
                <a:gd name="connsiteX23" fmla="*/ 135735 w 138145"/>
                <a:gd name="connsiteY23" fmla="*/ 33661 h 158554"/>
                <a:gd name="connsiteX24" fmla="*/ 137950 w 138145"/>
                <a:gd name="connsiteY24" fmla="*/ 55177 h 158554"/>
                <a:gd name="connsiteX25" fmla="*/ 129491 w 138145"/>
                <a:gd name="connsiteY25" fmla="*/ 94348 h 158554"/>
                <a:gd name="connsiteX26" fmla="*/ 114163 w 138145"/>
                <a:gd name="connsiteY26" fmla="*/ 130510 h 158554"/>
                <a:gd name="connsiteX27" fmla="*/ 101503 w 138145"/>
                <a:gd name="connsiteY27" fmla="*/ 145951 h 158554"/>
                <a:gd name="connsiteX28" fmla="*/ 86005 w 138145"/>
                <a:gd name="connsiteY28" fmla="*/ 158554 h 15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145" h="158554">
                  <a:moveTo>
                    <a:pt x="86005" y="158554"/>
                  </a:moveTo>
                  <a:cubicBezTo>
                    <a:pt x="87970" y="156022"/>
                    <a:pt x="89644" y="153280"/>
                    <a:pt x="91001" y="150379"/>
                  </a:cubicBezTo>
                  <a:cubicBezTo>
                    <a:pt x="92420" y="147597"/>
                    <a:pt x="93669" y="144702"/>
                    <a:pt x="94861" y="141750"/>
                  </a:cubicBezTo>
                  <a:cubicBezTo>
                    <a:pt x="97246" y="136073"/>
                    <a:pt x="99403" y="129942"/>
                    <a:pt x="101276" y="123981"/>
                  </a:cubicBezTo>
                  <a:cubicBezTo>
                    <a:pt x="107084" y="113048"/>
                    <a:pt x="111983" y="101654"/>
                    <a:pt x="115923" y="89920"/>
                  </a:cubicBezTo>
                  <a:cubicBezTo>
                    <a:pt x="120022" y="78492"/>
                    <a:pt x="122633" y="66588"/>
                    <a:pt x="123700" y="54496"/>
                  </a:cubicBezTo>
                  <a:cubicBezTo>
                    <a:pt x="124155" y="49012"/>
                    <a:pt x="123615" y="43494"/>
                    <a:pt x="122111" y="38203"/>
                  </a:cubicBezTo>
                  <a:cubicBezTo>
                    <a:pt x="121407" y="35921"/>
                    <a:pt x="120288" y="33786"/>
                    <a:pt x="118818" y="31901"/>
                  </a:cubicBezTo>
                  <a:lnTo>
                    <a:pt x="116093" y="28609"/>
                  </a:lnTo>
                  <a:lnTo>
                    <a:pt x="113198" y="25543"/>
                  </a:lnTo>
                  <a:cubicBezTo>
                    <a:pt x="105386" y="17749"/>
                    <a:pt x="94640" y="13627"/>
                    <a:pt x="83621" y="14189"/>
                  </a:cubicBezTo>
                  <a:cubicBezTo>
                    <a:pt x="77831" y="14519"/>
                    <a:pt x="72108" y="15586"/>
                    <a:pt x="66590" y="17369"/>
                  </a:cubicBezTo>
                  <a:cubicBezTo>
                    <a:pt x="60942" y="19123"/>
                    <a:pt x="55463" y="21405"/>
                    <a:pt x="50241" y="24181"/>
                  </a:cubicBezTo>
                  <a:cubicBezTo>
                    <a:pt x="39716" y="29608"/>
                    <a:pt x="30360" y="37051"/>
                    <a:pt x="22708" y="46094"/>
                  </a:cubicBezTo>
                  <a:cubicBezTo>
                    <a:pt x="13210" y="54201"/>
                    <a:pt x="5484" y="64169"/>
                    <a:pt x="0" y="75387"/>
                  </a:cubicBezTo>
                  <a:cubicBezTo>
                    <a:pt x="551" y="61830"/>
                    <a:pt x="4604" y="48654"/>
                    <a:pt x="11751" y="37124"/>
                  </a:cubicBezTo>
                  <a:cubicBezTo>
                    <a:pt x="20613" y="26616"/>
                    <a:pt x="31450" y="17959"/>
                    <a:pt x="43655" y="11635"/>
                  </a:cubicBezTo>
                  <a:cubicBezTo>
                    <a:pt x="49690" y="8456"/>
                    <a:pt x="55997" y="5839"/>
                    <a:pt x="62503" y="3801"/>
                  </a:cubicBezTo>
                  <a:cubicBezTo>
                    <a:pt x="69173" y="1723"/>
                    <a:pt x="76077" y="463"/>
                    <a:pt x="83053" y="54"/>
                  </a:cubicBezTo>
                  <a:cubicBezTo>
                    <a:pt x="90394" y="-270"/>
                    <a:pt x="97728" y="866"/>
                    <a:pt x="104626" y="3403"/>
                  </a:cubicBezTo>
                  <a:cubicBezTo>
                    <a:pt x="111489" y="6026"/>
                    <a:pt x="117734" y="10051"/>
                    <a:pt x="122962" y="15211"/>
                  </a:cubicBezTo>
                  <a:lnTo>
                    <a:pt x="126709" y="19072"/>
                  </a:lnTo>
                  <a:lnTo>
                    <a:pt x="130059" y="23159"/>
                  </a:lnTo>
                  <a:cubicBezTo>
                    <a:pt x="132568" y="26293"/>
                    <a:pt x="134492" y="29846"/>
                    <a:pt x="135735" y="33661"/>
                  </a:cubicBezTo>
                  <a:cubicBezTo>
                    <a:pt x="137791" y="40638"/>
                    <a:pt x="138540" y="47928"/>
                    <a:pt x="137950" y="55177"/>
                  </a:cubicBezTo>
                  <a:cubicBezTo>
                    <a:pt x="136882" y="68552"/>
                    <a:pt x="134038" y="81722"/>
                    <a:pt x="129491" y="94348"/>
                  </a:cubicBezTo>
                  <a:cubicBezTo>
                    <a:pt x="125227" y="106746"/>
                    <a:pt x="120107" y="118827"/>
                    <a:pt x="114163" y="130510"/>
                  </a:cubicBezTo>
                  <a:cubicBezTo>
                    <a:pt x="110229" y="135886"/>
                    <a:pt x="106000" y="141041"/>
                    <a:pt x="101503" y="145951"/>
                  </a:cubicBezTo>
                  <a:cubicBezTo>
                    <a:pt x="97115" y="151026"/>
                    <a:pt x="91870" y="155290"/>
                    <a:pt x="86005" y="158554"/>
                  </a:cubicBezTo>
                  <a:close/>
                </a:path>
              </a:pathLst>
            </a:custGeom>
            <a:solidFill>
              <a:srgbClr val="F05F63"/>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76" name="Freeform: Shape 75">
              <a:extLst>
                <a:ext uri="{FF2B5EF4-FFF2-40B4-BE49-F238E27FC236}">
                  <a16:creationId xmlns:a16="http://schemas.microsoft.com/office/drawing/2014/main" id="{03F9EAE6-F91C-E70B-D0E5-193DBBD9DA31}"/>
                </a:ext>
              </a:extLst>
            </p:cNvPr>
            <p:cNvSpPr/>
            <p:nvPr/>
          </p:nvSpPr>
          <p:spPr>
            <a:xfrm>
              <a:off x="5208781" y="4206221"/>
              <a:ext cx="31880" cy="32624"/>
            </a:xfrm>
            <a:custGeom>
              <a:avLst/>
              <a:gdLst>
                <a:gd name="connsiteX0" fmla="*/ 82316 w 97710"/>
                <a:gd name="connsiteY0" fmla="*/ 99990 h 99990"/>
                <a:gd name="connsiteX1" fmla="*/ 80783 w 97710"/>
                <a:gd name="connsiteY1" fmla="*/ 88637 h 99990"/>
                <a:gd name="connsiteX2" fmla="*/ 80045 w 97710"/>
                <a:gd name="connsiteY2" fmla="*/ 83300 h 99990"/>
                <a:gd name="connsiteX3" fmla="*/ 80556 w 97710"/>
                <a:gd name="connsiteY3" fmla="*/ 80973 h 99990"/>
                <a:gd name="connsiteX4" fmla="*/ 81180 w 97710"/>
                <a:gd name="connsiteY4" fmla="*/ 78588 h 99990"/>
                <a:gd name="connsiteX5" fmla="*/ 83678 w 97710"/>
                <a:gd name="connsiteY5" fmla="*/ 59911 h 99990"/>
                <a:gd name="connsiteX6" fmla="*/ 82940 w 97710"/>
                <a:gd name="connsiteY6" fmla="*/ 51396 h 99990"/>
                <a:gd name="connsiteX7" fmla="*/ 81805 w 97710"/>
                <a:gd name="connsiteY7" fmla="*/ 47819 h 99990"/>
                <a:gd name="connsiteX8" fmla="*/ 79931 w 97710"/>
                <a:gd name="connsiteY8" fmla="*/ 44527 h 99990"/>
                <a:gd name="connsiteX9" fmla="*/ 67896 w 97710"/>
                <a:gd name="connsiteY9" fmla="*/ 30164 h 99990"/>
                <a:gd name="connsiteX10" fmla="*/ 36162 w 97710"/>
                <a:gd name="connsiteY10" fmla="*/ 14836 h 99990"/>
                <a:gd name="connsiteX11" fmla="*/ 27647 w 97710"/>
                <a:gd name="connsiteY11" fmla="*/ 15234 h 99990"/>
                <a:gd name="connsiteX12" fmla="*/ 23503 w 97710"/>
                <a:gd name="connsiteY12" fmla="*/ 16256 h 99990"/>
                <a:gd name="connsiteX13" fmla="*/ 19018 w 97710"/>
                <a:gd name="connsiteY13" fmla="*/ 16256 h 99990"/>
                <a:gd name="connsiteX14" fmla="*/ 0 w 97710"/>
                <a:gd name="connsiteY14" fmla="*/ 21933 h 99990"/>
                <a:gd name="connsiteX15" fmla="*/ 14419 w 97710"/>
                <a:gd name="connsiteY15" fmla="*/ 4902 h 99990"/>
                <a:gd name="connsiteX16" fmla="*/ 19529 w 97710"/>
                <a:gd name="connsiteY16" fmla="*/ 1779 h 99990"/>
                <a:gd name="connsiteX17" fmla="*/ 25206 w 97710"/>
                <a:gd name="connsiteY17" fmla="*/ 644 h 99990"/>
                <a:gd name="connsiteX18" fmla="*/ 37014 w 97710"/>
                <a:gd name="connsiteY18" fmla="*/ 133 h 99990"/>
                <a:gd name="connsiteX19" fmla="*/ 77434 w 97710"/>
                <a:gd name="connsiteY19" fmla="*/ 19264 h 99990"/>
                <a:gd name="connsiteX20" fmla="*/ 91569 w 97710"/>
                <a:gd name="connsiteY20" fmla="*/ 36295 h 99990"/>
                <a:gd name="connsiteX21" fmla="*/ 94691 w 97710"/>
                <a:gd name="connsiteY21" fmla="*/ 41972 h 99990"/>
                <a:gd name="connsiteX22" fmla="*/ 96622 w 97710"/>
                <a:gd name="connsiteY22" fmla="*/ 48103 h 99990"/>
                <a:gd name="connsiteX23" fmla="*/ 97700 w 97710"/>
                <a:gd name="connsiteY23" fmla="*/ 59854 h 99990"/>
                <a:gd name="connsiteX24" fmla="*/ 94862 w 97710"/>
                <a:gd name="connsiteY24" fmla="*/ 81540 h 99990"/>
                <a:gd name="connsiteX25" fmla="*/ 94237 w 97710"/>
                <a:gd name="connsiteY25" fmla="*/ 84095 h 99990"/>
                <a:gd name="connsiteX26" fmla="*/ 93556 w 97710"/>
                <a:gd name="connsiteY26" fmla="*/ 86706 h 99990"/>
                <a:gd name="connsiteX27" fmla="*/ 90093 w 97710"/>
                <a:gd name="connsiteY27" fmla="*/ 91191 h 99990"/>
                <a:gd name="connsiteX28" fmla="*/ 82316 w 97710"/>
                <a:gd name="connsiteY28" fmla="*/ 99990 h 9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710" h="99990">
                  <a:moveTo>
                    <a:pt x="82316" y="99990"/>
                  </a:moveTo>
                  <a:lnTo>
                    <a:pt x="80783" y="88637"/>
                  </a:lnTo>
                  <a:lnTo>
                    <a:pt x="80045" y="83300"/>
                  </a:lnTo>
                  <a:cubicBezTo>
                    <a:pt x="80011" y="82494"/>
                    <a:pt x="80187" y="81694"/>
                    <a:pt x="80556" y="80973"/>
                  </a:cubicBezTo>
                  <a:cubicBezTo>
                    <a:pt x="80556" y="80178"/>
                    <a:pt x="80953" y="79383"/>
                    <a:pt x="81180" y="78588"/>
                  </a:cubicBezTo>
                  <a:cubicBezTo>
                    <a:pt x="82633" y="72463"/>
                    <a:pt x="83468" y="66207"/>
                    <a:pt x="83678" y="59911"/>
                  </a:cubicBezTo>
                  <a:cubicBezTo>
                    <a:pt x="83757" y="57056"/>
                    <a:pt x="83513" y="54194"/>
                    <a:pt x="82940" y="51396"/>
                  </a:cubicBezTo>
                  <a:cubicBezTo>
                    <a:pt x="82696" y="50164"/>
                    <a:pt x="82316" y="48966"/>
                    <a:pt x="81805" y="47819"/>
                  </a:cubicBezTo>
                  <a:cubicBezTo>
                    <a:pt x="81299" y="46656"/>
                    <a:pt x="80675" y="45554"/>
                    <a:pt x="79931" y="44527"/>
                  </a:cubicBezTo>
                  <a:cubicBezTo>
                    <a:pt x="76468" y="39304"/>
                    <a:pt x="72432" y="34490"/>
                    <a:pt x="67896" y="30164"/>
                  </a:cubicBezTo>
                  <a:cubicBezTo>
                    <a:pt x="59352" y="21615"/>
                    <a:pt x="48169" y="16216"/>
                    <a:pt x="36162" y="14836"/>
                  </a:cubicBezTo>
                  <a:cubicBezTo>
                    <a:pt x="33318" y="14626"/>
                    <a:pt x="30457" y="14757"/>
                    <a:pt x="27647" y="15234"/>
                  </a:cubicBezTo>
                  <a:cubicBezTo>
                    <a:pt x="26233" y="15427"/>
                    <a:pt x="24842" y="15767"/>
                    <a:pt x="23503" y="16256"/>
                  </a:cubicBezTo>
                  <a:cubicBezTo>
                    <a:pt x="22083" y="16256"/>
                    <a:pt x="20494" y="16256"/>
                    <a:pt x="19018" y="16256"/>
                  </a:cubicBezTo>
                  <a:cubicBezTo>
                    <a:pt x="12393" y="17016"/>
                    <a:pt x="5955" y="18941"/>
                    <a:pt x="0" y="21933"/>
                  </a:cubicBezTo>
                  <a:cubicBezTo>
                    <a:pt x="3315" y="15143"/>
                    <a:pt x="8271" y="9290"/>
                    <a:pt x="14419" y="4902"/>
                  </a:cubicBezTo>
                  <a:cubicBezTo>
                    <a:pt x="16020" y="3704"/>
                    <a:pt x="17729" y="2654"/>
                    <a:pt x="19529" y="1779"/>
                  </a:cubicBezTo>
                  <a:cubicBezTo>
                    <a:pt x="21396" y="1297"/>
                    <a:pt x="23292" y="917"/>
                    <a:pt x="25206" y="644"/>
                  </a:cubicBezTo>
                  <a:cubicBezTo>
                    <a:pt x="29111" y="19"/>
                    <a:pt x="33074" y="-151"/>
                    <a:pt x="37014" y="133"/>
                  </a:cubicBezTo>
                  <a:cubicBezTo>
                    <a:pt x="52273" y="1717"/>
                    <a:pt x="66534" y="8467"/>
                    <a:pt x="77434" y="19264"/>
                  </a:cubicBezTo>
                  <a:cubicBezTo>
                    <a:pt x="82792" y="24374"/>
                    <a:pt x="87533" y="30090"/>
                    <a:pt x="91569" y="36295"/>
                  </a:cubicBezTo>
                  <a:cubicBezTo>
                    <a:pt x="92789" y="38083"/>
                    <a:pt x="93834" y="39985"/>
                    <a:pt x="94691" y="41972"/>
                  </a:cubicBezTo>
                  <a:cubicBezTo>
                    <a:pt x="95532" y="43948"/>
                    <a:pt x="96179" y="46003"/>
                    <a:pt x="96622" y="48103"/>
                  </a:cubicBezTo>
                  <a:cubicBezTo>
                    <a:pt x="97416" y="51969"/>
                    <a:pt x="97780" y="55909"/>
                    <a:pt x="97700" y="59854"/>
                  </a:cubicBezTo>
                  <a:cubicBezTo>
                    <a:pt x="97490" y="67161"/>
                    <a:pt x="96542" y="74427"/>
                    <a:pt x="94862" y="81540"/>
                  </a:cubicBezTo>
                  <a:cubicBezTo>
                    <a:pt x="94862" y="82392"/>
                    <a:pt x="94408" y="83243"/>
                    <a:pt x="94237" y="84095"/>
                  </a:cubicBezTo>
                  <a:cubicBezTo>
                    <a:pt x="94271" y="85015"/>
                    <a:pt x="94033" y="85923"/>
                    <a:pt x="93556" y="86706"/>
                  </a:cubicBezTo>
                  <a:lnTo>
                    <a:pt x="90093" y="91191"/>
                  </a:lnTo>
                  <a:cubicBezTo>
                    <a:pt x="87777" y="94353"/>
                    <a:pt x="85171" y="97300"/>
                    <a:pt x="82316" y="99990"/>
                  </a:cubicBezTo>
                  <a:close/>
                </a:path>
              </a:pathLst>
            </a:custGeom>
            <a:solidFill>
              <a:srgbClr val="F05F63"/>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77" name="Freeform: Shape 76">
              <a:extLst>
                <a:ext uri="{FF2B5EF4-FFF2-40B4-BE49-F238E27FC236}">
                  <a16:creationId xmlns:a16="http://schemas.microsoft.com/office/drawing/2014/main" id="{91BFFECF-0E55-C8E5-A6FE-EDE3154FDE25}"/>
                </a:ext>
              </a:extLst>
            </p:cNvPr>
            <p:cNvSpPr/>
            <p:nvPr/>
          </p:nvSpPr>
          <p:spPr>
            <a:xfrm>
              <a:off x="5279722" y="4107929"/>
              <a:ext cx="79338" cy="110672"/>
            </a:xfrm>
            <a:custGeom>
              <a:avLst/>
              <a:gdLst>
                <a:gd name="connsiteX0" fmla="*/ 188077 w 243163"/>
                <a:gd name="connsiteY0" fmla="*/ 339197 h 339197"/>
                <a:gd name="connsiteX1" fmla="*/ 217370 w 243163"/>
                <a:gd name="connsiteY1" fmla="*/ 312345 h 339197"/>
                <a:gd name="connsiteX2" fmla="*/ 221912 w 243163"/>
                <a:gd name="connsiteY2" fmla="*/ 304227 h 339197"/>
                <a:gd name="connsiteX3" fmla="*/ 223615 w 243163"/>
                <a:gd name="connsiteY3" fmla="*/ 299970 h 339197"/>
                <a:gd name="connsiteX4" fmla="*/ 225375 w 243163"/>
                <a:gd name="connsiteY4" fmla="*/ 295825 h 339197"/>
                <a:gd name="connsiteX5" fmla="*/ 229292 w 243163"/>
                <a:gd name="connsiteY5" fmla="*/ 278284 h 339197"/>
                <a:gd name="connsiteX6" fmla="*/ 221855 w 243163"/>
                <a:gd name="connsiteY6" fmla="*/ 241497 h 339197"/>
                <a:gd name="connsiteX7" fmla="*/ 202383 w 243163"/>
                <a:gd name="connsiteY7" fmla="*/ 208003 h 339197"/>
                <a:gd name="connsiteX8" fmla="*/ 202724 w 243163"/>
                <a:gd name="connsiteY8" fmla="*/ 208344 h 339197"/>
                <a:gd name="connsiteX9" fmla="*/ 101561 w 243163"/>
                <a:gd name="connsiteY9" fmla="*/ 103945 h 339197"/>
                <a:gd name="connsiteX10" fmla="*/ 49900 w 243163"/>
                <a:gd name="connsiteY10" fmla="*/ 52852 h 339197"/>
                <a:gd name="connsiteX11" fmla="*/ 43315 w 243163"/>
                <a:gd name="connsiteY11" fmla="*/ 46608 h 339197"/>
                <a:gd name="connsiteX12" fmla="*/ 36957 w 243163"/>
                <a:gd name="connsiteY12" fmla="*/ 40193 h 339197"/>
                <a:gd name="connsiteX13" fmla="*/ 25035 w 243163"/>
                <a:gd name="connsiteY13" fmla="*/ 26455 h 339197"/>
                <a:gd name="connsiteX14" fmla="*/ 12887 w 243163"/>
                <a:gd name="connsiteY14" fmla="*/ 12887 h 339197"/>
                <a:gd name="connsiteX15" fmla="*/ 6642 w 243163"/>
                <a:gd name="connsiteY15" fmla="*/ 6245 h 339197"/>
                <a:gd name="connsiteX16" fmla="*/ 0 w 243163"/>
                <a:gd name="connsiteY16" fmla="*/ 0 h 339197"/>
                <a:gd name="connsiteX17" fmla="*/ 8175 w 243163"/>
                <a:gd name="connsiteY17" fmla="*/ 4201 h 339197"/>
                <a:gd name="connsiteX18" fmla="*/ 16066 w 243163"/>
                <a:gd name="connsiteY18" fmla="*/ 9026 h 339197"/>
                <a:gd name="connsiteX19" fmla="*/ 31394 w 243163"/>
                <a:gd name="connsiteY19" fmla="*/ 19358 h 339197"/>
                <a:gd name="connsiteX20" fmla="*/ 46267 w 243163"/>
                <a:gd name="connsiteY20" fmla="*/ 30201 h 339197"/>
                <a:gd name="connsiteX21" fmla="*/ 53193 w 243163"/>
                <a:gd name="connsiteY21" fmla="*/ 36276 h 339197"/>
                <a:gd name="connsiteX22" fmla="*/ 59722 w 243163"/>
                <a:gd name="connsiteY22" fmla="*/ 42634 h 339197"/>
                <a:gd name="connsiteX23" fmla="*/ 111665 w 243163"/>
                <a:gd name="connsiteY23" fmla="*/ 93726 h 339197"/>
                <a:gd name="connsiteX24" fmla="*/ 213056 w 243163"/>
                <a:gd name="connsiteY24" fmla="*/ 198466 h 339197"/>
                <a:gd name="connsiteX25" fmla="*/ 213056 w 243163"/>
                <a:gd name="connsiteY25" fmla="*/ 198466 h 339197"/>
                <a:gd name="connsiteX26" fmla="*/ 213056 w 243163"/>
                <a:gd name="connsiteY26" fmla="*/ 198466 h 339197"/>
                <a:gd name="connsiteX27" fmla="*/ 234685 w 243163"/>
                <a:gd name="connsiteY27" fmla="*/ 235593 h 339197"/>
                <a:gd name="connsiteX28" fmla="*/ 243143 w 243163"/>
                <a:gd name="connsiteY28" fmla="*/ 278454 h 339197"/>
                <a:gd name="connsiteX29" fmla="*/ 238488 w 243163"/>
                <a:gd name="connsiteY29" fmla="*/ 300764 h 339197"/>
                <a:gd name="connsiteX30" fmla="*/ 232811 w 243163"/>
                <a:gd name="connsiteY30" fmla="*/ 310585 h 339197"/>
                <a:gd name="connsiteX31" fmla="*/ 225261 w 243163"/>
                <a:gd name="connsiteY31" fmla="*/ 318931 h 339197"/>
                <a:gd name="connsiteX32" fmla="*/ 188077 w 243163"/>
                <a:gd name="connsiteY32" fmla="*/ 339197 h 3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3163" h="339197">
                  <a:moveTo>
                    <a:pt x="188077" y="339197"/>
                  </a:moveTo>
                  <a:cubicBezTo>
                    <a:pt x="199471" y="332209"/>
                    <a:pt x="209416" y="323092"/>
                    <a:pt x="217370" y="312345"/>
                  </a:cubicBezTo>
                  <a:cubicBezTo>
                    <a:pt x="219079" y="309751"/>
                    <a:pt x="220595" y="307037"/>
                    <a:pt x="221912" y="304227"/>
                  </a:cubicBezTo>
                  <a:cubicBezTo>
                    <a:pt x="222593" y="302859"/>
                    <a:pt x="223166" y="301434"/>
                    <a:pt x="223615" y="299970"/>
                  </a:cubicBezTo>
                  <a:cubicBezTo>
                    <a:pt x="224069" y="298550"/>
                    <a:pt x="224920" y="297245"/>
                    <a:pt x="225375" y="295825"/>
                  </a:cubicBezTo>
                  <a:cubicBezTo>
                    <a:pt x="227821" y="290290"/>
                    <a:pt x="229155" y="284330"/>
                    <a:pt x="229292" y="278284"/>
                  </a:cubicBezTo>
                  <a:cubicBezTo>
                    <a:pt x="229519" y="265624"/>
                    <a:pt x="226981" y="253072"/>
                    <a:pt x="221855" y="241497"/>
                  </a:cubicBezTo>
                  <a:cubicBezTo>
                    <a:pt x="216871" y="229519"/>
                    <a:pt x="210325" y="218256"/>
                    <a:pt x="202383" y="208003"/>
                  </a:cubicBezTo>
                  <a:lnTo>
                    <a:pt x="202724" y="208344"/>
                  </a:lnTo>
                  <a:cubicBezTo>
                    <a:pt x="169417" y="173186"/>
                    <a:pt x="135696" y="138387"/>
                    <a:pt x="101561" y="103945"/>
                  </a:cubicBezTo>
                  <a:cubicBezTo>
                    <a:pt x="84530" y="86914"/>
                    <a:pt x="67499" y="69599"/>
                    <a:pt x="49900" y="52852"/>
                  </a:cubicBezTo>
                  <a:cubicBezTo>
                    <a:pt x="47686" y="50809"/>
                    <a:pt x="45586" y="48651"/>
                    <a:pt x="43315" y="46608"/>
                  </a:cubicBezTo>
                  <a:cubicBezTo>
                    <a:pt x="40976" y="44700"/>
                    <a:pt x="38842" y="42549"/>
                    <a:pt x="36957" y="40193"/>
                  </a:cubicBezTo>
                  <a:cubicBezTo>
                    <a:pt x="32983" y="35595"/>
                    <a:pt x="29066" y="30939"/>
                    <a:pt x="25035" y="26455"/>
                  </a:cubicBezTo>
                  <a:cubicBezTo>
                    <a:pt x="21005" y="21970"/>
                    <a:pt x="17088" y="17201"/>
                    <a:pt x="12887" y="12887"/>
                  </a:cubicBezTo>
                  <a:cubicBezTo>
                    <a:pt x="10786" y="10729"/>
                    <a:pt x="8799" y="8402"/>
                    <a:pt x="6642" y="6245"/>
                  </a:cubicBezTo>
                  <a:lnTo>
                    <a:pt x="0" y="0"/>
                  </a:lnTo>
                  <a:lnTo>
                    <a:pt x="8175" y="4201"/>
                  </a:lnTo>
                  <a:cubicBezTo>
                    <a:pt x="10900" y="5677"/>
                    <a:pt x="13454" y="7380"/>
                    <a:pt x="16066" y="9026"/>
                  </a:cubicBezTo>
                  <a:cubicBezTo>
                    <a:pt x="21345" y="12319"/>
                    <a:pt x="26398" y="15782"/>
                    <a:pt x="31394" y="19358"/>
                  </a:cubicBezTo>
                  <a:cubicBezTo>
                    <a:pt x="36389" y="22935"/>
                    <a:pt x="41328" y="26568"/>
                    <a:pt x="46267" y="30201"/>
                  </a:cubicBezTo>
                  <a:cubicBezTo>
                    <a:pt x="48793" y="31961"/>
                    <a:pt x="51115" y="33999"/>
                    <a:pt x="53193" y="36276"/>
                  </a:cubicBezTo>
                  <a:cubicBezTo>
                    <a:pt x="55293" y="38433"/>
                    <a:pt x="57564" y="40477"/>
                    <a:pt x="59722" y="42634"/>
                  </a:cubicBezTo>
                  <a:cubicBezTo>
                    <a:pt x="77320" y="59665"/>
                    <a:pt x="94521" y="76695"/>
                    <a:pt x="111665" y="93726"/>
                  </a:cubicBezTo>
                  <a:cubicBezTo>
                    <a:pt x="145727" y="128299"/>
                    <a:pt x="179789" y="163212"/>
                    <a:pt x="213056" y="198466"/>
                  </a:cubicBezTo>
                  <a:lnTo>
                    <a:pt x="213056" y="198466"/>
                  </a:lnTo>
                  <a:lnTo>
                    <a:pt x="213056" y="198466"/>
                  </a:lnTo>
                  <a:cubicBezTo>
                    <a:pt x="221855" y="209842"/>
                    <a:pt x="229127" y="222326"/>
                    <a:pt x="234685" y="235593"/>
                  </a:cubicBezTo>
                  <a:cubicBezTo>
                    <a:pt x="240543" y="249110"/>
                    <a:pt x="243433" y="263728"/>
                    <a:pt x="243143" y="278454"/>
                  </a:cubicBezTo>
                  <a:cubicBezTo>
                    <a:pt x="242780" y="286089"/>
                    <a:pt x="241208" y="293617"/>
                    <a:pt x="238488" y="300764"/>
                  </a:cubicBezTo>
                  <a:cubicBezTo>
                    <a:pt x="237160" y="304335"/>
                    <a:pt x="235241" y="307650"/>
                    <a:pt x="232811" y="310585"/>
                  </a:cubicBezTo>
                  <a:cubicBezTo>
                    <a:pt x="230501" y="313549"/>
                    <a:pt x="227980" y="316336"/>
                    <a:pt x="225261" y="318931"/>
                  </a:cubicBezTo>
                  <a:cubicBezTo>
                    <a:pt x="214600" y="328468"/>
                    <a:pt x="201872" y="335405"/>
                    <a:pt x="188077" y="339197"/>
                  </a:cubicBezTo>
                  <a:close/>
                </a:path>
              </a:pathLst>
            </a:custGeom>
            <a:solidFill>
              <a:srgbClr val="F05F63"/>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49" name="Freeform: Shape 48">
              <a:extLst>
                <a:ext uri="{FF2B5EF4-FFF2-40B4-BE49-F238E27FC236}">
                  <a16:creationId xmlns:a16="http://schemas.microsoft.com/office/drawing/2014/main" id="{8F787001-106E-0D48-7A2A-CC5A52F51256}"/>
                </a:ext>
              </a:extLst>
            </p:cNvPr>
            <p:cNvSpPr/>
            <p:nvPr/>
          </p:nvSpPr>
          <p:spPr>
            <a:xfrm>
              <a:off x="4567274" y="3425821"/>
              <a:ext cx="169036" cy="169036"/>
            </a:xfrm>
            <a:custGeom>
              <a:avLst/>
              <a:gdLst>
                <a:gd name="connsiteX0" fmla="*/ 518077 w 518077"/>
                <a:gd name="connsiteY0" fmla="*/ 259039 h 518077"/>
                <a:gd name="connsiteX1" fmla="*/ 259039 w 518077"/>
                <a:gd name="connsiteY1" fmla="*/ 518077 h 518077"/>
                <a:gd name="connsiteX2" fmla="*/ 0 w 518077"/>
                <a:gd name="connsiteY2" fmla="*/ 259039 h 518077"/>
                <a:gd name="connsiteX3" fmla="*/ 259039 w 518077"/>
                <a:gd name="connsiteY3" fmla="*/ 0 h 518077"/>
                <a:gd name="connsiteX4" fmla="*/ 518077 w 518077"/>
                <a:gd name="connsiteY4" fmla="*/ 259039 h 518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77" h="518077">
                  <a:moveTo>
                    <a:pt x="518077" y="259039"/>
                  </a:moveTo>
                  <a:cubicBezTo>
                    <a:pt x="518077" y="402102"/>
                    <a:pt x="402102" y="518077"/>
                    <a:pt x="259039" y="518077"/>
                  </a:cubicBezTo>
                  <a:cubicBezTo>
                    <a:pt x="115975" y="518077"/>
                    <a:pt x="0" y="402102"/>
                    <a:pt x="0" y="259039"/>
                  </a:cubicBezTo>
                  <a:cubicBezTo>
                    <a:pt x="0" y="115976"/>
                    <a:pt x="115975" y="0"/>
                    <a:pt x="259039" y="0"/>
                  </a:cubicBezTo>
                  <a:cubicBezTo>
                    <a:pt x="402102" y="0"/>
                    <a:pt x="518077" y="115976"/>
                    <a:pt x="518077" y="259039"/>
                  </a:cubicBezTo>
                  <a:close/>
                </a:path>
              </a:pathLst>
            </a:custGeom>
            <a:solidFill>
              <a:srgbClr val="E5AA20"/>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50" name="Freeform: Shape 49">
              <a:extLst>
                <a:ext uri="{FF2B5EF4-FFF2-40B4-BE49-F238E27FC236}">
                  <a16:creationId xmlns:a16="http://schemas.microsoft.com/office/drawing/2014/main" id="{904B768A-DD55-7042-3691-30FEABD3DF83}"/>
                </a:ext>
              </a:extLst>
            </p:cNvPr>
            <p:cNvSpPr/>
            <p:nvPr/>
          </p:nvSpPr>
          <p:spPr>
            <a:xfrm>
              <a:off x="4460511" y="3489872"/>
              <a:ext cx="169036" cy="169036"/>
            </a:xfrm>
            <a:custGeom>
              <a:avLst/>
              <a:gdLst>
                <a:gd name="connsiteX0" fmla="*/ 518077 w 518077"/>
                <a:gd name="connsiteY0" fmla="*/ 259039 h 518077"/>
                <a:gd name="connsiteX1" fmla="*/ 259039 w 518077"/>
                <a:gd name="connsiteY1" fmla="*/ 518077 h 518077"/>
                <a:gd name="connsiteX2" fmla="*/ 0 w 518077"/>
                <a:gd name="connsiteY2" fmla="*/ 259039 h 518077"/>
                <a:gd name="connsiteX3" fmla="*/ 259039 w 518077"/>
                <a:gd name="connsiteY3" fmla="*/ 0 h 518077"/>
                <a:gd name="connsiteX4" fmla="*/ 518077 w 518077"/>
                <a:gd name="connsiteY4" fmla="*/ 259039 h 518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77" h="518077">
                  <a:moveTo>
                    <a:pt x="518077" y="259039"/>
                  </a:moveTo>
                  <a:cubicBezTo>
                    <a:pt x="518077" y="402102"/>
                    <a:pt x="402102" y="518077"/>
                    <a:pt x="259039" y="518077"/>
                  </a:cubicBezTo>
                  <a:cubicBezTo>
                    <a:pt x="115976" y="518077"/>
                    <a:pt x="0" y="402102"/>
                    <a:pt x="0" y="259039"/>
                  </a:cubicBezTo>
                  <a:cubicBezTo>
                    <a:pt x="0" y="115976"/>
                    <a:pt x="115976" y="0"/>
                    <a:pt x="259039" y="0"/>
                  </a:cubicBezTo>
                  <a:cubicBezTo>
                    <a:pt x="402102" y="0"/>
                    <a:pt x="518077" y="115976"/>
                    <a:pt x="518077" y="259039"/>
                  </a:cubicBezTo>
                  <a:close/>
                </a:path>
              </a:pathLst>
            </a:custGeom>
            <a:solidFill>
              <a:srgbClr val="E5AA20"/>
            </a:solidFill>
            <a:ln w="5675" cap="flat">
              <a:noFill/>
              <a:prstDash val="solid"/>
              <a:miter/>
            </a:ln>
          </p:spPr>
          <p:txBody>
            <a:bodyPr rtlCol="0" anchor="ctr"/>
            <a:lstStyle/>
            <a:p>
              <a:pPr defTabSz="1219078"/>
              <a:endParaRPr lang="nb-NO" sz="2400">
                <a:solidFill>
                  <a:srgbClr val="1E2B3C"/>
                </a:solidFill>
                <a:latin typeface="Arial" panose="020B0604020202020204"/>
              </a:endParaRPr>
            </a:p>
          </p:txBody>
        </p:sp>
      </p:grpSp>
      <p:sp>
        <p:nvSpPr>
          <p:cNvPr id="78" name="TextBox 77">
            <a:extLst>
              <a:ext uri="{FF2B5EF4-FFF2-40B4-BE49-F238E27FC236}">
                <a16:creationId xmlns:a16="http://schemas.microsoft.com/office/drawing/2014/main" id="{2E848BB9-EC67-8E3E-1FB2-12798E066018}"/>
              </a:ext>
            </a:extLst>
          </p:cNvPr>
          <p:cNvSpPr txBox="1"/>
          <p:nvPr/>
        </p:nvSpPr>
        <p:spPr>
          <a:xfrm>
            <a:off x="2886743" y="5866577"/>
            <a:ext cx="3446809" cy="584775"/>
          </a:xfrm>
          <a:prstGeom prst="rect">
            <a:avLst/>
          </a:prstGeom>
          <a:noFill/>
        </p:spPr>
        <p:txBody>
          <a:bodyPr wrap="square" rtlCol="0">
            <a:spAutoFit/>
          </a:bodyPr>
          <a:lstStyle/>
          <a:p>
            <a:pPr algn="ctr" defTabSz="1533112">
              <a:defRPr/>
            </a:pPr>
            <a:r>
              <a:rPr lang="nb-NO" sz="1600">
                <a:solidFill>
                  <a:srgbClr val="000000"/>
                </a:solidFill>
                <a:latin typeface="Arial" panose="020B0604020202020204"/>
              </a:rPr>
              <a:t>Brukere skal få informasjon </a:t>
            </a:r>
            <a:r>
              <a:rPr lang="nb-NO" sz="1600" b="1">
                <a:solidFill>
                  <a:srgbClr val="000000"/>
                </a:solidFill>
                <a:latin typeface="Arial" panose="020B0604020202020204"/>
              </a:rPr>
              <a:t>på riktig måte</a:t>
            </a:r>
          </a:p>
        </p:txBody>
      </p:sp>
      <p:sp>
        <p:nvSpPr>
          <p:cNvPr id="79" name="TextBox 78">
            <a:extLst>
              <a:ext uri="{FF2B5EF4-FFF2-40B4-BE49-F238E27FC236}">
                <a16:creationId xmlns:a16="http://schemas.microsoft.com/office/drawing/2014/main" id="{10FB6B61-CD26-6E0E-8E6A-2D7EF0311A4E}"/>
              </a:ext>
            </a:extLst>
          </p:cNvPr>
          <p:cNvSpPr txBox="1"/>
          <p:nvPr/>
        </p:nvSpPr>
        <p:spPr>
          <a:xfrm>
            <a:off x="6235726" y="5866577"/>
            <a:ext cx="3436920" cy="338554"/>
          </a:xfrm>
          <a:prstGeom prst="rect">
            <a:avLst/>
          </a:prstGeom>
          <a:noFill/>
        </p:spPr>
        <p:txBody>
          <a:bodyPr wrap="square" rtlCol="0">
            <a:spAutoFit/>
          </a:bodyPr>
          <a:lstStyle/>
          <a:p>
            <a:pPr algn="ctr" defTabSz="1533112">
              <a:defRPr/>
            </a:pPr>
            <a:r>
              <a:rPr lang="nb-NO" sz="1600">
                <a:solidFill>
                  <a:srgbClr val="000000"/>
                </a:solidFill>
                <a:latin typeface="Arial" panose="020B0604020202020204"/>
              </a:rPr>
              <a:t>...gjennom </a:t>
            </a:r>
            <a:r>
              <a:rPr lang="nb-NO" sz="1600" b="1">
                <a:solidFill>
                  <a:srgbClr val="000000"/>
                </a:solidFill>
                <a:latin typeface="Arial" panose="020B0604020202020204"/>
              </a:rPr>
              <a:t>riktig kanal</a:t>
            </a:r>
          </a:p>
        </p:txBody>
      </p:sp>
      <p:sp>
        <p:nvSpPr>
          <p:cNvPr id="80" name="TextBox 79">
            <a:extLst>
              <a:ext uri="{FF2B5EF4-FFF2-40B4-BE49-F238E27FC236}">
                <a16:creationId xmlns:a16="http://schemas.microsoft.com/office/drawing/2014/main" id="{15FF38CB-F2FE-3C90-40DE-88445B9C91E8}"/>
              </a:ext>
            </a:extLst>
          </p:cNvPr>
          <p:cNvSpPr txBox="1"/>
          <p:nvPr/>
        </p:nvSpPr>
        <p:spPr>
          <a:xfrm>
            <a:off x="9625244" y="5866577"/>
            <a:ext cx="3782757" cy="584775"/>
          </a:xfrm>
          <a:prstGeom prst="rect">
            <a:avLst/>
          </a:prstGeom>
          <a:noFill/>
        </p:spPr>
        <p:txBody>
          <a:bodyPr wrap="square" rtlCol="0">
            <a:spAutoFit/>
          </a:bodyPr>
          <a:lstStyle/>
          <a:p>
            <a:pPr algn="ctr" defTabSz="1533112">
              <a:defRPr/>
            </a:pPr>
            <a:r>
              <a:rPr lang="nb-NO" sz="1600">
                <a:solidFill>
                  <a:srgbClr val="000000"/>
                </a:solidFill>
                <a:latin typeface="Arial" panose="020B0604020202020204"/>
              </a:rPr>
              <a:t>...og med tjenester som gjør at de </a:t>
            </a:r>
            <a:r>
              <a:rPr lang="nb-NO" sz="1600" b="1">
                <a:solidFill>
                  <a:srgbClr val="000000"/>
                </a:solidFill>
                <a:latin typeface="Arial" panose="020B0604020202020204"/>
              </a:rPr>
              <a:t>lett kan løse oppgaven de kom for</a:t>
            </a:r>
          </a:p>
        </p:txBody>
      </p:sp>
      <p:grpSp>
        <p:nvGrpSpPr>
          <p:cNvPr id="112" name="Group 111">
            <a:extLst>
              <a:ext uri="{FF2B5EF4-FFF2-40B4-BE49-F238E27FC236}">
                <a16:creationId xmlns:a16="http://schemas.microsoft.com/office/drawing/2014/main" id="{CB38C4D6-A840-AEB0-C893-0087445CA347}"/>
              </a:ext>
            </a:extLst>
          </p:cNvPr>
          <p:cNvGrpSpPr/>
          <p:nvPr/>
        </p:nvGrpSpPr>
        <p:grpSpPr>
          <a:xfrm>
            <a:off x="10131207" y="3489626"/>
            <a:ext cx="2416433" cy="2112748"/>
            <a:chOff x="12441113" y="2302909"/>
            <a:chExt cx="2713436" cy="2017350"/>
          </a:xfrm>
        </p:grpSpPr>
        <p:sp>
          <p:nvSpPr>
            <p:cNvPr id="85" name="Freeform: Shape 84">
              <a:extLst>
                <a:ext uri="{FF2B5EF4-FFF2-40B4-BE49-F238E27FC236}">
                  <a16:creationId xmlns:a16="http://schemas.microsoft.com/office/drawing/2014/main" id="{87EC578A-D16C-A39E-1DC7-7BDB859E774A}"/>
                </a:ext>
              </a:extLst>
            </p:cNvPr>
            <p:cNvSpPr/>
            <p:nvPr/>
          </p:nvSpPr>
          <p:spPr>
            <a:xfrm>
              <a:off x="14707910" y="2483384"/>
              <a:ext cx="260298" cy="267379"/>
            </a:xfrm>
            <a:custGeom>
              <a:avLst/>
              <a:gdLst>
                <a:gd name="connsiteX0" fmla="*/ 759333 w 759333"/>
                <a:gd name="connsiteY0" fmla="*/ 379667 h 759333"/>
                <a:gd name="connsiteX1" fmla="*/ 379666 w 759333"/>
                <a:gd name="connsiteY1" fmla="*/ 759333 h 759333"/>
                <a:gd name="connsiteX2" fmla="*/ 0 w 759333"/>
                <a:gd name="connsiteY2" fmla="*/ 379667 h 759333"/>
                <a:gd name="connsiteX3" fmla="*/ 379666 w 759333"/>
                <a:gd name="connsiteY3" fmla="*/ 0 h 759333"/>
                <a:gd name="connsiteX4" fmla="*/ 759333 w 759333"/>
                <a:gd name="connsiteY4" fmla="*/ 379667 h 759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333" h="759333">
                  <a:moveTo>
                    <a:pt x="759333" y="379667"/>
                  </a:moveTo>
                  <a:cubicBezTo>
                    <a:pt x="759333" y="589351"/>
                    <a:pt x="589350" y="759333"/>
                    <a:pt x="379666" y="759333"/>
                  </a:cubicBezTo>
                  <a:cubicBezTo>
                    <a:pt x="169982" y="759333"/>
                    <a:pt x="0" y="589351"/>
                    <a:pt x="0" y="379667"/>
                  </a:cubicBezTo>
                  <a:cubicBezTo>
                    <a:pt x="0" y="169983"/>
                    <a:pt x="169983" y="0"/>
                    <a:pt x="379666" y="0"/>
                  </a:cubicBezTo>
                  <a:cubicBezTo>
                    <a:pt x="589351" y="0"/>
                    <a:pt x="759333" y="169983"/>
                    <a:pt x="759333" y="379667"/>
                  </a:cubicBezTo>
                  <a:close/>
                </a:path>
              </a:pathLst>
            </a:custGeom>
            <a:solidFill>
              <a:srgbClr val="F05F63"/>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86" name="Freeform: Shape 85">
              <a:extLst>
                <a:ext uri="{FF2B5EF4-FFF2-40B4-BE49-F238E27FC236}">
                  <a16:creationId xmlns:a16="http://schemas.microsoft.com/office/drawing/2014/main" id="{465031B8-2F1B-2987-A029-EF77191AA3AB}"/>
                </a:ext>
              </a:extLst>
            </p:cNvPr>
            <p:cNvSpPr/>
            <p:nvPr/>
          </p:nvSpPr>
          <p:spPr>
            <a:xfrm>
              <a:off x="12472458" y="2515415"/>
              <a:ext cx="260297" cy="267379"/>
            </a:xfrm>
            <a:custGeom>
              <a:avLst/>
              <a:gdLst>
                <a:gd name="connsiteX0" fmla="*/ 759333 w 759332"/>
                <a:gd name="connsiteY0" fmla="*/ 379667 h 759332"/>
                <a:gd name="connsiteX1" fmla="*/ 379667 w 759332"/>
                <a:gd name="connsiteY1" fmla="*/ 759333 h 759332"/>
                <a:gd name="connsiteX2" fmla="*/ 0 w 759332"/>
                <a:gd name="connsiteY2" fmla="*/ 379666 h 759332"/>
                <a:gd name="connsiteX3" fmla="*/ 379667 w 759332"/>
                <a:gd name="connsiteY3" fmla="*/ 0 h 759332"/>
                <a:gd name="connsiteX4" fmla="*/ 759333 w 759332"/>
                <a:gd name="connsiteY4" fmla="*/ 379667 h 75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332" h="759332">
                  <a:moveTo>
                    <a:pt x="759333" y="379667"/>
                  </a:moveTo>
                  <a:cubicBezTo>
                    <a:pt x="759333" y="589351"/>
                    <a:pt x="589351" y="759333"/>
                    <a:pt x="379667" y="759333"/>
                  </a:cubicBezTo>
                  <a:cubicBezTo>
                    <a:pt x="169983" y="759333"/>
                    <a:pt x="0" y="589351"/>
                    <a:pt x="0" y="379666"/>
                  </a:cubicBezTo>
                  <a:cubicBezTo>
                    <a:pt x="0" y="169982"/>
                    <a:pt x="169983" y="0"/>
                    <a:pt x="379667" y="0"/>
                  </a:cubicBezTo>
                  <a:cubicBezTo>
                    <a:pt x="589351" y="0"/>
                    <a:pt x="759333" y="169982"/>
                    <a:pt x="759333" y="379667"/>
                  </a:cubicBezTo>
                  <a:close/>
                </a:path>
              </a:pathLst>
            </a:custGeom>
            <a:solidFill>
              <a:srgbClr val="1E98F5"/>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87" name="Freeform: Shape 86">
              <a:extLst>
                <a:ext uri="{FF2B5EF4-FFF2-40B4-BE49-F238E27FC236}">
                  <a16:creationId xmlns:a16="http://schemas.microsoft.com/office/drawing/2014/main" id="{AB265C6F-C314-E6F1-DEFE-D19E003F3A16}"/>
                </a:ext>
              </a:extLst>
            </p:cNvPr>
            <p:cNvSpPr/>
            <p:nvPr/>
          </p:nvSpPr>
          <p:spPr>
            <a:xfrm>
              <a:off x="12602607" y="2470538"/>
              <a:ext cx="179387" cy="184268"/>
            </a:xfrm>
            <a:custGeom>
              <a:avLst/>
              <a:gdLst>
                <a:gd name="connsiteX0" fmla="*/ 523304 w 523303"/>
                <a:gd name="connsiteY0" fmla="*/ 261652 h 523303"/>
                <a:gd name="connsiteX1" fmla="*/ 261652 w 523303"/>
                <a:gd name="connsiteY1" fmla="*/ 523304 h 523303"/>
                <a:gd name="connsiteX2" fmla="*/ 0 w 523303"/>
                <a:gd name="connsiteY2" fmla="*/ 261652 h 523303"/>
                <a:gd name="connsiteX3" fmla="*/ 261652 w 523303"/>
                <a:gd name="connsiteY3" fmla="*/ 0 h 523303"/>
                <a:gd name="connsiteX4" fmla="*/ 523304 w 523303"/>
                <a:gd name="connsiteY4" fmla="*/ 261652 h 523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303" h="523303">
                  <a:moveTo>
                    <a:pt x="523304" y="261652"/>
                  </a:moveTo>
                  <a:cubicBezTo>
                    <a:pt x="523304" y="406158"/>
                    <a:pt x="406158" y="523304"/>
                    <a:pt x="261652" y="523304"/>
                  </a:cubicBezTo>
                  <a:cubicBezTo>
                    <a:pt x="117146" y="523304"/>
                    <a:pt x="0" y="406158"/>
                    <a:pt x="0" y="261652"/>
                  </a:cubicBezTo>
                  <a:cubicBezTo>
                    <a:pt x="0" y="117145"/>
                    <a:pt x="117146" y="0"/>
                    <a:pt x="261652" y="0"/>
                  </a:cubicBezTo>
                  <a:cubicBezTo>
                    <a:pt x="406158" y="0"/>
                    <a:pt x="523304" y="117145"/>
                    <a:pt x="523304" y="261652"/>
                  </a:cubicBezTo>
                  <a:close/>
                </a:path>
              </a:pathLst>
            </a:custGeom>
            <a:solidFill>
              <a:srgbClr val="1E98F5"/>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88" name="Freeform: Shape 87">
              <a:extLst>
                <a:ext uri="{FF2B5EF4-FFF2-40B4-BE49-F238E27FC236}">
                  <a16:creationId xmlns:a16="http://schemas.microsoft.com/office/drawing/2014/main" id="{6E9F4104-5235-3585-72E0-7EBFB5165E45}"/>
                </a:ext>
              </a:extLst>
            </p:cNvPr>
            <p:cNvSpPr/>
            <p:nvPr/>
          </p:nvSpPr>
          <p:spPr>
            <a:xfrm>
              <a:off x="12441113" y="2707296"/>
              <a:ext cx="149544" cy="153612"/>
            </a:xfrm>
            <a:custGeom>
              <a:avLst/>
              <a:gdLst>
                <a:gd name="connsiteX0" fmla="*/ 436245 w 436245"/>
                <a:gd name="connsiteY0" fmla="*/ 218123 h 436244"/>
                <a:gd name="connsiteX1" fmla="*/ 218123 w 436245"/>
                <a:gd name="connsiteY1" fmla="*/ 436245 h 436244"/>
                <a:gd name="connsiteX2" fmla="*/ 0 w 436245"/>
                <a:gd name="connsiteY2" fmla="*/ 218123 h 436244"/>
                <a:gd name="connsiteX3" fmla="*/ 218123 w 436245"/>
                <a:gd name="connsiteY3" fmla="*/ 0 h 436244"/>
                <a:gd name="connsiteX4" fmla="*/ 436245 w 436245"/>
                <a:gd name="connsiteY4" fmla="*/ 218123 h 4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245" h="436244">
                  <a:moveTo>
                    <a:pt x="436245" y="218123"/>
                  </a:moveTo>
                  <a:cubicBezTo>
                    <a:pt x="436245" y="338588"/>
                    <a:pt x="338588" y="436245"/>
                    <a:pt x="218123" y="436245"/>
                  </a:cubicBezTo>
                  <a:cubicBezTo>
                    <a:pt x="97657" y="436245"/>
                    <a:pt x="0" y="338588"/>
                    <a:pt x="0" y="218123"/>
                  </a:cubicBezTo>
                  <a:cubicBezTo>
                    <a:pt x="0" y="97657"/>
                    <a:pt x="97657" y="0"/>
                    <a:pt x="218123" y="0"/>
                  </a:cubicBezTo>
                  <a:cubicBezTo>
                    <a:pt x="338588" y="0"/>
                    <a:pt x="436245" y="97657"/>
                    <a:pt x="436245" y="218123"/>
                  </a:cubicBezTo>
                  <a:close/>
                </a:path>
              </a:pathLst>
            </a:custGeom>
            <a:solidFill>
              <a:srgbClr val="1E98F5"/>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89" name="Freeform: Shape 88">
              <a:extLst>
                <a:ext uri="{FF2B5EF4-FFF2-40B4-BE49-F238E27FC236}">
                  <a16:creationId xmlns:a16="http://schemas.microsoft.com/office/drawing/2014/main" id="{11F9322E-6259-1DB3-755A-AADB2668652A}"/>
                </a:ext>
              </a:extLst>
            </p:cNvPr>
            <p:cNvSpPr/>
            <p:nvPr/>
          </p:nvSpPr>
          <p:spPr>
            <a:xfrm>
              <a:off x="12739548" y="2593407"/>
              <a:ext cx="775440" cy="363559"/>
            </a:xfrm>
            <a:custGeom>
              <a:avLst/>
              <a:gdLst>
                <a:gd name="connsiteX0" fmla="*/ 0 w 2262093"/>
                <a:gd name="connsiteY0" fmla="*/ 1006661 h 1032474"/>
                <a:gd name="connsiteX1" fmla="*/ 960120 w 2262093"/>
                <a:gd name="connsiteY1" fmla="*/ 973419 h 1032474"/>
                <a:gd name="connsiteX2" fmla="*/ 1638490 w 2262093"/>
                <a:gd name="connsiteY2" fmla="*/ 536412 h 1032474"/>
                <a:gd name="connsiteX3" fmla="*/ 2060924 w 2262093"/>
                <a:gd name="connsiteY3" fmla="*/ 386298 h 1032474"/>
                <a:gd name="connsiteX4" fmla="*/ 2213896 w 2262093"/>
                <a:gd name="connsiteY4" fmla="*/ 311432 h 1032474"/>
                <a:gd name="connsiteX5" fmla="*/ 1971580 w 2262093"/>
                <a:gd name="connsiteY5" fmla="*/ 311432 h 1032474"/>
                <a:gd name="connsiteX6" fmla="*/ 2062639 w 2262093"/>
                <a:gd name="connsiteY6" fmla="*/ 228850 h 1032474"/>
                <a:gd name="connsiteX7" fmla="*/ 2262092 w 2262093"/>
                <a:gd name="connsiteY7" fmla="*/ 125408 h 1032474"/>
                <a:gd name="connsiteX8" fmla="*/ 1999298 w 2262093"/>
                <a:gd name="connsiteY8" fmla="*/ 133886 h 1032474"/>
                <a:gd name="connsiteX9" fmla="*/ 2062924 w 2262093"/>
                <a:gd name="connsiteY9" fmla="*/ 84927 h 1032474"/>
                <a:gd name="connsiteX10" fmla="*/ 2149507 w 2262093"/>
                <a:gd name="connsiteY10" fmla="*/ 10251 h 1032474"/>
                <a:gd name="connsiteX11" fmla="*/ 1873948 w 2262093"/>
                <a:gd name="connsiteY11" fmla="*/ 65496 h 1032474"/>
                <a:gd name="connsiteX12" fmla="*/ 1705165 w 2262093"/>
                <a:gd name="connsiteY12" fmla="*/ 131504 h 1032474"/>
                <a:gd name="connsiteX13" fmla="*/ 1699355 w 2262093"/>
                <a:gd name="connsiteY13" fmla="*/ 52256 h 1032474"/>
                <a:gd name="connsiteX14" fmla="*/ 1432655 w 2262093"/>
                <a:gd name="connsiteY14" fmla="*/ 340959 h 1032474"/>
                <a:gd name="connsiteX15" fmla="*/ 848106 w 2262093"/>
                <a:gd name="connsiteY15" fmla="*/ 617184 h 1032474"/>
                <a:gd name="connsiteX16" fmla="*/ 96774 w 2262093"/>
                <a:gd name="connsiteY16" fmla="*/ 560034 h 103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2093" h="1032474">
                  <a:moveTo>
                    <a:pt x="0" y="1006661"/>
                  </a:moveTo>
                  <a:cubicBezTo>
                    <a:pt x="0" y="1006661"/>
                    <a:pt x="641795" y="1082861"/>
                    <a:pt x="960120" y="973419"/>
                  </a:cubicBezTo>
                  <a:cubicBezTo>
                    <a:pt x="1278446" y="863977"/>
                    <a:pt x="1638490" y="536412"/>
                    <a:pt x="1638490" y="536412"/>
                  </a:cubicBezTo>
                  <a:cubicBezTo>
                    <a:pt x="1638490" y="536412"/>
                    <a:pt x="1987201" y="409158"/>
                    <a:pt x="2060924" y="386298"/>
                  </a:cubicBezTo>
                  <a:cubicBezTo>
                    <a:pt x="2134648" y="363438"/>
                    <a:pt x="2230946" y="366296"/>
                    <a:pt x="2213896" y="311432"/>
                  </a:cubicBezTo>
                  <a:cubicBezTo>
                    <a:pt x="2201132" y="270188"/>
                    <a:pt x="1971580" y="311432"/>
                    <a:pt x="1971580" y="311432"/>
                  </a:cubicBezTo>
                  <a:cubicBezTo>
                    <a:pt x="1997402" y="279294"/>
                    <a:pt x="2028139" y="251424"/>
                    <a:pt x="2062639" y="228850"/>
                  </a:cubicBezTo>
                  <a:cubicBezTo>
                    <a:pt x="2127314" y="186368"/>
                    <a:pt x="2261235" y="185702"/>
                    <a:pt x="2262092" y="125408"/>
                  </a:cubicBezTo>
                  <a:cubicBezTo>
                    <a:pt x="2262759" y="82736"/>
                    <a:pt x="1999298" y="133886"/>
                    <a:pt x="1999298" y="133886"/>
                  </a:cubicBezTo>
                  <a:cubicBezTo>
                    <a:pt x="2019386" y="116159"/>
                    <a:pt x="2040646" y="99805"/>
                    <a:pt x="2062924" y="84927"/>
                  </a:cubicBezTo>
                  <a:cubicBezTo>
                    <a:pt x="2097881" y="62924"/>
                    <a:pt x="2179891" y="66449"/>
                    <a:pt x="2149507" y="10251"/>
                  </a:cubicBezTo>
                  <a:cubicBezTo>
                    <a:pt x="2135791" y="-15276"/>
                    <a:pt x="1981772" y="8251"/>
                    <a:pt x="1873948" y="65496"/>
                  </a:cubicBezTo>
                  <a:cubicBezTo>
                    <a:pt x="1820732" y="94614"/>
                    <a:pt x="1764011" y="116798"/>
                    <a:pt x="1705165" y="131504"/>
                  </a:cubicBezTo>
                  <a:lnTo>
                    <a:pt x="1699355" y="52256"/>
                  </a:lnTo>
                  <a:lnTo>
                    <a:pt x="1432655" y="340959"/>
                  </a:lnTo>
                  <a:lnTo>
                    <a:pt x="848106" y="617184"/>
                  </a:lnTo>
                  <a:lnTo>
                    <a:pt x="96774" y="560034"/>
                  </a:lnTo>
                </a:path>
              </a:pathLst>
            </a:custGeom>
            <a:solidFill>
              <a:srgbClr val="1E2B3C"/>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90" name="Freeform: Shape 89">
              <a:extLst>
                <a:ext uri="{FF2B5EF4-FFF2-40B4-BE49-F238E27FC236}">
                  <a16:creationId xmlns:a16="http://schemas.microsoft.com/office/drawing/2014/main" id="{1CFE0DD6-8ADC-3229-A3E3-14A32C13866C}"/>
                </a:ext>
              </a:extLst>
            </p:cNvPr>
            <p:cNvSpPr/>
            <p:nvPr/>
          </p:nvSpPr>
          <p:spPr>
            <a:xfrm>
              <a:off x="13951489" y="2922942"/>
              <a:ext cx="341551" cy="200114"/>
            </a:xfrm>
            <a:custGeom>
              <a:avLst/>
              <a:gdLst>
                <a:gd name="connsiteX0" fmla="*/ 610696 w 996363"/>
                <a:gd name="connsiteY0" fmla="*/ 149492 h 568305"/>
                <a:gd name="connsiteX1" fmla="*/ 340091 w 996363"/>
                <a:gd name="connsiteY1" fmla="*/ 66719 h 568305"/>
                <a:gd name="connsiteX2" fmla="*/ 61389 w 996363"/>
                <a:gd name="connsiteY2" fmla="*/ 3283 h 568305"/>
                <a:gd name="connsiteX3" fmla="*/ 73105 w 996363"/>
                <a:gd name="connsiteY3" fmla="*/ 105677 h 568305"/>
                <a:gd name="connsiteX4" fmla="*/ 284465 w 996363"/>
                <a:gd name="connsiteY4" fmla="*/ 242932 h 568305"/>
                <a:gd name="connsiteX5" fmla="*/ 143495 w 996363"/>
                <a:gd name="connsiteY5" fmla="*/ 290557 h 568305"/>
                <a:gd name="connsiteX6" fmla="*/ 4334 w 996363"/>
                <a:gd name="connsiteY6" fmla="*/ 400761 h 568305"/>
                <a:gd name="connsiteX7" fmla="*/ 265510 w 996363"/>
                <a:gd name="connsiteY7" fmla="*/ 540398 h 568305"/>
                <a:gd name="connsiteX8" fmla="*/ 643081 w 996363"/>
                <a:gd name="connsiteY8" fmla="*/ 473056 h 568305"/>
                <a:gd name="connsiteX9" fmla="*/ 996363 w 996363"/>
                <a:gd name="connsiteY9" fmla="*/ 568306 h 568305"/>
                <a:gd name="connsiteX10" fmla="*/ 935784 w 996363"/>
                <a:gd name="connsiteY10" fmla="*/ 309607 h 56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6363" h="568305">
                  <a:moveTo>
                    <a:pt x="610696" y="149492"/>
                  </a:moveTo>
                  <a:cubicBezTo>
                    <a:pt x="610696" y="149492"/>
                    <a:pt x="444199" y="109010"/>
                    <a:pt x="340091" y="66719"/>
                  </a:cubicBezTo>
                  <a:cubicBezTo>
                    <a:pt x="235982" y="24428"/>
                    <a:pt x="93583" y="-11195"/>
                    <a:pt x="61389" y="3283"/>
                  </a:cubicBezTo>
                  <a:cubicBezTo>
                    <a:pt x="2048" y="29953"/>
                    <a:pt x="41196" y="96247"/>
                    <a:pt x="73105" y="105677"/>
                  </a:cubicBezTo>
                  <a:cubicBezTo>
                    <a:pt x="105014" y="115106"/>
                    <a:pt x="297895" y="179114"/>
                    <a:pt x="284465" y="242932"/>
                  </a:cubicBezTo>
                  <a:cubicBezTo>
                    <a:pt x="271034" y="306750"/>
                    <a:pt x="208265" y="277984"/>
                    <a:pt x="143495" y="290557"/>
                  </a:cubicBezTo>
                  <a:cubicBezTo>
                    <a:pt x="78724" y="303130"/>
                    <a:pt x="-22145" y="377425"/>
                    <a:pt x="4334" y="400761"/>
                  </a:cubicBezTo>
                  <a:cubicBezTo>
                    <a:pt x="30814" y="424097"/>
                    <a:pt x="197597" y="531159"/>
                    <a:pt x="265510" y="540398"/>
                  </a:cubicBezTo>
                  <a:cubicBezTo>
                    <a:pt x="333423" y="549637"/>
                    <a:pt x="529734" y="504203"/>
                    <a:pt x="643081" y="473056"/>
                  </a:cubicBezTo>
                  <a:cubicBezTo>
                    <a:pt x="756428" y="441909"/>
                    <a:pt x="996363" y="568306"/>
                    <a:pt x="996363" y="568306"/>
                  </a:cubicBezTo>
                  <a:lnTo>
                    <a:pt x="935784" y="309607"/>
                  </a:lnTo>
                  <a:close/>
                </a:path>
              </a:pathLst>
            </a:custGeom>
            <a:solidFill>
              <a:srgbClr val="1E2B3C"/>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91" name="Freeform: Shape 90">
              <a:extLst>
                <a:ext uri="{FF2B5EF4-FFF2-40B4-BE49-F238E27FC236}">
                  <a16:creationId xmlns:a16="http://schemas.microsoft.com/office/drawing/2014/main" id="{93546E90-D3DD-D43E-FBE5-F3097C8CB43C}"/>
                </a:ext>
              </a:extLst>
            </p:cNvPr>
            <p:cNvSpPr/>
            <p:nvPr/>
          </p:nvSpPr>
          <p:spPr>
            <a:xfrm rot="21177001">
              <a:off x="13391136" y="2302909"/>
              <a:ext cx="716406" cy="735897"/>
            </a:xfrm>
            <a:custGeom>
              <a:avLst/>
              <a:gdLst>
                <a:gd name="connsiteX0" fmla="*/ 0 w 2089879"/>
                <a:gd name="connsiteY0" fmla="*/ 0 h 2089879"/>
                <a:gd name="connsiteX1" fmla="*/ 2089879 w 2089879"/>
                <a:gd name="connsiteY1" fmla="*/ 0 h 2089879"/>
                <a:gd name="connsiteX2" fmla="*/ 2089879 w 2089879"/>
                <a:gd name="connsiteY2" fmla="*/ 2089879 h 2089879"/>
                <a:gd name="connsiteX3" fmla="*/ 0 w 2089879"/>
                <a:gd name="connsiteY3" fmla="*/ 2089879 h 2089879"/>
              </a:gdLst>
              <a:ahLst/>
              <a:cxnLst>
                <a:cxn ang="0">
                  <a:pos x="connsiteX0" y="connsiteY0"/>
                </a:cxn>
                <a:cxn ang="0">
                  <a:pos x="connsiteX1" y="connsiteY1"/>
                </a:cxn>
                <a:cxn ang="0">
                  <a:pos x="connsiteX2" y="connsiteY2"/>
                </a:cxn>
                <a:cxn ang="0">
                  <a:pos x="connsiteX3" y="connsiteY3"/>
                </a:cxn>
              </a:cxnLst>
              <a:rect l="l" t="t" r="r" b="b"/>
              <a:pathLst>
                <a:path w="2089879" h="2089879">
                  <a:moveTo>
                    <a:pt x="0" y="0"/>
                  </a:moveTo>
                  <a:lnTo>
                    <a:pt x="2089879" y="0"/>
                  </a:lnTo>
                  <a:lnTo>
                    <a:pt x="2089879" y="2089879"/>
                  </a:lnTo>
                  <a:lnTo>
                    <a:pt x="0" y="2089879"/>
                  </a:lnTo>
                  <a:close/>
                </a:path>
              </a:pathLst>
            </a:custGeom>
            <a:solidFill>
              <a:srgbClr val="E5AA20"/>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92" name="Freeform: Shape 91">
              <a:extLst>
                <a:ext uri="{FF2B5EF4-FFF2-40B4-BE49-F238E27FC236}">
                  <a16:creationId xmlns:a16="http://schemas.microsoft.com/office/drawing/2014/main" id="{463CA40D-5A62-3DEF-4FBD-4DA4C3516454}"/>
                </a:ext>
              </a:extLst>
            </p:cNvPr>
            <p:cNvSpPr/>
            <p:nvPr/>
          </p:nvSpPr>
          <p:spPr>
            <a:xfrm>
              <a:off x="12936926" y="2586653"/>
              <a:ext cx="760584" cy="781276"/>
            </a:xfrm>
            <a:custGeom>
              <a:avLst/>
              <a:gdLst>
                <a:gd name="connsiteX0" fmla="*/ 2218754 w 2218753"/>
                <a:gd name="connsiteY0" fmla="*/ 1109377 h 2218753"/>
                <a:gd name="connsiteX1" fmla="*/ 1109377 w 2218753"/>
                <a:gd name="connsiteY1" fmla="*/ 2218754 h 2218753"/>
                <a:gd name="connsiteX2" fmla="*/ 0 w 2218753"/>
                <a:gd name="connsiteY2" fmla="*/ 1109377 h 2218753"/>
                <a:gd name="connsiteX3" fmla="*/ 1109377 w 2218753"/>
                <a:gd name="connsiteY3" fmla="*/ 0 h 2218753"/>
                <a:gd name="connsiteX4" fmla="*/ 2218754 w 2218753"/>
                <a:gd name="connsiteY4" fmla="*/ 1109377 h 221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753" h="2218753">
                  <a:moveTo>
                    <a:pt x="2218754" y="1109377"/>
                  </a:moveTo>
                  <a:cubicBezTo>
                    <a:pt x="2218754" y="1722069"/>
                    <a:pt x="1722069" y="2218754"/>
                    <a:pt x="1109377" y="2218754"/>
                  </a:cubicBezTo>
                  <a:cubicBezTo>
                    <a:pt x="496685" y="2218754"/>
                    <a:pt x="0" y="1722069"/>
                    <a:pt x="0" y="1109377"/>
                  </a:cubicBezTo>
                  <a:cubicBezTo>
                    <a:pt x="0" y="496685"/>
                    <a:pt x="496685" y="0"/>
                    <a:pt x="1109377" y="0"/>
                  </a:cubicBezTo>
                  <a:cubicBezTo>
                    <a:pt x="1722069" y="0"/>
                    <a:pt x="2218754" y="496685"/>
                    <a:pt x="2218754" y="1109377"/>
                  </a:cubicBezTo>
                  <a:close/>
                </a:path>
              </a:pathLst>
            </a:custGeom>
            <a:solidFill>
              <a:srgbClr val="E5AA20"/>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93" name="Freeform: Shape 92">
              <a:extLst>
                <a:ext uri="{FF2B5EF4-FFF2-40B4-BE49-F238E27FC236}">
                  <a16:creationId xmlns:a16="http://schemas.microsoft.com/office/drawing/2014/main" id="{AE27023C-92C7-F44C-72B5-1C8027C17CE7}"/>
                </a:ext>
              </a:extLst>
            </p:cNvPr>
            <p:cNvSpPr/>
            <p:nvPr/>
          </p:nvSpPr>
          <p:spPr>
            <a:xfrm>
              <a:off x="14160997" y="2881032"/>
              <a:ext cx="573393" cy="399711"/>
            </a:xfrm>
            <a:custGeom>
              <a:avLst/>
              <a:gdLst>
                <a:gd name="connsiteX0" fmla="*/ 1366457 w 1672685"/>
                <a:gd name="connsiteY0" fmla="*/ 0 h 1135143"/>
                <a:gd name="connsiteX1" fmla="*/ 745331 w 1672685"/>
                <a:gd name="connsiteY1" fmla="*/ 636556 h 1135143"/>
                <a:gd name="connsiteX2" fmla="*/ 0 w 1672685"/>
                <a:gd name="connsiteY2" fmla="*/ 268986 h 1135143"/>
                <a:gd name="connsiteX3" fmla="*/ 48673 w 1672685"/>
                <a:gd name="connsiteY3" fmla="*/ 582644 h 1135143"/>
                <a:gd name="connsiteX4" fmla="*/ 1041464 w 1672685"/>
                <a:gd name="connsiteY4" fmla="*/ 1090898 h 1135143"/>
                <a:gd name="connsiteX5" fmla="*/ 1672685 w 1672685"/>
                <a:gd name="connsiteY5" fmla="*/ 492443 h 113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2685" h="1135143">
                  <a:moveTo>
                    <a:pt x="1366457" y="0"/>
                  </a:moveTo>
                  <a:lnTo>
                    <a:pt x="745331" y="636556"/>
                  </a:lnTo>
                  <a:lnTo>
                    <a:pt x="0" y="268986"/>
                  </a:lnTo>
                  <a:lnTo>
                    <a:pt x="48673" y="582644"/>
                  </a:lnTo>
                  <a:cubicBezTo>
                    <a:pt x="48673" y="582644"/>
                    <a:pt x="571976" y="1320356"/>
                    <a:pt x="1041464" y="1090898"/>
                  </a:cubicBezTo>
                  <a:cubicBezTo>
                    <a:pt x="1510951" y="861441"/>
                    <a:pt x="1672685" y="492443"/>
                    <a:pt x="1672685" y="492443"/>
                  </a:cubicBezTo>
                </a:path>
              </a:pathLst>
            </a:custGeom>
            <a:solidFill>
              <a:srgbClr val="1E2B3C"/>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94" name="Freeform: Shape 93">
              <a:extLst>
                <a:ext uri="{FF2B5EF4-FFF2-40B4-BE49-F238E27FC236}">
                  <a16:creationId xmlns:a16="http://schemas.microsoft.com/office/drawing/2014/main" id="{890759C8-199F-CF92-B0B5-1B316CF1291E}"/>
                </a:ext>
              </a:extLst>
            </p:cNvPr>
            <p:cNvSpPr/>
            <p:nvPr/>
          </p:nvSpPr>
          <p:spPr>
            <a:xfrm>
              <a:off x="14049858" y="2330229"/>
              <a:ext cx="82407" cy="112841"/>
            </a:xfrm>
            <a:custGeom>
              <a:avLst/>
              <a:gdLst>
                <a:gd name="connsiteX0" fmla="*/ 22462 w 240394"/>
                <a:gd name="connsiteY0" fmla="*/ 322 h 320457"/>
                <a:gd name="connsiteX1" fmla="*/ 174196 w 240394"/>
                <a:gd name="connsiteY1" fmla="*/ 146626 h 320457"/>
                <a:gd name="connsiteX2" fmla="*/ 240395 w 240394"/>
                <a:gd name="connsiteY2" fmla="*/ 295597 h 320457"/>
                <a:gd name="connsiteX3" fmla="*/ 146573 w 240394"/>
                <a:gd name="connsiteY3" fmla="*/ 320457 h 320457"/>
                <a:gd name="connsiteX4" fmla="*/ 22748 w 240394"/>
                <a:gd name="connsiteY4" fmla="*/ 119003 h 320457"/>
                <a:gd name="connsiteX5" fmla="*/ 22462 w 240394"/>
                <a:gd name="connsiteY5" fmla="*/ 322 h 32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394" h="320457">
                  <a:moveTo>
                    <a:pt x="22462" y="322"/>
                  </a:moveTo>
                  <a:cubicBezTo>
                    <a:pt x="41512" y="-7108"/>
                    <a:pt x="165909" y="116241"/>
                    <a:pt x="174196" y="146626"/>
                  </a:cubicBezTo>
                  <a:cubicBezTo>
                    <a:pt x="182482" y="177011"/>
                    <a:pt x="240395" y="295597"/>
                    <a:pt x="240395" y="295597"/>
                  </a:cubicBezTo>
                  <a:lnTo>
                    <a:pt x="146573" y="320457"/>
                  </a:lnTo>
                  <a:cubicBezTo>
                    <a:pt x="146573" y="320457"/>
                    <a:pt x="38941" y="157675"/>
                    <a:pt x="22748" y="119003"/>
                  </a:cubicBezTo>
                  <a:cubicBezTo>
                    <a:pt x="6556" y="80332"/>
                    <a:pt x="-18972" y="16895"/>
                    <a:pt x="22462" y="322"/>
                  </a:cubicBezTo>
                  <a:close/>
                </a:path>
              </a:pathLst>
            </a:custGeom>
            <a:solidFill>
              <a:srgbClr val="1E2B3C"/>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95" name="Freeform: Shape 94">
              <a:extLst>
                <a:ext uri="{FF2B5EF4-FFF2-40B4-BE49-F238E27FC236}">
                  <a16:creationId xmlns:a16="http://schemas.microsoft.com/office/drawing/2014/main" id="{0D5407D3-AA51-1858-C8F4-780B23D61F71}"/>
                </a:ext>
              </a:extLst>
            </p:cNvPr>
            <p:cNvSpPr/>
            <p:nvPr/>
          </p:nvSpPr>
          <p:spPr>
            <a:xfrm>
              <a:off x="14567275" y="2780028"/>
              <a:ext cx="343303" cy="1540231"/>
            </a:xfrm>
            <a:custGeom>
              <a:avLst/>
              <a:gdLst>
                <a:gd name="connsiteX0" fmla="*/ 142509 w 1001473"/>
                <a:gd name="connsiteY0" fmla="*/ 4111510 h 4374114"/>
                <a:gd name="connsiteX1" fmla="*/ 434450 w 1001473"/>
                <a:gd name="connsiteY1" fmla="*/ 3734320 h 4374114"/>
                <a:gd name="connsiteX2" fmla="*/ 35829 w 1001473"/>
                <a:gd name="connsiteY2" fmla="*/ 699369 h 4374114"/>
                <a:gd name="connsiteX3" fmla="*/ 470264 w 1001473"/>
                <a:gd name="connsiteY3" fmla="*/ 14617 h 4374114"/>
                <a:gd name="connsiteX4" fmla="*/ 786589 w 1001473"/>
                <a:gd name="connsiteY4" fmla="*/ 1238103 h 4374114"/>
                <a:gd name="connsiteX5" fmla="*/ 1001473 w 1001473"/>
                <a:gd name="connsiteY5" fmla="*/ 4291247 h 4374114"/>
                <a:gd name="connsiteX6" fmla="*/ 995663 w 1001473"/>
                <a:gd name="connsiteY6" fmla="*/ 4368685 h 4374114"/>
                <a:gd name="connsiteX7" fmla="*/ 3634 w 1001473"/>
                <a:gd name="connsiteY7" fmla="*/ 4374114 h 4374114"/>
                <a:gd name="connsiteX8" fmla="*/ 142509 w 1001473"/>
                <a:gd name="connsiteY8" fmla="*/ 4111510 h 437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473" h="4374114">
                  <a:moveTo>
                    <a:pt x="142509" y="4111510"/>
                  </a:moveTo>
                  <a:cubicBezTo>
                    <a:pt x="401017" y="4015117"/>
                    <a:pt x="447309" y="3851001"/>
                    <a:pt x="434450" y="3734320"/>
                  </a:cubicBezTo>
                  <a:cubicBezTo>
                    <a:pt x="375585" y="3187013"/>
                    <a:pt x="47640" y="1109040"/>
                    <a:pt x="35829" y="699369"/>
                  </a:cubicBezTo>
                  <a:cubicBezTo>
                    <a:pt x="24685" y="315035"/>
                    <a:pt x="158796" y="-81681"/>
                    <a:pt x="470264" y="14617"/>
                  </a:cubicBezTo>
                  <a:cubicBezTo>
                    <a:pt x="731821" y="95294"/>
                    <a:pt x="721914" y="318560"/>
                    <a:pt x="786589" y="1238103"/>
                  </a:cubicBezTo>
                  <a:cubicBezTo>
                    <a:pt x="840311" y="2002103"/>
                    <a:pt x="1001473" y="4291247"/>
                    <a:pt x="1001473" y="4291247"/>
                  </a:cubicBezTo>
                  <a:lnTo>
                    <a:pt x="995663" y="4368685"/>
                  </a:lnTo>
                  <a:lnTo>
                    <a:pt x="3634" y="4374114"/>
                  </a:lnTo>
                  <a:cubicBezTo>
                    <a:pt x="3634" y="4374114"/>
                    <a:pt x="-35418" y="4177900"/>
                    <a:pt x="142509" y="4111510"/>
                  </a:cubicBezTo>
                  <a:close/>
                </a:path>
              </a:pathLst>
            </a:custGeom>
            <a:solidFill>
              <a:srgbClr val="1E2B3C"/>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96" name="Freeform: Shape 95">
              <a:extLst>
                <a:ext uri="{FF2B5EF4-FFF2-40B4-BE49-F238E27FC236}">
                  <a16:creationId xmlns:a16="http://schemas.microsoft.com/office/drawing/2014/main" id="{24781DFD-7AF2-29DE-68A1-1F0E04462AE2}"/>
                </a:ext>
              </a:extLst>
            </p:cNvPr>
            <p:cNvSpPr/>
            <p:nvPr/>
          </p:nvSpPr>
          <p:spPr>
            <a:xfrm>
              <a:off x="14668565" y="2567798"/>
              <a:ext cx="169437" cy="183137"/>
            </a:xfrm>
            <a:custGeom>
              <a:avLst/>
              <a:gdLst>
                <a:gd name="connsiteX0" fmla="*/ 485299 w 494277"/>
                <a:gd name="connsiteY0" fmla="*/ 267384 h 520093"/>
                <a:gd name="connsiteX1" fmla="*/ 447199 w 494277"/>
                <a:gd name="connsiteY1" fmla="*/ 266622 h 520093"/>
                <a:gd name="connsiteX2" fmla="*/ 433749 w 494277"/>
                <a:gd name="connsiteY2" fmla="*/ 261088 h 520093"/>
                <a:gd name="connsiteX3" fmla="*/ 433197 w 494277"/>
                <a:gd name="connsiteY3" fmla="*/ 254906 h 520093"/>
                <a:gd name="connsiteX4" fmla="*/ 304419 w 494277"/>
                <a:gd name="connsiteY4" fmla="*/ 13829 h 520093"/>
                <a:gd name="connsiteX5" fmla="*/ 304419 w 494277"/>
                <a:gd name="connsiteY5" fmla="*/ 13829 h 520093"/>
                <a:gd name="connsiteX6" fmla="*/ 35052 w 494277"/>
                <a:gd name="connsiteY6" fmla="*/ 134120 h 520093"/>
                <a:gd name="connsiteX7" fmla="*/ 35052 w 494277"/>
                <a:gd name="connsiteY7" fmla="*/ 134129 h 520093"/>
                <a:gd name="connsiteX8" fmla="*/ 0 w 494277"/>
                <a:gd name="connsiteY8" fmla="*/ 225760 h 520093"/>
                <a:gd name="connsiteX9" fmla="*/ 0 w 494277"/>
                <a:gd name="connsiteY9" fmla="*/ 225760 h 520093"/>
                <a:gd name="connsiteX10" fmla="*/ 73723 w 494277"/>
                <a:gd name="connsiteY10" fmla="*/ 254335 h 520093"/>
                <a:gd name="connsiteX11" fmla="*/ 73723 w 494277"/>
                <a:gd name="connsiteY11" fmla="*/ 254335 h 520093"/>
                <a:gd name="connsiteX12" fmla="*/ 11239 w 494277"/>
                <a:gd name="connsiteY12" fmla="*/ 417594 h 520093"/>
                <a:gd name="connsiteX13" fmla="*/ 11239 w 494277"/>
                <a:gd name="connsiteY13" fmla="*/ 417594 h 520093"/>
                <a:gd name="connsiteX14" fmla="*/ 116014 w 494277"/>
                <a:gd name="connsiteY14" fmla="*/ 506271 h 520093"/>
                <a:gd name="connsiteX15" fmla="*/ 116014 w 494277"/>
                <a:gd name="connsiteY15" fmla="*/ 506271 h 520093"/>
                <a:gd name="connsiteX16" fmla="*/ 385257 w 494277"/>
                <a:gd name="connsiteY16" fmla="*/ 386047 h 520093"/>
                <a:gd name="connsiteX17" fmla="*/ 385286 w 494277"/>
                <a:gd name="connsiteY17" fmla="*/ 385970 h 520093"/>
                <a:gd name="connsiteX18" fmla="*/ 398240 w 494277"/>
                <a:gd name="connsiteY18" fmla="*/ 352252 h 520093"/>
                <a:gd name="connsiteX19" fmla="*/ 405098 w 494277"/>
                <a:gd name="connsiteY19" fmla="*/ 362634 h 520093"/>
                <a:gd name="connsiteX20" fmla="*/ 473487 w 494277"/>
                <a:gd name="connsiteY20" fmla="*/ 339203 h 520093"/>
                <a:gd name="connsiteX21" fmla="*/ 485299 w 494277"/>
                <a:gd name="connsiteY21" fmla="*/ 267384 h 52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4277" h="520093">
                  <a:moveTo>
                    <a:pt x="485299" y="267384"/>
                  </a:moveTo>
                  <a:cubicBezTo>
                    <a:pt x="475774" y="259764"/>
                    <a:pt x="462058" y="260050"/>
                    <a:pt x="447199" y="266622"/>
                  </a:cubicBezTo>
                  <a:cubicBezTo>
                    <a:pt x="441950" y="268803"/>
                    <a:pt x="435930" y="266327"/>
                    <a:pt x="433749" y="261088"/>
                  </a:cubicBezTo>
                  <a:cubicBezTo>
                    <a:pt x="432930" y="259126"/>
                    <a:pt x="432740" y="256973"/>
                    <a:pt x="433197" y="254906"/>
                  </a:cubicBezTo>
                  <a:cubicBezTo>
                    <a:pt x="456266" y="153694"/>
                    <a:pt x="401374" y="50929"/>
                    <a:pt x="304419" y="13829"/>
                  </a:cubicBezTo>
                  <a:lnTo>
                    <a:pt x="304419" y="13829"/>
                  </a:lnTo>
                  <a:cubicBezTo>
                    <a:pt x="196815" y="-27338"/>
                    <a:pt x="76219" y="26516"/>
                    <a:pt x="35052" y="134120"/>
                  </a:cubicBezTo>
                  <a:cubicBezTo>
                    <a:pt x="35052" y="134120"/>
                    <a:pt x="35052" y="134129"/>
                    <a:pt x="35052" y="134129"/>
                  </a:cubicBezTo>
                  <a:lnTo>
                    <a:pt x="0" y="225760"/>
                  </a:lnTo>
                  <a:lnTo>
                    <a:pt x="0" y="225760"/>
                  </a:lnTo>
                  <a:lnTo>
                    <a:pt x="73723" y="254335"/>
                  </a:lnTo>
                  <a:lnTo>
                    <a:pt x="73723" y="254335"/>
                  </a:lnTo>
                  <a:lnTo>
                    <a:pt x="11239" y="417594"/>
                  </a:lnTo>
                  <a:lnTo>
                    <a:pt x="11239" y="417594"/>
                  </a:lnTo>
                  <a:cubicBezTo>
                    <a:pt x="35109" y="458170"/>
                    <a:pt x="72057" y="489431"/>
                    <a:pt x="116014" y="506271"/>
                  </a:cubicBezTo>
                  <a:lnTo>
                    <a:pt x="116014" y="506271"/>
                  </a:lnTo>
                  <a:cubicBezTo>
                    <a:pt x="223561" y="547419"/>
                    <a:pt x="344110" y="493593"/>
                    <a:pt x="385257" y="386047"/>
                  </a:cubicBezTo>
                  <a:cubicBezTo>
                    <a:pt x="385267" y="386018"/>
                    <a:pt x="385276" y="385999"/>
                    <a:pt x="385286" y="385970"/>
                  </a:cubicBezTo>
                  <a:lnTo>
                    <a:pt x="398240" y="352252"/>
                  </a:lnTo>
                  <a:cubicBezTo>
                    <a:pt x="399583" y="356253"/>
                    <a:pt x="401945" y="359834"/>
                    <a:pt x="405098" y="362634"/>
                  </a:cubicBezTo>
                  <a:cubicBezTo>
                    <a:pt x="420814" y="375874"/>
                    <a:pt x="451485" y="365396"/>
                    <a:pt x="473487" y="339203"/>
                  </a:cubicBezTo>
                  <a:cubicBezTo>
                    <a:pt x="495490" y="313009"/>
                    <a:pt x="501015" y="280719"/>
                    <a:pt x="485299" y="267384"/>
                  </a:cubicBezTo>
                  <a:close/>
                </a:path>
              </a:pathLst>
            </a:custGeom>
            <a:solidFill>
              <a:srgbClr val="1E2B3C"/>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97" name="Freeform: Shape 96">
              <a:extLst>
                <a:ext uri="{FF2B5EF4-FFF2-40B4-BE49-F238E27FC236}">
                  <a16:creationId xmlns:a16="http://schemas.microsoft.com/office/drawing/2014/main" id="{A77F8CFB-DC1B-F0C7-1962-3979D61144C8}"/>
                </a:ext>
              </a:extLst>
            </p:cNvPr>
            <p:cNvSpPr/>
            <p:nvPr/>
          </p:nvSpPr>
          <p:spPr>
            <a:xfrm>
              <a:off x="14684434" y="2680330"/>
              <a:ext cx="28145" cy="3202"/>
            </a:xfrm>
            <a:custGeom>
              <a:avLst/>
              <a:gdLst>
                <a:gd name="connsiteX0" fmla="*/ 82105 w 82105"/>
                <a:gd name="connsiteY0" fmla="*/ 0 h 9092"/>
                <a:gd name="connsiteX1" fmla="*/ 0 w 82105"/>
                <a:gd name="connsiteY1" fmla="*/ 1810 h 9092"/>
              </a:gdLst>
              <a:ahLst/>
              <a:cxnLst>
                <a:cxn ang="0">
                  <a:pos x="connsiteX0" y="connsiteY0"/>
                </a:cxn>
                <a:cxn ang="0">
                  <a:pos x="connsiteX1" y="connsiteY1"/>
                </a:cxn>
              </a:cxnLst>
              <a:rect l="l" t="t" r="r" b="b"/>
              <a:pathLst>
                <a:path w="82105" h="9092">
                  <a:moveTo>
                    <a:pt x="82105" y="0"/>
                  </a:moveTo>
                  <a:cubicBezTo>
                    <a:pt x="56055" y="11459"/>
                    <a:pt x="26527" y="12116"/>
                    <a:pt x="0" y="1810"/>
                  </a:cubicBezTo>
                </a:path>
              </a:pathLst>
            </a:custGeom>
            <a:noFill/>
            <a:ln w="23813" cap="rnd">
              <a:solidFill>
                <a:srgbClr val="F0D8CF"/>
              </a:solidFill>
              <a:prstDash val="solid"/>
              <a:miter/>
            </a:ln>
          </p:spPr>
          <p:txBody>
            <a:bodyPr rtlCol="0" anchor="ctr"/>
            <a:lstStyle/>
            <a:p>
              <a:pPr defTabSz="1219078"/>
              <a:endParaRPr lang="nb-NO" sz="2400">
                <a:solidFill>
                  <a:srgbClr val="1E2B3C"/>
                </a:solidFill>
                <a:latin typeface="Arial" panose="020B0604020202020204"/>
              </a:endParaRPr>
            </a:p>
          </p:txBody>
        </p:sp>
        <p:sp>
          <p:nvSpPr>
            <p:cNvPr id="98" name="Freeform: Shape 97">
              <a:extLst>
                <a:ext uri="{FF2B5EF4-FFF2-40B4-BE49-F238E27FC236}">
                  <a16:creationId xmlns:a16="http://schemas.microsoft.com/office/drawing/2014/main" id="{DFE85F6C-4B4F-BEE9-0B73-A78F2557CD2D}"/>
                </a:ext>
              </a:extLst>
            </p:cNvPr>
            <p:cNvSpPr/>
            <p:nvPr/>
          </p:nvSpPr>
          <p:spPr>
            <a:xfrm>
              <a:off x="12620481" y="2780910"/>
              <a:ext cx="617845" cy="1535291"/>
            </a:xfrm>
            <a:custGeom>
              <a:avLst/>
              <a:gdLst>
                <a:gd name="connsiteX0" fmla="*/ 1660074 w 1802360"/>
                <a:gd name="connsiteY0" fmla="*/ 4097482 h 4360085"/>
                <a:gd name="connsiteX1" fmla="*/ 1320602 w 1802360"/>
                <a:gd name="connsiteY1" fmla="*/ 3714577 h 4360085"/>
                <a:gd name="connsiteX2" fmla="*/ 1240307 w 1802360"/>
                <a:gd name="connsiteY2" fmla="*/ 2410985 h 4360085"/>
                <a:gd name="connsiteX3" fmla="*/ 800157 w 1802360"/>
                <a:gd name="connsiteY3" fmla="*/ 1402097 h 4360085"/>
                <a:gd name="connsiteX4" fmla="*/ 764724 w 1802360"/>
                <a:gd name="connsiteY4" fmla="*/ 685341 h 4360085"/>
                <a:gd name="connsiteX5" fmla="*/ 330288 w 1802360"/>
                <a:gd name="connsiteY5" fmla="*/ 588 h 4360085"/>
                <a:gd name="connsiteX6" fmla="*/ 5390 w 1802360"/>
                <a:gd name="connsiteY6" fmla="*/ 1118347 h 4360085"/>
                <a:gd name="connsiteX7" fmla="*/ 162172 w 1802360"/>
                <a:gd name="connsiteY7" fmla="*/ 1901588 h 4360085"/>
                <a:gd name="connsiteX8" fmla="*/ 691667 w 1802360"/>
                <a:gd name="connsiteY8" fmla="*/ 2827513 h 4360085"/>
                <a:gd name="connsiteX9" fmla="*/ 801109 w 1802360"/>
                <a:gd name="connsiteY9" fmla="*/ 4277218 h 4360085"/>
                <a:gd name="connsiteX10" fmla="*/ 806919 w 1802360"/>
                <a:gd name="connsiteY10" fmla="*/ 4354657 h 4360085"/>
                <a:gd name="connsiteX11" fmla="*/ 1798662 w 1802360"/>
                <a:gd name="connsiteY11" fmla="*/ 4360086 h 4360085"/>
                <a:gd name="connsiteX12" fmla="*/ 1660074 w 1802360"/>
                <a:gd name="connsiteY12" fmla="*/ 4097482 h 436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2360" h="4360085">
                  <a:moveTo>
                    <a:pt x="1660074" y="4097482"/>
                  </a:moveTo>
                  <a:cubicBezTo>
                    <a:pt x="1401565" y="4001089"/>
                    <a:pt x="1307649" y="3830782"/>
                    <a:pt x="1320602" y="3714577"/>
                  </a:cubicBezTo>
                  <a:cubicBezTo>
                    <a:pt x="1379467" y="3167270"/>
                    <a:pt x="1393659" y="2895427"/>
                    <a:pt x="1240307" y="2410985"/>
                  </a:cubicBezTo>
                  <a:cubicBezTo>
                    <a:pt x="1082763" y="1912923"/>
                    <a:pt x="906075" y="1631459"/>
                    <a:pt x="800157" y="1402097"/>
                  </a:cubicBezTo>
                  <a:cubicBezTo>
                    <a:pt x="711098" y="1209216"/>
                    <a:pt x="772248" y="1024812"/>
                    <a:pt x="764724" y="685341"/>
                  </a:cubicBezTo>
                  <a:cubicBezTo>
                    <a:pt x="756246" y="300912"/>
                    <a:pt x="634898" y="-15509"/>
                    <a:pt x="330288" y="588"/>
                  </a:cubicBezTo>
                  <a:cubicBezTo>
                    <a:pt x="94925" y="12971"/>
                    <a:pt x="-27947" y="284433"/>
                    <a:pt x="5390" y="1118347"/>
                  </a:cubicBezTo>
                  <a:cubicBezTo>
                    <a:pt x="13201" y="1312467"/>
                    <a:pt x="40538" y="1684704"/>
                    <a:pt x="162172" y="1901588"/>
                  </a:cubicBezTo>
                  <a:cubicBezTo>
                    <a:pt x="462114" y="2436131"/>
                    <a:pt x="691667" y="2827513"/>
                    <a:pt x="691667" y="2827513"/>
                  </a:cubicBezTo>
                  <a:lnTo>
                    <a:pt x="801109" y="4277218"/>
                  </a:lnTo>
                  <a:lnTo>
                    <a:pt x="806919" y="4354657"/>
                  </a:lnTo>
                  <a:lnTo>
                    <a:pt x="1798662" y="4360086"/>
                  </a:lnTo>
                  <a:cubicBezTo>
                    <a:pt x="1798662" y="4360086"/>
                    <a:pt x="1838001" y="4163871"/>
                    <a:pt x="1660074" y="4097482"/>
                  </a:cubicBezTo>
                  <a:close/>
                </a:path>
              </a:pathLst>
            </a:custGeom>
            <a:solidFill>
              <a:srgbClr val="1E2B3C"/>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99" name="Freeform: Shape 98">
              <a:extLst>
                <a:ext uri="{FF2B5EF4-FFF2-40B4-BE49-F238E27FC236}">
                  <a16:creationId xmlns:a16="http://schemas.microsoft.com/office/drawing/2014/main" id="{65E25F58-45B1-60FF-EAC1-888D0A55C29B}"/>
                </a:ext>
              </a:extLst>
            </p:cNvPr>
            <p:cNvSpPr/>
            <p:nvPr/>
          </p:nvSpPr>
          <p:spPr>
            <a:xfrm>
              <a:off x="12638151" y="2553535"/>
              <a:ext cx="170944" cy="184456"/>
            </a:xfrm>
            <a:custGeom>
              <a:avLst/>
              <a:gdLst>
                <a:gd name="connsiteX0" fmla="*/ 12518 w 498673"/>
                <a:gd name="connsiteY0" fmla="*/ 232738 h 523838"/>
                <a:gd name="connsiteX1" fmla="*/ 49951 w 498673"/>
                <a:gd name="connsiteY1" fmla="*/ 236929 h 523838"/>
                <a:gd name="connsiteX2" fmla="*/ 64048 w 498673"/>
                <a:gd name="connsiteY2" fmla="*/ 233347 h 523838"/>
                <a:gd name="connsiteX3" fmla="*/ 65477 w 498673"/>
                <a:gd name="connsiteY3" fmla="*/ 227404 h 523838"/>
                <a:gd name="connsiteX4" fmla="*/ 225211 w 498673"/>
                <a:gd name="connsiteY4" fmla="*/ 5662 h 523838"/>
                <a:gd name="connsiteX5" fmla="*/ 225211 w 498673"/>
                <a:gd name="connsiteY5" fmla="*/ 5662 h 523838"/>
                <a:gd name="connsiteX6" fmla="*/ 476052 w 498673"/>
                <a:gd name="connsiteY6" fmla="*/ 160414 h 523838"/>
                <a:gd name="connsiteX7" fmla="*/ 476100 w 498673"/>
                <a:gd name="connsiteY7" fmla="*/ 160633 h 523838"/>
                <a:gd name="connsiteX8" fmla="*/ 498674 w 498673"/>
                <a:gd name="connsiteY8" fmla="*/ 255883 h 523838"/>
                <a:gd name="connsiteX9" fmla="*/ 498674 w 498673"/>
                <a:gd name="connsiteY9" fmla="*/ 255883 h 523838"/>
                <a:gd name="connsiteX10" fmla="*/ 421902 w 498673"/>
                <a:gd name="connsiteY10" fmla="*/ 273981 h 523838"/>
                <a:gd name="connsiteX11" fmla="*/ 421902 w 498673"/>
                <a:gd name="connsiteY11" fmla="*/ 273981 h 523838"/>
                <a:gd name="connsiteX12" fmla="*/ 462002 w 498673"/>
                <a:gd name="connsiteY12" fmla="*/ 444288 h 523838"/>
                <a:gd name="connsiteX13" fmla="*/ 462002 w 498673"/>
                <a:gd name="connsiteY13" fmla="*/ 444288 h 523838"/>
                <a:gd name="connsiteX14" fmla="*/ 346274 w 498673"/>
                <a:gd name="connsiteY14" fmla="*/ 518202 h 523838"/>
                <a:gd name="connsiteX15" fmla="*/ 346274 w 498673"/>
                <a:gd name="connsiteY15" fmla="*/ 518202 h 523838"/>
                <a:gd name="connsiteX16" fmla="*/ 95299 w 498673"/>
                <a:gd name="connsiteY16" fmla="*/ 363163 h 523838"/>
                <a:gd name="connsiteX17" fmla="*/ 95290 w 498673"/>
                <a:gd name="connsiteY17" fmla="*/ 363135 h 523838"/>
                <a:gd name="connsiteX18" fmla="*/ 87003 w 498673"/>
                <a:gd name="connsiteY18" fmla="*/ 328083 h 523838"/>
                <a:gd name="connsiteX19" fmla="*/ 78907 w 498673"/>
                <a:gd name="connsiteY19" fmla="*/ 337608 h 523838"/>
                <a:gd name="connsiteX20" fmla="*/ 14232 w 498673"/>
                <a:gd name="connsiteY20" fmla="*/ 305413 h 523838"/>
                <a:gd name="connsiteX21" fmla="*/ 12518 w 498673"/>
                <a:gd name="connsiteY21" fmla="*/ 232738 h 52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8673" h="523838">
                  <a:moveTo>
                    <a:pt x="12518" y="232738"/>
                  </a:moveTo>
                  <a:cubicBezTo>
                    <a:pt x="22614" y="226356"/>
                    <a:pt x="36521" y="228451"/>
                    <a:pt x="49951" y="236929"/>
                  </a:cubicBezTo>
                  <a:cubicBezTo>
                    <a:pt x="54837" y="239834"/>
                    <a:pt x="61143" y="238234"/>
                    <a:pt x="64048" y="233347"/>
                  </a:cubicBezTo>
                  <a:cubicBezTo>
                    <a:pt x="65115" y="231556"/>
                    <a:pt x="65620" y="229480"/>
                    <a:pt x="65477" y="227404"/>
                  </a:cubicBezTo>
                  <a:cubicBezTo>
                    <a:pt x="56066" y="124019"/>
                    <a:pt x="124170" y="29474"/>
                    <a:pt x="225211" y="5662"/>
                  </a:cubicBezTo>
                  <a:lnTo>
                    <a:pt x="225211" y="5662"/>
                  </a:lnTo>
                  <a:cubicBezTo>
                    <a:pt x="337216" y="-20875"/>
                    <a:pt x="449515" y="48410"/>
                    <a:pt x="476052" y="160414"/>
                  </a:cubicBezTo>
                  <a:cubicBezTo>
                    <a:pt x="476061" y="160490"/>
                    <a:pt x="476081" y="160557"/>
                    <a:pt x="476100" y="160633"/>
                  </a:cubicBezTo>
                  <a:lnTo>
                    <a:pt x="498674" y="255883"/>
                  </a:lnTo>
                  <a:lnTo>
                    <a:pt x="498674" y="255883"/>
                  </a:lnTo>
                  <a:lnTo>
                    <a:pt x="421902" y="273981"/>
                  </a:lnTo>
                  <a:lnTo>
                    <a:pt x="421902" y="273981"/>
                  </a:lnTo>
                  <a:lnTo>
                    <a:pt x="462002" y="444288"/>
                  </a:lnTo>
                  <a:lnTo>
                    <a:pt x="462002" y="444288"/>
                  </a:lnTo>
                  <a:cubicBezTo>
                    <a:pt x="432942" y="481359"/>
                    <a:pt x="392127" y="507429"/>
                    <a:pt x="346274" y="518202"/>
                  </a:cubicBezTo>
                  <a:lnTo>
                    <a:pt x="346274" y="518202"/>
                  </a:lnTo>
                  <a:cubicBezTo>
                    <a:pt x="234155" y="544691"/>
                    <a:pt x="121789" y="475282"/>
                    <a:pt x="95299" y="363163"/>
                  </a:cubicBezTo>
                  <a:cubicBezTo>
                    <a:pt x="95290" y="363154"/>
                    <a:pt x="95290" y="363144"/>
                    <a:pt x="95290" y="363135"/>
                  </a:cubicBezTo>
                  <a:lnTo>
                    <a:pt x="87003" y="328083"/>
                  </a:lnTo>
                  <a:cubicBezTo>
                    <a:pt x="85203" y="331921"/>
                    <a:pt x="82403" y="335208"/>
                    <a:pt x="78907" y="337608"/>
                  </a:cubicBezTo>
                  <a:cubicBezTo>
                    <a:pt x="61476" y="348657"/>
                    <a:pt x="32520" y="334274"/>
                    <a:pt x="14232" y="305413"/>
                  </a:cubicBezTo>
                  <a:cubicBezTo>
                    <a:pt x="-4056" y="276553"/>
                    <a:pt x="-4818" y="244263"/>
                    <a:pt x="12518" y="232738"/>
                  </a:cubicBezTo>
                  <a:close/>
                </a:path>
              </a:pathLst>
            </a:custGeom>
            <a:solidFill>
              <a:srgbClr val="1E2B3C"/>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00" name="Freeform: Shape 99">
              <a:extLst>
                <a:ext uri="{FF2B5EF4-FFF2-40B4-BE49-F238E27FC236}">
                  <a16:creationId xmlns:a16="http://schemas.microsoft.com/office/drawing/2014/main" id="{66C48125-C87B-25B8-416C-B50F12CEC467}"/>
                </a:ext>
              </a:extLst>
            </p:cNvPr>
            <p:cNvSpPr/>
            <p:nvPr/>
          </p:nvSpPr>
          <p:spPr>
            <a:xfrm>
              <a:off x="12761359" y="2670402"/>
              <a:ext cx="27786" cy="5546"/>
            </a:xfrm>
            <a:custGeom>
              <a:avLst/>
              <a:gdLst>
                <a:gd name="connsiteX0" fmla="*/ 0 w 81057"/>
                <a:gd name="connsiteY0" fmla="*/ 0 h 15751"/>
                <a:gd name="connsiteX1" fmla="*/ 81058 w 81057"/>
                <a:gd name="connsiteY1" fmla="*/ 12763 h 15751"/>
              </a:gdLst>
              <a:ahLst/>
              <a:cxnLst>
                <a:cxn ang="0">
                  <a:pos x="connsiteX0" y="connsiteY0"/>
                </a:cxn>
                <a:cxn ang="0">
                  <a:pos x="connsiteX1" y="connsiteY1"/>
                </a:cxn>
              </a:cxnLst>
              <a:rect l="l" t="t" r="r" b="b"/>
              <a:pathLst>
                <a:path w="81057" h="15751">
                  <a:moveTo>
                    <a:pt x="0" y="0"/>
                  </a:moveTo>
                  <a:cubicBezTo>
                    <a:pt x="24260" y="14840"/>
                    <a:pt x="53416" y="19431"/>
                    <a:pt x="81058" y="12763"/>
                  </a:cubicBezTo>
                </a:path>
              </a:pathLst>
            </a:custGeom>
            <a:noFill/>
            <a:ln w="23813" cap="rnd">
              <a:solidFill>
                <a:srgbClr val="F0D8CF"/>
              </a:solidFill>
              <a:prstDash val="solid"/>
              <a:miter/>
            </a:ln>
          </p:spPr>
          <p:txBody>
            <a:bodyPr rtlCol="0" anchor="ctr"/>
            <a:lstStyle/>
            <a:p>
              <a:pPr defTabSz="1219078"/>
              <a:endParaRPr lang="nb-NO" sz="2400">
                <a:solidFill>
                  <a:srgbClr val="1E2B3C"/>
                </a:solidFill>
                <a:latin typeface="Arial" panose="020B0604020202020204"/>
              </a:endParaRPr>
            </a:p>
          </p:txBody>
        </p:sp>
        <p:sp>
          <p:nvSpPr>
            <p:cNvPr id="101" name="Freeform: Shape 100">
              <a:extLst>
                <a:ext uri="{FF2B5EF4-FFF2-40B4-BE49-F238E27FC236}">
                  <a16:creationId xmlns:a16="http://schemas.microsoft.com/office/drawing/2014/main" id="{B16B53BB-0E39-962D-242E-456C2871D26B}"/>
                </a:ext>
              </a:extLst>
            </p:cNvPr>
            <p:cNvSpPr/>
            <p:nvPr/>
          </p:nvSpPr>
          <p:spPr>
            <a:xfrm>
              <a:off x="14630950" y="3160654"/>
              <a:ext cx="523599" cy="1158667"/>
            </a:xfrm>
            <a:custGeom>
              <a:avLst/>
              <a:gdLst>
                <a:gd name="connsiteX0" fmla="*/ 0 w 1527428"/>
                <a:gd name="connsiteY0" fmla="*/ 204788 h 3290506"/>
                <a:gd name="connsiteX1" fmla="*/ 841915 w 1527428"/>
                <a:gd name="connsiteY1" fmla="*/ 2485358 h 3290506"/>
                <a:gd name="connsiteX2" fmla="*/ 655320 w 1527428"/>
                <a:gd name="connsiteY2" fmla="*/ 3007233 h 3290506"/>
                <a:gd name="connsiteX3" fmla="*/ 509874 w 1527428"/>
                <a:gd name="connsiteY3" fmla="*/ 3290507 h 3290506"/>
                <a:gd name="connsiteX4" fmla="*/ 939355 w 1527428"/>
                <a:gd name="connsiteY4" fmla="*/ 3287173 h 3290506"/>
                <a:gd name="connsiteX5" fmla="*/ 1527429 w 1527428"/>
                <a:gd name="connsiteY5" fmla="*/ 2814447 h 3290506"/>
                <a:gd name="connsiteX6" fmla="*/ 587693 w 1527428"/>
                <a:gd name="connsiteY6" fmla="*/ 0 h 329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7428" h="3290506">
                  <a:moveTo>
                    <a:pt x="0" y="204788"/>
                  </a:moveTo>
                  <a:cubicBezTo>
                    <a:pt x="160877" y="1374934"/>
                    <a:pt x="794766" y="2233613"/>
                    <a:pt x="841915" y="2485358"/>
                  </a:cubicBezTo>
                  <a:cubicBezTo>
                    <a:pt x="862489" y="2595086"/>
                    <a:pt x="932783" y="2954751"/>
                    <a:pt x="655320" y="3007233"/>
                  </a:cubicBezTo>
                  <a:cubicBezTo>
                    <a:pt x="484632" y="3039427"/>
                    <a:pt x="509874" y="3290507"/>
                    <a:pt x="509874" y="3290507"/>
                  </a:cubicBezTo>
                  <a:lnTo>
                    <a:pt x="939355" y="3287173"/>
                  </a:lnTo>
                  <a:lnTo>
                    <a:pt x="1527429" y="2814447"/>
                  </a:lnTo>
                  <a:cubicBezTo>
                    <a:pt x="1527429" y="2814447"/>
                    <a:pt x="602837" y="542544"/>
                    <a:pt x="587693" y="0"/>
                  </a:cubicBezTo>
                </a:path>
              </a:pathLst>
            </a:custGeom>
            <a:solidFill>
              <a:srgbClr val="1E2B3C"/>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02" name="Freeform: Shape 101">
              <a:extLst>
                <a:ext uri="{FF2B5EF4-FFF2-40B4-BE49-F238E27FC236}">
                  <a16:creationId xmlns:a16="http://schemas.microsoft.com/office/drawing/2014/main" id="{6E514CA9-F99B-2D55-117F-FAC51F99C567}"/>
                </a:ext>
              </a:extLst>
            </p:cNvPr>
            <p:cNvSpPr/>
            <p:nvPr/>
          </p:nvSpPr>
          <p:spPr>
            <a:xfrm>
              <a:off x="14630755" y="3381949"/>
              <a:ext cx="300755" cy="937505"/>
            </a:xfrm>
            <a:custGeom>
              <a:avLst/>
              <a:gdLst>
                <a:gd name="connsiteX0" fmla="*/ 0 w 877354"/>
                <a:gd name="connsiteY0" fmla="*/ 0 h 2662427"/>
                <a:gd name="connsiteX1" fmla="*/ 57817 w 877354"/>
                <a:gd name="connsiteY1" fmla="*/ 179641 h 2662427"/>
                <a:gd name="connsiteX2" fmla="*/ 122587 w 877354"/>
                <a:gd name="connsiteY2" fmla="*/ 356616 h 2662427"/>
                <a:gd name="connsiteX3" fmla="*/ 262604 w 877354"/>
                <a:gd name="connsiteY3" fmla="*/ 706088 h 2662427"/>
                <a:gd name="connsiteX4" fmla="*/ 608743 w 877354"/>
                <a:gd name="connsiteY4" fmla="*/ 1375410 h 2662427"/>
                <a:gd name="connsiteX5" fmla="*/ 702755 w 877354"/>
                <a:gd name="connsiteY5" fmla="*/ 1539049 h 2662427"/>
                <a:gd name="connsiteX6" fmla="*/ 794099 w 877354"/>
                <a:gd name="connsiteY6" fmla="*/ 1704880 h 2662427"/>
                <a:gd name="connsiteX7" fmla="*/ 834390 w 877354"/>
                <a:gd name="connsiteY7" fmla="*/ 1791367 h 2662427"/>
                <a:gd name="connsiteX8" fmla="*/ 850106 w 877354"/>
                <a:gd name="connsiteY8" fmla="*/ 1837373 h 2662427"/>
                <a:gd name="connsiteX9" fmla="*/ 859631 w 877354"/>
                <a:gd name="connsiteY9" fmla="*/ 1884998 h 2662427"/>
                <a:gd name="connsiteX10" fmla="*/ 877348 w 877354"/>
                <a:gd name="connsiteY10" fmla="*/ 2074926 h 2662427"/>
                <a:gd name="connsiteX11" fmla="*/ 836390 w 877354"/>
                <a:gd name="connsiteY11" fmla="*/ 2263045 h 2662427"/>
                <a:gd name="connsiteX12" fmla="*/ 774287 w 877354"/>
                <a:gd name="connsiteY12" fmla="*/ 2339721 h 2662427"/>
                <a:gd name="connsiteX13" fmla="*/ 685991 w 877354"/>
                <a:gd name="connsiteY13" fmla="*/ 2382774 h 2662427"/>
                <a:gd name="connsiteX14" fmla="*/ 662178 w 877354"/>
                <a:gd name="connsiteY14" fmla="*/ 2387917 h 2662427"/>
                <a:gd name="connsiteX15" fmla="*/ 639985 w 877354"/>
                <a:gd name="connsiteY15" fmla="*/ 2392680 h 2662427"/>
                <a:gd name="connsiteX16" fmla="*/ 599599 w 877354"/>
                <a:gd name="connsiteY16" fmla="*/ 2410873 h 2662427"/>
                <a:gd name="connsiteX17" fmla="*/ 542449 w 877354"/>
                <a:gd name="connsiteY17" fmla="*/ 2479643 h 2662427"/>
                <a:gd name="connsiteX18" fmla="*/ 515969 w 877354"/>
                <a:gd name="connsiteY18" fmla="*/ 2568607 h 2662427"/>
                <a:gd name="connsiteX19" fmla="*/ 510540 w 877354"/>
                <a:gd name="connsiteY19" fmla="*/ 2662428 h 2662427"/>
                <a:gd name="connsiteX20" fmla="*/ 510540 w 877354"/>
                <a:gd name="connsiteY20" fmla="*/ 2567845 h 2662427"/>
                <a:gd name="connsiteX21" fmla="*/ 532733 w 877354"/>
                <a:gd name="connsiteY21" fmla="*/ 2475071 h 2662427"/>
                <a:gd name="connsiteX22" fmla="*/ 591026 w 877354"/>
                <a:gd name="connsiteY22" fmla="*/ 2397633 h 2662427"/>
                <a:gd name="connsiteX23" fmla="*/ 635222 w 877354"/>
                <a:gd name="connsiteY23" fmla="*/ 2374773 h 2662427"/>
                <a:gd name="connsiteX24" fmla="*/ 658844 w 877354"/>
                <a:gd name="connsiteY24" fmla="*/ 2368391 h 2662427"/>
                <a:gd name="connsiteX25" fmla="*/ 680847 w 877354"/>
                <a:gd name="connsiteY25" fmla="*/ 2362486 h 2662427"/>
                <a:gd name="connsiteX26" fmla="*/ 759905 w 877354"/>
                <a:gd name="connsiteY26" fmla="*/ 2320862 h 2662427"/>
                <a:gd name="connsiteX27" fmla="*/ 816007 w 877354"/>
                <a:gd name="connsiteY27" fmla="*/ 2251996 h 2662427"/>
                <a:gd name="connsiteX28" fmla="*/ 854107 w 877354"/>
                <a:gd name="connsiteY28" fmla="*/ 2074545 h 2662427"/>
                <a:gd name="connsiteX29" fmla="*/ 836771 w 877354"/>
                <a:gd name="connsiteY29" fmla="*/ 1889189 h 2662427"/>
                <a:gd name="connsiteX30" fmla="*/ 827246 w 877354"/>
                <a:gd name="connsiteY30" fmla="*/ 1843945 h 2662427"/>
                <a:gd name="connsiteX31" fmla="*/ 812387 w 877354"/>
                <a:gd name="connsiteY31" fmla="*/ 1800701 h 2662427"/>
                <a:gd name="connsiteX32" fmla="*/ 772954 w 877354"/>
                <a:gd name="connsiteY32" fmla="*/ 1716119 h 2662427"/>
                <a:gd name="connsiteX33" fmla="*/ 682180 w 877354"/>
                <a:gd name="connsiteY33" fmla="*/ 1551242 h 2662427"/>
                <a:gd name="connsiteX34" fmla="*/ 588073 w 877354"/>
                <a:gd name="connsiteY34" fmla="*/ 1387316 h 2662427"/>
                <a:gd name="connsiteX35" fmla="*/ 240792 w 877354"/>
                <a:gd name="connsiteY35" fmla="*/ 715899 h 2662427"/>
                <a:gd name="connsiteX36" fmla="*/ 99536 w 877354"/>
                <a:gd name="connsiteY36" fmla="*/ 364903 h 2662427"/>
                <a:gd name="connsiteX37" fmla="*/ 45148 w 877354"/>
                <a:gd name="connsiteY37" fmla="*/ 183928 h 2662427"/>
                <a:gd name="connsiteX38" fmla="*/ 0 w 877354"/>
                <a:gd name="connsiteY38" fmla="*/ 0 h 266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7354" h="2662427">
                  <a:moveTo>
                    <a:pt x="0" y="0"/>
                  </a:moveTo>
                  <a:cubicBezTo>
                    <a:pt x="18222" y="60322"/>
                    <a:pt x="37500" y="120205"/>
                    <a:pt x="57817" y="179641"/>
                  </a:cubicBezTo>
                  <a:cubicBezTo>
                    <a:pt x="78105" y="239173"/>
                    <a:pt x="100489" y="297847"/>
                    <a:pt x="122587" y="356616"/>
                  </a:cubicBezTo>
                  <a:cubicBezTo>
                    <a:pt x="164116" y="475011"/>
                    <a:pt x="211550" y="591407"/>
                    <a:pt x="262604" y="706088"/>
                  </a:cubicBezTo>
                  <a:cubicBezTo>
                    <a:pt x="364522" y="935641"/>
                    <a:pt x="483489" y="1157287"/>
                    <a:pt x="608743" y="1375410"/>
                  </a:cubicBezTo>
                  <a:lnTo>
                    <a:pt x="702755" y="1539049"/>
                  </a:lnTo>
                  <a:cubicBezTo>
                    <a:pt x="733997" y="1593818"/>
                    <a:pt x="765143" y="1648587"/>
                    <a:pt x="794099" y="1704880"/>
                  </a:cubicBezTo>
                  <a:cubicBezTo>
                    <a:pt x="808482" y="1733455"/>
                    <a:pt x="822674" y="1762030"/>
                    <a:pt x="834390" y="1791367"/>
                  </a:cubicBezTo>
                  <a:cubicBezTo>
                    <a:pt x="840534" y="1806378"/>
                    <a:pt x="845782" y="1821742"/>
                    <a:pt x="850106" y="1837373"/>
                  </a:cubicBezTo>
                  <a:cubicBezTo>
                    <a:pt x="854488" y="1853660"/>
                    <a:pt x="856774" y="1868996"/>
                    <a:pt x="859631" y="1884998"/>
                  </a:cubicBezTo>
                  <a:cubicBezTo>
                    <a:pt x="871652" y="1947586"/>
                    <a:pt x="877586" y="2011194"/>
                    <a:pt x="877348" y="2074926"/>
                  </a:cubicBezTo>
                  <a:cubicBezTo>
                    <a:pt x="876109" y="2138648"/>
                    <a:pt x="866775" y="2204371"/>
                    <a:pt x="836390" y="2263045"/>
                  </a:cubicBezTo>
                  <a:cubicBezTo>
                    <a:pt x="821131" y="2292572"/>
                    <a:pt x="799995" y="2318661"/>
                    <a:pt x="774287" y="2339721"/>
                  </a:cubicBezTo>
                  <a:cubicBezTo>
                    <a:pt x="748389" y="2360409"/>
                    <a:pt x="718242" y="2375116"/>
                    <a:pt x="685991" y="2382774"/>
                  </a:cubicBezTo>
                  <a:cubicBezTo>
                    <a:pt x="678085" y="2384774"/>
                    <a:pt x="670179" y="2386584"/>
                    <a:pt x="662178" y="2387917"/>
                  </a:cubicBezTo>
                  <a:cubicBezTo>
                    <a:pt x="654177" y="2389251"/>
                    <a:pt x="647319" y="2390585"/>
                    <a:pt x="639985" y="2392680"/>
                  </a:cubicBezTo>
                  <a:cubicBezTo>
                    <a:pt x="625650" y="2396586"/>
                    <a:pt x="612020" y="2402729"/>
                    <a:pt x="599599" y="2410873"/>
                  </a:cubicBezTo>
                  <a:cubicBezTo>
                    <a:pt x="574691" y="2428218"/>
                    <a:pt x="554936" y="2451983"/>
                    <a:pt x="542449" y="2479643"/>
                  </a:cubicBezTo>
                  <a:cubicBezTo>
                    <a:pt x="529400" y="2507875"/>
                    <a:pt x="520475" y="2537832"/>
                    <a:pt x="515969" y="2568607"/>
                  </a:cubicBezTo>
                  <a:cubicBezTo>
                    <a:pt x="510969" y="2599611"/>
                    <a:pt x="509149" y="2631053"/>
                    <a:pt x="510540" y="2662428"/>
                  </a:cubicBezTo>
                  <a:cubicBezTo>
                    <a:pt x="507349" y="2630976"/>
                    <a:pt x="507349" y="2599287"/>
                    <a:pt x="510540" y="2567845"/>
                  </a:cubicBezTo>
                  <a:cubicBezTo>
                    <a:pt x="513331" y="2535993"/>
                    <a:pt x="520808" y="2504732"/>
                    <a:pt x="532733" y="2475071"/>
                  </a:cubicBezTo>
                  <a:cubicBezTo>
                    <a:pt x="544830" y="2444477"/>
                    <a:pt x="564975" y="2417721"/>
                    <a:pt x="591026" y="2397633"/>
                  </a:cubicBezTo>
                  <a:cubicBezTo>
                    <a:pt x="604485" y="2387765"/>
                    <a:pt x="619392" y="2380059"/>
                    <a:pt x="635222" y="2374773"/>
                  </a:cubicBezTo>
                  <a:cubicBezTo>
                    <a:pt x="642938" y="2372106"/>
                    <a:pt x="651510" y="2370201"/>
                    <a:pt x="658844" y="2368391"/>
                  </a:cubicBezTo>
                  <a:cubicBezTo>
                    <a:pt x="666179" y="2366582"/>
                    <a:pt x="673608" y="2364676"/>
                    <a:pt x="680847" y="2362486"/>
                  </a:cubicBezTo>
                  <a:cubicBezTo>
                    <a:pt x="709460" y="2353399"/>
                    <a:pt x="736225" y="2339312"/>
                    <a:pt x="759905" y="2320862"/>
                  </a:cubicBezTo>
                  <a:cubicBezTo>
                    <a:pt x="783279" y="2302145"/>
                    <a:pt x="802405" y="2278675"/>
                    <a:pt x="816007" y="2251996"/>
                  </a:cubicBezTo>
                  <a:cubicBezTo>
                    <a:pt x="843820" y="2198370"/>
                    <a:pt x="853059" y="2135981"/>
                    <a:pt x="854107" y="2074545"/>
                  </a:cubicBezTo>
                  <a:cubicBezTo>
                    <a:pt x="854316" y="2012347"/>
                    <a:pt x="848506" y="1950273"/>
                    <a:pt x="836771" y="1889189"/>
                  </a:cubicBezTo>
                  <a:cubicBezTo>
                    <a:pt x="833914" y="1873853"/>
                    <a:pt x="831437" y="1858042"/>
                    <a:pt x="827246" y="1843945"/>
                  </a:cubicBezTo>
                  <a:cubicBezTo>
                    <a:pt x="823150" y="1829247"/>
                    <a:pt x="818188" y="1814808"/>
                    <a:pt x="812387" y="1800701"/>
                  </a:cubicBezTo>
                  <a:cubicBezTo>
                    <a:pt x="800862" y="1772126"/>
                    <a:pt x="787242" y="1743551"/>
                    <a:pt x="772954" y="1716119"/>
                  </a:cubicBezTo>
                  <a:cubicBezTo>
                    <a:pt x="744379" y="1660493"/>
                    <a:pt x="713327" y="1605915"/>
                    <a:pt x="682180" y="1551242"/>
                  </a:cubicBezTo>
                  <a:lnTo>
                    <a:pt x="588073" y="1387316"/>
                  </a:lnTo>
                  <a:cubicBezTo>
                    <a:pt x="462629" y="1169003"/>
                    <a:pt x="343281" y="946499"/>
                    <a:pt x="240792" y="715899"/>
                  </a:cubicBezTo>
                  <a:cubicBezTo>
                    <a:pt x="189262" y="600742"/>
                    <a:pt x="142494" y="483489"/>
                    <a:pt x="99536" y="364903"/>
                  </a:cubicBezTo>
                  <a:cubicBezTo>
                    <a:pt x="79343" y="305086"/>
                    <a:pt x="62008" y="244412"/>
                    <a:pt x="45148" y="183928"/>
                  </a:cubicBezTo>
                  <a:cubicBezTo>
                    <a:pt x="28290" y="123444"/>
                    <a:pt x="13240" y="61531"/>
                    <a:pt x="0" y="0"/>
                  </a:cubicBezTo>
                  <a:close/>
                </a:path>
              </a:pathLst>
            </a:custGeom>
            <a:solidFill>
              <a:srgbClr val="EDCFC5"/>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03" name="Freeform: Shape 102">
              <a:extLst>
                <a:ext uri="{FF2B5EF4-FFF2-40B4-BE49-F238E27FC236}">
                  <a16:creationId xmlns:a16="http://schemas.microsoft.com/office/drawing/2014/main" id="{CDDEF294-024A-2DF9-A484-68AA4741DCAA}"/>
                </a:ext>
              </a:extLst>
            </p:cNvPr>
            <p:cNvSpPr/>
            <p:nvPr/>
          </p:nvSpPr>
          <p:spPr>
            <a:xfrm>
              <a:off x="12624582" y="3211567"/>
              <a:ext cx="383198" cy="1103125"/>
            </a:xfrm>
            <a:custGeom>
              <a:avLst/>
              <a:gdLst>
                <a:gd name="connsiteX0" fmla="*/ 0 w 1117854"/>
                <a:gd name="connsiteY0" fmla="*/ 0 h 3132772"/>
                <a:gd name="connsiteX1" fmla="*/ 70675 w 1117854"/>
                <a:gd name="connsiteY1" fmla="*/ 3132773 h 3132772"/>
                <a:gd name="connsiteX2" fmla="*/ 1117854 w 1117854"/>
                <a:gd name="connsiteY2" fmla="*/ 3132773 h 3132772"/>
                <a:gd name="connsiteX3" fmla="*/ 932593 w 1117854"/>
                <a:gd name="connsiteY3" fmla="*/ 2868644 h 3132772"/>
                <a:gd name="connsiteX4" fmla="*/ 648176 w 1117854"/>
                <a:gd name="connsiteY4" fmla="*/ 2652236 h 3132772"/>
                <a:gd name="connsiteX5" fmla="*/ 806958 w 1117854"/>
                <a:gd name="connsiteY5" fmla="*/ 630365 h 313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854" h="3132772">
                  <a:moveTo>
                    <a:pt x="0" y="0"/>
                  </a:moveTo>
                  <a:lnTo>
                    <a:pt x="70675" y="3132773"/>
                  </a:lnTo>
                  <a:lnTo>
                    <a:pt x="1117854" y="3132773"/>
                  </a:lnTo>
                  <a:cubicBezTo>
                    <a:pt x="1117854" y="3132773"/>
                    <a:pt x="1067752" y="2879313"/>
                    <a:pt x="932593" y="2868644"/>
                  </a:cubicBezTo>
                  <a:cubicBezTo>
                    <a:pt x="723995" y="2852261"/>
                    <a:pt x="653701" y="2761393"/>
                    <a:pt x="648176" y="2652236"/>
                  </a:cubicBezTo>
                  <a:cubicBezTo>
                    <a:pt x="635127" y="2393728"/>
                    <a:pt x="805243" y="1245680"/>
                    <a:pt x="806958" y="630365"/>
                  </a:cubicBezTo>
                </a:path>
              </a:pathLst>
            </a:custGeom>
            <a:solidFill>
              <a:srgbClr val="1E2B3C"/>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04" name="Freeform: Shape 103">
              <a:extLst>
                <a:ext uri="{FF2B5EF4-FFF2-40B4-BE49-F238E27FC236}">
                  <a16:creationId xmlns:a16="http://schemas.microsoft.com/office/drawing/2014/main" id="{3C6EB815-B509-DBB9-945A-1AC1247A4C45}"/>
                </a:ext>
              </a:extLst>
            </p:cNvPr>
            <p:cNvSpPr/>
            <p:nvPr/>
          </p:nvSpPr>
          <p:spPr>
            <a:xfrm>
              <a:off x="12842335" y="3433433"/>
              <a:ext cx="165445" cy="881259"/>
            </a:xfrm>
            <a:custGeom>
              <a:avLst/>
              <a:gdLst>
                <a:gd name="connsiteX0" fmla="*/ 482632 w 482631"/>
                <a:gd name="connsiteY0" fmla="*/ 2502694 h 2502693"/>
                <a:gd name="connsiteX1" fmla="*/ 455581 w 482631"/>
                <a:gd name="connsiteY1" fmla="*/ 2420874 h 2502693"/>
                <a:gd name="connsiteX2" fmla="*/ 418052 w 482631"/>
                <a:gd name="connsiteY2" fmla="*/ 2343912 h 2502693"/>
                <a:gd name="connsiteX3" fmla="*/ 364998 w 482631"/>
                <a:gd name="connsiteY3" fmla="*/ 2279428 h 2502693"/>
                <a:gd name="connsiteX4" fmla="*/ 330232 w 482631"/>
                <a:gd name="connsiteY4" fmla="*/ 2258377 h 2502693"/>
                <a:gd name="connsiteX5" fmla="*/ 311182 w 482631"/>
                <a:gd name="connsiteY5" fmla="*/ 2252663 h 2502693"/>
                <a:gd name="connsiteX6" fmla="*/ 306419 w 482631"/>
                <a:gd name="connsiteY6" fmla="*/ 2251615 h 2502693"/>
                <a:gd name="connsiteX7" fmla="*/ 301657 w 482631"/>
                <a:gd name="connsiteY7" fmla="*/ 2251138 h 2502693"/>
                <a:gd name="connsiteX8" fmla="*/ 291560 w 482631"/>
                <a:gd name="connsiteY8" fmla="*/ 2250186 h 2502693"/>
                <a:gd name="connsiteX9" fmla="*/ 204502 w 482631"/>
                <a:gd name="connsiteY9" fmla="*/ 2236661 h 2502693"/>
                <a:gd name="connsiteX10" fmla="*/ 161639 w 482631"/>
                <a:gd name="connsiteY10" fmla="*/ 2224659 h 2502693"/>
                <a:gd name="connsiteX11" fmla="*/ 120491 w 482631"/>
                <a:gd name="connsiteY11" fmla="*/ 2207038 h 2502693"/>
                <a:gd name="connsiteX12" fmla="*/ 48673 w 482631"/>
                <a:gd name="connsiteY12" fmla="*/ 2151888 h 2502693"/>
                <a:gd name="connsiteX13" fmla="*/ 7429 w 482631"/>
                <a:gd name="connsiteY13" fmla="*/ 2070640 h 2502693"/>
                <a:gd name="connsiteX14" fmla="*/ 572 w 482631"/>
                <a:gd name="connsiteY14" fmla="*/ 2025872 h 2502693"/>
                <a:gd name="connsiteX15" fmla="*/ 0 w 482631"/>
                <a:gd name="connsiteY15" fmla="*/ 1981867 h 2502693"/>
                <a:gd name="connsiteX16" fmla="*/ 0 w 482631"/>
                <a:gd name="connsiteY16" fmla="*/ 1959959 h 2502693"/>
                <a:gd name="connsiteX17" fmla="*/ 953 w 482631"/>
                <a:gd name="connsiteY17" fmla="*/ 1938242 h 2502693"/>
                <a:gd name="connsiteX18" fmla="*/ 2858 w 482631"/>
                <a:gd name="connsiteY18" fmla="*/ 1894808 h 2502693"/>
                <a:gd name="connsiteX19" fmla="*/ 16002 w 482631"/>
                <a:gd name="connsiteY19" fmla="*/ 1722025 h 2502693"/>
                <a:gd name="connsiteX20" fmla="*/ 49816 w 482631"/>
                <a:gd name="connsiteY20" fmla="*/ 1377601 h 2502693"/>
                <a:gd name="connsiteX21" fmla="*/ 118777 w 482631"/>
                <a:gd name="connsiteY21" fmla="*/ 689420 h 2502693"/>
                <a:gd name="connsiteX22" fmla="*/ 146304 w 482631"/>
                <a:gd name="connsiteY22" fmla="*/ 344900 h 2502693"/>
                <a:gd name="connsiteX23" fmla="*/ 171736 w 482631"/>
                <a:gd name="connsiteY23" fmla="*/ 0 h 2502693"/>
                <a:gd name="connsiteX24" fmla="*/ 173546 w 482631"/>
                <a:gd name="connsiteY24" fmla="*/ 173164 h 2502693"/>
                <a:gd name="connsiteX25" fmla="*/ 172498 w 482631"/>
                <a:gd name="connsiteY25" fmla="*/ 259747 h 2502693"/>
                <a:gd name="connsiteX26" fmla="*/ 170117 w 482631"/>
                <a:gd name="connsiteY26" fmla="*/ 346329 h 2502693"/>
                <a:gd name="connsiteX27" fmla="*/ 143256 w 482631"/>
                <a:gd name="connsiteY27" fmla="*/ 691515 h 2502693"/>
                <a:gd name="connsiteX28" fmla="*/ 74295 w 482631"/>
                <a:gd name="connsiteY28" fmla="*/ 1380077 h 2502693"/>
                <a:gd name="connsiteX29" fmla="*/ 40481 w 482631"/>
                <a:gd name="connsiteY29" fmla="*/ 1724120 h 2502693"/>
                <a:gd name="connsiteX30" fmla="*/ 27432 w 482631"/>
                <a:gd name="connsiteY30" fmla="*/ 1896142 h 2502693"/>
                <a:gd name="connsiteX31" fmla="*/ 25527 w 482631"/>
                <a:gd name="connsiteY31" fmla="*/ 1939100 h 2502693"/>
                <a:gd name="connsiteX32" fmla="*/ 24575 w 482631"/>
                <a:gd name="connsiteY32" fmla="*/ 1960626 h 2502693"/>
                <a:gd name="connsiteX33" fmla="*/ 24575 w 482631"/>
                <a:gd name="connsiteY33" fmla="*/ 1981867 h 2502693"/>
                <a:gd name="connsiteX34" fmla="*/ 25146 w 482631"/>
                <a:gd name="connsiteY34" fmla="*/ 2024348 h 2502693"/>
                <a:gd name="connsiteX35" fmla="*/ 31337 w 482631"/>
                <a:gd name="connsiteY35" fmla="*/ 2064925 h 2502693"/>
                <a:gd name="connsiteX36" fmla="*/ 67628 w 482631"/>
                <a:gd name="connsiteY36" fmla="*/ 2136458 h 2502693"/>
                <a:gd name="connsiteX37" fmla="*/ 132017 w 482631"/>
                <a:gd name="connsiteY37" fmla="*/ 2185797 h 2502693"/>
                <a:gd name="connsiteX38" fmla="*/ 170117 w 482631"/>
                <a:gd name="connsiteY38" fmla="*/ 2202180 h 2502693"/>
                <a:gd name="connsiteX39" fmla="*/ 210598 w 482631"/>
                <a:gd name="connsiteY39" fmla="*/ 2213515 h 2502693"/>
                <a:gd name="connsiteX40" fmla="*/ 294227 w 482631"/>
                <a:gd name="connsiteY40" fmla="*/ 2226278 h 2502693"/>
                <a:gd name="connsiteX41" fmla="*/ 339376 w 482631"/>
                <a:gd name="connsiteY41" fmla="*/ 2238947 h 2502693"/>
                <a:gd name="connsiteX42" fmla="*/ 376904 w 482631"/>
                <a:gd name="connsiteY42" fmla="*/ 2265712 h 2502693"/>
                <a:gd name="connsiteX43" fmla="*/ 428720 w 482631"/>
                <a:gd name="connsiteY43" fmla="*/ 2337721 h 2502693"/>
                <a:gd name="connsiteX44" fmla="*/ 482632 w 482631"/>
                <a:gd name="connsiteY44" fmla="*/ 2502694 h 250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2631" h="2502693">
                  <a:moveTo>
                    <a:pt x="482632" y="2502694"/>
                  </a:moveTo>
                  <a:cubicBezTo>
                    <a:pt x="475412" y="2474862"/>
                    <a:pt x="466373" y="2447525"/>
                    <a:pt x="455581" y="2420874"/>
                  </a:cubicBezTo>
                  <a:cubicBezTo>
                    <a:pt x="445218" y="2394232"/>
                    <a:pt x="432664" y="2368486"/>
                    <a:pt x="418052" y="2343912"/>
                  </a:cubicBezTo>
                  <a:cubicBezTo>
                    <a:pt x="404022" y="2319652"/>
                    <a:pt x="386106" y="2297868"/>
                    <a:pt x="364998" y="2279428"/>
                  </a:cubicBezTo>
                  <a:cubicBezTo>
                    <a:pt x="354606" y="2270598"/>
                    <a:pt x="342872" y="2263492"/>
                    <a:pt x="330232" y="2258377"/>
                  </a:cubicBezTo>
                  <a:cubicBezTo>
                    <a:pt x="324088" y="2255844"/>
                    <a:pt x="317706" y="2253929"/>
                    <a:pt x="311182" y="2252663"/>
                  </a:cubicBezTo>
                  <a:lnTo>
                    <a:pt x="306419" y="2251615"/>
                  </a:lnTo>
                  <a:lnTo>
                    <a:pt x="301657" y="2251138"/>
                  </a:lnTo>
                  <a:lnTo>
                    <a:pt x="291560" y="2250186"/>
                  </a:lnTo>
                  <a:cubicBezTo>
                    <a:pt x="262242" y="2247909"/>
                    <a:pt x="233134" y="2243385"/>
                    <a:pt x="204502" y="2236661"/>
                  </a:cubicBezTo>
                  <a:cubicBezTo>
                    <a:pt x="190024" y="2233803"/>
                    <a:pt x="175927" y="2228945"/>
                    <a:pt x="161639" y="2224659"/>
                  </a:cubicBezTo>
                  <a:cubicBezTo>
                    <a:pt x="147561" y="2219658"/>
                    <a:pt x="133826" y="2213772"/>
                    <a:pt x="120491" y="2207038"/>
                  </a:cubicBezTo>
                  <a:cubicBezTo>
                    <a:pt x="93145" y="2193579"/>
                    <a:pt x="68732" y="2174834"/>
                    <a:pt x="48673" y="2151888"/>
                  </a:cubicBezTo>
                  <a:cubicBezTo>
                    <a:pt x="28861" y="2128342"/>
                    <a:pt x="14745" y="2100539"/>
                    <a:pt x="7429" y="2070640"/>
                  </a:cubicBezTo>
                  <a:cubicBezTo>
                    <a:pt x="3820" y="2055952"/>
                    <a:pt x="1524" y="2040969"/>
                    <a:pt x="572" y="2025872"/>
                  </a:cubicBezTo>
                  <a:cubicBezTo>
                    <a:pt x="-95" y="2011109"/>
                    <a:pt x="572" y="1996535"/>
                    <a:pt x="0" y="1981867"/>
                  </a:cubicBezTo>
                  <a:cubicBezTo>
                    <a:pt x="0" y="1974628"/>
                    <a:pt x="0" y="1967198"/>
                    <a:pt x="0" y="1959959"/>
                  </a:cubicBezTo>
                  <a:lnTo>
                    <a:pt x="953" y="1938242"/>
                  </a:lnTo>
                  <a:lnTo>
                    <a:pt x="2858" y="1894808"/>
                  </a:lnTo>
                  <a:cubicBezTo>
                    <a:pt x="6410" y="1837087"/>
                    <a:pt x="10792" y="1779489"/>
                    <a:pt x="16002" y="1722025"/>
                  </a:cubicBezTo>
                  <a:cubicBezTo>
                    <a:pt x="26099" y="1607058"/>
                    <a:pt x="37910" y="1492282"/>
                    <a:pt x="49816" y="1377601"/>
                  </a:cubicBezTo>
                  <a:cubicBezTo>
                    <a:pt x="73628" y="1148239"/>
                    <a:pt x="98108" y="918972"/>
                    <a:pt x="118777" y="689420"/>
                  </a:cubicBezTo>
                  <a:cubicBezTo>
                    <a:pt x="129540" y="574357"/>
                    <a:pt x="139732" y="460057"/>
                    <a:pt x="146304" y="344900"/>
                  </a:cubicBezTo>
                  <a:cubicBezTo>
                    <a:pt x="158210" y="230600"/>
                    <a:pt x="165354" y="115252"/>
                    <a:pt x="171736" y="0"/>
                  </a:cubicBezTo>
                  <a:cubicBezTo>
                    <a:pt x="172688" y="57626"/>
                    <a:pt x="174879" y="115443"/>
                    <a:pt x="173546" y="173164"/>
                  </a:cubicBezTo>
                  <a:lnTo>
                    <a:pt x="172498" y="259747"/>
                  </a:lnTo>
                  <a:lnTo>
                    <a:pt x="170117" y="346329"/>
                  </a:lnTo>
                  <a:cubicBezTo>
                    <a:pt x="162973" y="461581"/>
                    <a:pt x="153258" y="576548"/>
                    <a:pt x="143256" y="691515"/>
                  </a:cubicBezTo>
                  <a:cubicBezTo>
                    <a:pt x="122587" y="921353"/>
                    <a:pt x="98108" y="1150715"/>
                    <a:pt x="74295" y="1380077"/>
                  </a:cubicBezTo>
                  <a:cubicBezTo>
                    <a:pt x="62389" y="1494377"/>
                    <a:pt x="50578" y="1609344"/>
                    <a:pt x="40481" y="1724120"/>
                  </a:cubicBezTo>
                  <a:cubicBezTo>
                    <a:pt x="35271" y="1781270"/>
                    <a:pt x="30928" y="1838611"/>
                    <a:pt x="27432" y="1896142"/>
                  </a:cubicBezTo>
                  <a:lnTo>
                    <a:pt x="25527" y="1939100"/>
                  </a:lnTo>
                  <a:lnTo>
                    <a:pt x="24575" y="1960626"/>
                  </a:lnTo>
                  <a:cubicBezTo>
                    <a:pt x="24575" y="1967769"/>
                    <a:pt x="24575" y="1974818"/>
                    <a:pt x="24575" y="1981867"/>
                  </a:cubicBezTo>
                  <a:cubicBezTo>
                    <a:pt x="24575" y="1996059"/>
                    <a:pt x="24575" y="2010442"/>
                    <a:pt x="25146" y="2024348"/>
                  </a:cubicBezTo>
                  <a:cubicBezTo>
                    <a:pt x="25956" y="2038036"/>
                    <a:pt x="28023" y="2051618"/>
                    <a:pt x="31337" y="2064925"/>
                  </a:cubicBezTo>
                  <a:cubicBezTo>
                    <a:pt x="37719" y="2091261"/>
                    <a:pt x="50149" y="2115750"/>
                    <a:pt x="67628" y="2136458"/>
                  </a:cubicBezTo>
                  <a:cubicBezTo>
                    <a:pt x="85620" y="2156993"/>
                    <a:pt x="107509" y="2173767"/>
                    <a:pt x="132017" y="2185797"/>
                  </a:cubicBezTo>
                  <a:cubicBezTo>
                    <a:pt x="144371" y="2192026"/>
                    <a:pt x="157096" y="2197503"/>
                    <a:pt x="170117" y="2202180"/>
                  </a:cubicBezTo>
                  <a:cubicBezTo>
                    <a:pt x="183547" y="2206085"/>
                    <a:pt x="196691" y="2210752"/>
                    <a:pt x="210598" y="2213515"/>
                  </a:cubicBezTo>
                  <a:cubicBezTo>
                    <a:pt x="238173" y="2219554"/>
                    <a:pt x="266110" y="2223811"/>
                    <a:pt x="294227" y="2226278"/>
                  </a:cubicBezTo>
                  <a:cubicBezTo>
                    <a:pt x="309896" y="2227850"/>
                    <a:pt x="325174" y="2232136"/>
                    <a:pt x="339376" y="2238947"/>
                  </a:cubicBezTo>
                  <a:cubicBezTo>
                    <a:pt x="353197" y="2245871"/>
                    <a:pt x="365855" y="2254901"/>
                    <a:pt x="376904" y="2265712"/>
                  </a:cubicBezTo>
                  <a:cubicBezTo>
                    <a:pt x="398021" y="2286695"/>
                    <a:pt x="415538" y="2311032"/>
                    <a:pt x="428720" y="2337721"/>
                  </a:cubicBezTo>
                  <a:cubicBezTo>
                    <a:pt x="454809" y="2389718"/>
                    <a:pt x="472983" y="2445325"/>
                    <a:pt x="482632" y="2502694"/>
                  </a:cubicBezTo>
                  <a:close/>
                </a:path>
              </a:pathLst>
            </a:custGeom>
            <a:solidFill>
              <a:srgbClr val="EDCFC5"/>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05" name="Freeform: Shape 104">
              <a:extLst>
                <a:ext uri="{FF2B5EF4-FFF2-40B4-BE49-F238E27FC236}">
                  <a16:creationId xmlns:a16="http://schemas.microsoft.com/office/drawing/2014/main" id="{4F78100D-38FA-3B61-A822-BE040D0D9D2D}"/>
                </a:ext>
              </a:extLst>
            </p:cNvPr>
            <p:cNvSpPr/>
            <p:nvPr/>
          </p:nvSpPr>
          <p:spPr>
            <a:xfrm>
              <a:off x="12641727" y="2847493"/>
              <a:ext cx="681514" cy="546125"/>
            </a:xfrm>
            <a:custGeom>
              <a:avLst/>
              <a:gdLst>
                <a:gd name="connsiteX0" fmla="*/ 154866 w 1988093"/>
                <a:gd name="connsiteY0" fmla="*/ 0 h 1550946"/>
                <a:gd name="connsiteX1" fmla="*/ 203825 w 1988093"/>
                <a:gd name="connsiteY1" fmla="*/ 1254347 h 1550946"/>
                <a:gd name="connsiteX2" fmla="*/ 1151753 w 1988093"/>
                <a:gd name="connsiteY2" fmla="*/ 1486853 h 1550946"/>
                <a:gd name="connsiteX3" fmla="*/ 1551041 w 1988093"/>
                <a:gd name="connsiteY3" fmla="*/ 1544003 h 1550946"/>
                <a:gd name="connsiteX4" fmla="*/ 1980428 w 1988093"/>
                <a:gd name="connsiteY4" fmla="*/ 1516094 h 1550946"/>
                <a:gd name="connsiteX5" fmla="*/ 1714395 w 1988093"/>
                <a:gd name="connsiteY5" fmla="*/ 1405699 h 1550946"/>
                <a:gd name="connsiteX6" fmla="*/ 1510560 w 1988093"/>
                <a:gd name="connsiteY6" fmla="*/ 1332929 h 1550946"/>
                <a:gd name="connsiteX7" fmla="*/ 1713061 w 1988093"/>
                <a:gd name="connsiteY7" fmla="*/ 1308830 h 1550946"/>
                <a:gd name="connsiteX8" fmla="*/ 1725444 w 1988093"/>
                <a:gd name="connsiteY8" fmla="*/ 1209865 h 1550946"/>
                <a:gd name="connsiteX9" fmla="*/ 1356064 w 1988093"/>
                <a:gd name="connsiteY9" fmla="*/ 1118806 h 1550946"/>
                <a:gd name="connsiteX10" fmla="*/ 1104128 w 1988093"/>
                <a:gd name="connsiteY10" fmla="*/ 1166431 h 1550946"/>
                <a:gd name="connsiteX11" fmla="*/ 562155 w 1988093"/>
                <a:gd name="connsiteY11" fmla="*/ 959739 h 1550946"/>
                <a:gd name="connsiteX12" fmla="*/ 521484 w 1988093"/>
                <a:gd name="connsiteY12" fmla="*/ 41815 h 155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8093" h="1550946">
                  <a:moveTo>
                    <a:pt x="154866" y="0"/>
                  </a:moveTo>
                  <a:cubicBezTo>
                    <a:pt x="154866" y="0"/>
                    <a:pt x="-224229" y="979741"/>
                    <a:pt x="203825" y="1254347"/>
                  </a:cubicBezTo>
                  <a:cubicBezTo>
                    <a:pt x="631878" y="1528953"/>
                    <a:pt x="1151753" y="1486853"/>
                    <a:pt x="1151753" y="1486853"/>
                  </a:cubicBezTo>
                  <a:cubicBezTo>
                    <a:pt x="1151753" y="1486853"/>
                    <a:pt x="1386163" y="1500569"/>
                    <a:pt x="1551041" y="1544003"/>
                  </a:cubicBezTo>
                  <a:cubicBezTo>
                    <a:pt x="1649434" y="1569625"/>
                    <a:pt x="1980428" y="1516094"/>
                    <a:pt x="1980428" y="1516094"/>
                  </a:cubicBezTo>
                  <a:cubicBezTo>
                    <a:pt x="2020909" y="1474089"/>
                    <a:pt x="1896512" y="1436846"/>
                    <a:pt x="1714395" y="1405699"/>
                  </a:cubicBezTo>
                  <a:cubicBezTo>
                    <a:pt x="1714395" y="1405699"/>
                    <a:pt x="1541325" y="1427798"/>
                    <a:pt x="1510560" y="1332929"/>
                  </a:cubicBezTo>
                  <a:cubicBezTo>
                    <a:pt x="1479794" y="1238060"/>
                    <a:pt x="1660483" y="1350740"/>
                    <a:pt x="1713061" y="1308830"/>
                  </a:cubicBezTo>
                  <a:cubicBezTo>
                    <a:pt x="1765639" y="1266920"/>
                    <a:pt x="1788309" y="1208246"/>
                    <a:pt x="1725444" y="1209865"/>
                  </a:cubicBezTo>
                  <a:cubicBezTo>
                    <a:pt x="1662578" y="1211485"/>
                    <a:pt x="1437979" y="1134999"/>
                    <a:pt x="1356064" y="1118806"/>
                  </a:cubicBezTo>
                  <a:cubicBezTo>
                    <a:pt x="1274149" y="1102614"/>
                    <a:pt x="1104128" y="1166431"/>
                    <a:pt x="1104128" y="1166431"/>
                  </a:cubicBezTo>
                  <a:lnTo>
                    <a:pt x="562155" y="959739"/>
                  </a:lnTo>
                  <a:lnTo>
                    <a:pt x="521484" y="41815"/>
                  </a:lnTo>
                </a:path>
              </a:pathLst>
            </a:custGeom>
            <a:solidFill>
              <a:srgbClr val="1E2B3C"/>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06" name="Freeform: Shape 105">
              <a:extLst>
                <a:ext uri="{FF2B5EF4-FFF2-40B4-BE49-F238E27FC236}">
                  <a16:creationId xmlns:a16="http://schemas.microsoft.com/office/drawing/2014/main" id="{C99DAF4B-B33F-9582-9F0F-6C1A78BBDF8E}"/>
                </a:ext>
              </a:extLst>
            </p:cNvPr>
            <p:cNvSpPr/>
            <p:nvPr/>
          </p:nvSpPr>
          <p:spPr>
            <a:xfrm>
              <a:off x="12819445" y="2862149"/>
              <a:ext cx="200774" cy="396004"/>
            </a:xfrm>
            <a:custGeom>
              <a:avLst/>
              <a:gdLst>
                <a:gd name="connsiteX0" fmla="*/ 585694 w 585693"/>
                <a:gd name="connsiteY0" fmla="*/ 1124617 h 1124616"/>
                <a:gd name="connsiteX1" fmla="*/ 446820 w 585693"/>
                <a:gd name="connsiteY1" fmla="*/ 1081850 h 1124616"/>
                <a:gd name="connsiteX2" fmla="*/ 378239 w 585693"/>
                <a:gd name="connsiteY2" fmla="*/ 1058228 h 1124616"/>
                <a:gd name="connsiteX3" fmla="*/ 310421 w 585693"/>
                <a:gd name="connsiteY3" fmla="*/ 1032415 h 1124616"/>
                <a:gd name="connsiteX4" fmla="*/ 39435 w 585693"/>
                <a:gd name="connsiteY4" fmla="*/ 928973 h 1124616"/>
                <a:gd name="connsiteX5" fmla="*/ 32196 w 585693"/>
                <a:gd name="connsiteY5" fmla="*/ 926211 h 1124616"/>
                <a:gd name="connsiteX6" fmla="*/ 32196 w 585693"/>
                <a:gd name="connsiteY6" fmla="*/ 918401 h 1124616"/>
                <a:gd name="connsiteX7" fmla="*/ 11908 w 585693"/>
                <a:gd name="connsiteY7" fmla="*/ 459486 h 1124616"/>
                <a:gd name="connsiteX8" fmla="*/ 1716 w 585693"/>
                <a:gd name="connsiteY8" fmla="*/ 229934 h 1124616"/>
                <a:gd name="connsiteX9" fmla="*/ 1049 w 585693"/>
                <a:gd name="connsiteY9" fmla="*/ 115062 h 1124616"/>
                <a:gd name="connsiteX10" fmla="*/ 3431 w 585693"/>
                <a:gd name="connsiteY10" fmla="*/ 0 h 1124616"/>
                <a:gd name="connsiteX11" fmla="*/ 16004 w 585693"/>
                <a:gd name="connsiteY11" fmla="*/ 114300 h 1124616"/>
                <a:gd name="connsiteX12" fmla="*/ 25529 w 585693"/>
                <a:gd name="connsiteY12" fmla="*/ 228600 h 1124616"/>
                <a:gd name="connsiteX13" fmla="*/ 35054 w 585693"/>
                <a:gd name="connsiteY13" fmla="*/ 458438 h 1124616"/>
                <a:gd name="connsiteX14" fmla="*/ 55437 w 585693"/>
                <a:gd name="connsiteY14" fmla="*/ 917353 h 1124616"/>
                <a:gd name="connsiteX15" fmla="*/ 47817 w 585693"/>
                <a:gd name="connsiteY15" fmla="*/ 906780 h 1124616"/>
                <a:gd name="connsiteX16" fmla="*/ 318804 w 585693"/>
                <a:gd name="connsiteY16" fmla="*/ 1010126 h 1124616"/>
                <a:gd name="connsiteX17" fmla="*/ 386526 w 585693"/>
                <a:gd name="connsiteY17" fmla="*/ 1035939 h 1124616"/>
                <a:gd name="connsiteX18" fmla="*/ 453201 w 585693"/>
                <a:gd name="connsiteY18" fmla="*/ 1064514 h 1124616"/>
                <a:gd name="connsiteX19" fmla="*/ 585694 w 585693"/>
                <a:gd name="connsiteY19" fmla="*/ 1124617 h 112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5693" h="1124616">
                  <a:moveTo>
                    <a:pt x="585694" y="1124617"/>
                  </a:moveTo>
                  <a:cubicBezTo>
                    <a:pt x="539117" y="1110996"/>
                    <a:pt x="493016" y="1096042"/>
                    <a:pt x="446820" y="1081850"/>
                  </a:cubicBezTo>
                  <a:cubicBezTo>
                    <a:pt x="423559" y="1075192"/>
                    <a:pt x="400671" y="1067305"/>
                    <a:pt x="378239" y="1058228"/>
                  </a:cubicBezTo>
                  <a:lnTo>
                    <a:pt x="310421" y="1032415"/>
                  </a:lnTo>
                  <a:lnTo>
                    <a:pt x="39435" y="928973"/>
                  </a:lnTo>
                  <a:lnTo>
                    <a:pt x="32196" y="926211"/>
                  </a:lnTo>
                  <a:lnTo>
                    <a:pt x="32196" y="918401"/>
                  </a:lnTo>
                  <a:lnTo>
                    <a:pt x="11908" y="459486"/>
                  </a:lnTo>
                  <a:lnTo>
                    <a:pt x="1716" y="229934"/>
                  </a:lnTo>
                  <a:cubicBezTo>
                    <a:pt x="-1522" y="191834"/>
                    <a:pt x="764" y="153734"/>
                    <a:pt x="1049" y="115062"/>
                  </a:cubicBezTo>
                  <a:cubicBezTo>
                    <a:pt x="1335" y="76391"/>
                    <a:pt x="2192" y="38386"/>
                    <a:pt x="3431" y="0"/>
                  </a:cubicBezTo>
                  <a:cubicBezTo>
                    <a:pt x="8003" y="38100"/>
                    <a:pt x="12098" y="76200"/>
                    <a:pt x="16004" y="114300"/>
                  </a:cubicBezTo>
                  <a:cubicBezTo>
                    <a:pt x="19909" y="152400"/>
                    <a:pt x="25529" y="190500"/>
                    <a:pt x="25529" y="228600"/>
                  </a:cubicBezTo>
                  <a:lnTo>
                    <a:pt x="35054" y="458438"/>
                  </a:lnTo>
                  <a:lnTo>
                    <a:pt x="55437" y="917353"/>
                  </a:lnTo>
                  <a:lnTo>
                    <a:pt x="47817" y="906780"/>
                  </a:lnTo>
                  <a:lnTo>
                    <a:pt x="318804" y="1010126"/>
                  </a:lnTo>
                  <a:lnTo>
                    <a:pt x="386526" y="1035939"/>
                  </a:lnTo>
                  <a:cubicBezTo>
                    <a:pt x="409234" y="1044302"/>
                    <a:pt x="431484" y="1053837"/>
                    <a:pt x="453201" y="1064514"/>
                  </a:cubicBezTo>
                  <a:cubicBezTo>
                    <a:pt x="497683" y="1084136"/>
                    <a:pt x="541879" y="1103852"/>
                    <a:pt x="585694" y="1124617"/>
                  </a:cubicBezTo>
                  <a:close/>
                </a:path>
              </a:pathLst>
            </a:custGeom>
            <a:solidFill>
              <a:srgbClr val="EDCFC5"/>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07" name="Freeform: Shape 106">
              <a:extLst>
                <a:ext uri="{FF2B5EF4-FFF2-40B4-BE49-F238E27FC236}">
                  <a16:creationId xmlns:a16="http://schemas.microsoft.com/office/drawing/2014/main" id="{A39DFB92-9DF3-940A-A45F-6E6310D07A8B}"/>
                </a:ext>
              </a:extLst>
            </p:cNvPr>
            <p:cNvSpPr/>
            <p:nvPr/>
          </p:nvSpPr>
          <p:spPr>
            <a:xfrm>
              <a:off x="12637770" y="2847493"/>
              <a:ext cx="682876" cy="549830"/>
            </a:xfrm>
            <a:custGeom>
              <a:avLst/>
              <a:gdLst>
                <a:gd name="connsiteX0" fmla="*/ 166410 w 1992067"/>
                <a:gd name="connsiteY0" fmla="*/ 0 h 1561466"/>
                <a:gd name="connsiteX1" fmla="*/ 36870 w 1992067"/>
                <a:gd name="connsiteY1" fmla="*/ 565023 h 1561466"/>
                <a:gd name="connsiteX2" fmla="*/ 27345 w 1992067"/>
                <a:gd name="connsiteY2" fmla="*/ 852773 h 1561466"/>
                <a:gd name="connsiteX3" fmla="*/ 51348 w 1992067"/>
                <a:gd name="connsiteY3" fmla="*/ 993934 h 1561466"/>
                <a:gd name="connsiteX4" fmla="*/ 106212 w 1992067"/>
                <a:gd name="connsiteY4" fmla="*/ 1124522 h 1561466"/>
                <a:gd name="connsiteX5" fmla="*/ 199748 w 1992067"/>
                <a:gd name="connsiteY5" fmla="*/ 1228725 h 1561466"/>
                <a:gd name="connsiteX6" fmla="*/ 260136 w 1992067"/>
                <a:gd name="connsiteY6" fmla="*/ 1266825 h 1561466"/>
                <a:gd name="connsiteX7" fmla="*/ 323001 w 1992067"/>
                <a:gd name="connsiteY7" fmla="*/ 1301972 h 1561466"/>
                <a:gd name="connsiteX8" fmla="*/ 387771 w 1992067"/>
                <a:gd name="connsiteY8" fmla="*/ 1333786 h 1561466"/>
                <a:gd name="connsiteX9" fmla="*/ 454446 w 1992067"/>
                <a:gd name="connsiteY9" fmla="*/ 1361599 h 1561466"/>
                <a:gd name="connsiteX10" fmla="*/ 488165 w 1992067"/>
                <a:gd name="connsiteY10" fmla="*/ 1374267 h 1561466"/>
                <a:gd name="connsiteX11" fmla="*/ 522264 w 1992067"/>
                <a:gd name="connsiteY11" fmla="*/ 1386173 h 1561466"/>
                <a:gd name="connsiteX12" fmla="*/ 591225 w 1992067"/>
                <a:gd name="connsiteY12" fmla="*/ 1407605 h 1561466"/>
                <a:gd name="connsiteX13" fmla="*/ 874308 w 1992067"/>
                <a:gd name="connsiteY13" fmla="*/ 1464183 h 1561466"/>
                <a:gd name="connsiteX14" fmla="*/ 1162440 w 1992067"/>
                <a:gd name="connsiteY14" fmla="*/ 1474851 h 1561466"/>
                <a:gd name="connsiteX15" fmla="*/ 1164059 w 1992067"/>
                <a:gd name="connsiteY15" fmla="*/ 1474851 h 1561466"/>
                <a:gd name="connsiteX16" fmla="*/ 1372847 w 1992067"/>
                <a:gd name="connsiteY16" fmla="*/ 1495901 h 1561466"/>
                <a:gd name="connsiteX17" fmla="*/ 1476574 w 1992067"/>
                <a:gd name="connsiteY17" fmla="*/ 1512475 h 1561466"/>
                <a:gd name="connsiteX18" fmla="*/ 1528104 w 1992067"/>
                <a:gd name="connsiteY18" fmla="*/ 1523048 h 1561466"/>
                <a:gd name="connsiteX19" fmla="*/ 1553822 w 1992067"/>
                <a:gd name="connsiteY19" fmla="*/ 1529048 h 1561466"/>
                <a:gd name="connsiteX20" fmla="*/ 1566585 w 1992067"/>
                <a:gd name="connsiteY20" fmla="*/ 1532001 h 1561466"/>
                <a:gd name="connsiteX21" fmla="*/ 1578587 w 1992067"/>
                <a:gd name="connsiteY21" fmla="*/ 1534192 h 1561466"/>
                <a:gd name="connsiteX22" fmla="*/ 1680314 w 1992067"/>
                <a:gd name="connsiteY22" fmla="*/ 1540097 h 1561466"/>
                <a:gd name="connsiteX23" fmla="*/ 1784232 w 1992067"/>
                <a:gd name="connsiteY23" fmla="*/ 1535716 h 1561466"/>
                <a:gd name="connsiteX24" fmla="*/ 1888245 w 1992067"/>
                <a:gd name="connsiteY24" fmla="*/ 1526953 h 1561466"/>
                <a:gd name="connsiteX25" fmla="*/ 1992067 w 1992067"/>
                <a:gd name="connsiteY25" fmla="*/ 1515713 h 1561466"/>
                <a:gd name="connsiteX26" fmla="*/ 1785470 w 1992067"/>
                <a:gd name="connsiteY26" fmla="*/ 1548765 h 1561466"/>
                <a:gd name="connsiteX27" fmla="*/ 1680695 w 1992067"/>
                <a:gd name="connsiteY27" fmla="*/ 1559147 h 1561466"/>
                <a:gd name="connsiteX28" fmla="*/ 1654310 w 1992067"/>
                <a:gd name="connsiteY28" fmla="*/ 1560576 h 1561466"/>
                <a:gd name="connsiteX29" fmla="*/ 1627831 w 1992067"/>
                <a:gd name="connsiteY29" fmla="*/ 1561338 h 1561466"/>
                <a:gd name="connsiteX30" fmla="*/ 1574015 w 1992067"/>
                <a:gd name="connsiteY30" fmla="*/ 1558099 h 1561466"/>
                <a:gd name="connsiteX31" fmla="*/ 1560299 w 1992067"/>
                <a:gd name="connsiteY31" fmla="*/ 1555528 h 1561466"/>
                <a:gd name="connsiteX32" fmla="*/ 1547631 w 1992067"/>
                <a:gd name="connsiteY32" fmla="*/ 1552385 h 1561466"/>
                <a:gd name="connsiteX33" fmla="*/ 1522580 w 1992067"/>
                <a:gd name="connsiteY33" fmla="*/ 1546289 h 1561466"/>
                <a:gd name="connsiteX34" fmla="*/ 1471812 w 1992067"/>
                <a:gd name="connsiteY34" fmla="*/ 1535906 h 1561466"/>
                <a:gd name="connsiteX35" fmla="*/ 1369227 w 1992067"/>
                <a:gd name="connsiteY35" fmla="*/ 1519523 h 1561466"/>
                <a:gd name="connsiteX36" fmla="*/ 1162344 w 1992067"/>
                <a:gd name="connsiteY36" fmla="*/ 1498664 h 1561466"/>
                <a:gd name="connsiteX37" fmla="*/ 1163964 w 1992067"/>
                <a:gd name="connsiteY37" fmla="*/ 1498664 h 1561466"/>
                <a:gd name="connsiteX38" fmla="*/ 871165 w 1992067"/>
                <a:gd name="connsiteY38" fmla="*/ 1487996 h 1561466"/>
                <a:gd name="connsiteX39" fmla="*/ 584272 w 1992067"/>
                <a:gd name="connsiteY39" fmla="*/ 1430846 h 1561466"/>
                <a:gd name="connsiteX40" fmla="*/ 514263 w 1992067"/>
                <a:gd name="connsiteY40" fmla="*/ 1408938 h 1561466"/>
                <a:gd name="connsiteX41" fmla="*/ 479688 w 1992067"/>
                <a:gd name="connsiteY41" fmla="*/ 1396841 h 1561466"/>
                <a:gd name="connsiteX42" fmla="*/ 445302 w 1992067"/>
                <a:gd name="connsiteY42" fmla="*/ 1384078 h 1561466"/>
                <a:gd name="connsiteX43" fmla="*/ 377675 w 1992067"/>
                <a:gd name="connsiteY43" fmla="*/ 1355503 h 1561466"/>
                <a:gd name="connsiteX44" fmla="*/ 311762 w 1992067"/>
                <a:gd name="connsiteY44" fmla="*/ 1323118 h 1561466"/>
                <a:gd name="connsiteX45" fmla="*/ 247754 w 1992067"/>
                <a:gd name="connsiteY45" fmla="*/ 1287304 h 1561466"/>
                <a:gd name="connsiteX46" fmla="*/ 185174 w 1992067"/>
                <a:gd name="connsiteY46" fmla="*/ 1247775 h 1561466"/>
                <a:gd name="connsiteX47" fmla="*/ 85543 w 1992067"/>
                <a:gd name="connsiteY47" fmla="*/ 1136809 h 1561466"/>
                <a:gd name="connsiteX48" fmla="*/ 28393 w 1992067"/>
                <a:gd name="connsiteY48" fmla="*/ 1000125 h 1561466"/>
                <a:gd name="connsiteX49" fmla="*/ 3628 w 1992067"/>
                <a:gd name="connsiteY49" fmla="*/ 854678 h 1561466"/>
                <a:gd name="connsiteX50" fmla="*/ 13153 w 1992067"/>
                <a:gd name="connsiteY50" fmla="*/ 561880 h 1561466"/>
                <a:gd name="connsiteX51" fmla="*/ 36394 w 1992067"/>
                <a:gd name="connsiteY51" fmla="*/ 417481 h 1561466"/>
                <a:gd name="connsiteX52" fmla="*/ 71541 w 1992067"/>
                <a:gd name="connsiteY52" fmla="*/ 275654 h 1561466"/>
                <a:gd name="connsiteX53" fmla="*/ 166410 w 1992067"/>
                <a:gd name="connsiteY53" fmla="*/ 0 h 156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992067" h="1561466">
                  <a:moveTo>
                    <a:pt x="166410" y="0"/>
                  </a:moveTo>
                  <a:cubicBezTo>
                    <a:pt x="106927" y="184233"/>
                    <a:pt x="63578" y="373285"/>
                    <a:pt x="36870" y="565023"/>
                  </a:cubicBezTo>
                  <a:cubicBezTo>
                    <a:pt x="23669" y="660349"/>
                    <a:pt x="20478" y="756790"/>
                    <a:pt x="27345" y="852773"/>
                  </a:cubicBezTo>
                  <a:cubicBezTo>
                    <a:pt x="31012" y="900465"/>
                    <a:pt x="39052" y="947709"/>
                    <a:pt x="51348" y="993934"/>
                  </a:cubicBezTo>
                  <a:cubicBezTo>
                    <a:pt x="63397" y="1039825"/>
                    <a:pt x="81876" y="1083793"/>
                    <a:pt x="106212" y="1124522"/>
                  </a:cubicBezTo>
                  <a:cubicBezTo>
                    <a:pt x="130444" y="1164917"/>
                    <a:pt x="162200" y="1200283"/>
                    <a:pt x="199748" y="1228725"/>
                  </a:cubicBezTo>
                  <a:cubicBezTo>
                    <a:pt x="219122" y="1242593"/>
                    <a:pt x="239286" y="1255309"/>
                    <a:pt x="260136" y="1266825"/>
                  </a:cubicBezTo>
                  <a:cubicBezTo>
                    <a:pt x="280996" y="1278731"/>
                    <a:pt x="301094" y="1291971"/>
                    <a:pt x="323001" y="1301972"/>
                  </a:cubicBezTo>
                  <a:cubicBezTo>
                    <a:pt x="344909" y="1311973"/>
                    <a:pt x="365959" y="1323594"/>
                    <a:pt x="387771" y="1333786"/>
                  </a:cubicBezTo>
                  <a:lnTo>
                    <a:pt x="454446" y="1361599"/>
                  </a:lnTo>
                  <a:cubicBezTo>
                    <a:pt x="465400" y="1366552"/>
                    <a:pt x="476830" y="1370171"/>
                    <a:pt x="488165" y="1374267"/>
                  </a:cubicBezTo>
                  <a:lnTo>
                    <a:pt x="522264" y="1386173"/>
                  </a:lnTo>
                  <a:cubicBezTo>
                    <a:pt x="544839" y="1394555"/>
                    <a:pt x="568080" y="1400937"/>
                    <a:pt x="591225" y="1407605"/>
                  </a:cubicBezTo>
                  <a:cubicBezTo>
                    <a:pt x="683884" y="1434160"/>
                    <a:pt x="778563" y="1453086"/>
                    <a:pt x="874308" y="1464183"/>
                  </a:cubicBezTo>
                  <a:cubicBezTo>
                    <a:pt x="969873" y="1475956"/>
                    <a:pt x="1066266" y="1479528"/>
                    <a:pt x="1162440" y="1474851"/>
                  </a:cubicBezTo>
                  <a:lnTo>
                    <a:pt x="1164059" y="1474851"/>
                  </a:lnTo>
                  <a:cubicBezTo>
                    <a:pt x="1234067" y="1479518"/>
                    <a:pt x="1303505" y="1486567"/>
                    <a:pt x="1372847" y="1495901"/>
                  </a:cubicBezTo>
                  <a:cubicBezTo>
                    <a:pt x="1407518" y="1500569"/>
                    <a:pt x="1442093" y="1506188"/>
                    <a:pt x="1476574" y="1512475"/>
                  </a:cubicBezTo>
                  <a:cubicBezTo>
                    <a:pt x="1493786" y="1515713"/>
                    <a:pt x="1510959" y="1519238"/>
                    <a:pt x="1528104" y="1523048"/>
                  </a:cubicBezTo>
                  <a:cubicBezTo>
                    <a:pt x="1536772" y="1524857"/>
                    <a:pt x="1545249" y="1527143"/>
                    <a:pt x="1553822" y="1529048"/>
                  </a:cubicBezTo>
                  <a:lnTo>
                    <a:pt x="1566585" y="1532001"/>
                  </a:lnTo>
                  <a:lnTo>
                    <a:pt x="1578587" y="1534192"/>
                  </a:lnTo>
                  <a:cubicBezTo>
                    <a:pt x="1612277" y="1538964"/>
                    <a:pt x="1646300" y="1540945"/>
                    <a:pt x="1680314" y="1540097"/>
                  </a:cubicBezTo>
                  <a:cubicBezTo>
                    <a:pt x="1714890" y="1540097"/>
                    <a:pt x="1749560" y="1537906"/>
                    <a:pt x="1784232" y="1535716"/>
                  </a:cubicBezTo>
                  <a:cubicBezTo>
                    <a:pt x="1818903" y="1533525"/>
                    <a:pt x="1853574" y="1530287"/>
                    <a:pt x="1888245" y="1526953"/>
                  </a:cubicBezTo>
                  <a:cubicBezTo>
                    <a:pt x="1922916" y="1523619"/>
                    <a:pt x="1957491" y="1519904"/>
                    <a:pt x="1992067" y="1515713"/>
                  </a:cubicBezTo>
                  <a:cubicBezTo>
                    <a:pt x="1923678" y="1528924"/>
                    <a:pt x="1854812" y="1539935"/>
                    <a:pt x="1785470" y="1548765"/>
                  </a:cubicBezTo>
                  <a:cubicBezTo>
                    <a:pt x="1750799" y="1552956"/>
                    <a:pt x="1716128" y="1556956"/>
                    <a:pt x="1680695" y="1559147"/>
                  </a:cubicBezTo>
                  <a:cubicBezTo>
                    <a:pt x="1671932" y="1559909"/>
                    <a:pt x="1663169" y="1560195"/>
                    <a:pt x="1654310" y="1560576"/>
                  </a:cubicBezTo>
                  <a:cubicBezTo>
                    <a:pt x="1645452" y="1560957"/>
                    <a:pt x="1636784" y="1561433"/>
                    <a:pt x="1627831" y="1561338"/>
                  </a:cubicBezTo>
                  <a:cubicBezTo>
                    <a:pt x="1609829" y="1561862"/>
                    <a:pt x="1591817" y="1560776"/>
                    <a:pt x="1574015" y="1558099"/>
                  </a:cubicBezTo>
                  <a:lnTo>
                    <a:pt x="1560299" y="1555528"/>
                  </a:lnTo>
                  <a:lnTo>
                    <a:pt x="1547631" y="1552385"/>
                  </a:lnTo>
                  <a:cubicBezTo>
                    <a:pt x="1539249" y="1550289"/>
                    <a:pt x="1530962" y="1548003"/>
                    <a:pt x="1522580" y="1546289"/>
                  </a:cubicBezTo>
                  <a:cubicBezTo>
                    <a:pt x="1505721" y="1542574"/>
                    <a:pt x="1488766" y="1539049"/>
                    <a:pt x="1471812" y="1535906"/>
                  </a:cubicBezTo>
                  <a:cubicBezTo>
                    <a:pt x="1437779" y="1529553"/>
                    <a:pt x="1403584" y="1524095"/>
                    <a:pt x="1369227" y="1519523"/>
                  </a:cubicBezTo>
                  <a:cubicBezTo>
                    <a:pt x="1300552" y="1509998"/>
                    <a:pt x="1231305" y="1503236"/>
                    <a:pt x="1162344" y="1498664"/>
                  </a:cubicBezTo>
                  <a:lnTo>
                    <a:pt x="1163964" y="1498664"/>
                  </a:lnTo>
                  <a:cubicBezTo>
                    <a:pt x="1066237" y="1503464"/>
                    <a:pt x="968282" y="1499892"/>
                    <a:pt x="871165" y="1487996"/>
                  </a:cubicBezTo>
                  <a:cubicBezTo>
                    <a:pt x="774134" y="1476785"/>
                    <a:pt x="678189" y="1457677"/>
                    <a:pt x="584272" y="1430846"/>
                  </a:cubicBezTo>
                  <a:cubicBezTo>
                    <a:pt x="560745" y="1423988"/>
                    <a:pt x="537218" y="1417606"/>
                    <a:pt x="514263" y="1408938"/>
                  </a:cubicBezTo>
                  <a:lnTo>
                    <a:pt x="479688" y="1396841"/>
                  </a:lnTo>
                  <a:cubicBezTo>
                    <a:pt x="468162" y="1392841"/>
                    <a:pt x="456542" y="1389031"/>
                    <a:pt x="445302" y="1384078"/>
                  </a:cubicBezTo>
                  <a:lnTo>
                    <a:pt x="377675" y="1355503"/>
                  </a:lnTo>
                  <a:cubicBezTo>
                    <a:pt x="355482" y="1345121"/>
                    <a:pt x="333765" y="1333881"/>
                    <a:pt x="311762" y="1323118"/>
                  </a:cubicBezTo>
                  <a:cubicBezTo>
                    <a:pt x="289759" y="1312355"/>
                    <a:pt x="268899" y="1299496"/>
                    <a:pt x="247754" y="1287304"/>
                  </a:cubicBezTo>
                  <a:cubicBezTo>
                    <a:pt x="226151" y="1275341"/>
                    <a:pt x="205253" y="1262139"/>
                    <a:pt x="185174" y="1247775"/>
                  </a:cubicBezTo>
                  <a:cubicBezTo>
                    <a:pt x="145189" y="1217486"/>
                    <a:pt x="111365" y="1179814"/>
                    <a:pt x="85543" y="1136809"/>
                  </a:cubicBezTo>
                  <a:cubicBezTo>
                    <a:pt x="60149" y="1094165"/>
                    <a:pt x="40909" y="1048150"/>
                    <a:pt x="28393" y="1000125"/>
                  </a:cubicBezTo>
                  <a:cubicBezTo>
                    <a:pt x="15706" y="952500"/>
                    <a:pt x="7409" y="903818"/>
                    <a:pt x="3628" y="854678"/>
                  </a:cubicBezTo>
                  <a:cubicBezTo>
                    <a:pt x="-3401" y="757009"/>
                    <a:pt x="-211" y="658882"/>
                    <a:pt x="13153" y="561880"/>
                  </a:cubicBezTo>
                  <a:cubicBezTo>
                    <a:pt x="19154" y="513397"/>
                    <a:pt x="27536" y="465391"/>
                    <a:pt x="36394" y="417481"/>
                  </a:cubicBezTo>
                  <a:cubicBezTo>
                    <a:pt x="45252" y="369570"/>
                    <a:pt x="58587" y="322231"/>
                    <a:pt x="71541" y="275654"/>
                  </a:cubicBezTo>
                  <a:cubicBezTo>
                    <a:pt x="97916" y="182042"/>
                    <a:pt x="129587" y="90011"/>
                    <a:pt x="166410" y="0"/>
                  </a:cubicBezTo>
                  <a:close/>
                </a:path>
              </a:pathLst>
            </a:custGeom>
            <a:solidFill>
              <a:srgbClr val="EDCFC5"/>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08" name="Freeform: Shape 107">
              <a:extLst>
                <a:ext uri="{FF2B5EF4-FFF2-40B4-BE49-F238E27FC236}">
                  <a16:creationId xmlns:a16="http://schemas.microsoft.com/office/drawing/2014/main" id="{A6C9E543-BD33-2786-8174-B0EBE315F4CB}"/>
                </a:ext>
              </a:extLst>
            </p:cNvPr>
            <p:cNvSpPr/>
            <p:nvPr/>
          </p:nvSpPr>
          <p:spPr>
            <a:xfrm>
              <a:off x="13864818" y="2312025"/>
              <a:ext cx="851026" cy="674120"/>
            </a:xfrm>
            <a:custGeom>
              <a:avLst/>
              <a:gdLst>
                <a:gd name="connsiteX0" fmla="*/ 2452871 w 2482588"/>
                <a:gd name="connsiteY0" fmla="*/ 1914441 h 1914440"/>
                <a:gd name="connsiteX1" fmla="*/ 1304061 w 2482588"/>
                <a:gd name="connsiteY1" fmla="*/ 1558777 h 1914440"/>
                <a:gd name="connsiteX2" fmla="*/ 628453 w 2482588"/>
                <a:gd name="connsiteY2" fmla="*/ 808112 h 1914440"/>
                <a:gd name="connsiteX3" fmla="*/ 167633 w 2482588"/>
                <a:gd name="connsiteY3" fmla="*/ 488072 h 1914440"/>
                <a:gd name="connsiteX4" fmla="*/ 7613 w 2482588"/>
                <a:gd name="connsiteY4" fmla="*/ 347293 h 1914440"/>
                <a:gd name="connsiteX5" fmla="*/ 300030 w 2482588"/>
                <a:gd name="connsiteY5" fmla="*/ 427303 h 1914440"/>
                <a:gd name="connsiteX6" fmla="*/ 217258 w 2482588"/>
                <a:gd name="connsiteY6" fmla="*/ 297667 h 1914440"/>
                <a:gd name="connsiteX7" fmla="*/ 10375 w 2482588"/>
                <a:gd name="connsiteY7" fmla="*/ 107167 h 1914440"/>
                <a:gd name="connsiteX8" fmla="*/ 324700 w 2482588"/>
                <a:gd name="connsiteY8" fmla="*/ 203751 h 1914440"/>
                <a:gd name="connsiteX9" fmla="*/ 264026 w 2482588"/>
                <a:gd name="connsiteY9" fmla="*/ 123741 h 1914440"/>
                <a:gd name="connsiteX10" fmla="*/ 184016 w 2482588"/>
                <a:gd name="connsiteY10" fmla="*/ 5059 h 1914440"/>
                <a:gd name="connsiteX11" fmla="*/ 498341 w 2482588"/>
                <a:gd name="connsiteY11" fmla="*/ 162317 h 1914440"/>
                <a:gd name="connsiteX12" fmla="*/ 681221 w 2482588"/>
                <a:gd name="connsiteY12" fmla="*/ 297667 h 1914440"/>
                <a:gd name="connsiteX13" fmla="*/ 714368 w 2482588"/>
                <a:gd name="connsiteY13" fmla="*/ 203846 h 1914440"/>
                <a:gd name="connsiteX14" fmla="*/ 941349 w 2482588"/>
                <a:gd name="connsiteY14" fmla="*/ 639996 h 1914440"/>
                <a:gd name="connsiteX15" fmla="*/ 1556378 w 2482588"/>
                <a:gd name="connsiteY15" fmla="*/ 1166062 h 1914440"/>
                <a:gd name="connsiteX16" fmla="*/ 2482589 w 2482588"/>
                <a:gd name="connsiteY16" fmla="*/ 1343893 h 191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2588" h="1914440">
                  <a:moveTo>
                    <a:pt x="2452871" y="1914441"/>
                  </a:moveTo>
                  <a:cubicBezTo>
                    <a:pt x="2452871" y="1914441"/>
                    <a:pt x="1652771" y="1795855"/>
                    <a:pt x="1304061" y="1558777"/>
                  </a:cubicBezTo>
                  <a:cubicBezTo>
                    <a:pt x="955351" y="1321700"/>
                    <a:pt x="628453" y="808112"/>
                    <a:pt x="628453" y="808112"/>
                  </a:cubicBezTo>
                  <a:cubicBezTo>
                    <a:pt x="628453" y="808112"/>
                    <a:pt x="249167" y="539888"/>
                    <a:pt x="167633" y="488072"/>
                  </a:cubicBezTo>
                  <a:cubicBezTo>
                    <a:pt x="86099" y="436256"/>
                    <a:pt x="-31059" y="408062"/>
                    <a:pt x="7613" y="347293"/>
                  </a:cubicBezTo>
                  <a:cubicBezTo>
                    <a:pt x="36188" y="301763"/>
                    <a:pt x="300030" y="427303"/>
                    <a:pt x="300030" y="427303"/>
                  </a:cubicBezTo>
                  <a:cubicBezTo>
                    <a:pt x="279466" y="379982"/>
                    <a:pt x="251529" y="336234"/>
                    <a:pt x="217258" y="297667"/>
                  </a:cubicBezTo>
                  <a:cubicBezTo>
                    <a:pt x="153060" y="225182"/>
                    <a:pt x="-8389" y="180224"/>
                    <a:pt x="10375" y="107167"/>
                  </a:cubicBezTo>
                  <a:cubicBezTo>
                    <a:pt x="23615" y="55447"/>
                    <a:pt x="324700" y="203751"/>
                    <a:pt x="324700" y="203751"/>
                  </a:cubicBezTo>
                  <a:cubicBezTo>
                    <a:pt x="306317" y="175738"/>
                    <a:pt x="286038" y="149001"/>
                    <a:pt x="264026" y="123741"/>
                  </a:cubicBezTo>
                  <a:cubicBezTo>
                    <a:pt x="229070" y="85641"/>
                    <a:pt x="128771" y="62971"/>
                    <a:pt x="184016" y="5059"/>
                  </a:cubicBezTo>
                  <a:cubicBezTo>
                    <a:pt x="208971" y="-21134"/>
                    <a:pt x="387184" y="57828"/>
                    <a:pt x="498341" y="162317"/>
                  </a:cubicBezTo>
                  <a:cubicBezTo>
                    <a:pt x="553262" y="215076"/>
                    <a:pt x="614718" y="260558"/>
                    <a:pt x="681221" y="297667"/>
                  </a:cubicBezTo>
                  <a:lnTo>
                    <a:pt x="714368" y="203846"/>
                  </a:lnTo>
                  <a:lnTo>
                    <a:pt x="941349" y="639996"/>
                  </a:lnTo>
                  <a:lnTo>
                    <a:pt x="1556378" y="1166062"/>
                  </a:lnTo>
                  <a:lnTo>
                    <a:pt x="2482589" y="1343893"/>
                  </a:lnTo>
                </a:path>
              </a:pathLst>
            </a:custGeom>
            <a:solidFill>
              <a:srgbClr val="1E2B3C"/>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09" name="Freeform: Shape 108">
              <a:extLst>
                <a:ext uri="{FF2B5EF4-FFF2-40B4-BE49-F238E27FC236}">
                  <a16:creationId xmlns:a16="http://schemas.microsoft.com/office/drawing/2014/main" id="{73235EA4-BEDA-151B-C23E-1FF26D21F81B}"/>
                </a:ext>
              </a:extLst>
            </p:cNvPr>
            <p:cNvSpPr/>
            <p:nvPr/>
          </p:nvSpPr>
          <p:spPr>
            <a:xfrm>
              <a:off x="14311847" y="2860909"/>
              <a:ext cx="393810" cy="125238"/>
            </a:xfrm>
            <a:custGeom>
              <a:avLst/>
              <a:gdLst>
                <a:gd name="connsiteX0" fmla="*/ 1148810 w 1148810"/>
                <a:gd name="connsiteY0" fmla="*/ 355663 h 355663"/>
                <a:gd name="connsiteX1" fmla="*/ 997648 w 1148810"/>
                <a:gd name="connsiteY1" fmla="*/ 341757 h 355663"/>
                <a:gd name="connsiteX2" fmla="*/ 849153 w 1148810"/>
                <a:gd name="connsiteY2" fmla="*/ 311753 h 355663"/>
                <a:gd name="connsiteX3" fmla="*/ 554736 w 1148810"/>
                <a:gd name="connsiteY3" fmla="*/ 239839 h 355663"/>
                <a:gd name="connsiteX4" fmla="*/ 266224 w 1148810"/>
                <a:gd name="connsiteY4" fmla="*/ 145637 h 355663"/>
                <a:gd name="connsiteX5" fmla="*/ 126587 w 1148810"/>
                <a:gd name="connsiteY5" fmla="*/ 85249 h 355663"/>
                <a:gd name="connsiteX6" fmla="*/ 0 w 1148810"/>
                <a:gd name="connsiteY6" fmla="*/ 0 h 355663"/>
                <a:gd name="connsiteX7" fmla="*/ 136588 w 1148810"/>
                <a:gd name="connsiteY7" fmla="*/ 63913 h 355663"/>
                <a:gd name="connsiteX8" fmla="*/ 274415 w 1148810"/>
                <a:gd name="connsiteY8" fmla="*/ 123444 h 355663"/>
                <a:gd name="connsiteX9" fmla="*/ 560737 w 1148810"/>
                <a:gd name="connsiteY9" fmla="*/ 216884 h 355663"/>
                <a:gd name="connsiteX10" fmla="*/ 853726 w 1148810"/>
                <a:gd name="connsiteY10" fmla="*/ 288512 h 355663"/>
                <a:gd name="connsiteX11" fmla="*/ 1001649 w 1148810"/>
                <a:gd name="connsiteY11" fmla="*/ 318135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8810" h="355663">
                  <a:moveTo>
                    <a:pt x="1148810" y="355663"/>
                  </a:moveTo>
                  <a:cubicBezTo>
                    <a:pt x="1098232" y="352901"/>
                    <a:pt x="1047940" y="347567"/>
                    <a:pt x="997648" y="341757"/>
                  </a:cubicBezTo>
                  <a:cubicBezTo>
                    <a:pt x="948023" y="332232"/>
                    <a:pt x="898493" y="322707"/>
                    <a:pt x="849153" y="311753"/>
                  </a:cubicBezTo>
                  <a:cubicBezTo>
                    <a:pt x="750379" y="290608"/>
                    <a:pt x="652081" y="266890"/>
                    <a:pt x="554736" y="239839"/>
                  </a:cubicBezTo>
                  <a:cubicBezTo>
                    <a:pt x="457390" y="212788"/>
                    <a:pt x="360807" y="182213"/>
                    <a:pt x="266224" y="145637"/>
                  </a:cubicBezTo>
                  <a:cubicBezTo>
                    <a:pt x="218913" y="127606"/>
                    <a:pt x="172374" y="107470"/>
                    <a:pt x="126587" y="85249"/>
                  </a:cubicBezTo>
                  <a:cubicBezTo>
                    <a:pt x="82096" y="60408"/>
                    <a:pt x="39748" y="31890"/>
                    <a:pt x="0" y="0"/>
                  </a:cubicBezTo>
                  <a:cubicBezTo>
                    <a:pt x="44225" y="23994"/>
                    <a:pt x="89830" y="45339"/>
                    <a:pt x="136588" y="63913"/>
                  </a:cubicBezTo>
                  <a:cubicBezTo>
                    <a:pt x="181642" y="85630"/>
                    <a:pt x="227552" y="105632"/>
                    <a:pt x="274415" y="123444"/>
                  </a:cubicBezTo>
                  <a:cubicBezTo>
                    <a:pt x="368046" y="159544"/>
                    <a:pt x="463962" y="190119"/>
                    <a:pt x="560737" y="216884"/>
                  </a:cubicBezTo>
                  <a:cubicBezTo>
                    <a:pt x="657510" y="243649"/>
                    <a:pt x="755332" y="267462"/>
                    <a:pt x="853726" y="288512"/>
                  </a:cubicBezTo>
                  <a:cubicBezTo>
                    <a:pt x="902875" y="298990"/>
                    <a:pt x="952214" y="309086"/>
                    <a:pt x="1001649" y="318135"/>
                  </a:cubicBezTo>
                  <a:close/>
                </a:path>
              </a:pathLst>
            </a:custGeom>
            <a:solidFill>
              <a:srgbClr val="EDCFC5"/>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10" name="Freeform: Shape 109">
              <a:extLst>
                <a:ext uri="{FF2B5EF4-FFF2-40B4-BE49-F238E27FC236}">
                  <a16:creationId xmlns:a16="http://schemas.microsoft.com/office/drawing/2014/main" id="{C617B338-5D86-49AC-B63F-4CDB6A26D89A}"/>
                </a:ext>
              </a:extLst>
            </p:cNvPr>
            <p:cNvSpPr/>
            <p:nvPr/>
          </p:nvSpPr>
          <p:spPr>
            <a:xfrm>
              <a:off x="13892216" y="2927988"/>
              <a:ext cx="230024" cy="187277"/>
            </a:xfrm>
            <a:custGeom>
              <a:avLst/>
              <a:gdLst>
                <a:gd name="connsiteX0" fmla="*/ 671020 w 671019"/>
                <a:gd name="connsiteY0" fmla="*/ 293751 h 531848"/>
                <a:gd name="connsiteX1" fmla="*/ 539575 w 671019"/>
                <a:gd name="connsiteY1" fmla="*/ 320802 h 531848"/>
                <a:gd name="connsiteX2" fmla="*/ 432228 w 671019"/>
                <a:gd name="connsiteY2" fmla="*/ 198215 h 531848"/>
                <a:gd name="connsiteX3" fmla="*/ 371745 w 671019"/>
                <a:gd name="connsiteY3" fmla="*/ 39338 h 531848"/>
                <a:gd name="connsiteX4" fmla="*/ 302498 w 671019"/>
                <a:gd name="connsiteY4" fmla="*/ 48101 h 531848"/>
                <a:gd name="connsiteX5" fmla="*/ 312023 w 671019"/>
                <a:gd name="connsiteY5" fmla="*/ 228029 h 531848"/>
                <a:gd name="connsiteX6" fmla="*/ 362410 w 671019"/>
                <a:gd name="connsiteY6" fmla="*/ 313754 h 531848"/>
                <a:gd name="connsiteX7" fmla="*/ 261826 w 671019"/>
                <a:gd name="connsiteY7" fmla="*/ 175927 h 531848"/>
                <a:gd name="connsiteX8" fmla="*/ 203914 w 671019"/>
                <a:gd name="connsiteY8" fmla="*/ 0 h 531848"/>
                <a:gd name="connsiteX9" fmla="*/ 139525 w 671019"/>
                <a:gd name="connsiteY9" fmla="*/ 112490 h 531848"/>
                <a:gd name="connsiteX10" fmla="*/ 161337 w 671019"/>
                <a:gd name="connsiteY10" fmla="*/ 288227 h 531848"/>
                <a:gd name="connsiteX11" fmla="*/ 113712 w 671019"/>
                <a:gd name="connsiteY11" fmla="*/ 194405 h 531848"/>
                <a:gd name="connsiteX12" fmla="*/ 11985 w 671019"/>
                <a:gd name="connsiteY12" fmla="*/ 93916 h 531848"/>
                <a:gd name="connsiteX13" fmla="*/ 73135 w 671019"/>
                <a:gd name="connsiteY13" fmla="*/ 344138 h 531848"/>
                <a:gd name="connsiteX14" fmla="*/ 436991 w 671019"/>
                <a:gd name="connsiteY14" fmla="*/ 530543 h 531848"/>
                <a:gd name="connsiteX15" fmla="*/ 637682 w 671019"/>
                <a:gd name="connsiteY15" fmla="*/ 503015 h 53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1019" h="531848">
                  <a:moveTo>
                    <a:pt x="671020" y="293751"/>
                  </a:moveTo>
                  <a:cubicBezTo>
                    <a:pt x="611679" y="325946"/>
                    <a:pt x="548433" y="325184"/>
                    <a:pt x="539575" y="320802"/>
                  </a:cubicBezTo>
                  <a:cubicBezTo>
                    <a:pt x="511000" y="306610"/>
                    <a:pt x="439372" y="238315"/>
                    <a:pt x="432228" y="198215"/>
                  </a:cubicBezTo>
                  <a:cubicBezTo>
                    <a:pt x="425084" y="158115"/>
                    <a:pt x="396795" y="61341"/>
                    <a:pt x="371745" y="39338"/>
                  </a:cubicBezTo>
                  <a:cubicBezTo>
                    <a:pt x="346694" y="17336"/>
                    <a:pt x="308022" y="42577"/>
                    <a:pt x="302498" y="48101"/>
                  </a:cubicBezTo>
                  <a:cubicBezTo>
                    <a:pt x="302498" y="48101"/>
                    <a:pt x="304879" y="199072"/>
                    <a:pt x="312023" y="228029"/>
                  </a:cubicBezTo>
                  <a:cubicBezTo>
                    <a:pt x="319166" y="256985"/>
                    <a:pt x="362410" y="313754"/>
                    <a:pt x="362410" y="313754"/>
                  </a:cubicBezTo>
                  <a:cubicBezTo>
                    <a:pt x="362410" y="313754"/>
                    <a:pt x="255730" y="301943"/>
                    <a:pt x="261826" y="175927"/>
                  </a:cubicBezTo>
                  <a:cubicBezTo>
                    <a:pt x="267922" y="49911"/>
                    <a:pt x="253063" y="0"/>
                    <a:pt x="203914" y="0"/>
                  </a:cubicBezTo>
                  <a:cubicBezTo>
                    <a:pt x="192865" y="0"/>
                    <a:pt x="167909" y="0"/>
                    <a:pt x="139525" y="112490"/>
                  </a:cubicBezTo>
                  <a:cubicBezTo>
                    <a:pt x="111140" y="224980"/>
                    <a:pt x="161337" y="288227"/>
                    <a:pt x="161337" y="288227"/>
                  </a:cubicBezTo>
                  <a:cubicBezTo>
                    <a:pt x="161337" y="288227"/>
                    <a:pt x="119522" y="233077"/>
                    <a:pt x="113712" y="194405"/>
                  </a:cubicBezTo>
                  <a:cubicBezTo>
                    <a:pt x="107902" y="155734"/>
                    <a:pt x="50466" y="41053"/>
                    <a:pt x="11985" y="93916"/>
                  </a:cubicBezTo>
                  <a:cubicBezTo>
                    <a:pt x="-26496" y="146780"/>
                    <a:pt x="36845" y="308420"/>
                    <a:pt x="73135" y="344138"/>
                  </a:cubicBezTo>
                  <a:cubicBezTo>
                    <a:pt x="109426" y="379857"/>
                    <a:pt x="353647" y="514350"/>
                    <a:pt x="436991" y="530543"/>
                  </a:cubicBezTo>
                  <a:cubicBezTo>
                    <a:pt x="474138" y="537781"/>
                    <a:pt x="594820" y="513016"/>
                    <a:pt x="637682" y="503015"/>
                  </a:cubicBezTo>
                </a:path>
              </a:pathLst>
            </a:custGeom>
            <a:solidFill>
              <a:srgbClr val="1E2B3C"/>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11" name="Freeform: Shape 110">
              <a:extLst>
                <a:ext uri="{FF2B5EF4-FFF2-40B4-BE49-F238E27FC236}">
                  <a16:creationId xmlns:a16="http://schemas.microsoft.com/office/drawing/2014/main" id="{361969E1-9E2A-8AC7-75E7-DEA75E573BE5}"/>
                </a:ext>
              </a:extLst>
            </p:cNvPr>
            <p:cNvSpPr/>
            <p:nvPr/>
          </p:nvSpPr>
          <p:spPr>
            <a:xfrm>
              <a:off x="13939947" y="2924960"/>
              <a:ext cx="182293" cy="119880"/>
            </a:xfrm>
            <a:custGeom>
              <a:avLst/>
              <a:gdLst>
                <a:gd name="connsiteX0" fmla="*/ 531781 w 531780"/>
                <a:gd name="connsiteY0" fmla="*/ 302350 h 340449"/>
                <a:gd name="connsiteX1" fmla="*/ 434054 w 531780"/>
                <a:gd name="connsiteY1" fmla="*/ 338736 h 340449"/>
                <a:gd name="connsiteX2" fmla="*/ 416147 w 531780"/>
                <a:gd name="connsiteY2" fmla="*/ 340450 h 340449"/>
                <a:gd name="connsiteX3" fmla="*/ 406622 w 531780"/>
                <a:gd name="connsiteY3" fmla="*/ 340450 h 340449"/>
                <a:gd name="connsiteX4" fmla="*/ 401384 w 531780"/>
                <a:gd name="connsiteY4" fmla="*/ 339974 h 340449"/>
                <a:gd name="connsiteX5" fmla="*/ 394907 w 531780"/>
                <a:gd name="connsiteY5" fmla="*/ 337973 h 340449"/>
                <a:gd name="connsiteX6" fmla="*/ 363664 w 531780"/>
                <a:gd name="connsiteY6" fmla="*/ 318923 h 340449"/>
                <a:gd name="connsiteX7" fmla="*/ 338233 w 531780"/>
                <a:gd name="connsiteY7" fmla="*/ 294349 h 340449"/>
                <a:gd name="connsiteX8" fmla="*/ 293561 w 531780"/>
                <a:gd name="connsiteY8" fmla="*/ 238437 h 340449"/>
                <a:gd name="connsiteX9" fmla="*/ 285274 w 531780"/>
                <a:gd name="connsiteY9" fmla="*/ 221197 h 340449"/>
                <a:gd name="connsiteX10" fmla="*/ 282321 w 531780"/>
                <a:gd name="connsiteY10" fmla="*/ 211672 h 340449"/>
                <a:gd name="connsiteX11" fmla="*/ 280511 w 531780"/>
                <a:gd name="connsiteY11" fmla="*/ 203100 h 340449"/>
                <a:gd name="connsiteX12" fmla="*/ 272701 w 531780"/>
                <a:gd name="connsiteY12" fmla="*/ 170429 h 340449"/>
                <a:gd name="connsiteX13" fmla="*/ 251841 w 531780"/>
                <a:gd name="connsiteY13" fmla="*/ 106326 h 340449"/>
                <a:gd name="connsiteX14" fmla="*/ 238316 w 531780"/>
                <a:gd name="connsiteY14" fmla="*/ 76322 h 340449"/>
                <a:gd name="connsiteX15" fmla="*/ 221361 w 531780"/>
                <a:gd name="connsiteY15" fmla="*/ 54700 h 340449"/>
                <a:gd name="connsiteX16" fmla="*/ 197168 w 531780"/>
                <a:gd name="connsiteY16" fmla="*/ 53081 h 340449"/>
                <a:gd name="connsiteX17" fmla="*/ 183547 w 531780"/>
                <a:gd name="connsiteY17" fmla="*/ 58320 h 340449"/>
                <a:gd name="connsiteX18" fmla="*/ 177070 w 531780"/>
                <a:gd name="connsiteY18" fmla="*/ 62034 h 340449"/>
                <a:gd name="connsiteX19" fmla="*/ 172212 w 531780"/>
                <a:gd name="connsiteY19" fmla="*/ 65463 h 340449"/>
                <a:gd name="connsiteX20" fmla="*/ 175641 w 531780"/>
                <a:gd name="connsiteY20" fmla="*/ 56891 h 340449"/>
                <a:gd name="connsiteX21" fmla="*/ 180594 w 531780"/>
                <a:gd name="connsiteY21" fmla="*/ 196242 h 340449"/>
                <a:gd name="connsiteX22" fmla="*/ 183928 w 531780"/>
                <a:gd name="connsiteY22" fmla="*/ 229770 h 340449"/>
                <a:gd name="connsiteX23" fmla="*/ 195358 w 531780"/>
                <a:gd name="connsiteY23" fmla="*/ 258345 h 340449"/>
                <a:gd name="connsiteX24" fmla="*/ 232982 w 531780"/>
                <a:gd name="connsiteY24" fmla="*/ 315495 h 340449"/>
                <a:gd name="connsiteX25" fmla="*/ 250507 w 531780"/>
                <a:gd name="connsiteY25" fmla="*/ 338926 h 340449"/>
                <a:gd name="connsiteX26" fmla="*/ 221932 w 531780"/>
                <a:gd name="connsiteY26" fmla="*/ 334640 h 340449"/>
                <a:gd name="connsiteX27" fmla="*/ 186690 w 531780"/>
                <a:gd name="connsiteY27" fmla="*/ 323972 h 340449"/>
                <a:gd name="connsiteX28" fmla="*/ 156020 w 531780"/>
                <a:gd name="connsiteY28" fmla="*/ 304922 h 340449"/>
                <a:gd name="connsiteX29" fmla="*/ 117253 w 531780"/>
                <a:gd name="connsiteY29" fmla="*/ 244057 h 340449"/>
                <a:gd name="connsiteX30" fmla="*/ 113157 w 531780"/>
                <a:gd name="connsiteY30" fmla="*/ 226531 h 340449"/>
                <a:gd name="connsiteX31" fmla="*/ 110966 w 531780"/>
                <a:gd name="connsiteY31" fmla="*/ 208814 h 340449"/>
                <a:gd name="connsiteX32" fmla="*/ 110966 w 531780"/>
                <a:gd name="connsiteY32" fmla="*/ 174429 h 340449"/>
                <a:gd name="connsiteX33" fmla="*/ 110966 w 531780"/>
                <a:gd name="connsiteY33" fmla="*/ 109088 h 340449"/>
                <a:gd name="connsiteX34" fmla="*/ 100489 w 531780"/>
                <a:gd name="connsiteY34" fmla="*/ 47937 h 340449"/>
                <a:gd name="connsiteX35" fmla="*/ 85534 w 531780"/>
                <a:gd name="connsiteY35" fmla="*/ 27078 h 340449"/>
                <a:gd name="connsiteX36" fmla="*/ 83153 w 531780"/>
                <a:gd name="connsiteY36" fmla="*/ 25172 h 340449"/>
                <a:gd name="connsiteX37" fmla="*/ 80486 w 531780"/>
                <a:gd name="connsiteY37" fmla="*/ 23744 h 340449"/>
                <a:gd name="connsiteX38" fmla="*/ 74581 w 531780"/>
                <a:gd name="connsiteY38" fmla="*/ 21458 h 340449"/>
                <a:gd name="connsiteX39" fmla="*/ 67913 w 531780"/>
                <a:gd name="connsiteY39" fmla="*/ 20029 h 340449"/>
                <a:gd name="connsiteX40" fmla="*/ 61246 w 531780"/>
                <a:gd name="connsiteY40" fmla="*/ 19458 h 340449"/>
                <a:gd name="connsiteX41" fmla="*/ 40863 w 531780"/>
                <a:gd name="connsiteY41" fmla="*/ 33554 h 340449"/>
                <a:gd name="connsiteX42" fmla="*/ 24575 w 531780"/>
                <a:gd name="connsiteY42" fmla="*/ 60987 h 340449"/>
                <a:gd name="connsiteX43" fmla="*/ 0 w 531780"/>
                <a:gd name="connsiteY43" fmla="*/ 122328 h 340449"/>
                <a:gd name="connsiteX44" fmla="*/ 15145 w 531780"/>
                <a:gd name="connsiteY44" fmla="*/ 57177 h 340449"/>
                <a:gd name="connsiteX45" fmla="*/ 28575 w 531780"/>
                <a:gd name="connsiteY45" fmla="*/ 25363 h 340449"/>
                <a:gd name="connsiteX46" fmla="*/ 39910 w 531780"/>
                <a:gd name="connsiteY46" fmla="*/ 10504 h 340449"/>
                <a:gd name="connsiteX47" fmla="*/ 58960 w 531780"/>
                <a:gd name="connsiteY47" fmla="*/ 503 h 340449"/>
                <a:gd name="connsiteX48" fmla="*/ 68485 w 531780"/>
                <a:gd name="connsiteY48" fmla="*/ 27 h 340449"/>
                <a:gd name="connsiteX49" fmla="*/ 88202 w 531780"/>
                <a:gd name="connsiteY49" fmla="*/ 3170 h 340449"/>
                <a:gd name="connsiteX50" fmla="*/ 93155 w 531780"/>
                <a:gd name="connsiteY50" fmla="*/ 4979 h 340449"/>
                <a:gd name="connsiteX51" fmla="*/ 97727 w 531780"/>
                <a:gd name="connsiteY51" fmla="*/ 7646 h 340449"/>
                <a:gd name="connsiteX52" fmla="*/ 121825 w 531780"/>
                <a:gd name="connsiteY52" fmla="*/ 38984 h 340449"/>
                <a:gd name="connsiteX53" fmla="*/ 134112 w 531780"/>
                <a:gd name="connsiteY53" fmla="*/ 107945 h 340449"/>
                <a:gd name="connsiteX54" fmla="*/ 134112 w 531780"/>
                <a:gd name="connsiteY54" fmla="*/ 175382 h 340449"/>
                <a:gd name="connsiteX55" fmla="*/ 134112 w 531780"/>
                <a:gd name="connsiteY55" fmla="*/ 207290 h 340449"/>
                <a:gd name="connsiteX56" fmla="*/ 136017 w 531780"/>
                <a:gd name="connsiteY56" fmla="*/ 222530 h 340449"/>
                <a:gd name="connsiteX57" fmla="*/ 139446 w 531780"/>
                <a:gd name="connsiteY57" fmla="*/ 237294 h 340449"/>
                <a:gd name="connsiteX58" fmla="*/ 170783 w 531780"/>
                <a:gd name="connsiteY58" fmla="*/ 286729 h 340449"/>
                <a:gd name="connsiteX59" fmla="*/ 195834 w 531780"/>
                <a:gd name="connsiteY59" fmla="*/ 302731 h 340449"/>
                <a:gd name="connsiteX60" fmla="*/ 223933 w 531780"/>
                <a:gd name="connsiteY60" fmla="*/ 311304 h 340449"/>
                <a:gd name="connsiteX61" fmla="*/ 213170 w 531780"/>
                <a:gd name="connsiteY61" fmla="*/ 330354 h 340449"/>
                <a:gd name="connsiteX62" fmla="*/ 173546 w 531780"/>
                <a:gd name="connsiteY62" fmla="*/ 270537 h 340449"/>
                <a:gd name="connsiteX63" fmla="*/ 165259 w 531780"/>
                <a:gd name="connsiteY63" fmla="*/ 253772 h 340449"/>
                <a:gd name="connsiteX64" fmla="*/ 159544 w 531780"/>
                <a:gd name="connsiteY64" fmla="*/ 234722 h 340449"/>
                <a:gd name="connsiteX65" fmla="*/ 155924 w 531780"/>
                <a:gd name="connsiteY65" fmla="*/ 198623 h 340449"/>
                <a:gd name="connsiteX66" fmla="*/ 150876 w 531780"/>
                <a:gd name="connsiteY66" fmla="*/ 58129 h 340449"/>
                <a:gd name="connsiteX67" fmla="*/ 150876 w 531780"/>
                <a:gd name="connsiteY67" fmla="*/ 52890 h 340449"/>
                <a:gd name="connsiteX68" fmla="*/ 154400 w 531780"/>
                <a:gd name="connsiteY68" fmla="*/ 49556 h 340449"/>
                <a:gd name="connsiteX69" fmla="*/ 163354 w 531780"/>
                <a:gd name="connsiteY69" fmla="*/ 42794 h 340449"/>
                <a:gd name="connsiteX70" fmla="*/ 171831 w 531780"/>
                <a:gd name="connsiteY70" fmla="*/ 37936 h 340449"/>
                <a:gd name="connsiteX71" fmla="*/ 190215 w 531780"/>
                <a:gd name="connsiteY71" fmla="*/ 30887 h 340449"/>
                <a:gd name="connsiteX72" fmla="*/ 232600 w 531780"/>
                <a:gd name="connsiteY72" fmla="*/ 34983 h 340449"/>
                <a:gd name="connsiteX73" fmla="*/ 248412 w 531780"/>
                <a:gd name="connsiteY73" fmla="*/ 49842 h 340449"/>
                <a:gd name="connsiteX74" fmla="*/ 253841 w 531780"/>
                <a:gd name="connsiteY74" fmla="*/ 57843 h 340449"/>
                <a:gd name="connsiteX75" fmla="*/ 258413 w 531780"/>
                <a:gd name="connsiteY75" fmla="*/ 65939 h 340449"/>
                <a:gd name="connsiteX76" fmla="*/ 273082 w 531780"/>
                <a:gd name="connsiteY76" fmla="*/ 98515 h 340449"/>
                <a:gd name="connsiteX77" fmla="*/ 294799 w 531780"/>
                <a:gd name="connsiteY77" fmla="*/ 165190 h 340449"/>
                <a:gd name="connsiteX78" fmla="*/ 302990 w 531780"/>
                <a:gd name="connsiteY78" fmla="*/ 199289 h 340449"/>
                <a:gd name="connsiteX79" fmla="*/ 304705 w 531780"/>
                <a:gd name="connsiteY79" fmla="*/ 207576 h 340449"/>
                <a:gd name="connsiteX80" fmla="*/ 306705 w 531780"/>
                <a:gd name="connsiteY80" fmla="*/ 214053 h 340449"/>
                <a:gd name="connsiteX81" fmla="*/ 313373 w 531780"/>
                <a:gd name="connsiteY81" fmla="*/ 227769 h 340449"/>
                <a:gd name="connsiteX82" fmla="*/ 354330 w 531780"/>
                <a:gd name="connsiteY82" fmla="*/ 278823 h 340449"/>
                <a:gd name="connsiteX83" fmla="*/ 378905 w 531780"/>
                <a:gd name="connsiteY83" fmla="*/ 301302 h 340449"/>
                <a:gd name="connsiteX84" fmla="*/ 403670 w 531780"/>
                <a:gd name="connsiteY84" fmla="*/ 321400 h 340449"/>
                <a:gd name="connsiteX85" fmla="*/ 405194 w 531780"/>
                <a:gd name="connsiteY85" fmla="*/ 322162 h 340449"/>
                <a:gd name="connsiteX86" fmla="*/ 408432 w 531780"/>
                <a:gd name="connsiteY86" fmla="*/ 322924 h 340449"/>
                <a:gd name="connsiteX87" fmla="*/ 416147 w 531780"/>
                <a:gd name="connsiteY87" fmla="*/ 323972 h 340449"/>
                <a:gd name="connsiteX88" fmla="*/ 432531 w 531780"/>
                <a:gd name="connsiteY88" fmla="*/ 324543 h 340449"/>
                <a:gd name="connsiteX89" fmla="*/ 531400 w 531780"/>
                <a:gd name="connsiteY89" fmla="*/ 303684 h 34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31780" h="340449">
                  <a:moveTo>
                    <a:pt x="531781" y="302350"/>
                  </a:moveTo>
                  <a:cubicBezTo>
                    <a:pt x="502196" y="321352"/>
                    <a:pt x="468859" y="333754"/>
                    <a:pt x="434054" y="338736"/>
                  </a:cubicBezTo>
                  <a:cubicBezTo>
                    <a:pt x="428244" y="339593"/>
                    <a:pt x="422243" y="340069"/>
                    <a:pt x="416147" y="340450"/>
                  </a:cubicBezTo>
                  <a:cubicBezTo>
                    <a:pt x="413099" y="340450"/>
                    <a:pt x="410051" y="340450"/>
                    <a:pt x="406622" y="340450"/>
                  </a:cubicBezTo>
                  <a:cubicBezTo>
                    <a:pt x="405099" y="340450"/>
                    <a:pt x="403193" y="340450"/>
                    <a:pt x="401384" y="339974"/>
                  </a:cubicBezTo>
                  <a:cubicBezTo>
                    <a:pt x="399164" y="339536"/>
                    <a:pt x="396993" y="338869"/>
                    <a:pt x="394907" y="337973"/>
                  </a:cubicBezTo>
                  <a:cubicBezTo>
                    <a:pt x="383877" y="332697"/>
                    <a:pt x="373409" y="326315"/>
                    <a:pt x="363664" y="318923"/>
                  </a:cubicBezTo>
                  <a:cubicBezTo>
                    <a:pt x="354778" y="311170"/>
                    <a:pt x="346291" y="302969"/>
                    <a:pt x="338233" y="294349"/>
                  </a:cubicBezTo>
                  <a:cubicBezTo>
                    <a:pt x="321164" y="277566"/>
                    <a:pt x="306162" y="258792"/>
                    <a:pt x="293561" y="238437"/>
                  </a:cubicBezTo>
                  <a:cubicBezTo>
                    <a:pt x="290399" y="232894"/>
                    <a:pt x="287636" y="227131"/>
                    <a:pt x="285274" y="221197"/>
                  </a:cubicBezTo>
                  <a:cubicBezTo>
                    <a:pt x="284074" y="218092"/>
                    <a:pt x="283093" y="214911"/>
                    <a:pt x="282321" y="211672"/>
                  </a:cubicBezTo>
                  <a:cubicBezTo>
                    <a:pt x="281369" y="207957"/>
                    <a:pt x="281178" y="205957"/>
                    <a:pt x="280511" y="203100"/>
                  </a:cubicBezTo>
                  <a:cubicBezTo>
                    <a:pt x="278321" y="192241"/>
                    <a:pt x="275558" y="181287"/>
                    <a:pt x="272701" y="170429"/>
                  </a:cubicBezTo>
                  <a:cubicBezTo>
                    <a:pt x="266843" y="148721"/>
                    <a:pt x="259880" y="127328"/>
                    <a:pt x="251841" y="106326"/>
                  </a:cubicBezTo>
                  <a:cubicBezTo>
                    <a:pt x="247888" y="96077"/>
                    <a:pt x="243374" y="86066"/>
                    <a:pt x="238316" y="76322"/>
                  </a:cubicBezTo>
                  <a:cubicBezTo>
                    <a:pt x="234505" y="67845"/>
                    <a:pt x="228686" y="60425"/>
                    <a:pt x="221361" y="54700"/>
                  </a:cubicBezTo>
                  <a:cubicBezTo>
                    <a:pt x="213836" y="50938"/>
                    <a:pt x="205121" y="50357"/>
                    <a:pt x="197168" y="53081"/>
                  </a:cubicBezTo>
                  <a:cubicBezTo>
                    <a:pt x="192443" y="54290"/>
                    <a:pt x="187871" y="56053"/>
                    <a:pt x="183547" y="58320"/>
                  </a:cubicBezTo>
                  <a:cubicBezTo>
                    <a:pt x="181318" y="59424"/>
                    <a:pt x="179146" y="60663"/>
                    <a:pt x="177070" y="62034"/>
                  </a:cubicBezTo>
                  <a:cubicBezTo>
                    <a:pt x="175374" y="63063"/>
                    <a:pt x="173755" y="64215"/>
                    <a:pt x="172212" y="65463"/>
                  </a:cubicBezTo>
                  <a:lnTo>
                    <a:pt x="175641" y="56891"/>
                  </a:lnTo>
                  <a:cubicBezTo>
                    <a:pt x="176594" y="103373"/>
                    <a:pt x="177737" y="150045"/>
                    <a:pt x="180594" y="196242"/>
                  </a:cubicBezTo>
                  <a:cubicBezTo>
                    <a:pt x="181451" y="207576"/>
                    <a:pt x="182309" y="219387"/>
                    <a:pt x="183928" y="229770"/>
                  </a:cubicBezTo>
                  <a:cubicBezTo>
                    <a:pt x="186137" y="239856"/>
                    <a:pt x="190005" y="249515"/>
                    <a:pt x="195358" y="258345"/>
                  </a:cubicBezTo>
                  <a:cubicBezTo>
                    <a:pt x="206636" y="278194"/>
                    <a:pt x="219209" y="297283"/>
                    <a:pt x="232982" y="315495"/>
                  </a:cubicBezTo>
                  <a:lnTo>
                    <a:pt x="250507" y="338926"/>
                  </a:lnTo>
                  <a:lnTo>
                    <a:pt x="221932" y="334640"/>
                  </a:lnTo>
                  <a:cubicBezTo>
                    <a:pt x="209731" y="332811"/>
                    <a:pt x="197863" y="329211"/>
                    <a:pt x="186690" y="323972"/>
                  </a:cubicBezTo>
                  <a:cubicBezTo>
                    <a:pt x="175622" y="319085"/>
                    <a:pt x="165306" y="312675"/>
                    <a:pt x="156020" y="304922"/>
                  </a:cubicBezTo>
                  <a:cubicBezTo>
                    <a:pt x="137265" y="288996"/>
                    <a:pt x="123758" y="267784"/>
                    <a:pt x="117253" y="244057"/>
                  </a:cubicBezTo>
                  <a:cubicBezTo>
                    <a:pt x="115919" y="238152"/>
                    <a:pt x="113919" y="232437"/>
                    <a:pt x="113157" y="226531"/>
                  </a:cubicBezTo>
                  <a:lnTo>
                    <a:pt x="110966" y="208814"/>
                  </a:lnTo>
                  <a:cubicBezTo>
                    <a:pt x="110966" y="197194"/>
                    <a:pt x="110966" y="185002"/>
                    <a:pt x="110966" y="174429"/>
                  </a:cubicBezTo>
                  <a:cubicBezTo>
                    <a:pt x="111919" y="152522"/>
                    <a:pt x="112205" y="130614"/>
                    <a:pt x="110966" y="109088"/>
                  </a:cubicBezTo>
                  <a:cubicBezTo>
                    <a:pt x="110671" y="88285"/>
                    <a:pt x="107137" y="67654"/>
                    <a:pt x="100489" y="47937"/>
                  </a:cubicBezTo>
                  <a:cubicBezTo>
                    <a:pt x="97250" y="39879"/>
                    <a:pt x="92126" y="32726"/>
                    <a:pt x="85534" y="27078"/>
                  </a:cubicBezTo>
                  <a:lnTo>
                    <a:pt x="83153" y="25172"/>
                  </a:lnTo>
                  <a:lnTo>
                    <a:pt x="80486" y="23744"/>
                  </a:lnTo>
                  <a:cubicBezTo>
                    <a:pt x="78629" y="22725"/>
                    <a:pt x="76638" y="21963"/>
                    <a:pt x="74581" y="21458"/>
                  </a:cubicBezTo>
                  <a:cubicBezTo>
                    <a:pt x="72428" y="20715"/>
                    <a:pt x="70190" y="20238"/>
                    <a:pt x="67913" y="20029"/>
                  </a:cubicBezTo>
                  <a:cubicBezTo>
                    <a:pt x="65713" y="19667"/>
                    <a:pt x="63484" y="19477"/>
                    <a:pt x="61246" y="19458"/>
                  </a:cubicBezTo>
                  <a:cubicBezTo>
                    <a:pt x="54769" y="19458"/>
                    <a:pt x="47149" y="25458"/>
                    <a:pt x="40863" y="33554"/>
                  </a:cubicBezTo>
                  <a:cubicBezTo>
                    <a:pt x="34585" y="42165"/>
                    <a:pt x="29127" y="51347"/>
                    <a:pt x="24575" y="60987"/>
                  </a:cubicBezTo>
                  <a:cubicBezTo>
                    <a:pt x="15211" y="80951"/>
                    <a:pt x="7011" y="101430"/>
                    <a:pt x="0" y="122328"/>
                  </a:cubicBezTo>
                  <a:cubicBezTo>
                    <a:pt x="3553" y="100287"/>
                    <a:pt x="8611" y="78522"/>
                    <a:pt x="15145" y="57177"/>
                  </a:cubicBezTo>
                  <a:cubicBezTo>
                    <a:pt x="18593" y="46166"/>
                    <a:pt x="23089" y="35507"/>
                    <a:pt x="28575" y="25363"/>
                  </a:cubicBezTo>
                  <a:cubicBezTo>
                    <a:pt x="31680" y="19934"/>
                    <a:pt x="35490" y="14933"/>
                    <a:pt x="39910" y="10504"/>
                  </a:cubicBezTo>
                  <a:cubicBezTo>
                    <a:pt x="45063" y="5275"/>
                    <a:pt x="51721" y="1779"/>
                    <a:pt x="58960" y="503"/>
                  </a:cubicBezTo>
                  <a:cubicBezTo>
                    <a:pt x="62112" y="93"/>
                    <a:pt x="65304" y="-69"/>
                    <a:pt x="68485" y="27"/>
                  </a:cubicBezTo>
                  <a:cubicBezTo>
                    <a:pt x="75181" y="45"/>
                    <a:pt x="81829" y="1103"/>
                    <a:pt x="88202" y="3170"/>
                  </a:cubicBezTo>
                  <a:lnTo>
                    <a:pt x="93155" y="4979"/>
                  </a:lnTo>
                  <a:lnTo>
                    <a:pt x="97727" y="7646"/>
                  </a:lnTo>
                  <a:cubicBezTo>
                    <a:pt x="109071" y="15066"/>
                    <a:pt x="117557" y="26115"/>
                    <a:pt x="121825" y="38984"/>
                  </a:cubicBezTo>
                  <a:cubicBezTo>
                    <a:pt x="129626" y="61148"/>
                    <a:pt x="133778" y="84447"/>
                    <a:pt x="134112" y="107945"/>
                  </a:cubicBezTo>
                  <a:cubicBezTo>
                    <a:pt x="135255" y="130614"/>
                    <a:pt x="134779" y="152998"/>
                    <a:pt x="134112" y="175382"/>
                  </a:cubicBezTo>
                  <a:cubicBezTo>
                    <a:pt x="133445" y="186907"/>
                    <a:pt x="134112" y="196813"/>
                    <a:pt x="134112" y="207290"/>
                  </a:cubicBezTo>
                  <a:lnTo>
                    <a:pt x="136017" y="222530"/>
                  </a:lnTo>
                  <a:cubicBezTo>
                    <a:pt x="136865" y="227512"/>
                    <a:pt x="138008" y="232446"/>
                    <a:pt x="139446" y="237294"/>
                  </a:cubicBezTo>
                  <a:cubicBezTo>
                    <a:pt x="144618" y="256573"/>
                    <a:pt x="155553" y="273823"/>
                    <a:pt x="170783" y="286729"/>
                  </a:cubicBezTo>
                  <a:cubicBezTo>
                    <a:pt x="178337" y="293216"/>
                    <a:pt x="186776" y="298607"/>
                    <a:pt x="195834" y="302731"/>
                  </a:cubicBezTo>
                  <a:cubicBezTo>
                    <a:pt x="204768" y="306846"/>
                    <a:pt x="214227" y="309732"/>
                    <a:pt x="223933" y="311304"/>
                  </a:cubicBezTo>
                  <a:lnTo>
                    <a:pt x="213170" y="330354"/>
                  </a:lnTo>
                  <a:cubicBezTo>
                    <a:pt x="198615" y="311342"/>
                    <a:pt x="185376" y="291358"/>
                    <a:pt x="173546" y="270537"/>
                  </a:cubicBezTo>
                  <a:cubicBezTo>
                    <a:pt x="170593" y="265203"/>
                    <a:pt x="167830" y="259678"/>
                    <a:pt x="165259" y="253772"/>
                  </a:cubicBezTo>
                  <a:cubicBezTo>
                    <a:pt x="162583" y="247677"/>
                    <a:pt x="160658" y="241285"/>
                    <a:pt x="159544" y="234722"/>
                  </a:cubicBezTo>
                  <a:cubicBezTo>
                    <a:pt x="157544" y="222054"/>
                    <a:pt x="156782" y="210529"/>
                    <a:pt x="155924" y="198623"/>
                  </a:cubicBezTo>
                  <a:cubicBezTo>
                    <a:pt x="152971" y="151664"/>
                    <a:pt x="151829" y="104992"/>
                    <a:pt x="150876" y="58129"/>
                  </a:cubicBezTo>
                  <a:lnTo>
                    <a:pt x="150876" y="52890"/>
                  </a:lnTo>
                  <a:lnTo>
                    <a:pt x="154400" y="49556"/>
                  </a:lnTo>
                  <a:cubicBezTo>
                    <a:pt x="157182" y="47051"/>
                    <a:pt x="160182" y="44785"/>
                    <a:pt x="163354" y="42794"/>
                  </a:cubicBezTo>
                  <a:cubicBezTo>
                    <a:pt x="166116" y="40984"/>
                    <a:pt x="168973" y="39460"/>
                    <a:pt x="171831" y="37936"/>
                  </a:cubicBezTo>
                  <a:cubicBezTo>
                    <a:pt x="177689" y="34926"/>
                    <a:pt x="183852" y="32564"/>
                    <a:pt x="190215" y="30887"/>
                  </a:cubicBezTo>
                  <a:cubicBezTo>
                    <a:pt x="204321" y="26535"/>
                    <a:pt x="219590" y="28011"/>
                    <a:pt x="232600" y="34983"/>
                  </a:cubicBezTo>
                  <a:cubicBezTo>
                    <a:pt x="238839" y="38793"/>
                    <a:pt x="244221" y="43851"/>
                    <a:pt x="248412" y="49842"/>
                  </a:cubicBezTo>
                  <a:cubicBezTo>
                    <a:pt x="250384" y="52395"/>
                    <a:pt x="252193" y="55071"/>
                    <a:pt x="253841" y="57843"/>
                  </a:cubicBezTo>
                  <a:cubicBezTo>
                    <a:pt x="255461" y="60605"/>
                    <a:pt x="257080" y="63272"/>
                    <a:pt x="258413" y="65939"/>
                  </a:cubicBezTo>
                  <a:cubicBezTo>
                    <a:pt x="263966" y="76484"/>
                    <a:pt x="268862" y="87361"/>
                    <a:pt x="273082" y="98515"/>
                  </a:cubicBezTo>
                  <a:cubicBezTo>
                    <a:pt x="281483" y="120346"/>
                    <a:pt x="288731" y="142597"/>
                    <a:pt x="294799" y="165190"/>
                  </a:cubicBezTo>
                  <a:cubicBezTo>
                    <a:pt x="297847" y="176429"/>
                    <a:pt x="300609" y="187669"/>
                    <a:pt x="302990" y="199289"/>
                  </a:cubicBezTo>
                  <a:cubicBezTo>
                    <a:pt x="303562" y="201956"/>
                    <a:pt x="304133" y="205671"/>
                    <a:pt x="304705" y="207576"/>
                  </a:cubicBezTo>
                  <a:cubicBezTo>
                    <a:pt x="305276" y="209481"/>
                    <a:pt x="305658" y="211767"/>
                    <a:pt x="306705" y="214053"/>
                  </a:cubicBezTo>
                  <a:cubicBezTo>
                    <a:pt x="308620" y="218768"/>
                    <a:pt x="310848" y="223350"/>
                    <a:pt x="313373" y="227769"/>
                  </a:cubicBezTo>
                  <a:cubicBezTo>
                    <a:pt x="324945" y="246353"/>
                    <a:pt x="338700" y="263497"/>
                    <a:pt x="354330" y="278823"/>
                  </a:cubicBezTo>
                  <a:cubicBezTo>
                    <a:pt x="362045" y="286824"/>
                    <a:pt x="370713" y="293873"/>
                    <a:pt x="378905" y="301302"/>
                  </a:cubicBezTo>
                  <a:cubicBezTo>
                    <a:pt x="386553" y="308713"/>
                    <a:pt x="394840" y="315437"/>
                    <a:pt x="403670" y="321400"/>
                  </a:cubicBezTo>
                  <a:cubicBezTo>
                    <a:pt x="405289" y="322257"/>
                    <a:pt x="403670" y="321400"/>
                    <a:pt x="405194" y="322162"/>
                  </a:cubicBezTo>
                  <a:cubicBezTo>
                    <a:pt x="406241" y="322524"/>
                    <a:pt x="407327" y="322781"/>
                    <a:pt x="408432" y="322924"/>
                  </a:cubicBezTo>
                  <a:cubicBezTo>
                    <a:pt x="410985" y="323429"/>
                    <a:pt x="413557" y="323772"/>
                    <a:pt x="416147" y="323972"/>
                  </a:cubicBezTo>
                  <a:cubicBezTo>
                    <a:pt x="421577" y="323972"/>
                    <a:pt x="427006" y="324638"/>
                    <a:pt x="432531" y="324543"/>
                  </a:cubicBezTo>
                  <a:cubicBezTo>
                    <a:pt x="466554" y="324267"/>
                    <a:pt x="500167" y="317180"/>
                    <a:pt x="531400" y="303684"/>
                  </a:cubicBezTo>
                  <a:close/>
                </a:path>
              </a:pathLst>
            </a:custGeom>
            <a:solidFill>
              <a:srgbClr val="EDCFC5"/>
            </a:solidFill>
            <a:ln w="9525" cap="flat">
              <a:noFill/>
              <a:prstDash val="solid"/>
              <a:miter/>
            </a:ln>
          </p:spPr>
          <p:txBody>
            <a:bodyPr rtlCol="0" anchor="ctr"/>
            <a:lstStyle/>
            <a:p>
              <a:pPr defTabSz="1219078"/>
              <a:endParaRPr lang="nb-NO" sz="2400">
                <a:solidFill>
                  <a:srgbClr val="1E2B3C"/>
                </a:solidFill>
                <a:latin typeface="Arial" panose="020B0604020202020204"/>
              </a:endParaRPr>
            </a:p>
          </p:txBody>
        </p:sp>
      </p:grpSp>
    </p:spTree>
    <p:extLst>
      <p:ext uri="{BB962C8B-B14F-4D97-AF65-F5344CB8AC3E}">
        <p14:creationId xmlns:p14="http://schemas.microsoft.com/office/powerpoint/2010/main" val="3651352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a:extLst>
              <a:ext uri="{FF2B5EF4-FFF2-40B4-BE49-F238E27FC236}">
                <a16:creationId xmlns:a16="http://schemas.microsoft.com/office/drawing/2014/main" id="{15EB0E0A-61BC-3733-258D-B2EFD4A5C596}"/>
              </a:ext>
            </a:extLst>
          </p:cNvPr>
          <p:cNvGraphicFramePr>
            <a:graphicFrameLocks noChangeAspect="1"/>
          </p:cNvGraphicFramePr>
          <p:nvPr>
            <p:custDataLst>
              <p:tags r:id="rId1"/>
            </p:custDataLst>
          </p:nvPr>
        </p:nvGraphicFramePr>
        <p:xfrm>
          <a:off x="2117" y="2564"/>
          <a:ext cx="2117" cy="211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19" name="Object 18" hidden="1">
                        <a:extLst>
                          <a:ext uri="{FF2B5EF4-FFF2-40B4-BE49-F238E27FC236}">
                            <a16:creationId xmlns:a16="http://schemas.microsoft.com/office/drawing/2014/main" id="{15EB0E0A-61BC-3733-258D-B2EFD4A5C596}"/>
                          </a:ext>
                        </a:extLst>
                      </p:cNvPr>
                      <p:cNvPicPr/>
                      <p:nvPr/>
                    </p:nvPicPr>
                    <p:blipFill>
                      <a:blip r:embed="rId5"/>
                      <a:stretch>
                        <a:fillRect/>
                      </a:stretch>
                    </p:blipFill>
                    <p:spPr>
                      <a:xfrm>
                        <a:off x="2117" y="2564"/>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FAC8F47-ABED-A01F-545D-0E67DBC2342F}"/>
              </a:ext>
            </a:extLst>
          </p:cNvPr>
          <p:cNvSpPr>
            <a:spLocks noGrp="1"/>
          </p:cNvSpPr>
          <p:nvPr>
            <p:ph type="title"/>
          </p:nvPr>
        </p:nvSpPr>
        <p:spPr>
          <a:xfrm>
            <a:off x="887809" y="1199136"/>
            <a:ext cx="15366604" cy="1264901"/>
          </a:xfrm>
        </p:spPr>
        <p:txBody>
          <a:bodyPr vert="horz"/>
          <a:lstStyle/>
          <a:p>
            <a:r>
              <a:rPr lang="en-US" sz="4000" dirty="0" err="1"/>
              <a:t>Tjenestepyramiden</a:t>
            </a:r>
            <a:r>
              <a:rPr lang="en-US" sz="4000" dirty="0"/>
              <a:t> </a:t>
            </a:r>
            <a:r>
              <a:rPr lang="en-US" sz="4000" dirty="0" err="1"/>
              <a:t>viser</a:t>
            </a:r>
            <a:r>
              <a:rPr lang="en-US" sz="4000" dirty="0"/>
              <a:t> de </a:t>
            </a:r>
            <a:r>
              <a:rPr lang="en-US" sz="4000" dirty="0" err="1"/>
              <a:t>ulike</a:t>
            </a:r>
            <a:r>
              <a:rPr lang="en-US" sz="4000" dirty="0"/>
              <a:t> </a:t>
            </a:r>
            <a:r>
              <a:rPr lang="en-US" sz="4000" dirty="0" err="1"/>
              <a:t>nivåene</a:t>
            </a:r>
            <a:r>
              <a:rPr lang="en-US" sz="4000" dirty="0"/>
              <a:t> av digital </a:t>
            </a:r>
            <a:r>
              <a:rPr lang="en-US" sz="4000" dirty="0" err="1"/>
              <a:t>assistanse</a:t>
            </a:r>
            <a:r>
              <a:rPr lang="en-US" sz="4000" dirty="0"/>
              <a:t>.</a:t>
            </a:r>
            <a:br>
              <a:rPr lang="en-US" sz="4000" dirty="0"/>
            </a:br>
            <a:r>
              <a:rPr lang="en-US" sz="4000" dirty="0"/>
              <a:t>Vi </a:t>
            </a:r>
            <a:r>
              <a:rPr lang="en-US" sz="4000" dirty="0" err="1"/>
              <a:t>ønsker</a:t>
            </a:r>
            <a:r>
              <a:rPr lang="en-US" sz="4000" dirty="0"/>
              <a:t> </a:t>
            </a:r>
            <a:r>
              <a:rPr lang="en-US" sz="4000" dirty="0" err="1"/>
              <a:t>økt</a:t>
            </a:r>
            <a:r>
              <a:rPr lang="en-US" sz="4000" dirty="0"/>
              <a:t> grad av </a:t>
            </a:r>
            <a:r>
              <a:rPr lang="en-US" sz="4000" dirty="0" err="1"/>
              <a:t>automatisering</a:t>
            </a:r>
            <a:r>
              <a:rPr lang="en-US" sz="4000" dirty="0"/>
              <a:t>!</a:t>
            </a:r>
          </a:p>
        </p:txBody>
      </p:sp>
      <p:grpSp>
        <p:nvGrpSpPr>
          <p:cNvPr id="35" name="Group 34">
            <a:extLst>
              <a:ext uri="{FF2B5EF4-FFF2-40B4-BE49-F238E27FC236}">
                <a16:creationId xmlns:a16="http://schemas.microsoft.com/office/drawing/2014/main" id="{3554699A-41C0-DCBB-535F-F0A24BE6E55E}"/>
              </a:ext>
            </a:extLst>
          </p:cNvPr>
          <p:cNvGrpSpPr/>
          <p:nvPr/>
        </p:nvGrpSpPr>
        <p:grpSpPr>
          <a:xfrm>
            <a:off x="4455976" y="2886068"/>
            <a:ext cx="6388032" cy="5072233"/>
            <a:chOff x="5901576" y="2234918"/>
            <a:chExt cx="4791492" cy="3804546"/>
          </a:xfrm>
        </p:grpSpPr>
        <p:grpSp>
          <p:nvGrpSpPr>
            <p:cNvPr id="33" name="Group 32">
              <a:extLst>
                <a:ext uri="{FF2B5EF4-FFF2-40B4-BE49-F238E27FC236}">
                  <a16:creationId xmlns:a16="http://schemas.microsoft.com/office/drawing/2014/main" id="{0B692353-9414-73A9-59AD-A4E0D38ACA2C}"/>
                </a:ext>
              </a:extLst>
            </p:cNvPr>
            <p:cNvGrpSpPr/>
            <p:nvPr/>
          </p:nvGrpSpPr>
          <p:grpSpPr>
            <a:xfrm>
              <a:off x="5901576" y="2234918"/>
              <a:ext cx="4791492" cy="1164839"/>
              <a:chOff x="5901576" y="2234918"/>
              <a:chExt cx="4791492" cy="1164839"/>
            </a:xfrm>
          </p:grpSpPr>
          <p:sp>
            <p:nvSpPr>
              <p:cNvPr id="4" name="Freeform 55">
                <a:extLst>
                  <a:ext uri="{FF2B5EF4-FFF2-40B4-BE49-F238E27FC236}">
                    <a16:creationId xmlns:a16="http://schemas.microsoft.com/office/drawing/2014/main" id="{EDFCE40F-600C-101A-AD17-E3DDD62FA0C1}"/>
                  </a:ext>
                </a:extLst>
              </p:cNvPr>
              <p:cNvSpPr/>
              <p:nvPr/>
            </p:nvSpPr>
            <p:spPr>
              <a:xfrm rot="10800000">
                <a:off x="5901576" y="2234918"/>
                <a:ext cx="4791492" cy="1164839"/>
              </a:xfrm>
              <a:custGeom>
                <a:avLst/>
                <a:gdLst>
                  <a:gd name="connsiteX0" fmla="*/ 477299 w 3097241"/>
                  <a:gd name="connsiteY0" fmla="*/ 0 h 700030"/>
                  <a:gd name="connsiteX1" fmla="*/ 2626257 w 3097241"/>
                  <a:gd name="connsiteY1" fmla="*/ 0 h 700030"/>
                  <a:gd name="connsiteX2" fmla="*/ 3097241 w 3097241"/>
                  <a:gd name="connsiteY2" fmla="*/ 700030 h 700030"/>
                  <a:gd name="connsiteX3" fmla="*/ 0 w 3097241"/>
                  <a:gd name="connsiteY3" fmla="*/ 700030 h 700030"/>
                </a:gdLst>
                <a:ahLst/>
                <a:cxnLst>
                  <a:cxn ang="0">
                    <a:pos x="connsiteX0" y="connsiteY0"/>
                  </a:cxn>
                  <a:cxn ang="0">
                    <a:pos x="connsiteX1" y="connsiteY1"/>
                  </a:cxn>
                  <a:cxn ang="0">
                    <a:pos x="connsiteX2" y="connsiteY2"/>
                  </a:cxn>
                  <a:cxn ang="0">
                    <a:pos x="connsiteX3" y="connsiteY3"/>
                  </a:cxn>
                </a:cxnLst>
                <a:rect l="l" t="t" r="r" b="b"/>
                <a:pathLst>
                  <a:path w="3097241" h="700030">
                    <a:moveTo>
                      <a:pt x="477299" y="0"/>
                    </a:moveTo>
                    <a:lnTo>
                      <a:pt x="2626257" y="0"/>
                    </a:lnTo>
                    <a:lnTo>
                      <a:pt x="3097241" y="700030"/>
                    </a:lnTo>
                    <a:lnTo>
                      <a:pt x="0" y="700030"/>
                    </a:lnTo>
                    <a:close/>
                  </a:path>
                </a:pathLst>
              </a:custGeom>
              <a:solidFill>
                <a:srgbClr val="E5AA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533"/>
                  </a:spcBef>
                </a:pPr>
                <a:endParaRPr lang="en-US" sz="1600" b="1">
                  <a:solidFill>
                    <a:srgbClr val="FFFFFF"/>
                  </a:solidFill>
                  <a:latin typeface="Arial" panose="020B0604020202020204"/>
                </a:endParaRPr>
              </a:p>
            </p:txBody>
          </p:sp>
          <p:sp>
            <p:nvSpPr>
              <p:cNvPr id="5" name="TextBox 4">
                <a:extLst>
                  <a:ext uri="{FF2B5EF4-FFF2-40B4-BE49-F238E27FC236}">
                    <a16:creationId xmlns:a16="http://schemas.microsoft.com/office/drawing/2014/main" id="{52C6913E-12FD-6C6D-9D92-35CFBAFCADD9}"/>
                  </a:ext>
                </a:extLst>
              </p:cNvPr>
              <p:cNvSpPr txBox="1"/>
              <p:nvPr/>
            </p:nvSpPr>
            <p:spPr>
              <a:xfrm>
                <a:off x="6742301" y="2535167"/>
                <a:ext cx="3110040" cy="623309"/>
              </a:xfrm>
              <a:prstGeom prst="rect">
                <a:avLst/>
              </a:prstGeom>
              <a:noFill/>
            </p:spPr>
            <p:txBody>
              <a:bodyPr wrap="square" rtlCol="0">
                <a:spAutoFit/>
              </a:bodyPr>
              <a:lstStyle/>
              <a:p>
                <a:pPr algn="ctr" defTabSz="1218957">
                  <a:defRPr/>
                </a:pPr>
                <a:r>
                  <a:rPr lang="nb-NO" sz="1600">
                    <a:solidFill>
                      <a:srgbClr val="FFFFFF"/>
                    </a:solidFill>
                    <a:latin typeface="Arial" panose="020B0604020202020204"/>
                    <a:ea typeface="Roboto Light" panose="02000000000000000000" pitchFamily="2" charset="0"/>
                  </a:rPr>
                  <a:t>Tjenester blir satt i gang for brukeren. Data om brukeren følger med, ut fra rettigheter eller samtykke</a:t>
                </a:r>
              </a:p>
            </p:txBody>
          </p:sp>
        </p:grpSp>
        <p:grpSp>
          <p:nvGrpSpPr>
            <p:cNvPr id="6" name="Group 5">
              <a:extLst>
                <a:ext uri="{FF2B5EF4-FFF2-40B4-BE49-F238E27FC236}">
                  <a16:creationId xmlns:a16="http://schemas.microsoft.com/office/drawing/2014/main" id="{AE62E86C-B04B-E252-61E4-30AA0FFC849D}"/>
                </a:ext>
              </a:extLst>
            </p:cNvPr>
            <p:cNvGrpSpPr/>
            <p:nvPr/>
          </p:nvGrpSpPr>
          <p:grpSpPr>
            <a:xfrm>
              <a:off x="6707710" y="3468700"/>
              <a:ext cx="3179221" cy="1164839"/>
              <a:chOff x="8614384" y="3113801"/>
              <a:chExt cx="3607470" cy="1238772"/>
            </a:xfrm>
            <a:solidFill>
              <a:srgbClr val="F05F63"/>
            </a:solidFill>
          </p:grpSpPr>
          <p:sp>
            <p:nvSpPr>
              <p:cNvPr id="9" name="Freeform 57">
                <a:extLst>
                  <a:ext uri="{FF2B5EF4-FFF2-40B4-BE49-F238E27FC236}">
                    <a16:creationId xmlns:a16="http://schemas.microsoft.com/office/drawing/2014/main" id="{8FBCC4EC-DA26-E499-83F7-0D165638D9BD}"/>
                  </a:ext>
                </a:extLst>
              </p:cNvPr>
              <p:cNvSpPr/>
              <p:nvPr/>
            </p:nvSpPr>
            <p:spPr>
              <a:xfrm rot="10800000">
                <a:off x="8614384" y="3113801"/>
                <a:ext cx="3607470" cy="1238772"/>
              </a:xfrm>
              <a:custGeom>
                <a:avLst/>
                <a:gdLst>
                  <a:gd name="connsiteX0" fmla="*/ 477299 w 2055062"/>
                  <a:gd name="connsiteY0" fmla="*/ 0 h 700030"/>
                  <a:gd name="connsiteX1" fmla="*/ 1584078 w 2055062"/>
                  <a:gd name="connsiteY1" fmla="*/ 0 h 700030"/>
                  <a:gd name="connsiteX2" fmla="*/ 2055062 w 2055062"/>
                  <a:gd name="connsiteY2" fmla="*/ 700030 h 700030"/>
                  <a:gd name="connsiteX3" fmla="*/ 0 w 2055062"/>
                  <a:gd name="connsiteY3" fmla="*/ 700030 h 700030"/>
                </a:gdLst>
                <a:ahLst/>
                <a:cxnLst>
                  <a:cxn ang="0">
                    <a:pos x="connsiteX0" y="connsiteY0"/>
                  </a:cxn>
                  <a:cxn ang="0">
                    <a:pos x="connsiteX1" y="connsiteY1"/>
                  </a:cxn>
                  <a:cxn ang="0">
                    <a:pos x="connsiteX2" y="connsiteY2"/>
                  </a:cxn>
                  <a:cxn ang="0">
                    <a:pos x="connsiteX3" y="connsiteY3"/>
                  </a:cxn>
                </a:cxnLst>
                <a:rect l="l" t="t" r="r" b="b"/>
                <a:pathLst>
                  <a:path w="2055062" h="700030">
                    <a:moveTo>
                      <a:pt x="477299" y="0"/>
                    </a:moveTo>
                    <a:lnTo>
                      <a:pt x="1584078" y="0"/>
                    </a:lnTo>
                    <a:lnTo>
                      <a:pt x="2055062" y="700030"/>
                    </a:lnTo>
                    <a:lnTo>
                      <a:pt x="0" y="700030"/>
                    </a:lnTo>
                    <a:close/>
                  </a:path>
                </a:pathLst>
              </a:custGeom>
              <a:solidFill>
                <a:srgbClr val="E5AA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533"/>
                  </a:spcBef>
                </a:pPr>
                <a:endParaRPr lang="en-US" sz="1600" b="1">
                  <a:solidFill>
                    <a:srgbClr val="FFFFFF"/>
                  </a:solidFill>
                  <a:latin typeface="Arial" panose="020B0604020202020204"/>
                </a:endParaRPr>
              </a:p>
            </p:txBody>
          </p:sp>
          <p:sp>
            <p:nvSpPr>
              <p:cNvPr id="10" name="TextBox 9">
                <a:extLst>
                  <a:ext uri="{FF2B5EF4-FFF2-40B4-BE49-F238E27FC236}">
                    <a16:creationId xmlns:a16="http://schemas.microsoft.com/office/drawing/2014/main" id="{ECC1367C-34CB-23F1-D4D3-7B562A8E063F}"/>
                  </a:ext>
                </a:extLst>
              </p:cNvPr>
              <p:cNvSpPr txBox="1"/>
              <p:nvPr/>
            </p:nvSpPr>
            <p:spPr>
              <a:xfrm>
                <a:off x="9238248" y="3294040"/>
                <a:ext cx="2359742" cy="662870"/>
              </a:xfrm>
              <a:prstGeom prst="rect">
                <a:avLst/>
              </a:prstGeom>
              <a:solidFill>
                <a:srgbClr val="E5AA20"/>
              </a:solidFill>
            </p:spPr>
            <p:txBody>
              <a:bodyPr wrap="square" rtlCol="0">
                <a:spAutoFit/>
              </a:bodyPr>
              <a:lstStyle/>
              <a:p>
                <a:pPr algn="ctr" defTabSz="1218957">
                  <a:defRPr/>
                </a:pPr>
                <a:r>
                  <a:rPr lang="nb-NO" sz="1600">
                    <a:solidFill>
                      <a:srgbClr val="FFFFFF"/>
                    </a:solidFill>
                    <a:latin typeface="Arial" panose="020B0604020202020204"/>
                    <a:ea typeface="Roboto Light" panose="02000000000000000000" pitchFamily="2" charset="0"/>
                  </a:rPr>
                  <a:t>Bruker starter tjenester og gjør data tilgjengelig i tjenestene</a:t>
                </a:r>
              </a:p>
            </p:txBody>
          </p:sp>
        </p:grpSp>
        <p:grpSp>
          <p:nvGrpSpPr>
            <p:cNvPr id="34" name="Group 33">
              <a:extLst>
                <a:ext uri="{FF2B5EF4-FFF2-40B4-BE49-F238E27FC236}">
                  <a16:creationId xmlns:a16="http://schemas.microsoft.com/office/drawing/2014/main" id="{2BF85011-5503-873E-D096-BAC4CC31ADC8}"/>
                </a:ext>
              </a:extLst>
            </p:cNvPr>
            <p:cNvGrpSpPr/>
            <p:nvPr/>
          </p:nvGrpSpPr>
          <p:grpSpPr>
            <a:xfrm>
              <a:off x="7503107" y="4717679"/>
              <a:ext cx="1566951" cy="1321785"/>
              <a:chOff x="7503107" y="4717679"/>
              <a:chExt cx="1566951" cy="1321785"/>
            </a:xfrm>
          </p:grpSpPr>
          <p:sp>
            <p:nvSpPr>
              <p:cNvPr id="7" name="Freeform 58">
                <a:extLst>
                  <a:ext uri="{FF2B5EF4-FFF2-40B4-BE49-F238E27FC236}">
                    <a16:creationId xmlns:a16="http://schemas.microsoft.com/office/drawing/2014/main" id="{ECEDFB6B-E0F3-B325-971B-E73B3A08509F}"/>
                  </a:ext>
                </a:extLst>
              </p:cNvPr>
              <p:cNvSpPr/>
              <p:nvPr/>
            </p:nvSpPr>
            <p:spPr>
              <a:xfrm rot="10800000">
                <a:off x="7503107" y="4717679"/>
                <a:ext cx="1566949" cy="1321785"/>
              </a:xfrm>
              <a:custGeom>
                <a:avLst/>
                <a:gdLst>
                  <a:gd name="connsiteX0" fmla="*/ 509814 w 1012883"/>
                  <a:gd name="connsiteY0" fmla="*/ 0 h 747718"/>
                  <a:gd name="connsiteX1" fmla="*/ 1012883 w 1012883"/>
                  <a:gd name="connsiteY1" fmla="*/ 747718 h 747718"/>
                  <a:gd name="connsiteX2" fmla="*/ 0 w 1012883"/>
                  <a:gd name="connsiteY2" fmla="*/ 747718 h 747718"/>
                </a:gdLst>
                <a:ahLst/>
                <a:cxnLst>
                  <a:cxn ang="0">
                    <a:pos x="connsiteX0" y="connsiteY0"/>
                  </a:cxn>
                  <a:cxn ang="0">
                    <a:pos x="connsiteX1" y="connsiteY1"/>
                  </a:cxn>
                  <a:cxn ang="0">
                    <a:pos x="connsiteX2" y="connsiteY2"/>
                  </a:cxn>
                </a:cxnLst>
                <a:rect l="l" t="t" r="r" b="b"/>
                <a:pathLst>
                  <a:path w="1012883" h="747718">
                    <a:moveTo>
                      <a:pt x="509814" y="0"/>
                    </a:moveTo>
                    <a:lnTo>
                      <a:pt x="1012883" y="747718"/>
                    </a:lnTo>
                    <a:lnTo>
                      <a:pt x="0" y="747718"/>
                    </a:lnTo>
                    <a:close/>
                  </a:path>
                </a:pathLst>
              </a:custGeom>
              <a:solidFill>
                <a:srgbClr val="E5AA20"/>
              </a:solidFill>
              <a:ln>
                <a:noFill/>
              </a:ln>
            </p:spPr>
            <p:style>
              <a:lnRef idx="0">
                <a:scrgbClr r="0" g="0" b="0"/>
              </a:lnRef>
              <a:fillRef idx="0">
                <a:scrgbClr r="0" g="0" b="0"/>
              </a:fillRef>
              <a:effectRef idx="0">
                <a:scrgbClr r="0" g="0" b="0"/>
              </a:effectRef>
              <a:fontRef idx="minor">
                <a:schemeClr val="lt1"/>
              </a:fontRef>
            </p:style>
            <p:txBody>
              <a:bodyPr tIns="383963" rtlCol="0" anchor="ctr"/>
              <a:lstStyle/>
              <a:p>
                <a:pPr algn="ctr">
                  <a:spcBef>
                    <a:spcPts val="533"/>
                  </a:spcBef>
                </a:pPr>
                <a:endParaRPr lang="en-US" sz="1600" b="1">
                  <a:solidFill>
                    <a:srgbClr val="FFFFFF"/>
                  </a:solidFill>
                  <a:latin typeface="Arial" panose="020B0604020202020204"/>
                </a:endParaRPr>
              </a:p>
            </p:txBody>
          </p:sp>
          <p:sp>
            <p:nvSpPr>
              <p:cNvPr id="8" name="TextBox 7">
                <a:extLst>
                  <a:ext uri="{FF2B5EF4-FFF2-40B4-BE49-F238E27FC236}">
                    <a16:creationId xmlns:a16="http://schemas.microsoft.com/office/drawing/2014/main" id="{DCEA7991-3CDE-FA3F-87F2-C693BC84115D}"/>
                  </a:ext>
                </a:extLst>
              </p:cNvPr>
              <p:cNvSpPr txBox="1"/>
              <p:nvPr/>
            </p:nvSpPr>
            <p:spPr>
              <a:xfrm>
                <a:off x="7503109" y="4816115"/>
                <a:ext cx="1566949" cy="807992"/>
              </a:xfrm>
              <a:prstGeom prst="rect">
                <a:avLst/>
              </a:prstGeom>
              <a:noFill/>
            </p:spPr>
            <p:txBody>
              <a:bodyPr wrap="square" rtlCol="0">
                <a:spAutoFit/>
              </a:bodyPr>
              <a:lstStyle/>
              <a:p>
                <a:pPr algn="ctr"/>
                <a:r>
                  <a:rPr lang="nb-NO" sz="1600">
                    <a:solidFill>
                      <a:srgbClr val="FFFFFF"/>
                    </a:solidFill>
                    <a:latin typeface="Arial" panose="020B0604020202020204"/>
                    <a:ea typeface="Roboto Light" panose="02000000000000000000" pitchFamily="2" charset="0"/>
                  </a:rPr>
                  <a:t>Veiledning – </a:t>
                </a:r>
              </a:p>
              <a:p>
                <a:pPr algn="ctr"/>
                <a:r>
                  <a:rPr lang="nb-NO" sz="1600">
                    <a:solidFill>
                      <a:srgbClr val="FFFFFF"/>
                    </a:solidFill>
                    <a:latin typeface="Arial" panose="020B0604020202020204"/>
                    <a:ea typeface="Roboto Light" panose="02000000000000000000" pitchFamily="2" charset="0"/>
                  </a:rPr>
                  <a:t>uten å oppgi personinfo</a:t>
                </a:r>
              </a:p>
              <a:p>
                <a:pPr algn="ctr"/>
                <a:endParaRPr lang="nb-NO" sz="1600">
                  <a:solidFill>
                    <a:prstClr val="white"/>
                  </a:solidFill>
                  <a:latin typeface="Arial" panose="020B0604020202020204"/>
                  <a:ea typeface="Roboto Light" panose="02000000000000000000" pitchFamily="2" charset="0"/>
                </a:endParaRPr>
              </a:p>
            </p:txBody>
          </p:sp>
        </p:grpSp>
      </p:grpSp>
      <p:sp>
        <p:nvSpPr>
          <p:cNvPr id="12" name="Freeform 53">
            <a:extLst>
              <a:ext uri="{FF2B5EF4-FFF2-40B4-BE49-F238E27FC236}">
                <a16:creationId xmlns:a16="http://schemas.microsoft.com/office/drawing/2014/main" id="{AF87DA38-5285-F315-94B2-2DC21B487973}"/>
              </a:ext>
            </a:extLst>
          </p:cNvPr>
          <p:cNvSpPr/>
          <p:nvPr/>
        </p:nvSpPr>
        <p:spPr>
          <a:xfrm>
            <a:off x="499911" y="7124013"/>
            <a:ext cx="6871012" cy="928268"/>
          </a:xfrm>
          <a:custGeom>
            <a:avLst/>
            <a:gdLst>
              <a:gd name="connsiteX0" fmla="*/ 477300 w 5181600"/>
              <a:gd name="connsiteY0" fmla="*/ 0 h 700030"/>
              <a:gd name="connsiteX1" fmla="*/ 4710617 w 5181600"/>
              <a:gd name="connsiteY1" fmla="*/ 0 h 700030"/>
              <a:gd name="connsiteX2" fmla="*/ 5181600 w 5181600"/>
              <a:gd name="connsiteY2" fmla="*/ 700030 h 700030"/>
              <a:gd name="connsiteX3" fmla="*/ 0 w 5181600"/>
              <a:gd name="connsiteY3" fmla="*/ 700030 h 700030"/>
            </a:gdLst>
            <a:ahLst/>
            <a:cxnLst>
              <a:cxn ang="0">
                <a:pos x="connsiteX0" y="connsiteY0"/>
              </a:cxn>
              <a:cxn ang="0">
                <a:pos x="connsiteX1" y="connsiteY1"/>
              </a:cxn>
              <a:cxn ang="0">
                <a:pos x="connsiteX2" y="connsiteY2"/>
              </a:cxn>
              <a:cxn ang="0">
                <a:pos x="connsiteX3" y="connsiteY3"/>
              </a:cxn>
            </a:cxnLst>
            <a:rect l="l" t="t" r="r" b="b"/>
            <a:pathLst>
              <a:path w="5181600" h="700030">
                <a:moveTo>
                  <a:pt x="477300" y="0"/>
                </a:moveTo>
                <a:lnTo>
                  <a:pt x="4710617" y="0"/>
                </a:lnTo>
                <a:lnTo>
                  <a:pt x="5181600" y="700030"/>
                </a:lnTo>
                <a:lnTo>
                  <a:pt x="0" y="700030"/>
                </a:lnTo>
                <a:close/>
              </a:path>
            </a:pathLst>
          </a:custGeom>
          <a:solidFill>
            <a:srgbClr val="1EAC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533"/>
              </a:spcBef>
            </a:pPr>
            <a:r>
              <a:rPr lang="en-US" sz="1600" err="1">
                <a:solidFill>
                  <a:srgbClr val="FFFFFF"/>
                </a:solidFill>
                <a:latin typeface="Arial" panose="020B0604020202020204"/>
                <a:ea typeface="Roboto Light" panose="02000000000000000000" pitchFamily="2" charset="0"/>
              </a:rPr>
              <a:t>Generell</a:t>
            </a:r>
            <a:r>
              <a:rPr lang="en-US" sz="1600">
                <a:solidFill>
                  <a:srgbClr val="FFFFFF"/>
                </a:solidFill>
                <a:latin typeface="Arial" panose="020B0604020202020204"/>
                <a:ea typeface="Roboto Light" panose="02000000000000000000" pitchFamily="2" charset="0"/>
              </a:rPr>
              <a:t> </a:t>
            </a:r>
            <a:r>
              <a:rPr lang="en-US" sz="1600" err="1">
                <a:solidFill>
                  <a:srgbClr val="FFFFFF"/>
                </a:solidFill>
                <a:latin typeface="Arial" panose="020B0604020202020204"/>
                <a:ea typeface="Roboto Light" panose="02000000000000000000" pitchFamily="2" charset="0"/>
              </a:rPr>
              <a:t>veiledning</a:t>
            </a:r>
            <a:endParaRPr lang="en-US" sz="1600">
              <a:solidFill>
                <a:srgbClr val="FFFFFF"/>
              </a:solidFill>
              <a:latin typeface="Arial" panose="020B0604020202020204"/>
            </a:endParaRPr>
          </a:p>
        </p:txBody>
      </p:sp>
      <p:sp>
        <p:nvSpPr>
          <p:cNvPr id="13" name="Freeform 50">
            <a:extLst>
              <a:ext uri="{FF2B5EF4-FFF2-40B4-BE49-F238E27FC236}">
                <a16:creationId xmlns:a16="http://schemas.microsoft.com/office/drawing/2014/main" id="{6B76E429-68FE-421C-1C11-E0339004DC57}"/>
              </a:ext>
            </a:extLst>
          </p:cNvPr>
          <p:cNvSpPr/>
          <p:nvPr/>
        </p:nvSpPr>
        <p:spPr>
          <a:xfrm>
            <a:off x="1195501" y="6103831"/>
            <a:ext cx="5489039" cy="928268"/>
          </a:xfrm>
          <a:custGeom>
            <a:avLst/>
            <a:gdLst>
              <a:gd name="connsiteX0" fmla="*/ 477300 w 4139421"/>
              <a:gd name="connsiteY0" fmla="*/ 0 h 700030"/>
              <a:gd name="connsiteX1" fmla="*/ 3668437 w 4139421"/>
              <a:gd name="connsiteY1" fmla="*/ 0 h 700030"/>
              <a:gd name="connsiteX2" fmla="*/ 4139421 w 4139421"/>
              <a:gd name="connsiteY2" fmla="*/ 700030 h 700030"/>
              <a:gd name="connsiteX3" fmla="*/ 0 w 4139421"/>
              <a:gd name="connsiteY3" fmla="*/ 700030 h 700030"/>
            </a:gdLst>
            <a:ahLst/>
            <a:cxnLst>
              <a:cxn ang="0">
                <a:pos x="connsiteX0" y="connsiteY0"/>
              </a:cxn>
              <a:cxn ang="0">
                <a:pos x="connsiteX1" y="connsiteY1"/>
              </a:cxn>
              <a:cxn ang="0">
                <a:pos x="connsiteX2" y="connsiteY2"/>
              </a:cxn>
              <a:cxn ang="0">
                <a:pos x="connsiteX3" y="connsiteY3"/>
              </a:cxn>
            </a:cxnLst>
            <a:rect l="l" t="t" r="r" b="b"/>
            <a:pathLst>
              <a:path w="4139421" h="700030">
                <a:moveTo>
                  <a:pt x="477300" y="0"/>
                </a:moveTo>
                <a:lnTo>
                  <a:pt x="3668437" y="0"/>
                </a:lnTo>
                <a:lnTo>
                  <a:pt x="4139421" y="700030"/>
                </a:lnTo>
                <a:lnTo>
                  <a:pt x="0" y="700030"/>
                </a:lnTo>
                <a:close/>
              </a:path>
            </a:pathLst>
          </a:custGeom>
          <a:solidFill>
            <a:srgbClr val="1EAC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533"/>
              </a:spcBef>
            </a:pPr>
            <a:r>
              <a:rPr lang="en-US" sz="1600" err="1">
                <a:solidFill>
                  <a:srgbClr val="FFFFFF"/>
                </a:solidFill>
                <a:latin typeface="Arial" panose="020B0604020202020204"/>
                <a:ea typeface="Roboto Light" panose="02000000000000000000" pitchFamily="2" charset="0"/>
              </a:rPr>
              <a:t>Situasjonsbasert</a:t>
            </a:r>
            <a:r>
              <a:rPr lang="en-US" sz="1600">
                <a:solidFill>
                  <a:srgbClr val="FFFFFF"/>
                </a:solidFill>
                <a:latin typeface="Arial" panose="020B0604020202020204"/>
                <a:ea typeface="Roboto Light" panose="02000000000000000000" pitchFamily="2" charset="0"/>
              </a:rPr>
              <a:t> </a:t>
            </a:r>
            <a:r>
              <a:rPr lang="en-US" sz="1600" err="1">
                <a:solidFill>
                  <a:srgbClr val="FFFFFF"/>
                </a:solidFill>
                <a:latin typeface="Arial" panose="020B0604020202020204"/>
                <a:ea typeface="Roboto Light" panose="02000000000000000000" pitchFamily="2" charset="0"/>
              </a:rPr>
              <a:t>veiledning</a:t>
            </a:r>
            <a:endParaRPr lang="en-US" sz="1600">
              <a:solidFill>
                <a:srgbClr val="FFFFFF"/>
              </a:solidFill>
              <a:latin typeface="Arial" panose="020B0604020202020204"/>
            </a:endParaRPr>
          </a:p>
        </p:txBody>
      </p:sp>
      <p:sp>
        <p:nvSpPr>
          <p:cNvPr id="14" name="Freeform 55">
            <a:extLst>
              <a:ext uri="{FF2B5EF4-FFF2-40B4-BE49-F238E27FC236}">
                <a16:creationId xmlns:a16="http://schemas.microsoft.com/office/drawing/2014/main" id="{72EDC7CC-DDCB-560B-1EDE-306FF31BCF33}"/>
              </a:ext>
            </a:extLst>
          </p:cNvPr>
          <p:cNvSpPr/>
          <p:nvPr/>
        </p:nvSpPr>
        <p:spPr>
          <a:xfrm>
            <a:off x="1891091" y="5083647"/>
            <a:ext cx="4107067" cy="928268"/>
          </a:xfrm>
          <a:custGeom>
            <a:avLst/>
            <a:gdLst>
              <a:gd name="connsiteX0" fmla="*/ 477299 w 3097241"/>
              <a:gd name="connsiteY0" fmla="*/ 0 h 700030"/>
              <a:gd name="connsiteX1" fmla="*/ 2626257 w 3097241"/>
              <a:gd name="connsiteY1" fmla="*/ 0 h 700030"/>
              <a:gd name="connsiteX2" fmla="*/ 3097241 w 3097241"/>
              <a:gd name="connsiteY2" fmla="*/ 700030 h 700030"/>
              <a:gd name="connsiteX3" fmla="*/ 0 w 3097241"/>
              <a:gd name="connsiteY3" fmla="*/ 700030 h 700030"/>
            </a:gdLst>
            <a:ahLst/>
            <a:cxnLst>
              <a:cxn ang="0">
                <a:pos x="connsiteX0" y="connsiteY0"/>
              </a:cxn>
              <a:cxn ang="0">
                <a:pos x="connsiteX1" y="connsiteY1"/>
              </a:cxn>
              <a:cxn ang="0">
                <a:pos x="connsiteX2" y="connsiteY2"/>
              </a:cxn>
              <a:cxn ang="0">
                <a:pos x="connsiteX3" y="connsiteY3"/>
              </a:cxn>
            </a:cxnLst>
            <a:rect l="l" t="t" r="r" b="b"/>
            <a:pathLst>
              <a:path w="3097241" h="700030">
                <a:moveTo>
                  <a:pt x="477299" y="0"/>
                </a:moveTo>
                <a:lnTo>
                  <a:pt x="2626257" y="0"/>
                </a:lnTo>
                <a:lnTo>
                  <a:pt x="3097241" y="700030"/>
                </a:lnTo>
                <a:lnTo>
                  <a:pt x="0" y="700030"/>
                </a:lnTo>
                <a:close/>
              </a:path>
            </a:pathLst>
          </a:custGeom>
          <a:solidFill>
            <a:srgbClr val="1EAC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533"/>
              </a:spcBef>
            </a:pPr>
            <a:r>
              <a:rPr lang="en-US" sz="1600">
                <a:solidFill>
                  <a:srgbClr val="FFFFFF"/>
                </a:solidFill>
                <a:latin typeface="Arial" panose="020B0604020202020204"/>
                <a:ea typeface="Roboto Light" panose="02000000000000000000" pitchFamily="2" charset="0"/>
              </a:rPr>
              <a:t>Digital </a:t>
            </a:r>
            <a:r>
              <a:rPr lang="en-US" sz="1600" err="1">
                <a:solidFill>
                  <a:srgbClr val="FFFFFF"/>
                </a:solidFill>
                <a:latin typeface="Arial" panose="020B0604020202020204"/>
                <a:ea typeface="Roboto Light" panose="02000000000000000000" pitchFamily="2" charset="0"/>
              </a:rPr>
              <a:t>assistanse</a:t>
            </a:r>
            <a:r>
              <a:rPr lang="en-US" sz="1600">
                <a:solidFill>
                  <a:srgbClr val="FFFFFF"/>
                </a:solidFill>
                <a:latin typeface="Arial" panose="020B0604020202020204"/>
                <a:ea typeface="Roboto Light" panose="02000000000000000000" pitchFamily="2" charset="0"/>
              </a:rPr>
              <a:t> </a:t>
            </a:r>
          </a:p>
          <a:p>
            <a:pPr algn="ctr">
              <a:spcBef>
                <a:spcPts val="533"/>
              </a:spcBef>
            </a:pPr>
            <a:r>
              <a:rPr lang="en-US" sz="1600">
                <a:solidFill>
                  <a:srgbClr val="FFFFFF"/>
                </a:solidFill>
                <a:latin typeface="Arial" panose="020B0604020202020204"/>
                <a:ea typeface="Roboto Light" panose="02000000000000000000" pitchFamily="2" charset="0"/>
              </a:rPr>
              <a:t>(</a:t>
            </a:r>
            <a:r>
              <a:rPr lang="en-US" sz="1600" err="1">
                <a:solidFill>
                  <a:srgbClr val="FFFFFF"/>
                </a:solidFill>
                <a:latin typeface="Arial" panose="020B0604020202020204"/>
                <a:ea typeface="Roboto Light" panose="02000000000000000000" pitchFamily="2" charset="0"/>
              </a:rPr>
              <a:t>Personlig</a:t>
            </a:r>
            <a:r>
              <a:rPr lang="en-US" sz="1600">
                <a:solidFill>
                  <a:srgbClr val="FFFFFF"/>
                </a:solidFill>
                <a:latin typeface="Arial" panose="020B0604020202020204"/>
                <a:ea typeface="Roboto Light" panose="02000000000000000000" pitchFamily="2" charset="0"/>
              </a:rPr>
              <a:t>)</a:t>
            </a:r>
            <a:endParaRPr lang="en-US" sz="1600">
              <a:solidFill>
                <a:srgbClr val="FFFFFF"/>
              </a:solidFill>
              <a:latin typeface="Arial" panose="020B0604020202020204"/>
            </a:endParaRPr>
          </a:p>
        </p:txBody>
      </p:sp>
      <p:sp>
        <p:nvSpPr>
          <p:cNvPr id="15" name="Freeform 57">
            <a:extLst>
              <a:ext uri="{FF2B5EF4-FFF2-40B4-BE49-F238E27FC236}">
                <a16:creationId xmlns:a16="http://schemas.microsoft.com/office/drawing/2014/main" id="{C2E5DBF0-83D9-EBA3-1527-965DE510A505}"/>
              </a:ext>
            </a:extLst>
          </p:cNvPr>
          <p:cNvSpPr/>
          <p:nvPr/>
        </p:nvSpPr>
        <p:spPr>
          <a:xfrm>
            <a:off x="2586675" y="4063465"/>
            <a:ext cx="2725097" cy="928268"/>
          </a:xfrm>
          <a:custGeom>
            <a:avLst/>
            <a:gdLst>
              <a:gd name="connsiteX0" fmla="*/ 477299 w 2055062"/>
              <a:gd name="connsiteY0" fmla="*/ 0 h 700030"/>
              <a:gd name="connsiteX1" fmla="*/ 1584078 w 2055062"/>
              <a:gd name="connsiteY1" fmla="*/ 0 h 700030"/>
              <a:gd name="connsiteX2" fmla="*/ 2055062 w 2055062"/>
              <a:gd name="connsiteY2" fmla="*/ 700030 h 700030"/>
              <a:gd name="connsiteX3" fmla="*/ 0 w 2055062"/>
              <a:gd name="connsiteY3" fmla="*/ 700030 h 700030"/>
            </a:gdLst>
            <a:ahLst/>
            <a:cxnLst>
              <a:cxn ang="0">
                <a:pos x="connsiteX0" y="connsiteY0"/>
              </a:cxn>
              <a:cxn ang="0">
                <a:pos x="connsiteX1" y="connsiteY1"/>
              </a:cxn>
              <a:cxn ang="0">
                <a:pos x="connsiteX2" y="connsiteY2"/>
              </a:cxn>
              <a:cxn ang="0">
                <a:pos x="connsiteX3" y="connsiteY3"/>
              </a:cxn>
            </a:cxnLst>
            <a:rect l="l" t="t" r="r" b="b"/>
            <a:pathLst>
              <a:path w="2055062" h="700030">
                <a:moveTo>
                  <a:pt x="477299" y="0"/>
                </a:moveTo>
                <a:lnTo>
                  <a:pt x="1584078" y="0"/>
                </a:lnTo>
                <a:lnTo>
                  <a:pt x="2055062" y="700030"/>
                </a:lnTo>
                <a:lnTo>
                  <a:pt x="0" y="700030"/>
                </a:lnTo>
                <a:close/>
              </a:path>
            </a:pathLst>
          </a:custGeom>
          <a:solidFill>
            <a:srgbClr val="1EAC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533"/>
              </a:spcBef>
            </a:pPr>
            <a:r>
              <a:rPr lang="en-US" sz="1600" err="1">
                <a:solidFill>
                  <a:srgbClr val="FFFFFF"/>
                </a:solidFill>
                <a:latin typeface="Arial" panose="020B0604020202020204"/>
                <a:ea typeface="Roboto Light" panose="02000000000000000000" pitchFamily="2" charset="0"/>
              </a:rPr>
              <a:t>Proaktiv</a:t>
            </a:r>
            <a:r>
              <a:rPr lang="en-US" sz="1600">
                <a:solidFill>
                  <a:srgbClr val="FFFFFF"/>
                </a:solidFill>
                <a:latin typeface="Arial" panose="020B0604020202020204"/>
                <a:ea typeface="Roboto Light" panose="02000000000000000000" pitchFamily="2" charset="0"/>
              </a:rPr>
              <a:t> </a:t>
            </a:r>
          </a:p>
          <a:p>
            <a:pPr algn="ctr">
              <a:spcBef>
                <a:spcPts val="533"/>
              </a:spcBef>
            </a:pPr>
            <a:r>
              <a:rPr lang="en-US" sz="1600" err="1">
                <a:solidFill>
                  <a:srgbClr val="FFFFFF"/>
                </a:solidFill>
                <a:latin typeface="Arial" panose="020B0604020202020204"/>
                <a:ea typeface="Roboto Light" panose="02000000000000000000" pitchFamily="2" charset="0"/>
              </a:rPr>
              <a:t>assistanse</a:t>
            </a:r>
            <a:r>
              <a:rPr lang="en-US" sz="1600">
                <a:solidFill>
                  <a:srgbClr val="FFFFFF"/>
                </a:solidFill>
                <a:latin typeface="Arial" panose="020B0604020202020204"/>
                <a:ea typeface="Roboto Light" panose="02000000000000000000" pitchFamily="2" charset="0"/>
              </a:rPr>
              <a:t> (</a:t>
            </a:r>
            <a:r>
              <a:rPr lang="en-US" sz="1600" err="1">
                <a:solidFill>
                  <a:srgbClr val="FFFFFF"/>
                </a:solidFill>
                <a:latin typeface="Arial" panose="020B0604020202020204"/>
                <a:ea typeface="Roboto Light" panose="02000000000000000000" pitchFamily="2" charset="0"/>
              </a:rPr>
              <a:t>Personlig</a:t>
            </a:r>
            <a:r>
              <a:rPr lang="en-US" sz="1600">
                <a:solidFill>
                  <a:srgbClr val="FFFFFF"/>
                </a:solidFill>
                <a:latin typeface="Arial" panose="020B0604020202020204"/>
                <a:ea typeface="Roboto Light" panose="02000000000000000000" pitchFamily="2" charset="0"/>
              </a:rPr>
              <a:t>)</a:t>
            </a:r>
            <a:endParaRPr lang="en-US" sz="1600">
              <a:solidFill>
                <a:srgbClr val="FFFFFF"/>
              </a:solidFill>
              <a:latin typeface="Arial" panose="020B0604020202020204"/>
            </a:endParaRPr>
          </a:p>
        </p:txBody>
      </p:sp>
      <p:sp>
        <p:nvSpPr>
          <p:cNvPr id="16" name="Freeform 58">
            <a:extLst>
              <a:ext uri="{FF2B5EF4-FFF2-40B4-BE49-F238E27FC236}">
                <a16:creationId xmlns:a16="http://schemas.microsoft.com/office/drawing/2014/main" id="{7BBACC5F-7893-5719-B79C-C46CCA9F7032}"/>
              </a:ext>
            </a:extLst>
          </p:cNvPr>
          <p:cNvSpPr/>
          <p:nvPr/>
        </p:nvSpPr>
        <p:spPr>
          <a:xfrm>
            <a:off x="3282266" y="2980046"/>
            <a:ext cx="1343125" cy="991504"/>
          </a:xfrm>
          <a:custGeom>
            <a:avLst/>
            <a:gdLst>
              <a:gd name="connsiteX0" fmla="*/ 509814 w 1012883"/>
              <a:gd name="connsiteY0" fmla="*/ 0 h 747718"/>
              <a:gd name="connsiteX1" fmla="*/ 1012883 w 1012883"/>
              <a:gd name="connsiteY1" fmla="*/ 747718 h 747718"/>
              <a:gd name="connsiteX2" fmla="*/ 0 w 1012883"/>
              <a:gd name="connsiteY2" fmla="*/ 747718 h 747718"/>
            </a:gdLst>
            <a:ahLst/>
            <a:cxnLst>
              <a:cxn ang="0">
                <a:pos x="connsiteX0" y="connsiteY0"/>
              </a:cxn>
              <a:cxn ang="0">
                <a:pos x="connsiteX1" y="connsiteY1"/>
              </a:cxn>
              <a:cxn ang="0">
                <a:pos x="connsiteX2" y="connsiteY2"/>
              </a:cxn>
            </a:cxnLst>
            <a:rect l="l" t="t" r="r" b="b"/>
            <a:pathLst>
              <a:path w="1012883" h="747718">
                <a:moveTo>
                  <a:pt x="509814" y="0"/>
                </a:moveTo>
                <a:lnTo>
                  <a:pt x="1012883" y="747718"/>
                </a:lnTo>
                <a:lnTo>
                  <a:pt x="0" y="747718"/>
                </a:lnTo>
                <a:close/>
              </a:path>
            </a:pathLst>
          </a:custGeom>
          <a:solidFill>
            <a:srgbClr val="1EACF5"/>
          </a:solidFill>
          <a:ln>
            <a:noFill/>
          </a:ln>
        </p:spPr>
        <p:style>
          <a:lnRef idx="0">
            <a:scrgbClr r="0" g="0" b="0"/>
          </a:lnRef>
          <a:fillRef idx="0">
            <a:scrgbClr r="0" g="0" b="0"/>
          </a:fillRef>
          <a:effectRef idx="0">
            <a:scrgbClr r="0" g="0" b="0"/>
          </a:effectRef>
          <a:fontRef idx="minor">
            <a:schemeClr val="lt1"/>
          </a:fontRef>
        </p:style>
        <p:txBody>
          <a:bodyPr tIns="383963" rtlCol="0" anchor="ctr"/>
          <a:lstStyle/>
          <a:p>
            <a:pPr algn="ctr">
              <a:spcBef>
                <a:spcPts val="533"/>
              </a:spcBef>
            </a:pPr>
            <a:r>
              <a:rPr lang="en-US" sz="1600" err="1">
                <a:solidFill>
                  <a:srgbClr val="FFFFFF"/>
                </a:solidFill>
                <a:latin typeface="Arial" panose="020B0604020202020204"/>
                <a:ea typeface="Roboto Light" panose="02000000000000000000" pitchFamily="2" charset="0"/>
              </a:rPr>
              <a:t>Autom</a:t>
            </a:r>
            <a:r>
              <a:rPr lang="en-US" sz="1600">
                <a:solidFill>
                  <a:srgbClr val="FFFFFF"/>
                </a:solidFill>
                <a:latin typeface="Arial" panose="020B0604020202020204"/>
                <a:ea typeface="Roboto Light" panose="02000000000000000000" pitchFamily="2" charset="0"/>
              </a:rPr>
              <a:t>-</a:t>
            </a:r>
          </a:p>
          <a:p>
            <a:pPr algn="ctr">
              <a:spcBef>
                <a:spcPts val="533"/>
              </a:spcBef>
            </a:pPr>
            <a:r>
              <a:rPr lang="en-US" sz="1600" err="1">
                <a:solidFill>
                  <a:srgbClr val="FFFFFF"/>
                </a:solidFill>
                <a:latin typeface="Arial" panose="020B0604020202020204"/>
                <a:ea typeface="Roboto Light" panose="02000000000000000000" pitchFamily="2" charset="0"/>
              </a:rPr>
              <a:t>atisert</a:t>
            </a:r>
            <a:endParaRPr lang="en-US" sz="1600">
              <a:solidFill>
                <a:srgbClr val="FFFFFF"/>
              </a:solidFill>
              <a:latin typeface="Arial" panose="020B0604020202020204"/>
            </a:endParaRPr>
          </a:p>
        </p:txBody>
      </p:sp>
      <p:sp>
        <p:nvSpPr>
          <p:cNvPr id="3" name="TekstSylinder 2">
            <a:extLst>
              <a:ext uri="{FF2B5EF4-FFF2-40B4-BE49-F238E27FC236}">
                <a16:creationId xmlns:a16="http://schemas.microsoft.com/office/drawing/2014/main" id="{B010C288-163C-7321-A7FF-81EA446BC337}"/>
              </a:ext>
            </a:extLst>
          </p:cNvPr>
          <p:cNvSpPr txBox="1"/>
          <p:nvPr/>
        </p:nvSpPr>
        <p:spPr>
          <a:xfrm>
            <a:off x="11403002" y="2958833"/>
            <a:ext cx="4457491" cy="5632311"/>
          </a:xfrm>
          <a:prstGeom prst="rect">
            <a:avLst/>
          </a:prstGeom>
          <a:noFill/>
        </p:spPr>
        <p:txBody>
          <a:bodyPr wrap="square" rtlCol="0">
            <a:spAutoFit/>
          </a:bodyPr>
          <a:lstStyle/>
          <a:p>
            <a:r>
              <a:rPr lang="nb-NO" sz="2000" dirty="0">
                <a:solidFill>
                  <a:schemeClr val="bg1"/>
                </a:solidFill>
              </a:rPr>
              <a:t>Informasjon og tjenester fra det offentlige tilbys på ulike former, fra generell veiledning til helautomatiserte tjenester brukeren mottar uten å be om dem. </a:t>
            </a:r>
          </a:p>
          <a:p>
            <a:endParaRPr lang="nb-NO" sz="2000" dirty="0">
              <a:solidFill>
                <a:schemeClr val="bg1"/>
              </a:solidFill>
            </a:endParaRPr>
          </a:p>
          <a:p>
            <a:r>
              <a:rPr lang="nb-NO" sz="2000" dirty="0">
                <a:solidFill>
                  <a:schemeClr val="bg1"/>
                </a:solidFill>
              </a:rPr>
              <a:t>Sammenhengende tjenester kobler sammen informasjon og tjenester fra ulike etater, slik at de fremstår helhetlig for bruker. Disse kan være på ulikt nivå i tjenestepyramiden. </a:t>
            </a:r>
          </a:p>
          <a:p>
            <a:endParaRPr lang="nb-NO" sz="2000" dirty="0">
              <a:solidFill>
                <a:schemeClr val="bg1"/>
              </a:solidFill>
            </a:endParaRPr>
          </a:p>
          <a:p>
            <a:r>
              <a:rPr lang="nb-NO" sz="2000" dirty="0">
                <a:solidFill>
                  <a:schemeClr val="bg1"/>
                </a:solidFill>
              </a:rPr>
              <a:t>Det er lettere å skape helhetlige og sammenhengende tjenester, når tjenestene som skal kobles er digitalisert og befinner seg høyere opp i pyramiden.</a:t>
            </a:r>
          </a:p>
          <a:p>
            <a:endParaRPr lang="nb-NO" sz="2000" dirty="0">
              <a:solidFill>
                <a:schemeClr val="bg1"/>
              </a:solidFill>
            </a:endParaRPr>
          </a:p>
        </p:txBody>
      </p:sp>
      <p:sp>
        <p:nvSpPr>
          <p:cNvPr id="11" name="TextBox 10">
            <a:extLst>
              <a:ext uri="{FF2B5EF4-FFF2-40B4-BE49-F238E27FC236}">
                <a16:creationId xmlns:a16="http://schemas.microsoft.com/office/drawing/2014/main" id="{B8AE35B8-8DDB-2192-6D61-955CD206758F}"/>
              </a:ext>
            </a:extLst>
          </p:cNvPr>
          <p:cNvSpPr txBox="1"/>
          <p:nvPr/>
        </p:nvSpPr>
        <p:spPr>
          <a:xfrm>
            <a:off x="14758988" y="300038"/>
            <a:ext cx="1385887" cy="879185"/>
          </a:xfrm>
          <a:prstGeom prst="rect">
            <a:avLst/>
          </a:prstGeom>
          <a:solidFill>
            <a:srgbClr val="1E2B3C"/>
          </a:solidFill>
          <a:ln>
            <a:solidFill>
              <a:srgbClr val="000032"/>
            </a:solidFill>
          </a:ln>
        </p:spPr>
        <p:txBody>
          <a:bodyPr wrap="square" rtlCol="0">
            <a:spAutoFit/>
          </a:bodyPr>
          <a:lstStyle/>
          <a:p>
            <a:endParaRPr lang="en-US"/>
          </a:p>
        </p:txBody>
      </p:sp>
    </p:spTree>
    <p:extLst>
      <p:ext uri="{BB962C8B-B14F-4D97-AF65-F5344CB8AC3E}">
        <p14:creationId xmlns:p14="http://schemas.microsoft.com/office/powerpoint/2010/main" val="3262273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455355-41A9-E1C6-853D-CB3373E3A4F7}"/>
              </a:ext>
            </a:extLst>
          </p:cNvPr>
          <p:cNvSpPr>
            <a:spLocks noGrp="1"/>
          </p:cNvSpPr>
          <p:nvPr>
            <p:ph type="ctrTitle"/>
          </p:nvPr>
        </p:nvSpPr>
        <p:spPr/>
        <p:txBody>
          <a:bodyPr>
            <a:normAutofit fontScale="90000"/>
          </a:bodyPr>
          <a:lstStyle/>
          <a:p>
            <a:r>
              <a:rPr lang="nb-NO" sz="3200" b="1" dirty="0"/>
              <a:t>Strategiske og prinsipielle spørsmål</a:t>
            </a:r>
            <a:br>
              <a:rPr lang="nb-NO" sz="3200" b="1" dirty="0"/>
            </a:br>
            <a:br>
              <a:rPr lang="nb-NO" sz="3200" b="1" dirty="0"/>
            </a:br>
            <a:endParaRPr lang="nb-NO" sz="3200" b="1" dirty="0">
              <a:cs typeface="Arial"/>
            </a:endParaRPr>
          </a:p>
        </p:txBody>
      </p:sp>
    </p:spTree>
    <p:extLst>
      <p:ext uri="{BB962C8B-B14F-4D97-AF65-F5344CB8AC3E}">
        <p14:creationId xmlns:p14="http://schemas.microsoft.com/office/powerpoint/2010/main" val="269177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46BD9A-5E9A-55D8-33C8-5FBE57CA2091}"/>
              </a:ext>
            </a:extLst>
          </p:cNvPr>
          <p:cNvSpPr>
            <a:spLocks noGrp="1"/>
          </p:cNvSpPr>
          <p:nvPr>
            <p:ph type="title"/>
          </p:nvPr>
        </p:nvSpPr>
        <p:spPr>
          <a:xfrm>
            <a:off x="1232374" y="1286402"/>
            <a:ext cx="13444991" cy="692497"/>
          </a:xfrm>
        </p:spPr>
        <p:txBody>
          <a:bodyPr anchor="b">
            <a:normAutofit/>
          </a:bodyPr>
          <a:lstStyle/>
          <a:p>
            <a:r>
              <a:rPr lang="nb-NO" sz="4000" dirty="0"/>
              <a:t>Prinsipielle og strategiske spørsmål som bør diskuteres</a:t>
            </a:r>
          </a:p>
        </p:txBody>
      </p:sp>
      <p:graphicFrame>
        <p:nvGraphicFramePr>
          <p:cNvPr id="3" name="Table 2">
            <a:extLst>
              <a:ext uri="{FF2B5EF4-FFF2-40B4-BE49-F238E27FC236}">
                <a16:creationId xmlns:a16="http://schemas.microsoft.com/office/drawing/2014/main" id="{88E603B2-35D7-DC45-CB5F-61BAD20B9FE4}"/>
              </a:ext>
            </a:extLst>
          </p:cNvPr>
          <p:cNvGraphicFramePr>
            <a:graphicFrameLocks noGrp="1"/>
          </p:cNvGraphicFramePr>
          <p:nvPr/>
        </p:nvGraphicFramePr>
        <p:xfrm>
          <a:off x="1232374" y="2173453"/>
          <a:ext cx="14555617" cy="6966356"/>
        </p:xfrm>
        <a:graphic>
          <a:graphicData uri="http://schemas.openxmlformats.org/drawingml/2006/table">
            <a:tbl>
              <a:tblPr/>
              <a:tblGrid>
                <a:gridCol w="14555617">
                  <a:extLst>
                    <a:ext uri="{9D8B030D-6E8A-4147-A177-3AD203B41FA5}">
                      <a16:colId xmlns:a16="http://schemas.microsoft.com/office/drawing/2014/main" val="2352136239"/>
                    </a:ext>
                  </a:extLst>
                </a:gridCol>
              </a:tblGrid>
              <a:tr h="965066">
                <a:tc>
                  <a:txBody>
                    <a:bodyPr/>
                    <a:lstStyle/>
                    <a:p>
                      <a:pPr algn="l" fontAlgn="ctr">
                        <a:spcBef>
                          <a:spcPts val="0"/>
                        </a:spcBef>
                        <a:spcAft>
                          <a:spcPts val="0"/>
                        </a:spcAft>
                      </a:pPr>
                      <a:r>
                        <a:rPr lang="nb-NO" sz="2000" b="1" i="0" u="none" strike="noStrike" dirty="0">
                          <a:solidFill>
                            <a:srgbClr val="000000"/>
                          </a:solidFill>
                          <a:effectLst/>
                          <a:latin typeface="Arial"/>
                        </a:rPr>
                        <a:t>Sentralt versus distribuert utvikling av offentlige digitale tjenester</a:t>
                      </a:r>
                      <a:endParaRPr lang="nb-NO" sz="2000" b="1" i="0" u="none" strike="noStrike" dirty="0">
                        <a:effectLst/>
                        <a:latin typeface="Arial"/>
                      </a:endParaRPr>
                    </a:p>
                    <a:p>
                      <a:pPr marL="342900" lvl="0" indent="-342900">
                        <a:buFont typeface="Arial" panose="020B0604020202020204" pitchFamily="34" charset="0"/>
                        <a:buChar char="•"/>
                      </a:pPr>
                      <a:r>
                        <a:rPr lang="nb-NO" sz="2000" b="0" i="0" u="none" strike="noStrike" kern="1200" dirty="0">
                          <a:solidFill>
                            <a:srgbClr val="000000"/>
                          </a:solidFill>
                          <a:effectLst/>
                          <a:latin typeface="Arial"/>
                          <a:ea typeface="+mn-ea"/>
                          <a:cs typeface="+mn-cs"/>
                        </a:rPr>
                        <a:t>Det er en trend å gå fra sterke sentrale IT-miljø til tverrfaglige lokale produktteam. Hvilke tverrgående strukturer bør vi bygge for å sikre samhandling mellom lokale team? Hvordan skal ressursene fordeles mellom sentrale strukturer og lokale team for å sikre tilstrekkelig helhet, uten å bremse utviklingstakten mer enn nødvendig for å få det til?</a:t>
                      </a:r>
                    </a:p>
                  </a:txBody>
                  <a:tcPr marL="4965" marR="4965" marT="4965" marB="71495" anchor="ctr">
                    <a:lnL>
                      <a:noFill/>
                    </a:lnL>
                    <a:lnR>
                      <a:noFill/>
                    </a:lnR>
                    <a:lnT>
                      <a:noFill/>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18652876"/>
                  </a:ext>
                </a:extLst>
              </a:tr>
              <a:tr h="853172">
                <a:tc>
                  <a:txBody>
                    <a:bodyPr/>
                    <a:lstStyle/>
                    <a:p>
                      <a:pPr algn="l" fontAlgn="ctr">
                        <a:spcBef>
                          <a:spcPts val="0"/>
                        </a:spcBef>
                        <a:spcAft>
                          <a:spcPts val="0"/>
                        </a:spcAft>
                      </a:pPr>
                      <a:r>
                        <a:rPr lang="nb-NO" sz="2000" b="1" i="0" u="none" strike="noStrike" dirty="0">
                          <a:solidFill>
                            <a:srgbClr val="000000"/>
                          </a:solidFill>
                          <a:effectLst/>
                          <a:latin typeface="Arial"/>
                        </a:rPr>
                        <a:t>Lovpålagt eller frivillig å følge sentrale krav for offentlige virksomheter</a:t>
                      </a:r>
                      <a:endParaRPr lang="nb-NO" sz="2000" b="1" i="0" u="none" strike="noStrike" dirty="0">
                        <a:effectLst/>
                        <a:latin typeface="Arial"/>
                      </a:endParaRPr>
                    </a:p>
                    <a:p>
                      <a:pPr marL="342900" lvl="0" indent="-342900">
                        <a:buFont typeface="Arial" panose="020B0604020202020204" pitchFamily="34" charset="0"/>
                        <a:buChar char="•"/>
                      </a:pPr>
                      <a:r>
                        <a:rPr lang="nb-NO" sz="2000" b="0" i="0" u="none" strike="noStrike" kern="1200" dirty="0">
                          <a:solidFill>
                            <a:srgbClr val="000000"/>
                          </a:solidFill>
                          <a:effectLst/>
                          <a:latin typeface="Arial"/>
                          <a:ea typeface="+mn-ea"/>
                          <a:cs typeface="+mn-cs"/>
                        </a:rPr>
                        <a:t>I hvilke tilfeller bør sentrale krav være obligatoriske (lovpålagte), anbefalte eller frivillig?</a:t>
                      </a:r>
                    </a:p>
                  </a:txBody>
                  <a:tcPr marL="4965" marR="4965" marT="4965" marB="71495"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2239463"/>
                  </a:ext>
                </a:extLst>
              </a:tr>
              <a:tr h="965066">
                <a:tc>
                  <a:txBody>
                    <a:bodyPr/>
                    <a:lstStyle/>
                    <a:p>
                      <a:pPr algn="l" fontAlgn="ctr">
                        <a:spcBef>
                          <a:spcPts val="0"/>
                        </a:spcBef>
                        <a:spcAft>
                          <a:spcPts val="0"/>
                        </a:spcAft>
                      </a:pPr>
                      <a:r>
                        <a:rPr lang="nb-NO" sz="2000" b="1" i="0" u="none" strike="noStrike" dirty="0">
                          <a:solidFill>
                            <a:srgbClr val="000000"/>
                          </a:solidFill>
                          <a:effectLst/>
                          <a:latin typeface="Arial"/>
                        </a:rPr>
                        <a:t>Fellesløsninger eller lokale løsninger som samhandler basert på felles føringer</a:t>
                      </a:r>
                      <a:endParaRPr lang="nb-NO" sz="2000" b="1" i="0" u="none" strike="noStrike" dirty="0">
                        <a:effectLst/>
                        <a:latin typeface="Arial"/>
                      </a:endParaRPr>
                    </a:p>
                    <a:p>
                      <a:pPr marL="342900" lvl="0" indent="-342900">
                        <a:buFont typeface="Arial" panose="020B0604020202020204" pitchFamily="34" charset="0"/>
                        <a:buChar char="•"/>
                      </a:pPr>
                      <a:r>
                        <a:rPr lang="nb-NO" sz="2000" b="0" i="0" u="none" strike="noStrike" kern="1200" dirty="0">
                          <a:solidFill>
                            <a:srgbClr val="000000"/>
                          </a:solidFill>
                          <a:effectLst/>
                          <a:latin typeface="Arial"/>
                          <a:ea typeface="+mn-ea"/>
                          <a:cs typeface="+mn-cs"/>
                        </a:rPr>
                        <a:t>I hvilke tilfeller bør samhandling løses gjennom enten å skape nettverk der aktørene selv finner sammen, ved å utvikle felles føringer i samarbeid med partene eller ved å lage fellesløsninger som alle skal ta i bruk?</a:t>
                      </a:r>
                    </a:p>
                  </a:txBody>
                  <a:tcPr marL="4965" marR="4965" marT="4965" marB="71495"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19807425"/>
                  </a:ext>
                </a:extLst>
              </a:tr>
              <a:tr h="853172">
                <a:tc>
                  <a:txBody>
                    <a:bodyPr/>
                    <a:lstStyle/>
                    <a:p>
                      <a:pPr algn="l" fontAlgn="ctr">
                        <a:spcBef>
                          <a:spcPts val="0"/>
                        </a:spcBef>
                        <a:spcAft>
                          <a:spcPts val="0"/>
                        </a:spcAft>
                      </a:pPr>
                      <a:r>
                        <a:rPr lang="nb-NO" sz="2000" b="1" i="0" u="none" strike="noStrike" dirty="0">
                          <a:solidFill>
                            <a:srgbClr val="000000"/>
                          </a:solidFill>
                          <a:effectLst/>
                          <a:latin typeface="Arial"/>
                        </a:rPr>
                        <a:t>Penger og prioriteringer sentralt eller distribuert</a:t>
                      </a:r>
                      <a:endParaRPr lang="nb-NO" sz="2000" b="1" i="0" u="none" strike="noStrike" dirty="0">
                        <a:effectLst/>
                        <a:latin typeface="Arial"/>
                      </a:endParaRPr>
                    </a:p>
                    <a:p>
                      <a:pPr marL="342900" lvl="0" indent="-342900" algn="l" defTabSz="1219085" rtl="0" eaLnBrk="1" latinLnBrk="0" hangingPunct="1">
                        <a:buFont typeface="Arial" panose="020B0604020202020204" pitchFamily="34" charset="0"/>
                        <a:buChar char="•"/>
                      </a:pPr>
                      <a:r>
                        <a:rPr lang="nb-NO" sz="2000" b="0" i="0" u="none" strike="noStrike" kern="1200" dirty="0">
                          <a:solidFill>
                            <a:srgbClr val="000000"/>
                          </a:solidFill>
                          <a:effectLst/>
                          <a:latin typeface="Arial"/>
                          <a:ea typeface="+mn-ea"/>
                          <a:cs typeface="+mn-cs"/>
                        </a:rPr>
                        <a:t>I hvilke tilfeller bør det være opp til hver etat å prioritere helhet, eller bør det være sterkere sentral styring av økonomiske midler for å få det til?</a:t>
                      </a:r>
                    </a:p>
                  </a:txBody>
                  <a:tcPr marL="4965" marR="4965" marT="4965" marB="71495"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30677551"/>
                  </a:ext>
                </a:extLst>
              </a:tr>
              <a:tr h="1113387">
                <a:tc>
                  <a:txBody>
                    <a:bodyPr/>
                    <a:lstStyle/>
                    <a:p>
                      <a:pPr algn="l" fontAlgn="ctr">
                        <a:spcBef>
                          <a:spcPts val="0"/>
                        </a:spcBef>
                        <a:spcAft>
                          <a:spcPts val="0"/>
                        </a:spcAft>
                      </a:pPr>
                      <a:r>
                        <a:rPr lang="nb-NO" sz="2000" b="1" i="0" u="none" strike="noStrike" dirty="0">
                          <a:solidFill>
                            <a:srgbClr val="000000"/>
                          </a:solidFill>
                          <a:effectLst/>
                          <a:latin typeface="Arial"/>
                        </a:rPr>
                        <a:t>Kompetanse sentralt eller distribuert</a:t>
                      </a:r>
                      <a:endParaRPr lang="nb-NO" sz="2000" b="1" i="0" u="none" strike="noStrike" dirty="0">
                        <a:effectLst/>
                        <a:latin typeface="Arial"/>
                      </a:endParaRPr>
                    </a:p>
                    <a:p>
                      <a:pPr marL="342900" lvl="0" indent="-342900" algn="l" defTabSz="1219085" rtl="0" eaLnBrk="1" latinLnBrk="0" hangingPunct="1">
                        <a:buFont typeface="Arial" panose="020B0604020202020204" pitchFamily="34" charset="0"/>
                        <a:buChar char="•"/>
                      </a:pPr>
                      <a:r>
                        <a:rPr lang="nb-NO" sz="2000" b="0" i="0" u="none" strike="noStrike" kern="1200" dirty="0">
                          <a:solidFill>
                            <a:srgbClr val="000000"/>
                          </a:solidFill>
                          <a:effectLst/>
                          <a:latin typeface="Arial"/>
                          <a:ea typeface="+mn-ea"/>
                          <a:cs typeface="+mn-cs"/>
                        </a:rPr>
                        <a:t>Når bør vi ha mange små kompetansemiljø lokalt knyttet til teknologi (f.eks. KI) og når bør vi bygge sterke nasjonale ressurssenter?</a:t>
                      </a:r>
                    </a:p>
                  </a:txBody>
                  <a:tcPr marL="4965" marR="4965" marT="4965" marB="71495"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92861376"/>
                  </a:ext>
                </a:extLst>
              </a:tr>
              <a:tr h="1020857">
                <a:tc>
                  <a:txBody>
                    <a:bodyPr/>
                    <a:lstStyle/>
                    <a:p>
                      <a:pPr algn="l" fontAlgn="ctr">
                        <a:spcBef>
                          <a:spcPts val="0"/>
                        </a:spcBef>
                        <a:spcAft>
                          <a:spcPts val="0"/>
                        </a:spcAft>
                      </a:pPr>
                      <a:r>
                        <a:rPr lang="nb-NO" sz="2000" b="1" i="0" u="none" strike="noStrike" dirty="0">
                          <a:solidFill>
                            <a:srgbClr val="000000"/>
                          </a:solidFill>
                          <a:effectLst/>
                          <a:latin typeface="Arial"/>
                        </a:rPr>
                        <a:t>Økt eller begrenset selvstyre gjennom felles oppgaveløsning (f.eks. ROS-analyser)</a:t>
                      </a:r>
                      <a:endParaRPr lang="nb-NO" sz="2000" b="1" i="0" u="none" strike="noStrike" dirty="0">
                        <a:effectLst/>
                        <a:latin typeface="Arial"/>
                      </a:endParaRPr>
                    </a:p>
                    <a:p>
                      <a:pPr marL="342900" lvl="0" indent="-342900" algn="l" defTabSz="1219085" rtl="0" eaLnBrk="1" latinLnBrk="0" hangingPunct="1">
                        <a:buFont typeface="Arial" panose="020B0604020202020204" pitchFamily="34" charset="0"/>
                        <a:buChar char="•"/>
                      </a:pPr>
                      <a:r>
                        <a:rPr lang="nb-NO" sz="2000" b="0" i="0" u="none" strike="noStrike" kern="1200" dirty="0">
                          <a:solidFill>
                            <a:srgbClr val="000000"/>
                          </a:solidFill>
                          <a:effectLst/>
                          <a:latin typeface="Arial"/>
                          <a:ea typeface="+mn-ea"/>
                          <a:cs typeface="+mn-cs"/>
                        </a:rPr>
                        <a:t>Når gir sentralisering økt og når gir det mindre handlingsrom, fleksibilitet og innovasjonsmuligheter for små offentlige virksomheter?</a:t>
                      </a:r>
                    </a:p>
                  </a:txBody>
                  <a:tcPr marL="4965" marR="4965" marT="4965" marB="71495"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38224481"/>
                  </a:ext>
                </a:extLst>
              </a:tr>
              <a:tr h="332743">
                <a:tc>
                  <a:txBody>
                    <a:bodyPr/>
                    <a:lstStyle/>
                    <a:p>
                      <a:pPr algn="l" fontAlgn="ctr">
                        <a:spcBef>
                          <a:spcPts val="0"/>
                        </a:spcBef>
                        <a:spcAft>
                          <a:spcPts val="0"/>
                        </a:spcAft>
                      </a:pPr>
                      <a:endParaRPr lang="nb-NO" sz="1800" b="1" i="0" u="none" strike="noStrike" dirty="0">
                        <a:effectLst/>
                        <a:latin typeface="Arial"/>
                      </a:endParaRPr>
                    </a:p>
                  </a:txBody>
                  <a:tcPr marL="4965" marR="4965" marT="4965" marB="71495"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74986987"/>
                  </a:ext>
                </a:extLst>
              </a:tr>
              <a:tr h="332743">
                <a:tc>
                  <a:txBody>
                    <a:bodyPr/>
                    <a:lstStyle/>
                    <a:p>
                      <a:pPr algn="l" fontAlgn="ctr">
                        <a:spcBef>
                          <a:spcPts val="0"/>
                        </a:spcBef>
                        <a:spcAft>
                          <a:spcPts val="0"/>
                        </a:spcAft>
                      </a:pPr>
                      <a:endParaRPr lang="nb-NO" sz="1800" b="0" i="0" u="none" strike="noStrike" dirty="0">
                        <a:effectLst/>
                        <a:latin typeface="Arial"/>
                      </a:endParaRPr>
                    </a:p>
                  </a:txBody>
                  <a:tcPr marL="4965" marR="4965" marT="4965" marB="71495"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82196287"/>
                  </a:ext>
                </a:extLst>
              </a:tr>
            </a:tbl>
          </a:graphicData>
        </a:graphic>
      </p:graphicFrame>
    </p:spTree>
    <p:extLst>
      <p:ext uri="{BB962C8B-B14F-4D97-AF65-F5344CB8AC3E}">
        <p14:creationId xmlns:p14="http://schemas.microsoft.com/office/powerpoint/2010/main" val="450071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455355-41A9-E1C6-853D-CB3373E3A4F7}"/>
              </a:ext>
            </a:extLst>
          </p:cNvPr>
          <p:cNvSpPr>
            <a:spLocks noGrp="1"/>
          </p:cNvSpPr>
          <p:nvPr>
            <p:ph type="ctrTitle"/>
          </p:nvPr>
        </p:nvSpPr>
        <p:spPr/>
        <p:txBody>
          <a:bodyPr>
            <a:normAutofit fontScale="90000"/>
          </a:bodyPr>
          <a:lstStyle/>
          <a:p>
            <a:r>
              <a:rPr lang="nb-NO" sz="3200" b="1" dirty="0"/>
              <a:t>Målarkitektur og utkast spesifikasjon for innholdsbeskrivelser</a:t>
            </a:r>
            <a:br>
              <a:rPr lang="nb-NO" sz="3200" b="1" dirty="0"/>
            </a:br>
            <a:br>
              <a:rPr lang="nb-NO" sz="3200" b="1" dirty="0"/>
            </a:br>
            <a:endParaRPr lang="nb-NO" sz="3200" b="1" dirty="0">
              <a:cs typeface="Arial"/>
            </a:endParaRPr>
          </a:p>
        </p:txBody>
      </p:sp>
    </p:spTree>
    <p:extLst>
      <p:ext uri="{BB962C8B-B14F-4D97-AF65-F5344CB8AC3E}">
        <p14:creationId xmlns:p14="http://schemas.microsoft.com/office/powerpoint/2010/main" val="2334878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153C60-7E2E-E220-99E9-1BB211848022}"/>
              </a:ext>
            </a:extLst>
          </p:cNvPr>
          <p:cNvSpPr>
            <a:spLocks noGrp="1"/>
          </p:cNvSpPr>
          <p:nvPr>
            <p:ph type="title"/>
          </p:nvPr>
        </p:nvSpPr>
        <p:spPr>
          <a:xfrm>
            <a:off x="1199408" y="1302831"/>
            <a:ext cx="13994518" cy="692497"/>
          </a:xfrm>
        </p:spPr>
        <p:txBody>
          <a:bodyPr/>
          <a:lstStyle/>
          <a:p>
            <a:r>
              <a:rPr lang="nb-NO" sz="4000" dirty="0"/>
              <a:t>Målarkitektur for helhetlig informasjon og digital assistanse</a:t>
            </a:r>
          </a:p>
        </p:txBody>
      </p:sp>
      <p:sp>
        <p:nvSpPr>
          <p:cNvPr id="3" name="Plassholder for innhold 2">
            <a:extLst>
              <a:ext uri="{FF2B5EF4-FFF2-40B4-BE49-F238E27FC236}">
                <a16:creationId xmlns:a16="http://schemas.microsoft.com/office/drawing/2014/main" id="{2E26938F-D58D-C7B9-6D18-299291B2F16C}"/>
              </a:ext>
            </a:extLst>
          </p:cNvPr>
          <p:cNvSpPr>
            <a:spLocks noGrp="1"/>
          </p:cNvSpPr>
          <p:nvPr>
            <p:ph idx="1"/>
          </p:nvPr>
        </p:nvSpPr>
        <p:spPr>
          <a:xfrm>
            <a:off x="1199408" y="2290824"/>
            <a:ext cx="13888192" cy="2096275"/>
          </a:xfrm>
        </p:spPr>
        <p:txBody>
          <a:bodyPr vert="horz" lIns="0" tIns="0" rIns="0" bIns="0" rtlCol="0" anchor="t">
            <a:noAutofit/>
          </a:bodyPr>
          <a:lstStyle/>
          <a:p>
            <a:pPr marL="0" indent="0">
              <a:buNone/>
            </a:pPr>
            <a:r>
              <a:rPr lang="nb-NO" sz="1800" dirty="0"/>
              <a:t>Målarkitekturen er utarbeidet for å kunne diskutere ulike løsningsalternativer til helhetlig informasjon og digital assistanse. </a:t>
            </a:r>
          </a:p>
          <a:p>
            <a:r>
              <a:rPr lang="nb-NO" sz="1800" dirty="0"/>
              <a:t>Første versjon (1.0) av arkitekturmodellen ble vist på Digitaliseringskonferansen i 2023 og var basert på en ren API-tilnærming.</a:t>
            </a:r>
          </a:p>
          <a:p>
            <a:r>
              <a:rPr lang="nb-NO" sz="1800" dirty="0"/>
              <a:t>Andre versjon (1.3) inkluderer ny tilnærming der vi hentet inn informasjon ved å skrape nettsider. I tillegg ønsket vi å tydeliggjøre at modellen dekker både informasjon og funksjonalitet, samt synliggjøre sluttbruker.</a:t>
            </a:r>
            <a:endParaRPr lang="en-US" sz="1800" dirty="0"/>
          </a:p>
        </p:txBody>
      </p:sp>
      <p:sp>
        <p:nvSpPr>
          <p:cNvPr id="43" name="TextBox 42">
            <a:extLst>
              <a:ext uri="{FF2B5EF4-FFF2-40B4-BE49-F238E27FC236}">
                <a16:creationId xmlns:a16="http://schemas.microsoft.com/office/drawing/2014/main" id="{7B732B9C-1897-4053-24AC-29753D3382D0}"/>
              </a:ext>
            </a:extLst>
          </p:cNvPr>
          <p:cNvSpPr txBox="1"/>
          <p:nvPr/>
        </p:nvSpPr>
        <p:spPr>
          <a:xfrm>
            <a:off x="1120781" y="4319429"/>
            <a:ext cx="14151771" cy="4708981"/>
          </a:xfrm>
          <a:prstGeom prst="rect">
            <a:avLst/>
          </a:prstGeom>
          <a:noFill/>
        </p:spPr>
        <p:txBody>
          <a:bodyPr wrap="square" lIns="91440" tIns="45720" rIns="91440" bIns="45720" anchor="t">
            <a:spAutoFit/>
          </a:bodyPr>
          <a:lstStyle/>
          <a:p>
            <a:pPr marL="0" indent="0">
              <a:buNone/>
            </a:pPr>
            <a:r>
              <a:rPr lang="nb-NO" sz="1800" b="1" dirty="0"/>
              <a:t>Beskrivelse av modellen</a:t>
            </a:r>
            <a:endParaRPr lang="nb-NO" sz="1800" b="1" dirty="0">
              <a:cs typeface="Arial"/>
            </a:endParaRPr>
          </a:p>
          <a:p>
            <a:pPr marL="539750" indent="-539750">
              <a:spcBef>
                <a:spcPts val="600"/>
              </a:spcBef>
              <a:buFont typeface="Arial" panose="020B0604020202020204" pitchFamily="34" charset="0"/>
              <a:buChar char="•"/>
            </a:pPr>
            <a:r>
              <a:rPr lang="nb-NO" sz="1800" dirty="0"/>
              <a:t>Enkelte innholdsprodusenter produserer og leverer informasjon og funksjonalitet via grensesnitt (API-er) andre kan benytte eller som nettsider andre kan skrape og gjenbruke.</a:t>
            </a:r>
            <a:endParaRPr lang="nb-NO" sz="1800" dirty="0">
              <a:cs typeface="Arial"/>
            </a:endParaRPr>
          </a:p>
          <a:p>
            <a:pPr marL="539750" indent="-539750">
              <a:spcBef>
                <a:spcPts val="600"/>
              </a:spcBef>
              <a:buFont typeface="Arial" panose="020B0604020202020204" pitchFamily="34" charset="0"/>
              <a:buChar char="•"/>
            </a:pPr>
            <a:r>
              <a:rPr lang="nb-NO" sz="1800" dirty="0"/>
              <a:t>Noen innholdsprodusenter, ofte fellesløsninger som data.altinn.no og Fint, leverer videreforedling av tilgjengelig informasjon og funksjonalitet på tvers av virksomhetene, og deler resultatet videre gjennom nye grensesnitt med økt verdi.</a:t>
            </a:r>
            <a:endParaRPr lang="nb-NO" sz="1800" dirty="0">
              <a:cs typeface="Arial"/>
            </a:endParaRPr>
          </a:p>
          <a:p>
            <a:pPr marL="539750" indent="-539750">
              <a:spcBef>
                <a:spcPts val="600"/>
              </a:spcBef>
              <a:buFont typeface="Arial" panose="020B0604020202020204" pitchFamily="34" charset="0"/>
              <a:buChar char="•"/>
            </a:pPr>
            <a:r>
              <a:rPr lang="nb-NO" sz="1800" dirty="0"/>
              <a:t>Tjenesteleverandører publiserer eget og andres informasjon og funksjonalitet i nettjenester til brukere (innbyggere, næringsliv og frivillige organisasjoner). </a:t>
            </a:r>
          </a:p>
          <a:p>
            <a:pPr marL="539750" indent="-539750">
              <a:spcBef>
                <a:spcPts val="600"/>
              </a:spcBef>
              <a:buFont typeface="Arial" panose="020B0604020202020204" pitchFamily="34" charset="0"/>
              <a:buChar char="•"/>
            </a:pPr>
            <a:r>
              <a:rPr lang="nb-NO" sz="1800" dirty="0"/>
              <a:t>En og samme aktør kan både produsere innhold, videreforedle eget og andres innhold og presentere det som endelige tjenester til brukere. Mange aktører presenterer kun eget innhold.</a:t>
            </a:r>
            <a:endParaRPr lang="nb-NO" sz="1800" dirty="0">
              <a:cs typeface="Arial"/>
            </a:endParaRPr>
          </a:p>
          <a:p>
            <a:pPr marL="539750" indent="-539750">
              <a:spcBef>
                <a:spcPts val="600"/>
              </a:spcBef>
              <a:buFont typeface="Arial" panose="020B0604020202020204" pitchFamily="34" charset="0"/>
              <a:buChar char="•"/>
            </a:pPr>
            <a:r>
              <a:rPr lang="nb-NO" sz="1800" dirty="0"/>
              <a:t>For at samhandlingen mellom de som deler og de som gjenbruker informasjon og funksjonalitet skal fungere, trengs det samhandling på juridisk, organisatorisk, semantisk og teknisk nivå. I et økosystem der mange leverer til hverandre, delvis i konkurranse om samme funksjonalitet og delvis utfyllende, bør det foreligge en overordnet arkitektur som beskriver hvilke grensesnitt som finnes mellom aktørene og standarder som sikrer samhandling i grensesnittene.</a:t>
            </a:r>
          </a:p>
          <a:p>
            <a:pPr marL="539750" indent="-539750">
              <a:spcBef>
                <a:spcPts val="600"/>
              </a:spcBef>
              <a:buFont typeface="Arial" panose="020B0604020202020204" pitchFamily="34" charset="0"/>
              <a:buChar char="•"/>
            </a:pPr>
            <a:r>
              <a:rPr lang="nb-NO" sz="1800" dirty="0">
                <a:cs typeface="Arial"/>
              </a:rPr>
              <a:t>Søketjeneste som Google og Bing vil «crawle» nettsidene hos innholdsprodusenter, videreforedle med indeksering basert på innhold og metadata og presentere søkemuligheter.</a:t>
            </a:r>
          </a:p>
        </p:txBody>
      </p:sp>
    </p:spTree>
    <p:extLst>
      <p:ext uri="{BB962C8B-B14F-4D97-AF65-F5344CB8AC3E}">
        <p14:creationId xmlns:p14="http://schemas.microsoft.com/office/powerpoint/2010/main" val="1341514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avrundede hjørner 2">
            <a:extLst>
              <a:ext uri="{FF2B5EF4-FFF2-40B4-BE49-F238E27FC236}">
                <a16:creationId xmlns:a16="http://schemas.microsoft.com/office/drawing/2014/main" id="{A3667E63-F9B4-62FD-475C-B3DD63471158}"/>
              </a:ext>
            </a:extLst>
          </p:cNvPr>
          <p:cNvSpPr/>
          <p:nvPr/>
        </p:nvSpPr>
        <p:spPr>
          <a:xfrm>
            <a:off x="533337" y="2381864"/>
            <a:ext cx="3380628" cy="4711959"/>
          </a:xfrm>
          <a:prstGeom prst="roundRect">
            <a:avLst/>
          </a:prstGeom>
          <a:solidFill>
            <a:schemeClr val="bg1">
              <a:lumMod val="95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nb-NO" sz="2000" b="1" dirty="0">
                <a:solidFill>
                  <a:schemeClr val="tx1"/>
                </a:solidFill>
              </a:rPr>
              <a:t>Innholdsproduksjon</a:t>
            </a:r>
          </a:p>
          <a:p>
            <a:r>
              <a:rPr lang="nb-NO" sz="1500" dirty="0">
                <a:solidFill>
                  <a:schemeClr val="tx1"/>
                </a:solidFill>
              </a:rPr>
              <a:t>Informasjon og tjenester som eies og deles via API/</a:t>
            </a:r>
            <a:r>
              <a:rPr lang="nb-NO" sz="1500">
                <a:solidFill>
                  <a:schemeClr val="tx1"/>
                </a:solidFill>
              </a:rPr>
              <a:t>Web for presentasjon og </a:t>
            </a:r>
            <a:r>
              <a:rPr lang="nb-NO" sz="1500" dirty="0">
                <a:solidFill>
                  <a:schemeClr val="tx1"/>
                </a:solidFill>
              </a:rPr>
              <a:t>gjenbruk</a:t>
            </a:r>
          </a:p>
          <a:p>
            <a:pPr algn="ctr"/>
            <a:endParaRPr lang="nb-NO" b="1" dirty="0">
              <a:solidFill>
                <a:schemeClr val="tx1"/>
              </a:solidFill>
            </a:endParaRPr>
          </a:p>
        </p:txBody>
      </p:sp>
      <p:sp>
        <p:nvSpPr>
          <p:cNvPr id="28" name="Rektangel: avrundede hjørner 27">
            <a:extLst>
              <a:ext uri="{FF2B5EF4-FFF2-40B4-BE49-F238E27FC236}">
                <a16:creationId xmlns:a16="http://schemas.microsoft.com/office/drawing/2014/main" id="{5D8FF469-DEFD-F7E5-A9FC-51DF177D0FF3}"/>
              </a:ext>
            </a:extLst>
          </p:cNvPr>
          <p:cNvSpPr/>
          <p:nvPr/>
        </p:nvSpPr>
        <p:spPr>
          <a:xfrm>
            <a:off x="3045157" y="5939265"/>
            <a:ext cx="685115" cy="464385"/>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API/Web</a:t>
            </a:r>
          </a:p>
        </p:txBody>
      </p:sp>
      <p:sp>
        <p:nvSpPr>
          <p:cNvPr id="13" name="Tittel 2">
            <a:extLst>
              <a:ext uri="{FF2B5EF4-FFF2-40B4-BE49-F238E27FC236}">
                <a16:creationId xmlns:a16="http://schemas.microsoft.com/office/drawing/2014/main" id="{61DA3AFB-5FAF-55A1-EB8A-B47C3715B177}"/>
              </a:ext>
            </a:extLst>
          </p:cNvPr>
          <p:cNvSpPr txBox="1">
            <a:spLocks/>
          </p:cNvSpPr>
          <p:nvPr/>
        </p:nvSpPr>
        <p:spPr>
          <a:xfrm>
            <a:off x="808717" y="1495001"/>
            <a:ext cx="14866711" cy="996722"/>
          </a:xfrm>
          <a:prstGeom prst="rect">
            <a:avLst/>
          </a:prstGeom>
        </p:spPr>
        <p:txBody>
          <a:bodyPr/>
          <a:lst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a:lstStyle>
          <a:p>
            <a:r>
              <a:rPr lang="nb-NO" sz="2400" b="1" dirty="0"/>
              <a:t>Arkitekturmodell v.1.3 (jan 2024)</a:t>
            </a:r>
          </a:p>
        </p:txBody>
      </p:sp>
      <p:sp>
        <p:nvSpPr>
          <p:cNvPr id="53" name="Rektangel: avrundede hjørner 52">
            <a:extLst>
              <a:ext uri="{FF2B5EF4-FFF2-40B4-BE49-F238E27FC236}">
                <a16:creationId xmlns:a16="http://schemas.microsoft.com/office/drawing/2014/main" id="{B2E30E64-AA82-8C0B-3D19-1E7519689527}"/>
              </a:ext>
            </a:extLst>
          </p:cNvPr>
          <p:cNvSpPr/>
          <p:nvPr/>
        </p:nvSpPr>
        <p:spPr>
          <a:xfrm>
            <a:off x="14480840" y="2381864"/>
            <a:ext cx="1636980" cy="4711959"/>
          </a:xfrm>
          <a:prstGeom prst="roundRect">
            <a:avLst/>
          </a:prstGeom>
          <a:solidFill>
            <a:schemeClr val="bg1">
              <a:lumMod val="95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nb-NO" sz="2000" b="1" dirty="0">
                <a:solidFill>
                  <a:schemeClr val="tx1"/>
                </a:solidFill>
              </a:rPr>
              <a:t>Brukere</a:t>
            </a:r>
          </a:p>
          <a:p>
            <a:r>
              <a:rPr lang="nb-NO" sz="1500" dirty="0">
                <a:solidFill>
                  <a:schemeClr val="tx1"/>
                </a:solidFill>
              </a:rPr>
              <a:t>Innbyggere, næringsliv og frivillige organisasjoner</a:t>
            </a:r>
          </a:p>
          <a:p>
            <a:pPr algn="ctr"/>
            <a:endParaRPr lang="nb-NO" b="1" dirty="0">
              <a:solidFill>
                <a:schemeClr val="tx1"/>
              </a:solidFill>
            </a:endParaRPr>
          </a:p>
        </p:txBody>
      </p:sp>
      <p:sp>
        <p:nvSpPr>
          <p:cNvPr id="52" name="Rektangel: avrundede hjørner 51">
            <a:extLst>
              <a:ext uri="{FF2B5EF4-FFF2-40B4-BE49-F238E27FC236}">
                <a16:creationId xmlns:a16="http://schemas.microsoft.com/office/drawing/2014/main" id="{6C959EE7-7A51-CBCB-9296-C92EC2D60EB1}"/>
              </a:ext>
            </a:extLst>
          </p:cNvPr>
          <p:cNvSpPr/>
          <p:nvPr/>
        </p:nvSpPr>
        <p:spPr>
          <a:xfrm>
            <a:off x="10020197" y="2335483"/>
            <a:ext cx="3380628" cy="4752579"/>
          </a:xfrm>
          <a:prstGeom prst="roundRect">
            <a:avLst/>
          </a:prstGeom>
          <a:solidFill>
            <a:schemeClr val="bg1">
              <a:lumMod val="95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nb-NO" sz="2000" b="1" dirty="0">
                <a:solidFill>
                  <a:schemeClr val="tx1"/>
                </a:solidFill>
              </a:rPr>
              <a:t>Publisering</a:t>
            </a:r>
          </a:p>
          <a:p>
            <a:r>
              <a:rPr lang="nb-NO" sz="1500" dirty="0">
                <a:solidFill>
                  <a:schemeClr val="tx1"/>
                </a:solidFill>
              </a:rPr>
              <a:t>Presentasjon av informasjon og tjenester på nett</a:t>
            </a:r>
            <a:endParaRPr lang="nb-NO" b="1" dirty="0">
              <a:solidFill>
                <a:schemeClr val="tx1"/>
              </a:solidFill>
            </a:endParaRPr>
          </a:p>
        </p:txBody>
      </p:sp>
      <p:sp>
        <p:nvSpPr>
          <p:cNvPr id="4" name="Rektangel: avrundede hjørner 3">
            <a:extLst>
              <a:ext uri="{FF2B5EF4-FFF2-40B4-BE49-F238E27FC236}">
                <a16:creationId xmlns:a16="http://schemas.microsoft.com/office/drawing/2014/main" id="{5E3102F7-BC23-BDC3-6C63-94188EAABA40}"/>
              </a:ext>
            </a:extLst>
          </p:cNvPr>
          <p:cNvSpPr/>
          <p:nvPr/>
        </p:nvSpPr>
        <p:spPr>
          <a:xfrm>
            <a:off x="674376" y="3983827"/>
            <a:ext cx="2328642" cy="51589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solidFill>
              </a:rPr>
              <a:t>Innhold</a:t>
            </a:r>
          </a:p>
        </p:txBody>
      </p:sp>
      <p:sp>
        <p:nvSpPr>
          <p:cNvPr id="19" name="Klargjøring 18">
            <a:extLst>
              <a:ext uri="{FF2B5EF4-FFF2-40B4-BE49-F238E27FC236}">
                <a16:creationId xmlns:a16="http://schemas.microsoft.com/office/drawing/2014/main" id="{62DFA510-384D-ED15-54CE-04DB1C7683D6}"/>
              </a:ext>
            </a:extLst>
          </p:cNvPr>
          <p:cNvSpPr/>
          <p:nvPr/>
        </p:nvSpPr>
        <p:spPr>
          <a:xfrm>
            <a:off x="4517875" y="3034434"/>
            <a:ext cx="4599993" cy="2379306"/>
          </a:xfrm>
          <a:prstGeom prst="flowChartPreparati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nb-NO" sz="1100" b="1" dirty="0">
              <a:solidFill>
                <a:schemeClr val="tx1"/>
              </a:solidFill>
            </a:endParaRPr>
          </a:p>
          <a:p>
            <a:pPr algn="ctr"/>
            <a:r>
              <a:rPr lang="nb-NO" sz="1900" b="1" dirty="0" err="1">
                <a:solidFill>
                  <a:schemeClr val="tx1"/>
                </a:solidFill>
              </a:rPr>
              <a:t>Innholdsforedling</a:t>
            </a:r>
            <a:endParaRPr lang="nb-NO" sz="1900" b="1" dirty="0">
              <a:solidFill>
                <a:schemeClr val="tx1"/>
              </a:solidFill>
            </a:endParaRPr>
          </a:p>
        </p:txBody>
      </p:sp>
      <p:sp>
        <p:nvSpPr>
          <p:cNvPr id="21" name="TekstSylinder 20">
            <a:extLst>
              <a:ext uri="{FF2B5EF4-FFF2-40B4-BE49-F238E27FC236}">
                <a16:creationId xmlns:a16="http://schemas.microsoft.com/office/drawing/2014/main" id="{10FAC17A-1AEE-23A4-6E5F-492E8DD2932E}"/>
              </a:ext>
            </a:extLst>
          </p:cNvPr>
          <p:cNvSpPr txBox="1"/>
          <p:nvPr/>
        </p:nvSpPr>
        <p:spPr>
          <a:xfrm>
            <a:off x="4581109" y="4063588"/>
            <a:ext cx="1616148" cy="369332"/>
          </a:xfrm>
          <a:prstGeom prst="rect">
            <a:avLst/>
          </a:prstGeom>
          <a:noFill/>
        </p:spPr>
        <p:txBody>
          <a:bodyPr wrap="none" rtlCol="0">
            <a:spAutoFit/>
          </a:bodyPr>
          <a:lstStyle/>
          <a:p>
            <a:r>
              <a:rPr lang="nb-NO" sz="1800" dirty="0"/>
              <a:t>Gjenbruker </a:t>
            </a:r>
            <a:r>
              <a:rPr lang="nb-NO" sz="1800" dirty="0">
                <a:sym typeface="Wingdings" panose="05000000000000000000" pitchFamily="2" charset="2"/>
              </a:rPr>
              <a:t></a:t>
            </a:r>
            <a:endParaRPr lang="nb-NO" sz="1800" dirty="0"/>
          </a:p>
        </p:txBody>
      </p:sp>
      <p:sp>
        <p:nvSpPr>
          <p:cNvPr id="22" name="TekstSylinder 21">
            <a:extLst>
              <a:ext uri="{FF2B5EF4-FFF2-40B4-BE49-F238E27FC236}">
                <a16:creationId xmlns:a16="http://schemas.microsoft.com/office/drawing/2014/main" id="{E676CB09-AAAE-0B86-27FB-BDE3A7FA7D49}"/>
              </a:ext>
            </a:extLst>
          </p:cNvPr>
          <p:cNvSpPr txBox="1"/>
          <p:nvPr/>
        </p:nvSpPr>
        <p:spPr>
          <a:xfrm>
            <a:off x="7830275" y="4046274"/>
            <a:ext cx="1026243" cy="369332"/>
          </a:xfrm>
          <a:prstGeom prst="rect">
            <a:avLst/>
          </a:prstGeom>
          <a:noFill/>
        </p:spPr>
        <p:txBody>
          <a:bodyPr wrap="none" rtlCol="0">
            <a:spAutoFit/>
          </a:bodyPr>
          <a:lstStyle/>
          <a:p>
            <a:r>
              <a:rPr lang="nb-NO" sz="1800" dirty="0">
                <a:sym typeface="Wingdings" panose="05000000000000000000" pitchFamily="2" charset="2"/>
              </a:rPr>
              <a:t> </a:t>
            </a:r>
            <a:r>
              <a:rPr lang="nb-NO" sz="1800" dirty="0"/>
              <a:t>Deler</a:t>
            </a:r>
          </a:p>
        </p:txBody>
      </p:sp>
      <p:sp>
        <p:nvSpPr>
          <p:cNvPr id="23" name="TekstSylinder 22">
            <a:extLst>
              <a:ext uri="{FF2B5EF4-FFF2-40B4-BE49-F238E27FC236}">
                <a16:creationId xmlns:a16="http://schemas.microsoft.com/office/drawing/2014/main" id="{6089CA20-27A6-EB78-E13A-1A77D1AC7A92}"/>
              </a:ext>
            </a:extLst>
          </p:cNvPr>
          <p:cNvSpPr txBox="1"/>
          <p:nvPr/>
        </p:nvSpPr>
        <p:spPr>
          <a:xfrm>
            <a:off x="6209229" y="3780039"/>
            <a:ext cx="1646605" cy="923330"/>
          </a:xfrm>
          <a:prstGeom prst="rect">
            <a:avLst/>
          </a:prstGeom>
          <a:noFill/>
        </p:spPr>
        <p:txBody>
          <a:bodyPr wrap="none" rtlCol="0">
            <a:spAutoFit/>
          </a:bodyPr>
          <a:lstStyle/>
          <a:p>
            <a:r>
              <a:rPr lang="nb-NO" sz="1800" dirty="0"/>
              <a:t>Sammenstiller</a:t>
            </a:r>
          </a:p>
          <a:p>
            <a:r>
              <a:rPr lang="nb-NO" sz="1800" dirty="0"/>
              <a:t>Bearbeider</a:t>
            </a:r>
          </a:p>
          <a:p>
            <a:r>
              <a:rPr lang="nb-NO" sz="1800" dirty="0"/>
              <a:t>Omformer</a:t>
            </a:r>
          </a:p>
        </p:txBody>
      </p:sp>
      <p:cxnSp>
        <p:nvCxnSpPr>
          <p:cNvPr id="26" name="Rett pilkobling 25">
            <a:extLst>
              <a:ext uri="{FF2B5EF4-FFF2-40B4-BE49-F238E27FC236}">
                <a16:creationId xmlns:a16="http://schemas.microsoft.com/office/drawing/2014/main" id="{656C31DC-0323-A929-C2B8-785D06A50E56}"/>
              </a:ext>
            </a:extLst>
          </p:cNvPr>
          <p:cNvCxnSpPr>
            <a:cxnSpLocks/>
            <a:stCxn id="28" idx="3"/>
            <a:endCxn id="19" idx="1"/>
          </p:cNvCxnSpPr>
          <p:nvPr/>
        </p:nvCxnSpPr>
        <p:spPr>
          <a:xfrm flipV="1">
            <a:off x="3730272" y="4224087"/>
            <a:ext cx="787603" cy="1947371"/>
          </a:xfrm>
          <a:prstGeom prst="straightConnector1">
            <a:avLst/>
          </a:prstGeom>
          <a:ln w="25400" cap="rnd">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0" name="Rett pilkobling 39">
            <a:extLst>
              <a:ext uri="{FF2B5EF4-FFF2-40B4-BE49-F238E27FC236}">
                <a16:creationId xmlns:a16="http://schemas.microsoft.com/office/drawing/2014/main" id="{10BF55EF-C339-3915-4BAF-37F242BF6C75}"/>
              </a:ext>
            </a:extLst>
          </p:cNvPr>
          <p:cNvCxnSpPr>
            <a:cxnSpLocks/>
          </p:cNvCxnSpPr>
          <p:nvPr/>
        </p:nvCxnSpPr>
        <p:spPr>
          <a:xfrm flipV="1">
            <a:off x="3740412" y="6164716"/>
            <a:ext cx="6423815" cy="6741"/>
          </a:xfrm>
          <a:prstGeom prst="straightConnector1">
            <a:avLst/>
          </a:prstGeom>
          <a:ln w="25400" cap="rnd">
            <a:round/>
            <a:headEnd type="oval"/>
            <a:tailEnd type="oval"/>
          </a:ln>
        </p:spPr>
        <p:style>
          <a:lnRef idx="1">
            <a:schemeClr val="accent1"/>
          </a:lnRef>
          <a:fillRef idx="0">
            <a:schemeClr val="accent1"/>
          </a:fillRef>
          <a:effectRef idx="0">
            <a:schemeClr val="accent1"/>
          </a:effectRef>
          <a:fontRef idx="minor">
            <a:schemeClr val="tx1"/>
          </a:fontRef>
        </p:style>
      </p:cxnSp>
      <p:pic>
        <p:nvPicPr>
          <p:cNvPr id="51" name="Grafikk 50" descr="Bærbar datamaskin med heldekkende fyll">
            <a:extLst>
              <a:ext uri="{FF2B5EF4-FFF2-40B4-BE49-F238E27FC236}">
                <a16:creationId xmlns:a16="http://schemas.microsoft.com/office/drawing/2014/main" id="{0B2A0AE3-BB87-D566-F892-1EBAAD34F2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15425" y="3843751"/>
            <a:ext cx="914400" cy="914400"/>
          </a:xfrm>
          <a:prstGeom prst="rect">
            <a:avLst/>
          </a:prstGeom>
        </p:spPr>
      </p:pic>
      <p:pic>
        <p:nvPicPr>
          <p:cNvPr id="55" name="Grafikk 54" descr="Smarttelefon med heldekkende fyll">
            <a:extLst>
              <a:ext uri="{FF2B5EF4-FFF2-40B4-BE49-F238E27FC236}">
                <a16:creationId xmlns:a16="http://schemas.microsoft.com/office/drawing/2014/main" id="{DA10AFF8-BCD7-390F-0C37-3502D1392E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95563" y="5905648"/>
            <a:ext cx="554123" cy="554123"/>
          </a:xfrm>
          <a:prstGeom prst="rect">
            <a:avLst/>
          </a:prstGeom>
        </p:spPr>
      </p:pic>
      <p:cxnSp>
        <p:nvCxnSpPr>
          <p:cNvPr id="56" name="Rett pilkobling 55">
            <a:extLst>
              <a:ext uri="{FF2B5EF4-FFF2-40B4-BE49-F238E27FC236}">
                <a16:creationId xmlns:a16="http://schemas.microsoft.com/office/drawing/2014/main" id="{86E4A4BF-AD40-D94E-C77C-2D043AEDBE7F}"/>
              </a:ext>
            </a:extLst>
          </p:cNvPr>
          <p:cNvCxnSpPr>
            <a:cxnSpLocks/>
          </p:cNvCxnSpPr>
          <p:nvPr/>
        </p:nvCxnSpPr>
        <p:spPr>
          <a:xfrm>
            <a:off x="13205230" y="6197210"/>
            <a:ext cx="1931008" cy="0"/>
          </a:xfrm>
          <a:prstGeom prst="straightConnector1">
            <a:avLst/>
          </a:prstGeom>
          <a:ln w="25400" cap="rnd">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58" name="Rett pilkobling 57">
            <a:extLst>
              <a:ext uri="{FF2B5EF4-FFF2-40B4-BE49-F238E27FC236}">
                <a16:creationId xmlns:a16="http://schemas.microsoft.com/office/drawing/2014/main" id="{AB9D0868-33B7-F1BE-559A-B3366C4F0934}"/>
              </a:ext>
            </a:extLst>
          </p:cNvPr>
          <p:cNvCxnSpPr>
            <a:cxnSpLocks/>
          </p:cNvCxnSpPr>
          <p:nvPr/>
        </p:nvCxnSpPr>
        <p:spPr>
          <a:xfrm>
            <a:off x="13024066" y="4251619"/>
            <a:ext cx="1870045" cy="0"/>
          </a:xfrm>
          <a:prstGeom prst="straightConnector1">
            <a:avLst/>
          </a:prstGeom>
          <a:ln w="25400" cap="rnd">
            <a:round/>
            <a:headEnd type="oval"/>
            <a:tailEnd type="oval"/>
          </a:ln>
        </p:spPr>
        <p:style>
          <a:lnRef idx="1">
            <a:schemeClr val="accent1"/>
          </a:lnRef>
          <a:fillRef idx="0">
            <a:schemeClr val="accent1"/>
          </a:fillRef>
          <a:effectRef idx="0">
            <a:schemeClr val="accent1"/>
          </a:effectRef>
          <a:fontRef idx="minor">
            <a:schemeClr val="tx1"/>
          </a:fontRef>
        </p:style>
      </p:cxnSp>
      <p:sp>
        <p:nvSpPr>
          <p:cNvPr id="9" name="Rektangel: avrundede hjørner 8">
            <a:extLst>
              <a:ext uri="{FF2B5EF4-FFF2-40B4-BE49-F238E27FC236}">
                <a16:creationId xmlns:a16="http://schemas.microsoft.com/office/drawing/2014/main" id="{B329816B-3281-2D5E-C115-FB1C8D2DDAC5}"/>
              </a:ext>
            </a:extLst>
          </p:cNvPr>
          <p:cNvSpPr/>
          <p:nvPr/>
        </p:nvSpPr>
        <p:spPr>
          <a:xfrm>
            <a:off x="8817079" y="4088365"/>
            <a:ext cx="601578" cy="28875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a:solidFill>
                  <a:schemeClr val="tx1"/>
                </a:solidFill>
              </a:rPr>
              <a:t>API</a:t>
            </a:r>
          </a:p>
        </p:txBody>
      </p:sp>
      <p:sp>
        <p:nvSpPr>
          <p:cNvPr id="29" name="Rektangel: avrundede hjørner 28">
            <a:extLst>
              <a:ext uri="{FF2B5EF4-FFF2-40B4-BE49-F238E27FC236}">
                <a16:creationId xmlns:a16="http://schemas.microsoft.com/office/drawing/2014/main" id="{185C033D-67B7-8CCD-6220-EF74B05FB947}"/>
              </a:ext>
            </a:extLst>
          </p:cNvPr>
          <p:cNvSpPr/>
          <p:nvPr/>
        </p:nvSpPr>
        <p:spPr>
          <a:xfrm>
            <a:off x="538229" y="7136148"/>
            <a:ext cx="15716183" cy="288758"/>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solidFill>
              </a:rPr>
              <a:t>Felles metadata og vokabular</a:t>
            </a:r>
          </a:p>
        </p:txBody>
      </p:sp>
      <p:sp>
        <p:nvSpPr>
          <p:cNvPr id="10" name="Rektangel: avrundede hjørner 9">
            <a:extLst>
              <a:ext uri="{FF2B5EF4-FFF2-40B4-BE49-F238E27FC236}">
                <a16:creationId xmlns:a16="http://schemas.microsoft.com/office/drawing/2014/main" id="{641C3FF4-93BF-DE2D-36FC-0429BE23CBF3}"/>
              </a:ext>
            </a:extLst>
          </p:cNvPr>
          <p:cNvSpPr/>
          <p:nvPr/>
        </p:nvSpPr>
        <p:spPr>
          <a:xfrm>
            <a:off x="3035017" y="3995080"/>
            <a:ext cx="685115" cy="464385"/>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API/ Web</a:t>
            </a:r>
          </a:p>
        </p:txBody>
      </p:sp>
      <p:cxnSp>
        <p:nvCxnSpPr>
          <p:cNvPr id="25" name="Rett pilkobling 24">
            <a:extLst>
              <a:ext uri="{FF2B5EF4-FFF2-40B4-BE49-F238E27FC236}">
                <a16:creationId xmlns:a16="http://schemas.microsoft.com/office/drawing/2014/main" id="{74E147DB-C884-6F97-1858-BFCA3A61CCE9}"/>
              </a:ext>
            </a:extLst>
          </p:cNvPr>
          <p:cNvCxnSpPr>
            <a:cxnSpLocks/>
            <a:stCxn id="10" idx="3"/>
            <a:endCxn id="19" idx="1"/>
          </p:cNvCxnSpPr>
          <p:nvPr/>
        </p:nvCxnSpPr>
        <p:spPr>
          <a:xfrm flipV="1">
            <a:off x="3720132" y="4224087"/>
            <a:ext cx="797743" cy="3186"/>
          </a:xfrm>
          <a:prstGeom prst="straightConnector1">
            <a:avLst/>
          </a:prstGeom>
          <a:ln w="25400" cap="rnd">
            <a:round/>
            <a:headEnd type="oval"/>
            <a:tailEnd type="oval"/>
          </a:ln>
        </p:spPr>
        <p:style>
          <a:lnRef idx="1">
            <a:schemeClr val="accent1"/>
          </a:lnRef>
          <a:fillRef idx="0">
            <a:schemeClr val="accent1"/>
          </a:fillRef>
          <a:effectRef idx="0">
            <a:schemeClr val="accent1"/>
          </a:effectRef>
          <a:fontRef idx="minor">
            <a:schemeClr val="tx1"/>
          </a:fontRef>
        </p:style>
      </p:cxnSp>
      <p:sp>
        <p:nvSpPr>
          <p:cNvPr id="2" name="Rektangel: avrundede hjørner 1">
            <a:extLst>
              <a:ext uri="{FF2B5EF4-FFF2-40B4-BE49-F238E27FC236}">
                <a16:creationId xmlns:a16="http://schemas.microsoft.com/office/drawing/2014/main" id="{2AF31CA7-D043-B62B-A03B-274184352B31}"/>
              </a:ext>
            </a:extLst>
          </p:cNvPr>
          <p:cNvSpPr/>
          <p:nvPr/>
        </p:nvSpPr>
        <p:spPr>
          <a:xfrm>
            <a:off x="533337" y="7519183"/>
            <a:ext cx="15716183" cy="288758"/>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solidFill>
              </a:rPr>
              <a:t>Fellesinformasjonsmodell/ datakatalogen</a:t>
            </a:r>
          </a:p>
        </p:txBody>
      </p:sp>
      <p:sp>
        <p:nvSpPr>
          <p:cNvPr id="11" name="Rektangel: avrundede hjørner 10">
            <a:extLst>
              <a:ext uri="{FF2B5EF4-FFF2-40B4-BE49-F238E27FC236}">
                <a16:creationId xmlns:a16="http://schemas.microsoft.com/office/drawing/2014/main" id="{2FA09405-D97C-D96F-64AB-C2892F438B17}"/>
              </a:ext>
            </a:extLst>
          </p:cNvPr>
          <p:cNvSpPr/>
          <p:nvPr/>
        </p:nvSpPr>
        <p:spPr>
          <a:xfrm>
            <a:off x="533336" y="7916935"/>
            <a:ext cx="15716183" cy="288758"/>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solidFill>
              </a:rPr>
              <a:t>Felles designprinsipper/ brukeropplevelse</a:t>
            </a:r>
          </a:p>
        </p:txBody>
      </p:sp>
      <p:sp>
        <p:nvSpPr>
          <p:cNvPr id="18" name="Rektangel: avrundede hjørner 17">
            <a:extLst>
              <a:ext uri="{FF2B5EF4-FFF2-40B4-BE49-F238E27FC236}">
                <a16:creationId xmlns:a16="http://schemas.microsoft.com/office/drawing/2014/main" id="{270255E1-74C0-A2CB-EEB3-A26B9B7A4C1C}"/>
              </a:ext>
            </a:extLst>
          </p:cNvPr>
          <p:cNvSpPr/>
          <p:nvPr/>
        </p:nvSpPr>
        <p:spPr>
          <a:xfrm>
            <a:off x="679662" y="4709365"/>
            <a:ext cx="2328642" cy="51589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solidFill>
              </a:rPr>
              <a:t>Innhold</a:t>
            </a:r>
          </a:p>
        </p:txBody>
      </p:sp>
      <p:sp>
        <p:nvSpPr>
          <p:cNvPr id="20" name="Rektangel: avrundede hjørner 19">
            <a:extLst>
              <a:ext uri="{FF2B5EF4-FFF2-40B4-BE49-F238E27FC236}">
                <a16:creationId xmlns:a16="http://schemas.microsoft.com/office/drawing/2014/main" id="{252CCA1A-7DE8-DEDB-94A7-D48D11F758FF}"/>
              </a:ext>
            </a:extLst>
          </p:cNvPr>
          <p:cNvSpPr/>
          <p:nvPr/>
        </p:nvSpPr>
        <p:spPr>
          <a:xfrm>
            <a:off x="3040303" y="4720618"/>
            <a:ext cx="685115" cy="464385"/>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API/ Web</a:t>
            </a:r>
          </a:p>
        </p:txBody>
      </p:sp>
      <p:sp>
        <p:nvSpPr>
          <p:cNvPr id="27" name="Rektangel: avrundede hjørner 26">
            <a:extLst>
              <a:ext uri="{FF2B5EF4-FFF2-40B4-BE49-F238E27FC236}">
                <a16:creationId xmlns:a16="http://schemas.microsoft.com/office/drawing/2014/main" id="{7D717EA1-7D4C-CCBF-7F0C-4E60810A6098}"/>
              </a:ext>
            </a:extLst>
          </p:cNvPr>
          <p:cNvSpPr/>
          <p:nvPr/>
        </p:nvSpPr>
        <p:spPr>
          <a:xfrm>
            <a:off x="684516" y="5928012"/>
            <a:ext cx="2328642" cy="51589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solidFill>
              </a:rPr>
              <a:t>Innhold</a:t>
            </a:r>
          </a:p>
        </p:txBody>
      </p:sp>
      <p:sp>
        <p:nvSpPr>
          <p:cNvPr id="47" name="Ellipse 46">
            <a:extLst>
              <a:ext uri="{FF2B5EF4-FFF2-40B4-BE49-F238E27FC236}">
                <a16:creationId xmlns:a16="http://schemas.microsoft.com/office/drawing/2014/main" id="{152B4AA7-0E2C-0011-AC9A-4565BDB13031}"/>
              </a:ext>
            </a:extLst>
          </p:cNvPr>
          <p:cNvSpPr/>
          <p:nvPr/>
        </p:nvSpPr>
        <p:spPr>
          <a:xfrm>
            <a:off x="1093694" y="5413740"/>
            <a:ext cx="45719" cy="47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Ellipse 58">
            <a:extLst>
              <a:ext uri="{FF2B5EF4-FFF2-40B4-BE49-F238E27FC236}">
                <a16:creationId xmlns:a16="http://schemas.microsoft.com/office/drawing/2014/main" id="{D1A4EE54-76BE-734C-E9BB-03557CEF086F}"/>
              </a:ext>
            </a:extLst>
          </p:cNvPr>
          <p:cNvSpPr/>
          <p:nvPr/>
        </p:nvSpPr>
        <p:spPr>
          <a:xfrm>
            <a:off x="1093693" y="5513685"/>
            <a:ext cx="45719" cy="47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0" name="Ellipse 59">
            <a:extLst>
              <a:ext uri="{FF2B5EF4-FFF2-40B4-BE49-F238E27FC236}">
                <a16:creationId xmlns:a16="http://schemas.microsoft.com/office/drawing/2014/main" id="{B930EF5C-9D3A-4139-0FC0-4C216DC3E1BF}"/>
              </a:ext>
            </a:extLst>
          </p:cNvPr>
          <p:cNvSpPr/>
          <p:nvPr/>
        </p:nvSpPr>
        <p:spPr>
          <a:xfrm>
            <a:off x="1093692" y="5614717"/>
            <a:ext cx="45719" cy="47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1" name="Ellipse 60">
            <a:extLst>
              <a:ext uri="{FF2B5EF4-FFF2-40B4-BE49-F238E27FC236}">
                <a16:creationId xmlns:a16="http://schemas.microsoft.com/office/drawing/2014/main" id="{17355EE4-DD0D-CC76-364B-CEEF06E4A48A}"/>
              </a:ext>
            </a:extLst>
          </p:cNvPr>
          <p:cNvSpPr/>
          <p:nvPr/>
        </p:nvSpPr>
        <p:spPr>
          <a:xfrm>
            <a:off x="1093692" y="5713461"/>
            <a:ext cx="45719" cy="47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2" name="Rektangel: avrundede hjørner 61">
            <a:extLst>
              <a:ext uri="{FF2B5EF4-FFF2-40B4-BE49-F238E27FC236}">
                <a16:creationId xmlns:a16="http://schemas.microsoft.com/office/drawing/2014/main" id="{85FEDA26-8D68-4792-77DE-CCC85274C5FD}"/>
              </a:ext>
            </a:extLst>
          </p:cNvPr>
          <p:cNvSpPr/>
          <p:nvPr/>
        </p:nvSpPr>
        <p:spPr>
          <a:xfrm>
            <a:off x="12514728" y="5912983"/>
            <a:ext cx="685115" cy="464385"/>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API/Web</a:t>
            </a:r>
          </a:p>
        </p:txBody>
      </p:sp>
      <p:sp>
        <p:nvSpPr>
          <p:cNvPr id="63" name="Rektangel: avrundede hjørner 62">
            <a:extLst>
              <a:ext uri="{FF2B5EF4-FFF2-40B4-BE49-F238E27FC236}">
                <a16:creationId xmlns:a16="http://schemas.microsoft.com/office/drawing/2014/main" id="{8B4589F1-EB43-ED8F-EED3-B42763C2614B}"/>
              </a:ext>
            </a:extLst>
          </p:cNvPr>
          <p:cNvSpPr/>
          <p:nvPr/>
        </p:nvSpPr>
        <p:spPr>
          <a:xfrm>
            <a:off x="10143947" y="3957545"/>
            <a:ext cx="2328642" cy="51589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solidFill>
              </a:rPr>
              <a:t>Innhold</a:t>
            </a:r>
          </a:p>
        </p:txBody>
      </p:sp>
      <p:sp>
        <p:nvSpPr>
          <p:cNvPr id="65" name="Rektangel: avrundede hjørner 64">
            <a:extLst>
              <a:ext uri="{FF2B5EF4-FFF2-40B4-BE49-F238E27FC236}">
                <a16:creationId xmlns:a16="http://schemas.microsoft.com/office/drawing/2014/main" id="{220B3923-61FF-9ACB-BD28-4751C38A453E}"/>
              </a:ext>
            </a:extLst>
          </p:cNvPr>
          <p:cNvSpPr/>
          <p:nvPr/>
        </p:nvSpPr>
        <p:spPr>
          <a:xfrm>
            <a:off x="12504588" y="3968798"/>
            <a:ext cx="685115" cy="464385"/>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API/Web</a:t>
            </a:r>
          </a:p>
        </p:txBody>
      </p:sp>
      <p:sp>
        <p:nvSpPr>
          <p:cNvPr id="67" name="Rektangel: avrundede hjørner 66">
            <a:extLst>
              <a:ext uri="{FF2B5EF4-FFF2-40B4-BE49-F238E27FC236}">
                <a16:creationId xmlns:a16="http://schemas.microsoft.com/office/drawing/2014/main" id="{8950A10C-1DDC-FBB0-D2EB-FF4BF6426D3F}"/>
              </a:ext>
            </a:extLst>
          </p:cNvPr>
          <p:cNvSpPr/>
          <p:nvPr/>
        </p:nvSpPr>
        <p:spPr>
          <a:xfrm>
            <a:off x="10149233" y="4683083"/>
            <a:ext cx="2328642" cy="51589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solidFill>
              </a:rPr>
              <a:t>Innhold</a:t>
            </a:r>
          </a:p>
        </p:txBody>
      </p:sp>
      <p:sp>
        <p:nvSpPr>
          <p:cNvPr id="68" name="Rektangel: avrundede hjørner 67">
            <a:extLst>
              <a:ext uri="{FF2B5EF4-FFF2-40B4-BE49-F238E27FC236}">
                <a16:creationId xmlns:a16="http://schemas.microsoft.com/office/drawing/2014/main" id="{F6EC31F1-8B2C-23A4-AB38-BA8248877854}"/>
              </a:ext>
            </a:extLst>
          </p:cNvPr>
          <p:cNvSpPr/>
          <p:nvPr/>
        </p:nvSpPr>
        <p:spPr>
          <a:xfrm>
            <a:off x="12509874" y="4694336"/>
            <a:ext cx="685115" cy="464385"/>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API/Web</a:t>
            </a:r>
          </a:p>
        </p:txBody>
      </p:sp>
      <p:sp>
        <p:nvSpPr>
          <p:cNvPr id="69" name="Rektangel: avrundede hjørner 68">
            <a:extLst>
              <a:ext uri="{FF2B5EF4-FFF2-40B4-BE49-F238E27FC236}">
                <a16:creationId xmlns:a16="http://schemas.microsoft.com/office/drawing/2014/main" id="{83402ED2-7499-1BBD-D262-AB955CDFFB97}"/>
              </a:ext>
            </a:extLst>
          </p:cNvPr>
          <p:cNvSpPr/>
          <p:nvPr/>
        </p:nvSpPr>
        <p:spPr>
          <a:xfrm>
            <a:off x="10154572" y="5912983"/>
            <a:ext cx="2328642" cy="51589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solidFill>
              </a:rPr>
              <a:t>Innhold</a:t>
            </a:r>
          </a:p>
        </p:txBody>
      </p:sp>
      <p:sp>
        <p:nvSpPr>
          <p:cNvPr id="70" name="Ellipse 69">
            <a:extLst>
              <a:ext uri="{FF2B5EF4-FFF2-40B4-BE49-F238E27FC236}">
                <a16:creationId xmlns:a16="http://schemas.microsoft.com/office/drawing/2014/main" id="{9FE41585-1E3F-3D77-A5BD-BFC875FA4F37}"/>
              </a:ext>
            </a:extLst>
          </p:cNvPr>
          <p:cNvSpPr/>
          <p:nvPr/>
        </p:nvSpPr>
        <p:spPr>
          <a:xfrm>
            <a:off x="10563265" y="5387458"/>
            <a:ext cx="45719" cy="47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Ellipse 70">
            <a:extLst>
              <a:ext uri="{FF2B5EF4-FFF2-40B4-BE49-F238E27FC236}">
                <a16:creationId xmlns:a16="http://schemas.microsoft.com/office/drawing/2014/main" id="{CDAEEC1E-7562-A2F1-DCCF-39D503FDB397}"/>
              </a:ext>
            </a:extLst>
          </p:cNvPr>
          <p:cNvSpPr/>
          <p:nvPr/>
        </p:nvSpPr>
        <p:spPr>
          <a:xfrm>
            <a:off x="10563264" y="5487403"/>
            <a:ext cx="45719" cy="47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Ellipse 71">
            <a:extLst>
              <a:ext uri="{FF2B5EF4-FFF2-40B4-BE49-F238E27FC236}">
                <a16:creationId xmlns:a16="http://schemas.microsoft.com/office/drawing/2014/main" id="{294BEC7E-D6DB-2E98-4DF8-38E63651DBB0}"/>
              </a:ext>
            </a:extLst>
          </p:cNvPr>
          <p:cNvSpPr/>
          <p:nvPr/>
        </p:nvSpPr>
        <p:spPr>
          <a:xfrm>
            <a:off x="10563263" y="5588435"/>
            <a:ext cx="45719" cy="47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Ellipse 72">
            <a:extLst>
              <a:ext uri="{FF2B5EF4-FFF2-40B4-BE49-F238E27FC236}">
                <a16:creationId xmlns:a16="http://schemas.microsoft.com/office/drawing/2014/main" id="{763C1603-A2D2-7D4D-B7F5-14F6633215D5}"/>
              </a:ext>
            </a:extLst>
          </p:cNvPr>
          <p:cNvSpPr/>
          <p:nvPr/>
        </p:nvSpPr>
        <p:spPr>
          <a:xfrm>
            <a:off x="10563263" y="5687179"/>
            <a:ext cx="45719" cy="473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45" name="Rett pilkobling 44">
            <a:extLst>
              <a:ext uri="{FF2B5EF4-FFF2-40B4-BE49-F238E27FC236}">
                <a16:creationId xmlns:a16="http://schemas.microsoft.com/office/drawing/2014/main" id="{B97488C3-53F7-2D89-7EC9-7E5FE341BD32}"/>
              </a:ext>
            </a:extLst>
          </p:cNvPr>
          <p:cNvCxnSpPr>
            <a:cxnSpLocks/>
          </p:cNvCxnSpPr>
          <p:nvPr/>
        </p:nvCxnSpPr>
        <p:spPr>
          <a:xfrm flipV="1">
            <a:off x="9489599" y="4186552"/>
            <a:ext cx="691992" cy="8657"/>
          </a:xfrm>
          <a:prstGeom prst="straightConnector1">
            <a:avLst/>
          </a:prstGeom>
          <a:ln w="25400" cap="rnd">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3" name="Rett pilkobling 42">
            <a:extLst>
              <a:ext uri="{FF2B5EF4-FFF2-40B4-BE49-F238E27FC236}">
                <a16:creationId xmlns:a16="http://schemas.microsoft.com/office/drawing/2014/main" id="{5CC66D77-6739-C6E5-52B4-4D773DFA63A8}"/>
              </a:ext>
            </a:extLst>
          </p:cNvPr>
          <p:cNvCxnSpPr>
            <a:cxnSpLocks/>
          </p:cNvCxnSpPr>
          <p:nvPr/>
        </p:nvCxnSpPr>
        <p:spPr>
          <a:xfrm>
            <a:off x="9451955" y="4195209"/>
            <a:ext cx="729636" cy="1986794"/>
          </a:xfrm>
          <a:prstGeom prst="straightConnector1">
            <a:avLst/>
          </a:prstGeom>
          <a:ln w="25400" cap="rnd">
            <a:round/>
            <a:headEnd type="oval"/>
            <a:tailEnd type="oval"/>
          </a:ln>
        </p:spPr>
        <p:style>
          <a:lnRef idx="1">
            <a:schemeClr val="accent1"/>
          </a:lnRef>
          <a:fillRef idx="0">
            <a:schemeClr val="accent1"/>
          </a:fillRef>
          <a:effectRef idx="0">
            <a:schemeClr val="accent1"/>
          </a:effectRef>
          <a:fontRef idx="minor">
            <a:schemeClr val="tx1"/>
          </a:fontRef>
        </p:style>
      </p:cxnSp>
      <p:sp>
        <p:nvSpPr>
          <p:cNvPr id="91" name="Rektangel: avrundede hjørner 90">
            <a:extLst>
              <a:ext uri="{FF2B5EF4-FFF2-40B4-BE49-F238E27FC236}">
                <a16:creationId xmlns:a16="http://schemas.microsoft.com/office/drawing/2014/main" id="{392A0155-E977-0E5E-EE3D-EB39CC6152B4}"/>
              </a:ext>
            </a:extLst>
          </p:cNvPr>
          <p:cNvSpPr/>
          <p:nvPr/>
        </p:nvSpPr>
        <p:spPr>
          <a:xfrm>
            <a:off x="538230" y="8331973"/>
            <a:ext cx="15716183" cy="288758"/>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solidFill>
              </a:rPr>
              <a:t>Andre krav, anbefalinger, veiledninger og fellesløsninger</a:t>
            </a:r>
          </a:p>
        </p:txBody>
      </p:sp>
      <p:sp>
        <p:nvSpPr>
          <p:cNvPr id="92" name="Rektangel: avrundede hjørner 91">
            <a:extLst>
              <a:ext uri="{FF2B5EF4-FFF2-40B4-BE49-F238E27FC236}">
                <a16:creationId xmlns:a16="http://schemas.microsoft.com/office/drawing/2014/main" id="{849B32DF-E568-7117-EE38-0720EF90C0C9}"/>
              </a:ext>
            </a:extLst>
          </p:cNvPr>
          <p:cNvSpPr/>
          <p:nvPr/>
        </p:nvSpPr>
        <p:spPr>
          <a:xfrm>
            <a:off x="538230" y="8716903"/>
            <a:ext cx="15716183" cy="288758"/>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800" dirty="0">
                <a:solidFill>
                  <a:schemeClr val="tx1"/>
                </a:solidFill>
              </a:rPr>
              <a:t>Arkitekturprinsippene og EIF-modellen ligger i bunn</a:t>
            </a:r>
          </a:p>
        </p:txBody>
      </p:sp>
      <p:sp>
        <p:nvSpPr>
          <p:cNvPr id="5" name="Rektangel 4">
            <a:extLst>
              <a:ext uri="{FF2B5EF4-FFF2-40B4-BE49-F238E27FC236}">
                <a16:creationId xmlns:a16="http://schemas.microsoft.com/office/drawing/2014/main" id="{9A899BC8-4914-5E05-61AE-3A8D1E1118CA}"/>
              </a:ext>
            </a:extLst>
          </p:cNvPr>
          <p:cNvSpPr/>
          <p:nvPr/>
        </p:nvSpPr>
        <p:spPr>
          <a:xfrm rot="18596740">
            <a:off x="3055844" y="7627300"/>
            <a:ext cx="2126318" cy="91440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rPr>
              <a:t>Felles styring og plattform</a:t>
            </a:r>
          </a:p>
        </p:txBody>
      </p:sp>
    </p:spTree>
    <p:extLst>
      <p:ext uri="{BB962C8B-B14F-4D97-AF65-F5344CB8AC3E}">
        <p14:creationId xmlns:p14="http://schemas.microsoft.com/office/powerpoint/2010/main" val="3460041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C020E68-9D74-AE3C-D46B-526B27681C7B}"/>
              </a:ext>
            </a:extLst>
          </p:cNvPr>
          <p:cNvSpPr>
            <a:spLocks noGrp="1"/>
          </p:cNvSpPr>
          <p:nvPr>
            <p:ph type="title"/>
          </p:nvPr>
        </p:nvSpPr>
        <p:spPr/>
        <p:txBody>
          <a:bodyPr/>
          <a:lstStyle/>
          <a:p>
            <a:r>
              <a:rPr lang="nb-NO" dirty="0"/>
              <a:t>Status på denne versjonen av dokumentet</a:t>
            </a:r>
          </a:p>
        </p:txBody>
      </p:sp>
      <p:sp>
        <p:nvSpPr>
          <p:cNvPr id="4" name="Plassholder for innhold 3">
            <a:extLst>
              <a:ext uri="{FF2B5EF4-FFF2-40B4-BE49-F238E27FC236}">
                <a16:creationId xmlns:a16="http://schemas.microsoft.com/office/drawing/2014/main" id="{471A93AC-05B5-3FE8-3FC8-91585F29A330}"/>
              </a:ext>
            </a:extLst>
          </p:cNvPr>
          <p:cNvSpPr>
            <a:spLocks noGrp="1"/>
          </p:cNvSpPr>
          <p:nvPr>
            <p:ph idx="1"/>
          </p:nvPr>
        </p:nvSpPr>
        <p:spPr>
          <a:xfrm>
            <a:off x="2364232" y="2453731"/>
            <a:ext cx="12295197" cy="6256515"/>
          </a:xfrm>
        </p:spPr>
        <p:txBody>
          <a:bodyPr>
            <a:normAutofit fontScale="70000" lnSpcReduction="20000"/>
          </a:bodyPr>
          <a:lstStyle/>
          <a:p>
            <a:pPr>
              <a:spcBef>
                <a:spcPts val="1200"/>
              </a:spcBef>
              <a:spcAft>
                <a:spcPts val="600"/>
              </a:spcAft>
            </a:pPr>
            <a:r>
              <a:rPr lang="nb-NO" dirty="0"/>
              <a:t>Dette er et utkast til en mulighetsstudie og alternativanalyse. Alternativene er ikke beskrevet fullt ut og en vekting av alternativene er ikke ferdigstilt. Det kreves bekreftelse av en del antakelser og kartlegging av effekter i tett dialog med offentlig sektoren for å ferdigstille dette utkastet til en endelig alternativanalyse.</a:t>
            </a:r>
          </a:p>
          <a:p>
            <a:pPr>
              <a:spcBef>
                <a:spcPts val="1200"/>
              </a:spcBef>
              <a:spcAft>
                <a:spcPts val="600"/>
              </a:spcAft>
            </a:pPr>
            <a:r>
              <a:rPr lang="nb-NO" dirty="0"/>
              <a:t>Dette var så langt teamet kom i 2023, som var rammen for arbeidet. Digdir har foreløpig ikke videreført arbeidet, fordi vi anser at Digdir ikke er gitt tilstrekkelig myndighet og virkemidler til å håndtere de komplekse utfordringene som offentlig sektor her står overfor.</a:t>
            </a:r>
          </a:p>
          <a:p>
            <a:pPr>
              <a:lnSpc>
                <a:spcPct val="107000"/>
              </a:lnSpc>
              <a:spcBef>
                <a:spcPts val="1200"/>
              </a:spcBef>
              <a:spcAft>
                <a:spcPts val="600"/>
              </a:spcAft>
            </a:pPr>
            <a:r>
              <a:rPr lang="nb-NO" dirty="0"/>
              <a:t>Digdir vil fortsette arbeidet med å skape helhetlig informasjon og digital assistanse på generell basis gjennom vårt arbeid med digital strategi, nasjonal arkitektur, livshendelser, </a:t>
            </a:r>
            <a:r>
              <a:rPr lang="nb-NO" dirty="0" err="1"/>
              <a:t>samhandlingsforum</a:t>
            </a:r>
            <a:r>
              <a:rPr lang="nb-NO" dirty="0"/>
              <a:t> og fellesløsninger. </a:t>
            </a:r>
          </a:p>
          <a:p>
            <a:pPr>
              <a:lnSpc>
                <a:spcPct val="107000"/>
              </a:lnSpc>
              <a:spcBef>
                <a:spcPts val="1200"/>
              </a:spcBef>
              <a:spcAft>
                <a:spcPts val="600"/>
              </a:spcAft>
            </a:pPr>
            <a:r>
              <a:rPr lang="nb-NO" dirty="0"/>
              <a:t>I tillegg vil vi ferdigstille igangsatt arbeid knyttet til referansearkitektur, metadata for merking av informasjonsartikler, revisjon av LOS, utvikling av et designsystem og hendelsesorientert arkitektur.</a:t>
            </a:r>
          </a:p>
          <a:p>
            <a:pPr>
              <a:lnSpc>
                <a:spcPct val="107000"/>
              </a:lnSpc>
              <a:spcBef>
                <a:spcPts val="1200"/>
              </a:spcBef>
              <a:spcAft>
                <a:spcPts val="600"/>
              </a:spcAft>
            </a:pPr>
            <a:r>
              <a:rPr lang="nb-NO" dirty="0"/>
              <a:t>Erfaringer som er gjort gjennom dette arbeidet vil tas med i andre relevante oppgaver Digdir jobber med.</a:t>
            </a:r>
          </a:p>
        </p:txBody>
      </p:sp>
    </p:spTree>
    <p:extLst>
      <p:ext uri="{BB962C8B-B14F-4D97-AF65-F5344CB8AC3E}">
        <p14:creationId xmlns:p14="http://schemas.microsoft.com/office/powerpoint/2010/main" val="174274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406D3610-A75E-E28B-B7C9-F3980A78F47B}"/>
              </a:ext>
            </a:extLst>
          </p:cNvPr>
          <p:cNvPicPr>
            <a:picLocks noChangeAspect="1"/>
          </p:cNvPicPr>
          <p:nvPr/>
        </p:nvPicPr>
        <p:blipFill>
          <a:blip r:embed="rId3"/>
          <a:stretch>
            <a:fillRect/>
          </a:stretch>
        </p:blipFill>
        <p:spPr>
          <a:xfrm>
            <a:off x="0" y="3021559"/>
            <a:ext cx="15965046" cy="5910100"/>
          </a:xfrm>
          <a:prstGeom prst="rect">
            <a:avLst/>
          </a:prstGeom>
        </p:spPr>
      </p:pic>
      <p:pic>
        <p:nvPicPr>
          <p:cNvPr id="16" name="Bilde 15">
            <a:extLst>
              <a:ext uri="{FF2B5EF4-FFF2-40B4-BE49-F238E27FC236}">
                <a16:creationId xmlns:a16="http://schemas.microsoft.com/office/drawing/2014/main" id="{863073EB-26C1-4D7D-3056-C6DB73FB7981}"/>
              </a:ext>
            </a:extLst>
          </p:cNvPr>
          <p:cNvPicPr>
            <a:picLocks noChangeAspect="1"/>
          </p:cNvPicPr>
          <p:nvPr/>
        </p:nvPicPr>
        <p:blipFill>
          <a:blip r:embed="rId4"/>
          <a:stretch>
            <a:fillRect/>
          </a:stretch>
        </p:blipFill>
        <p:spPr>
          <a:xfrm>
            <a:off x="13854890" y="212341"/>
            <a:ext cx="1530252" cy="834683"/>
          </a:xfrm>
          <a:prstGeom prst="rect">
            <a:avLst/>
          </a:prstGeom>
        </p:spPr>
      </p:pic>
      <p:pic>
        <p:nvPicPr>
          <p:cNvPr id="10" name="Bilde 9">
            <a:extLst>
              <a:ext uri="{FF2B5EF4-FFF2-40B4-BE49-F238E27FC236}">
                <a16:creationId xmlns:a16="http://schemas.microsoft.com/office/drawing/2014/main" id="{297E4852-4D42-82B7-26C9-BABC66C176AB}"/>
              </a:ext>
            </a:extLst>
          </p:cNvPr>
          <p:cNvPicPr>
            <a:picLocks noChangeAspect="1"/>
          </p:cNvPicPr>
          <p:nvPr/>
        </p:nvPicPr>
        <p:blipFill>
          <a:blip r:embed="rId5"/>
          <a:stretch>
            <a:fillRect/>
          </a:stretch>
        </p:blipFill>
        <p:spPr>
          <a:xfrm>
            <a:off x="7223718" y="4107158"/>
            <a:ext cx="792805" cy="626908"/>
          </a:xfrm>
          <a:prstGeom prst="rect">
            <a:avLst/>
          </a:prstGeom>
        </p:spPr>
      </p:pic>
      <p:sp>
        <p:nvSpPr>
          <p:cNvPr id="4" name="Tittel 2">
            <a:extLst>
              <a:ext uri="{FF2B5EF4-FFF2-40B4-BE49-F238E27FC236}">
                <a16:creationId xmlns:a16="http://schemas.microsoft.com/office/drawing/2014/main" id="{3491B2C6-7CC6-98C8-29F1-204806AC88B6}"/>
              </a:ext>
            </a:extLst>
          </p:cNvPr>
          <p:cNvSpPr txBox="1">
            <a:spLocks/>
          </p:cNvSpPr>
          <p:nvPr/>
        </p:nvSpPr>
        <p:spPr>
          <a:xfrm>
            <a:off x="808717" y="1495001"/>
            <a:ext cx="14866711" cy="996722"/>
          </a:xfrm>
          <a:prstGeom prst="rect">
            <a:avLst/>
          </a:prstGeom>
        </p:spPr>
        <p:txBody>
          <a:bodyPr/>
          <a:lst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a:lstStyle>
          <a:p>
            <a:r>
              <a:rPr lang="nb-NO" sz="2400" b="1"/>
              <a:t>Arkitekturmodell v.1.0 (Mai 2023)</a:t>
            </a:r>
          </a:p>
        </p:txBody>
      </p:sp>
    </p:spTree>
    <p:extLst>
      <p:ext uri="{BB962C8B-B14F-4D97-AF65-F5344CB8AC3E}">
        <p14:creationId xmlns:p14="http://schemas.microsoft.com/office/powerpoint/2010/main" val="1193762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9087A13-1D4B-EA9B-FFD8-F479AAD7E782}"/>
              </a:ext>
            </a:extLst>
          </p:cNvPr>
          <p:cNvSpPr>
            <a:spLocks noGrp="1"/>
          </p:cNvSpPr>
          <p:nvPr>
            <p:ph idx="1"/>
          </p:nvPr>
        </p:nvSpPr>
        <p:spPr>
          <a:xfrm>
            <a:off x="1069974" y="3188677"/>
            <a:ext cx="14114462" cy="5240811"/>
          </a:xfrm>
        </p:spPr>
        <p:txBody>
          <a:bodyPr>
            <a:normAutofit/>
          </a:bodyPr>
          <a:lstStyle/>
          <a:p>
            <a:r>
              <a:rPr lang="nb-NO" sz="3200" dirty="0"/>
              <a:t>På bakgrunn av behov ble det utarbeidet et utkast til en spesifikasjon for å beskrive («tagge») innhold på nett. Spesifikasjonen skal bidra til interoperabilitet av innholdsbeskrivelser på tvers av sektorer og </a:t>
            </a:r>
            <a:r>
              <a:rPr lang="nb-NO" sz="3200" dirty="0" err="1"/>
              <a:t>CMSer</a:t>
            </a:r>
            <a:r>
              <a:rPr lang="nb-NO" sz="3200" dirty="0"/>
              <a:t> (Content Management Systems). Spesifikasjonen muliggjør også maskinell </a:t>
            </a:r>
            <a:r>
              <a:rPr lang="nb-NO" sz="3200" dirty="0" err="1"/>
              <a:t>tilgjengeligliggjøring</a:t>
            </a:r>
            <a:r>
              <a:rPr lang="nb-NO" sz="3200" dirty="0"/>
              <a:t> av beskrivelsene.</a:t>
            </a:r>
          </a:p>
          <a:p>
            <a:r>
              <a:rPr lang="nb-NO" sz="3200" dirty="0"/>
              <a:t>Utkastet er foreløpig ikke testet i praksis</a:t>
            </a:r>
          </a:p>
          <a:p>
            <a:r>
              <a:rPr lang="nb-NO" sz="3200" dirty="0">
                <a:hlinkClick r:id="rId2"/>
              </a:rPr>
              <a:t>https://informasjonsforvaltning.github.io/cdvno/</a:t>
            </a:r>
            <a:r>
              <a:rPr lang="nb-NO" sz="3200" dirty="0"/>
              <a:t> </a:t>
            </a:r>
          </a:p>
        </p:txBody>
      </p:sp>
      <p:sp>
        <p:nvSpPr>
          <p:cNvPr id="3" name="Tittel 2">
            <a:extLst>
              <a:ext uri="{FF2B5EF4-FFF2-40B4-BE49-F238E27FC236}">
                <a16:creationId xmlns:a16="http://schemas.microsoft.com/office/drawing/2014/main" id="{FFAB5E7D-9A18-C157-0241-465EFC6483C8}"/>
              </a:ext>
            </a:extLst>
          </p:cNvPr>
          <p:cNvSpPr>
            <a:spLocks noGrp="1"/>
          </p:cNvSpPr>
          <p:nvPr>
            <p:ph type="title"/>
          </p:nvPr>
        </p:nvSpPr>
        <p:spPr>
          <a:xfrm>
            <a:off x="1069975" y="1961262"/>
            <a:ext cx="14114462" cy="692497"/>
          </a:xfrm>
        </p:spPr>
        <p:txBody>
          <a:bodyPr/>
          <a:lstStyle/>
          <a:p>
            <a:r>
              <a:rPr lang="nb-NO" dirty="0"/>
              <a:t>Utkast spesifikasjon for innholdsbeskrivelser</a:t>
            </a:r>
          </a:p>
        </p:txBody>
      </p:sp>
    </p:spTree>
    <p:extLst>
      <p:ext uri="{BB962C8B-B14F-4D97-AF65-F5344CB8AC3E}">
        <p14:creationId xmlns:p14="http://schemas.microsoft.com/office/powerpoint/2010/main" val="702878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3DE21864-18B4-A222-3D28-BA4AEBAAC756}"/>
              </a:ext>
            </a:extLst>
          </p:cNvPr>
          <p:cNvSpPr>
            <a:spLocks noGrp="1"/>
          </p:cNvSpPr>
          <p:nvPr>
            <p:ph type="ctrTitle"/>
          </p:nvPr>
        </p:nvSpPr>
        <p:spPr/>
        <p:txBody>
          <a:bodyPr>
            <a:normAutofit/>
          </a:bodyPr>
          <a:lstStyle/>
          <a:p>
            <a:r>
              <a:rPr lang="nb-NO" sz="3200" b="1"/>
              <a:t>Alternative tiltak</a:t>
            </a:r>
            <a:endParaRPr lang="nb-NO" sz="3200" b="1">
              <a:cs typeface="Arial"/>
            </a:endParaRPr>
          </a:p>
        </p:txBody>
      </p:sp>
    </p:spTree>
    <p:extLst>
      <p:ext uri="{BB962C8B-B14F-4D97-AF65-F5344CB8AC3E}">
        <p14:creationId xmlns:p14="http://schemas.microsoft.com/office/powerpoint/2010/main" val="3856905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CF304C-95E8-4651-B5D2-FAC6BAC65642}"/>
              </a:ext>
            </a:extLst>
          </p:cNvPr>
          <p:cNvSpPr>
            <a:spLocks noGrp="1"/>
          </p:cNvSpPr>
          <p:nvPr>
            <p:ph type="title"/>
          </p:nvPr>
        </p:nvSpPr>
        <p:spPr>
          <a:xfrm>
            <a:off x="2364232" y="1328556"/>
            <a:ext cx="13326483" cy="692497"/>
          </a:xfrm>
        </p:spPr>
        <p:txBody>
          <a:bodyPr/>
          <a:lstStyle/>
          <a:p>
            <a:r>
              <a:rPr lang="nb-NO" dirty="0"/>
              <a:t>Tjenesteyter prosess for å se ting i sammenheng</a:t>
            </a:r>
          </a:p>
        </p:txBody>
      </p:sp>
      <p:sp>
        <p:nvSpPr>
          <p:cNvPr id="3" name="Plassholder for innhold 2">
            <a:extLst>
              <a:ext uri="{FF2B5EF4-FFF2-40B4-BE49-F238E27FC236}">
                <a16:creationId xmlns:a16="http://schemas.microsoft.com/office/drawing/2014/main" id="{3E2F2A5B-360A-7327-F6AE-F5C1CB9A05B9}"/>
              </a:ext>
            </a:extLst>
          </p:cNvPr>
          <p:cNvSpPr>
            <a:spLocks noGrp="1"/>
          </p:cNvSpPr>
          <p:nvPr>
            <p:ph idx="1"/>
          </p:nvPr>
        </p:nvSpPr>
        <p:spPr>
          <a:xfrm>
            <a:off x="2364232" y="2250831"/>
            <a:ext cx="12295197" cy="6682154"/>
          </a:xfrm>
        </p:spPr>
        <p:txBody>
          <a:bodyPr>
            <a:normAutofit fontScale="40000" lnSpcReduction="20000"/>
          </a:bodyPr>
          <a:lstStyle/>
          <a:p>
            <a:r>
              <a:rPr lang="nb-NO" sz="3700" dirty="0"/>
              <a:t>Finne ut hva som bør sees i sammenheng</a:t>
            </a:r>
          </a:p>
          <a:p>
            <a:pPr lvl="1"/>
            <a:r>
              <a:rPr lang="nb-NO" sz="3100" dirty="0"/>
              <a:t>Innhente brukerinnsikt som viser at brukere har behov som involverer mine og andres informasjon og tjenester i sammenheng</a:t>
            </a:r>
          </a:p>
          <a:p>
            <a:pPr lvl="1"/>
            <a:r>
              <a:rPr lang="nb-NO" sz="3100" dirty="0"/>
              <a:t>Få oversikt over andres informasjon og tjenester</a:t>
            </a:r>
          </a:p>
          <a:p>
            <a:pPr lvl="1"/>
            <a:r>
              <a:rPr lang="nb-NO" sz="3100" dirty="0"/>
              <a:t>Finne ut om andre etater har hendelser som trigger mine tjenester eller motsatt</a:t>
            </a:r>
          </a:p>
          <a:p>
            <a:r>
              <a:rPr lang="nb-NO" sz="3700" dirty="0"/>
              <a:t>Prioritere tverrgående arbeid</a:t>
            </a:r>
          </a:p>
          <a:p>
            <a:pPr lvl="1"/>
            <a:r>
              <a:rPr lang="nb-NO" sz="3100" dirty="0"/>
              <a:t>Hva er min kjernevirksomhet, hva blir jeg målt på, hva får jeg penger til og hva er mine brukeres behov </a:t>
            </a:r>
            <a:r>
              <a:rPr lang="nb-NO" sz="3100" dirty="0">
                <a:sym typeface="Wingdings" panose="05000000000000000000" pitchFamily="2" charset="2"/>
              </a:rPr>
              <a:t> hva er jeg pålagt av samhandling</a:t>
            </a:r>
            <a:endParaRPr lang="nb-NO" sz="3100" dirty="0"/>
          </a:p>
          <a:p>
            <a:r>
              <a:rPr lang="nb-NO" sz="3700" dirty="0"/>
              <a:t>Sikre rammevilkår for samhandling</a:t>
            </a:r>
          </a:p>
          <a:p>
            <a:pPr lvl="1"/>
            <a:r>
              <a:rPr lang="nb-NO" sz="3100" dirty="0"/>
              <a:t>Hjemmel/ samtykke</a:t>
            </a:r>
          </a:p>
          <a:p>
            <a:pPr lvl="1"/>
            <a:r>
              <a:rPr lang="nb-NO" sz="3100" dirty="0"/>
              <a:t>Avtaler med felles mål, ansvarsfordeling og styring, kostnadsdeling, endringshåndtering, Kvalitet på data og tjenester</a:t>
            </a:r>
          </a:p>
          <a:p>
            <a:pPr lvl="1"/>
            <a:r>
              <a:rPr lang="nb-NO" sz="3100" dirty="0"/>
              <a:t>Tilstrekkelig kompetanse i virksomheten</a:t>
            </a:r>
          </a:p>
          <a:p>
            <a:r>
              <a:rPr lang="nb-NO" sz="3700" dirty="0"/>
              <a:t>Integrere/ sammenstille innhold (informasjon og funksjonalitet)</a:t>
            </a:r>
          </a:p>
          <a:p>
            <a:pPr lvl="1"/>
            <a:r>
              <a:rPr lang="nb-NO" sz="3100" dirty="0"/>
              <a:t>Skape helhetlige prosesser</a:t>
            </a:r>
          </a:p>
          <a:p>
            <a:pPr lvl="1"/>
            <a:r>
              <a:rPr lang="nb-NO" sz="3100" dirty="0"/>
              <a:t>Organisatoriske, semantiske og tekniske grensesnitt</a:t>
            </a:r>
          </a:p>
          <a:p>
            <a:r>
              <a:rPr lang="nb-NO" sz="3700" dirty="0"/>
              <a:t>Vedlikehold av publisert innhold</a:t>
            </a:r>
          </a:p>
          <a:p>
            <a:pPr lvl="1"/>
            <a:r>
              <a:rPr lang="nb-NO" sz="3100" dirty="0"/>
              <a:t>Abonnere på endringer</a:t>
            </a:r>
          </a:p>
          <a:p>
            <a:pPr lvl="1"/>
            <a:r>
              <a:rPr lang="nb-NO" sz="3100" dirty="0"/>
              <a:t>Varig finansiering og kapasitet</a:t>
            </a:r>
          </a:p>
          <a:p>
            <a:r>
              <a:rPr lang="nb-NO" sz="3700" dirty="0"/>
              <a:t>Utfasing</a:t>
            </a:r>
          </a:p>
          <a:p>
            <a:pPr lvl="1"/>
            <a:r>
              <a:rPr lang="nb-NO" sz="3100" dirty="0"/>
              <a:t>Informere og avklare forhold knyttet til utfasing av informasjon og tjenester</a:t>
            </a:r>
          </a:p>
          <a:p>
            <a:pPr lvl="1"/>
            <a:endParaRPr lang="nb-NO" sz="2600" dirty="0"/>
          </a:p>
          <a:p>
            <a:pPr lvl="1"/>
            <a:endParaRPr lang="nb-NO" dirty="0"/>
          </a:p>
          <a:p>
            <a:pPr lvl="1"/>
            <a:endParaRPr lang="nb-NO" dirty="0"/>
          </a:p>
          <a:p>
            <a:endParaRPr lang="nb-NO" dirty="0"/>
          </a:p>
          <a:p>
            <a:endParaRPr lang="nb-NO" dirty="0"/>
          </a:p>
        </p:txBody>
      </p:sp>
      <p:sp>
        <p:nvSpPr>
          <p:cNvPr id="4" name="Ellipse 3">
            <a:extLst>
              <a:ext uri="{FF2B5EF4-FFF2-40B4-BE49-F238E27FC236}">
                <a16:creationId xmlns:a16="http://schemas.microsoft.com/office/drawing/2014/main" id="{94505760-DB09-1199-4934-843672B58CF6}"/>
              </a:ext>
            </a:extLst>
          </p:cNvPr>
          <p:cNvSpPr/>
          <p:nvPr/>
        </p:nvSpPr>
        <p:spPr>
          <a:xfrm>
            <a:off x="1172306" y="5756031"/>
            <a:ext cx="8686802" cy="1242646"/>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54974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2E1D93-C18E-BE5C-D90F-6CC42801A35D}"/>
              </a:ext>
            </a:extLst>
          </p:cNvPr>
          <p:cNvSpPr>
            <a:spLocks noGrp="1"/>
          </p:cNvSpPr>
          <p:nvPr>
            <p:ph type="title"/>
          </p:nvPr>
        </p:nvSpPr>
        <p:spPr>
          <a:xfrm>
            <a:off x="2354915" y="1656054"/>
            <a:ext cx="12295197" cy="1048235"/>
          </a:xfrm>
        </p:spPr>
        <p:txBody>
          <a:bodyPr/>
          <a:lstStyle/>
          <a:p>
            <a:r>
              <a:rPr lang="nb-NO" sz="4400" dirty="0"/>
              <a:t>Mulige måter å koble informasjon og tjeneste</a:t>
            </a:r>
            <a:br>
              <a:rPr lang="nb-NO" sz="4400" dirty="0"/>
            </a:br>
            <a:r>
              <a:rPr lang="nb-NO" sz="2800" dirty="0"/>
              <a:t>- Ulike tilnærminger vil egne seg best i ulike sammenhenger</a:t>
            </a:r>
            <a:br>
              <a:rPr lang="nb-NO" sz="2800" dirty="0"/>
            </a:br>
            <a:r>
              <a:rPr lang="nb-NO" sz="2800" dirty="0"/>
              <a:t>- Kan brukes for å samle alt eller deler av helheten</a:t>
            </a:r>
            <a:endParaRPr lang="nb-NO" sz="4400" dirty="0"/>
          </a:p>
        </p:txBody>
      </p:sp>
      <p:sp>
        <p:nvSpPr>
          <p:cNvPr id="3" name="Plassholder for innhold 2">
            <a:extLst>
              <a:ext uri="{FF2B5EF4-FFF2-40B4-BE49-F238E27FC236}">
                <a16:creationId xmlns:a16="http://schemas.microsoft.com/office/drawing/2014/main" id="{567971EA-03AA-0CF8-DF88-BBE664038F29}"/>
              </a:ext>
            </a:extLst>
          </p:cNvPr>
          <p:cNvSpPr>
            <a:spLocks noGrp="1"/>
          </p:cNvSpPr>
          <p:nvPr>
            <p:ph idx="1"/>
          </p:nvPr>
        </p:nvSpPr>
        <p:spPr>
          <a:xfrm>
            <a:off x="2354915" y="3122578"/>
            <a:ext cx="12820645" cy="5702640"/>
          </a:xfrm>
        </p:spPr>
        <p:txBody>
          <a:bodyPr>
            <a:normAutofit fontScale="62500" lnSpcReduction="20000"/>
          </a:bodyPr>
          <a:lstStyle/>
          <a:p>
            <a:r>
              <a:rPr lang="nb-NO" dirty="0"/>
              <a:t>Tung redaksjon, skrive om tekst og sette sammen tjenester til en helhet. </a:t>
            </a:r>
          </a:p>
          <a:p>
            <a:r>
              <a:rPr lang="nb-NO" dirty="0"/>
              <a:t>Lett redaksjon, bruke API-er eller </a:t>
            </a:r>
            <a:r>
              <a:rPr lang="nb-NO" dirty="0" err="1"/>
              <a:t>webcrawler</a:t>
            </a:r>
            <a:r>
              <a:rPr lang="nb-NO" dirty="0"/>
              <a:t> til å hente inn tjenestemoduler og tekstsnutter fra eget innhold og andres, og sette sammen i kontekst ved bruk av KI (språkmodell).</a:t>
            </a:r>
          </a:p>
          <a:p>
            <a:r>
              <a:rPr lang="nb-NO" dirty="0"/>
              <a:t>Lenkeredaksjon, lage enkle tekster med minimumsinformasjon og lenke til andre informasjonseiere og tjenesteeiere.</a:t>
            </a:r>
          </a:p>
          <a:p>
            <a:r>
              <a:rPr lang="nb-NO" dirty="0"/>
              <a:t>Digital assistent, </a:t>
            </a:r>
            <a:r>
              <a:rPr lang="nb-NO" dirty="0" err="1"/>
              <a:t>meningsvektoriserte</a:t>
            </a:r>
            <a:r>
              <a:rPr lang="nb-NO" dirty="0"/>
              <a:t> artikler fra </a:t>
            </a:r>
            <a:r>
              <a:rPr lang="nb-NO" dirty="0" err="1"/>
              <a:t>predefinerte</a:t>
            </a:r>
            <a:r>
              <a:rPr lang="nb-NO" dirty="0"/>
              <a:t> domener sammenlignes med prompt(evt. også data om pålogget bruker), beste treff settes sammen til helhetlige tekster med KI (språkmodell) (KI) med kilder</a:t>
            </a:r>
          </a:p>
          <a:p>
            <a:r>
              <a:rPr lang="nb-NO" dirty="0"/>
              <a:t>Bruk av felles strategi (standard) for merking av ressurser, som optimaliserer treff i søkemotorer/ spørretjenester.</a:t>
            </a:r>
          </a:p>
          <a:p>
            <a:r>
              <a:rPr lang="nb-NO" dirty="0"/>
              <a:t>Bruk av statistikk for å vise andre nettsider brukere av denne siden ofte bruker.</a:t>
            </a:r>
          </a:p>
          <a:p>
            <a:r>
              <a:rPr lang="nb-NO" dirty="0"/>
              <a:t>Gjøre det mulig for tjenesteytere å abonnere på hendelser hos hverandre, slik at de hver for seg kan gi bruker informasjon og tilby dem tjenester på bakgrunn av hendelser hos andre.</a:t>
            </a:r>
          </a:p>
          <a:p>
            <a:endParaRPr lang="nb-NO" dirty="0"/>
          </a:p>
          <a:p>
            <a:endParaRPr lang="nb-NO" dirty="0"/>
          </a:p>
        </p:txBody>
      </p:sp>
    </p:spTree>
    <p:extLst>
      <p:ext uri="{BB962C8B-B14F-4D97-AF65-F5344CB8AC3E}">
        <p14:creationId xmlns:p14="http://schemas.microsoft.com/office/powerpoint/2010/main" val="1464776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F0AF9894-2263-3C8E-A4C8-217A8A171410}"/>
              </a:ext>
            </a:extLst>
          </p:cNvPr>
          <p:cNvSpPr>
            <a:spLocks noGrp="1"/>
          </p:cNvSpPr>
          <p:nvPr>
            <p:ph type="title"/>
          </p:nvPr>
        </p:nvSpPr>
        <p:spPr>
          <a:xfrm>
            <a:off x="2364232" y="1299378"/>
            <a:ext cx="12295197" cy="1024372"/>
          </a:xfrm>
        </p:spPr>
        <p:txBody>
          <a:bodyPr/>
          <a:lstStyle/>
          <a:p>
            <a:r>
              <a:rPr lang="nb-NO" dirty="0"/>
              <a:t>Sammensetning av alternativer</a:t>
            </a:r>
          </a:p>
        </p:txBody>
      </p:sp>
      <p:sp>
        <p:nvSpPr>
          <p:cNvPr id="4" name="Plassholder for innhold 3">
            <a:extLst>
              <a:ext uri="{FF2B5EF4-FFF2-40B4-BE49-F238E27FC236}">
                <a16:creationId xmlns:a16="http://schemas.microsoft.com/office/drawing/2014/main" id="{7CA8E4D2-711C-9A8B-0B70-DF5903FCD8F9}"/>
              </a:ext>
            </a:extLst>
          </p:cNvPr>
          <p:cNvSpPr>
            <a:spLocks noGrp="1"/>
          </p:cNvSpPr>
          <p:nvPr>
            <p:ph idx="1"/>
          </p:nvPr>
        </p:nvSpPr>
        <p:spPr>
          <a:xfrm>
            <a:off x="2364232" y="2390200"/>
            <a:ext cx="13890181" cy="6569242"/>
          </a:xfrm>
        </p:spPr>
        <p:txBody>
          <a:bodyPr>
            <a:normAutofit fontScale="25000" lnSpcReduction="20000"/>
          </a:bodyPr>
          <a:lstStyle/>
          <a:p>
            <a:pPr marL="0" indent="0">
              <a:spcBef>
                <a:spcPts val="1800"/>
              </a:spcBef>
              <a:buNone/>
            </a:pPr>
            <a:endParaRPr lang="nb-NO" sz="3200" dirty="0"/>
          </a:p>
          <a:p>
            <a:pPr>
              <a:spcBef>
                <a:spcPts val="600"/>
              </a:spcBef>
            </a:pPr>
            <a:r>
              <a:rPr lang="nb-NO" sz="8800" dirty="0"/>
              <a:t>De alternative konseptene er overordnet beskrevet og er en sammenstilling av tiltak innen teknisk og semantisk sammenstilling av løsninger.</a:t>
            </a:r>
          </a:p>
          <a:p>
            <a:pPr>
              <a:spcBef>
                <a:spcPts val="1000"/>
              </a:spcBef>
            </a:pPr>
            <a:r>
              <a:rPr lang="nb-NO" sz="8800" dirty="0"/>
              <a:t>Virksomhetsarkitektur handler om å etablere egnet styrings- og organisasjonsstruktur for å nå de målene man har satt for offentlig forvaltning. Her er det mange aktuelle tiltak innen juridiske, organisatoriske, finansielle og kulturelle forhold, som går utover dette og bør inkluderes i alternativene før en samfunnsøkonomisk analyse gjennomføres. Alternativene bør også skissere overgangsarkitekturer.</a:t>
            </a:r>
          </a:p>
          <a:p>
            <a:pPr>
              <a:spcBef>
                <a:spcPts val="1000"/>
              </a:spcBef>
            </a:pPr>
            <a:r>
              <a:rPr lang="nb-NO" sz="8800" dirty="0"/>
              <a:t>Eksempler på slike tiltak er:</a:t>
            </a:r>
          </a:p>
          <a:p>
            <a:pPr lvl="1">
              <a:lnSpc>
                <a:spcPct val="120000"/>
              </a:lnSpc>
              <a:spcBef>
                <a:spcPts val="1000"/>
              </a:spcBef>
            </a:pPr>
            <a:r>
              <a:rPr lang="nb-NO" sz="8800" dirty="0"/>
              <a:t>Felles finansieringspott med tverrsektoriell porteføljestyring av fellesløsninger og samhandlingstiltak</a:t>
            </a:r>
          </a:p>
          <a:p>
            <a:pPr lvl="1">
              <a:lnSpc>
                <a:spcPct val="120000"/>
              </a:lnSpc>
              <a:spcBef>
                <a:spcPts val="1000"/>
              </a:spcBef>
            </a:pPr>
            <a:r>
              <a:rPr lang="nb-NO" sz="8800" dirty="0"/>
              <a:t>Felles resultatindikatorer og krav til rapportering på samhandling i tildelingsbrev (operasjonalisering av nasjonale arkitekturprinsipper i departementene)</a:t>
            </a:r>
          </a:p>
          <a:p>
            <a:pPr lvl="1">
              <a:lnSpc>
                <a:spcPct val="120000"/>
              </a:lnSpc>
              <a:spcBef>
                <a:spcPts val="1000"/>
              </a:spcBef>
            </a:pPr>
            <a:r>
              <a:rPr lang="nb-NO" sz="8800" dirty="0"/>
              <a:t>Sentralt eierskap til livshendelser med finansiering</a:t>
            </a:r>
          </a:p>
          <a:p>
            <a:pPr lvl="1">
              <a:lnSpc>
                <a:spcPct val="120000"/>
              </a:lnSpc>
              <a:spcBef>
                <a:spcPts val="1000"/>
              </a:spcBef>
            </a:pPr>
            <a:r>
              <a:rPr lang="nb-NO" sz="8800" dirty="0"/>
              <a:t>Fast generell saksbehandler på tvers av sektorer for spesifikke brukergrupper</a:t>
            </a:r>
          </a:p>
          <a:p>
            <a:pPr lvl="1">
              <a:lnSpc>
                <a:spcPct val="120000"/>
              </a:lnSpc>
              <a:spcBef>
                <a:spcPts val="1000"/>
              </a:spcBef>
            </a:pPr>
            <a:r>
              <a:rPr lang="nb-NO" sz="8800" dirty="0"/>
              <a:t>Årlig avtale mellom ledere av offentlige virksomheter om å nå målene i digitaliseringsstrategien etter modell av Parisavtalen for å stoppe klimautfordringene</a:t>
            </a:r>
          </a:p>
          <a:p>
            <a:pPr lvl="1">
              <a:lnSpc>
                <a:spcPct val="120000"/>
              </a:lnSpc>
              <a:spcBef>
                <a:spcPts val="1000"/>
              </a:spcBef>
            </a:pPr>
            <a:r>
              <a:rPr lang="nb-NO" sz="8800" dirty="0"/>
              <a:t>Krav til at alle offentlige virksomheter skal ha en plan for deres realisering av digitaliseringsstrategien etter modell av EU sitt krav til medlemslandene på samme område</a:t>
            </a:r>
          </a:p>
          <a:p>
            <a:pPr lvl="1">
              <a:lnSpc>
                <a:spcPct val="120000"/>
              </a:lnSpc>
              <a:spcBef>
                <a:spcPts val="1000"/>
              </a:spcBef>
            </a:pPr>
            <a:r>
              <a:rPr lang="nb-NO" sz="8800" dirty="0"/>
              <a:t>Kultursatsing for å dreie kulturen i offentlig sektor i enda større grad fra kontroll til omsorg</a:t>
            </a:r>
          </a:p>
          <a:p>
            <a:pPr lvl="1">
              <a:spcBef>
                <a:spcPts val="1000"/>
              </a:spcBef>
            </a:pPr>
            <a:endParaRPr lang="nb-NO" sz="8000" dirty="0"/>
          </a:p>
          <a:p>
            <a:pPr lvl="1"/>
            <a:endParaRPr lang="nb-NO" dirty="0"/>
          </a:p>
        </p:txBody>
      </p:sp>
    </p:spTree>
    <p:extLst>
      <p:ext uri="{BB962C8B-B14F-4D97-AF65-F5344CB8AC3E}">
        <p14:creationId xmlns:p14="http://schemas.microsoft.com/office/powerpoint/2010/main" val="1012597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536D2-FC51-028E-AC33-F2CAB60472DF}"/>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A01E5CF-FF07-98F5-3452-BDD0E442BE2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6" imgH="486" progId="TCLayout.ActiveDocument.1">
                  <p:embed/>
                </p:oleObj>
              </mc:Choice>
              <mc:Fallback>
                <p:oleObj name="think-cell Slide" r:id="rId4" imgW="486" imgH="486" progId="TCLayout.ActiveDocument.1">
                  <p:embed/>
                  <p:pic>
                    <p:nvPicPr>
                      <p:cNvPr id="5" name="think-cell data - do not delete" hidden="1">
                        <a:extLst>
                          <a:ext uri="{FF2B5EF4-FFF2-40B4-BE49-F238E27FC236}">
                            <a16:creationId xmlns:a16="http://schemas.microsoft.com/office/drawing/2014/main" id="{5A01E5CF-FF07-98F5-3452-BDD0E442BE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5" name="Graphic 14">
            <a:extLst>
              <a:ext uri="{FF2B5EF4-FFF2-40B4-BE49-F238E27FC236}">
                <a16:creationId xmlns:a16="http://schemas.microsoft.com/office/drawing/2014/main" id="{E68ECC05-CF39-5BB7-09AC-438DAAB75062}"/>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429381" y="2439184"/>
            <a:ext cx="587034" cy="587034"/>
          </a:xfrm>
          <a:prstGeom prst="rect">
            <a:avLst/>
          </a:prstGeom>
        </p:spPr>
      </p:pic>
      <p:grpSp>
        <p:nvGrpSpPr>
          <p:cNvPr id="30" name="Group 29">
            <a:extLst>
              <a:ext uri="{FF2B5EF4-FFF2-40B4-BE49-F238E27FC236}">
                <a16:creationId xmlns:a16="http://schemas.microsoft.com/office/drawing/2014/main" id="{AA6D3385-5DA1-E3B2-ABCD-8ED07297B219}"/>
              </a:ext>
            </a:extLst>
          </p:cNvPr>
          <p:cNvGrpSpPr/>
          <p:nvPr/>
        </p:nvGrpSpPr>
        <p:grpSpPr>
          <a:xfrm>
            <a:off x="1338120" y="2030718"/>
            <a:ext cx="14097806" cy="1328368"/>
            <a:chOff x="1341486" y="1661746"/>
            <a:chExt cx="14097806" cy="1072662"/>
          </a:xfrm>
        </p:grpSpPr>
        <p:sp>
          <p:nvSpPr>
            <p:cNvPr id="25" name="Rectangle: Rounded Corners 24">
              <a:extLst>
                <a:ext uri="{FF2B5EF4-FFF2-40B4-BE49-F238E27FC236}">
                  <a16:creationId xmlns:a16="http://schemas.microsoft.com/office/drawing/2014/main" id="{1B60D148-F452-870C-DFE4-0C10FDA1003E}"/>
                </a:ext>
              </a:extLst>
            </p:cNvPr>
            <p:cNvSpPr/>
            <p:nvPr/>
          </p:nvSpPr>
          <p:spPr>
            <a:xfrm>
              <a:off x="1341486" y="1661746"/>
              <a:ext cx="14097806" cy="1072662"/>
            </a:xfrm>
            <a:prstGeom prst="roundRect">
              <a:avLst/>
            </a:prstGeom>
            <a:solidFill>
              <a:schemeClr val="bg1">
                <a:lumMod val="9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a:solidFill>
                  <a:schemeClr val="tx1"/>
                </a:solidFill>
              </a:endParaRPr>
            </a:p>
          </p:txBody>
        </p:sp>
        <p:sp>
          <p:nvSpPr>
            <p:cNvPr id="26" name="Rectangle: Rounded Corners 25">
              <a:extLst>
                <a:ext uri="{FF2B5EF4-FFF2-40B4-BE49-F238E27FC236}">
                  <a16:creationId xmlns:a16="http://schemas.microsoft.com/office/drawing/2014/main" id="{71440EE1-7C09-91F9-0A32-80D42B1AD66B}"/>
                </a:ext>
              </a:extLst>
            </p:cNvPr>
            <p:cNvSpPr/>
            <p:nvPr/>
          </p:nvSpPr>
          <p:spPr>
            <a:xfrm>
              <a:off x="1341486" y="1774288"/>
              <a:ext cx="478522" cy="8475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solidFill>
                    <a:schemeClr val="tx1"/>
                  </a:solidFill>
                </a:rPr>
                <a:t>1</a:t>
              </a:r>
            </a:p>
            <a:p>
              <a:endParaRPr lang="de-DE" sz="1600" b="1" dirty="0">
                <a:solidFill>
                  <a:schemeClr val="tx1"/>
                </a:solidFill>
              </a:endParaRPr>
            </a:p>
          </p:txBody>
        </p:sp>
        <p:sp>
          <p:nvSpPr>
            <p:cNvPr id="27" name="Rectangle: Rounded Corners 26">
              <a:extLst>
                <a:ext uri="{FF2B5EF4-FFF2-40B4-BE49-F238E27FC236}">
                  <a16:creationId xmlns:a16="http://schemas.microsoft.com/office/drawing/2014/main" id="{DC9A78C7-00BE-305C-4B62-9CE2A33D83CB}"/>
                </a:ext>
              </a:extLst>
            </p:cNvPr>
            <p:cNvSpPr/>
            <p:nvPr/>
          </p:nvSpPr>
          <p:spPr>
            <a:xfrm>
              <a:off x="2365130" y="1782608"/>
              <a:ext cx="12916366" cy="8475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err="1">
                  <a:solidFill>
                    <a:schemeClr val="tx1"/>
                  </a:solidFill>
                </a:rPr>
                <a:t>Søkemotorer</a:t>
              </a:r>
              <a:r>
                <a:rPr lang="de-DE" sz="1600" b="1" dirty="0">
                  <a:solidFill>
                    <a:schemeClr val="tx1"/>
                  </a:solidFill>
                </a:rPr>
                <a:t> </a:t>
              </a:r>
              <a:r>
                <a:rPr lang="de-DE" sz="1600" b="1" dirty="0" err="1">
                  <a:solidFill>
                    <a:schemeClr val="tx1"/>
                  </a:solidFill>
                </a:rPr>
                <a:t>og</a:t>
              </a:r>
              <a:r>
                <a:rPr lang="de-DE" sz="1600" b="1" dirty="0">
                  <a:solidFill>
                    <a:schemeClr val="tx1"/>
                  </a:solidFill>
                </a:rPr>
                <a:t> </a:t>
              </a:r>
              <a:r>
                <a:rPr lang="de-DE" sz="1600" b="1" dirty="0" err="1">
                  <a:solidFill>
                    <a:schemeClr val="tx1"/>
                  </a:solidFill>
                </a:rPr>
                <a:t>statistikk</a:t>
              </a:r>
              <a:endParaRPr lang="de-DE" sz="1600" b="1" dirty="0">
                <a:solidFill>
                  <a:schemeClr val="tx1"/>
                </a:solidFill>
              </a:endParaRPr>
            </a:p>
            <a:p>
              <a:pPr marL="285750" indent="-285750">
                <a:buClr>
                  <a:schemeClr val="accent3"/>
                </a:buClr>
                <a:buFont typeface="Arial" panose="020B0604020202020204" pitchFamily="34" charset="0"/>
                <a:buChar char="•"/>
              </a:pPr>
              <a:r>
                <a:rPr lang="nb-NO" sz="1600" dirty="0">
                  <a:solidFill>
                    <a:schemeClr val="tx1"/>
                  </a:solidFill>
                </a:rPr>
                <a:t>Standarder for merking av offentlige nettsider som gir treff i generiske søkemotorer (google/</a:t>
              </a:r>
              <a:r>
                <a:rPr lang="nb-NO" sz="1600" dirty="0" err="1">
                  <a:solidFill>
                    <a:schemeClr val="tx1"/>
                  </a:solidFill>
                </a:rPr>
                <a:t>bing</a:t>
              </a:r>
              <a:r>
                <a:rPr lang="nb-NO" sz="1600" dirty="0">
                  <a:solidFill>
                    <a:schemeClr val="tx1"/>
                  </a:solidFill>
                </a:rPr>
                <a:t>) og spørretjenester (</a:t>
              </a:r>
              <a:r>
                <a:rPr lang="nb-NO" sz="1600" dirty="0" err="1">
                  <a:solidFill>
                    <a:schemeClr val="tx1"/>
                  </a:solidFill>
                </a:rPr>
                <a:t>ChatGPT</a:t>
              </a:r>
              <a:r>
                <a:rPr lang="nb-NO" sz="1600" dirty="0">
                  <a:solidFill>
                    <a:schemeClr val="tx1"/>
                  </a:solidFill>
                </a:rPr>
                <a:t>, </a:t>
              </a:r>
              <a:r>
                <a:rPr lang="nb-NO" sz="1600" dirty="0" err="1">
                  <a:solidFill>
                    <a:schemeClr val="tx1"/>
                  </a:solidFill>
                </a:rPr>
                <a:t>etc</a:t>
              </a:r>
              <a:r>
                <a:rPr lang="nb-NO" sz="1600" dirty="0">
                  <a:solidFill>
                    <a:schemeClr val="tx1"/>
                  </a:solidFill>
                </a:rPr>
                <a:t>).</a:t>
              </a:r>
            </a:p>
            <a:p>
              <a:pPr marL="285750" indent="-285750">
                <a:buClr>
                  <a:schemeClr val="accent3"/>
                </a:buClr>
                <a:buFont typeface="Arial" panose="020B0604020202020204" pitchFamily="34" charset="0"/>
                <a:buChar char="•"/>
              </a:pPr>
              <a:r>
                <a:rPr lang="nb-NO" sz="1600" dirty="0">
                  <a:solidFill>
                    <a:schemeClr val="tx1"/>
                  </a:solidFill>
                </a:rPr>
                <a:t>Benytter offentlig statistikk til å vise bruker at; «brukere av denne siden har også besøkt». </a:t>
              </a:r>
            </a:p>
            <a:p>
              <a:pPr marL="285750" indent="-285750">
                <a:buClr>
                  <a:schemeClr val="accent3"/>
                </a:buClr>
                <a:buFont typeface="Arial" panose="020B0604020202020204" pitchFamily="34" charset="0"/>
                <a:buChar char="•"/>
              </a:pPr>
              <a:r>
                <a:rPr lang="nb-NO" sz="1600" dirty="0">
                  <a:solidFill>
                    <a:schemeClr val="tx1"/>
                  </a:solidFill>
                </a:rPr>
                <a:t>Identifisere inkonsistens på offentlige nettsider ved hjelp av KI.</a:t>
              </a:r>
            </a:p>
          </p:txBody>
        </p:sp>
        <p:sp>
          <p:nvSpPr>
            <p:cNvPr id="28" name="Rectangle: Rounded Corners 27">
              <a:extLst>
                <a:ext uri="{FF2B5EF4-FFF2-40B4-BE49-F238E27FC236}">
                  <a16:creationId xmlns:a16="http://schemas.microsoft.com/office/drawing/2014/main" id="{DDB33868-8BCD-5BC8-19AC-D4C37FF94D10}"/>
                </a:ext>
              </a:extLst>
            </p:cNvPr>
            <p:cNvSpPr/>
            <p:nvPr/>
          </p:nvSpPr>
          <p:spPr>
            <a:xfrm>
              <a:off x="12090818" y="1781306"/>
              <a:ext cx="3278135" cy="8475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400" dirty="0">
                <a:solidFill>
                  <a:schemeClr val="tx1"/>
                </a:solidFill>
              </a:endParaRPr>
            </a:p>
          </p:txBody>
        </p:sp>
      </p:grpSp>
      <p:sp>
        <p:nvSpPr>
          <p:cNvPr id="32" name="Rectangle: Rounded Corners 31">
            <a:extLst>
              <a:ext uri="{FF2B5EF4-FFF2-40B4-BE49-F238E27FC236}">
                <a16:creationId xmlns:a16="http://schemas.microsoft.com/office/drawing/2014/main" id="{F277E3A6-18D1-C9F8-AE9D-4FAA58075E85}"/>
              </a:ext>
            </a:extLst>
          </p:cNvPr>
          <p:cNvSpPr/>
          <p:nvPr/>
        </p:nvSpPr>
        <p:spPr>
          <a:xfrm>
            <a:off x="1340831" y="3601392"/>
            <a:ext cx="14097806" cy="1267546"/>
          </a:xfrm>
          <a:prstGeom prst="round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a:solidFill>
                <a:schemeClr val="tx1"/>
              </a:solidFill>
            </a:endParaRPr>
          </a:p>
        </p:txBody>
      </p:sp>
      <p:sp>
        <p:nvSpPr>
          <p:cNvPr id="33" name="Rectangle: Rounded Corners 32">
            <a:extLst>
              <a:ext uri="{FF2B5EF4-FFF2-40B4-BE49-F238E27FC236}">
                <a16:creationId xmlns:a16="http://schemas.microsoft.com/office/drawing/2014/main" id="{1C165940-1510-F67C-6E66-B19E2DE9AEE8}"/>
              </a:ext>
            </a:extLst>
          </p:cNvPr>
          <p:cNvSpPr/>
          <p:nvPr/>
        </p:nvSpPr>
        <p:spPr>
          <a:xfrm>
            <a:off x="1340831" y="3630320"/>
            <a:ext cx="478522" cy="8094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a:solidFill>
                  <a:schemeClr val="tx1"/>
                </a:solidFill>
              </a:rPr>
              <a:t>2</a:t>
            </a:r>
          </a:p>
        </p:txBody>
      </p:sp>
      <p:sp>
        <p:nvSpPr>
          <p:cNvPr id="34" name="Rectangle: Rounded Corners 33">
            <a:extLst>
              <a:ext uri="{FF2B5EF4-FFF2-40B4-BE49-F238E27FC236}">
                <a16:creationId xmlns:a16="http://schemas.microsoft.com/office/drawing/2014/main" id="{93846DF7-23FC-E21B-DD81-E683AC1632EE}"/>
              </a:ext>
            </a:extLst>
          </p:cNvPr>
          <p:cNvSpPr/>
          <p:nvPr/>
        </p:nvSpPr>
        <p:spPr>
          <a:xfrm>
            <a:off x="2361107" y="3756515"/>
            <a:ext cx="12917023" cy="8475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err="1">
                <a:solidFill>
                  <a:schemeClr val="tx1"/>
                </a:solidFill>
              </a:rPr>
              <a:t>Offentlig</a:t>
            </a:r>
            <a:r>
              <a:rPr lang="de-DE" sz="1600" b="1" dirty="0">
                <a:solidFill>
                  <a:schemeClr val="tx1"/>
                </a:solidFill>
              </a:rPr>
              <a:t> digital </a:t>
            </a:r>
            <a:r>
              <a:rPr lang="de-DE" sz="1600" b="1" dirty="0" err="1">
                <a:solidFill>
                  <a:schemeClr val="tx1"/>
                </a:solidFill>
              </a:rPr>
              <a:t>assistent</a:t>
            </a:r>
            <a:endParaRPr lang="de-DE" sz="1600" b="1" dirty="0">
              <a:solidFill>
                <a:schemeClr val="tx1"/>
              </a:solidFill>
            </a:endParaRPr>
          </a:p>
          <a:p>
            <a:pPr marL="285750" indent="-285750">
              <a:buClr>
                <a:schemeClr val="accent3"/>
              </a:buClr>
              <a:buFont typeface="Arial" panose="020B0604020202020204" pitchFamily="34" charset="0"/>
              <a:buChar char="•"/>
            </a:pPr>
            <a:r>
              <a:rPr lang="nb-NO" sz="1600" dirty="0">
                <a:solidFill>
                  <a:schemeClr val="tx1"/>
                </a:solidFill>
              </a:rPr>
              <a:t>Veiledning og tjenester på offentlige nettsider baseres på det bruker spør om og de data bruker velger å oppgi.</a:t>
            </a:r>
          </a:p>
          <a:p>
            <a:pPr marL="285750" indent="-285750">
              <a:buClr>
                <a:schemeClr val="accent3"/>
              </a:buClr>
              <a:buFont typeface="Arial" panose="020B0604020202020204" pitchFamily="34" charset="0"/>
              <a:buChar char="•"/>
            </a:pPr>
            <a:r>
              <a:rPr lang="nb-NO" sz="1600" dirty="0">
                <a:solidFill>
                  <a:schemeClr val="tx1"/>
                </a:solidFill>
              </a:rPr>
              <a:t>Utnytter/tilpasser beste teknologi til å lage offentlig sektors digitale assistent (f.eks. bruke KI til «</a:t>
            </a:r>
            <a:r>
              <a:rPr lang="nb-NO" sz="1600" dirty="0" err="1">
                <a:solidFill>
                  <a:schemeClr val="tx1"/>
                </a:solidFill>
              </a:rPr>
              <a:t>meningsvektorisering</a:t>
            </a:r>
            <a:r>
              <a:rPr lang="nb-NO" sz="1600" dirty="0">
                <a:solidFill>
                  <a:schemeClr val="tx1"/>
                </a:solidFill>
              </a:rPr>
              <a:t>» av hjelpetekster på nett som kan sammenlignes med vektoren av spørsmålet(prompt), bruke KI-språkmodell til å lage beste </a:t>
            </a:r>
            <a:r>
              <a:rPr lang="nb-NO" sz="1600" dirty="0" err="1">
                <a:solidFill>
                  <a:schemeClr val="tx1"/>
                </a:solidFill>
              </a:rPr>
              <a:t>svartekst</a:t>
            </a:r>
            <a:r>
              <a:rPr lang="nb-NO" sz="1600" dirty="0">
                <a:solidFill>
                  <a:schemeClr val="tx1"/>
                </a:solidFill>
              </a:rPr>
              <a:t> basert på de 10 beste treffene blant hjelpetekstene med henvisning til bakenforliggende kilder)</a:t>
            </a:r>
          </a:p>
        </p:txBody>
      </p:sp>
      <p:grpSp>
        <p:nvGrpSpPr>
          <p:cNvPr id="41" name="Group 40">
            <a:extLst>
              <a:ext uri="{FF2B5EF4-FFF2-40B4-BE49-F238E27FC236}">
                <a16:creationId xmlns:a16="http://schemas.microsoft.com/office/drawing/2014/main" id="{CA3DD27B-FFB8-BEA3-133B-FB5FE442795B}"/>
              </a:ext>
            </a:extLst>
          </p:cNvPr>
          <p:cNvGrpSpPr/>
          <p:nvPr/>
        </p:nvGrpSpPr>
        <p:grpSpPr>
          <a:xfrm>
            <a:off x="1338119" y="5178119"/>
            <a:ext cx="14097806" cy="1467931"/>
            <a:chOff x="1341486" y="1661746"/>
            <a:chExt cx="14097806" cy="733908"/>
          </a:xfrm>
        </p:grpSpPr>
        <p:sp>
          <p:nvSpPr>
            <p:cNvPr id="42" name="Rectangle: Rounded Corners 41">
              <a:extLst>
                <a:ext uri="{FF2B5EF4-FFF2-40B4-BE49-F238E27FC236}">
                  <a16:creationId xmlns:a16="http://schemas.microsoft.com/office/drawing/2014/main" id="{069232DE-7D24-63AF-2201-E4372BD8EA2B}"/>
                </a:ext>
              </a:extLst>
            </p:cNvPr>
            <p:cNvSpPr/>
            <p:nvPr/>
          </p:nvSpPr>
          <p:spPr>
            <a:xfrm>
              <a:off x="1341486" y="1661746"/>
              <a:ext cx="14097806" cy="733908"/>
            </a:xfrm>
            <a:prstGeom prst="roundRect">
              <a:avLst/>
            </a:prstGeom>
            <a:solidFill>
              <a:schemeClr val="bg1">
                <a:lumMod val="9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a:solidFill>
                  <a:schemeClr val="tx1"/>
                </a:solidFill>
              </a:endParaRPr>
            </a:p>
          </p:txBody>
        </p:sp>
        <p:sp>
          <p:nvSpPr>
            <p:cNvPr id="43" name="Rectangle: Rounded Corners 42">
              <a:extLst>
                <a:ext uri="{FF2B5EF4-FFF2-40B4-BE49-F238E27FC236}">
                  <a16:creationId xmlns:a16="http://schemas.microsoft.com/office/drawing/2014/main" id="{26B83D0A-9672-6279-4F62-A8B2D4B48240}"/>
                </a:ext>
              </a:extLst>
            </p:cNvPr>
            <p:cNvSpPr/>
            <p:nvPr/>
          </p:nvSpPr>
          <p:spPr>
            <a:xfrm>
              <a:off x="1341486" y="1774288"/>
              <a:ext cx="476278" cy="5262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b="1" dirty="0">
                  <a:solidFill>
                    <a:schemeClr val="tx1"/>
                  </a:solidFill>
                </a:rPr>
                <a:t>3</a:t>
              </a:r>
            </a:p>
          </p:txBody>
        </p:sp>
        <p:sp>
          <p:nvSpPr>
            <p:cNvPr id="44" name="Rectangle: Rounded Corners 43">
              <a:extLst>
                <a:ext uri="{FF2B5EF4-FFF2-40B4-BE49-F238E27FC236}">
                  <a16:creationId xmlns:a16="http://schemas.microsoft.com/office/drawing/2014/main" id="{32C5DD2A-9821-F425-3760-931476302CCE}"/>
                </a:ext>
              </a:extLst>
            </p:cNvPr>
            <p:cNvSpPr/>
            <p:nvPr/>
          </p:nvSpPr>
          <p:spPr>
            <a:xfrm>
              <a:off x="2365129" y="1691056"/>
              <a:ext cx="13074163" cy="704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b="1" dirty="0">
                  <a:solidFill>
                    <a:schemeClr val="tx1"/>
                  </a:solidFill>
                </a:rPr>
                <a:t>«Alle til alle» grensesnitt (API-er)</a:t>
              </a:r>
            </a:p>
            <a:p>
              <a:pPr marL="285750" indent="-285750">
                <a:buClr>
                  <a:schemeClr val="accent3"/>
                </a:buClr>
                <a:buFont typeface="Arial" panose="020B0604020202020204" pitchFamily="34" charset="0"/>
                <a:buChar char="•"/>
              </a:pPr>
              <a:r>
                <a:rPr lang="nb-NO" sz="1600" dirty="0">
                  <a:solidFill>
                    <a:schemeClr val="tx1"/>
                  </a:solidFill>
                </a:rPr>
                <a:t>Konkrete standarder for grensesnitt - tilrettelegger for deling av innhold (informasjon og tjenester) gjennom felles grensesnitt (API).</a:t>
              </a:r>
            </a:p>
            <a:p>
              <a:pPr marL="285750" indent="-285750">
                <a:buClr>
                  <a:schemeClr val="accent3"/>
                </a:buClr>
                <a:buFont typeface="Arial" panose="020B0604020202020204" pitchFamily="34" charset="0"/>
                <a:buChar char="•"/>
              </a:pPr>
              <a:r>
                <a:rPr lang="nb-NO" sz="1600" dirty="0">
                  <a:solidFill>
                    <a:schemeClr val="tx1"/>
                  </a:solidFill>
                </a:rPr>
                <a:t>Alle tjenesteytere (offentlige/private) kan utnytte offentlige etaters innhold på tvers gjennom grensesnittene, for å skape helhet og sammenheng, inkl. norge.no, altinn.no</a:t>
              </a:r>
            </a:p>
            <a:p>
              <a:pPr marL="285750" indent="-285750">
                <a:buClr>
                  <a:schemeClr val="accent3"/>
                </a:buClr>
                <a:buFont typeface="Arial" panose="020B0604020202020204" pitchFamily="34" charset="0"/>
                <a:buChar char="•"/>
              </a:pPr>
              <a:r>
                <a:rPr lang="nb-NO" sz="1600" dirty="0">
                  <a:solidFill>
                    <a:schemeClr val="tx1"/>
                  </a:solidFill>
                </a:rPr>
                <a:t>Det etableres fellesløsninger som understøtter deling</a:t>
              </a:r>
              <a:r>
                <a:rPr lang="de-DE" sz="1600" dirty="0">
                  <a:solidFill>
                    <a:schemeClr val="tx1"/>
                  </a:solidFill>
                </a:rPr>
                <a:t> (</a:t>
              </a:r>
              <a:r>
                <a:rPr lang="de-DE" sz="1600" dirty="0" err="1">
                  <a:solidFill>
                    <a:schemeClr val="tx1"/>
                  </a:solidFill>
                </a:rPr>
                <a:t>videreutvikling</a:t>
              </a:r>
              <a:r>
                <a:rPr lang="de-DE" sz="1600" dirty="0">
                  <a:solidFill>
                    <a:schemeClr val="tx1"/>
                  </a:solidFill>
                </a:rPr>
                <a:t> </a:t>
              </a:r>
              <a:r>
                <a:rPr lang="de-DE" sz="1600" dirty="0" err="1">
                  <a:solidFill>
                    <a:schemeClr val="tx1"/>
                  </a:solidFill>
                </a:rPr>
                <a:t>av</a:t>
              </a:r>
              <a:r>
                <a:rPr lang="de-DE" sz="1600" dirty="0">
                  <a:solidFill>
                    <a:schemeClr val="tx1"/>
                  </a:solidFill>
                </a:rPr>
                <a:t> </a:t>
              </a:r>
              <a:r>
                <a:rPr lang="de-DE" sz="1600" dirty="0" err="1">
                  <a:solidFill>
                    <a:schemeClr val="tx1"/>
                  </a:solidFill>
                </a:rPr>
                <a:t>Maskinporten</a:t>
              </a:r>
              <a:r>
                <a:rPr lang="de-DE" sz="1600" dirty="0">
                  <a:solidFill>
                    <a:schemeClr val="tx1"/>
                  </a:solidFill>
                </a:rPr>
                <a:t>, data.norge.no, data.altinn.no, </a:t>
              </a:r>
              <a:r>
                <a:rPr lang="de-DE" sz="1600" dirty="0" err="1">
                  <a:solidFill>
                    <a:schemeClr val="tx1"/>
                  </a:solidFill>
                </a:rPr>
                <a:t>samtykke</a:t>
              </a:r>
              <a:r>
                <a:rPr lang="de-DE" sz="1600" dirty="0">
                  <a:solidFill>
                    <a:schemeClr val="tx1"/>
                  </a:solidFill>
                </a:rPr>
                <a:t>, </a:t>
              </a:r>
              <a:r>
                <a:rPr lang="de-DE" sz="1600" dirty="0" err="1">
                  <a:solidFill>
                    <a:schemeClr val="tx1"/>
                  </a:solidFill>
                </a:rPr>
                <a:t>etc</a:t>
              </a:r>
              <a:r>
                <a:rPr lang="de-DE" sz="1600" dirty="0">
                  <a:solidFill>
                    <a:schemeClr val="tx1"/>
                  </a:solidFill>
                </a:rPr>
                <a:t>).</a:t>
              </a:r>
            </a:p>
          </p:txBody>
        </p:sp>
      </p:grpSp>
      <p:pic>
        <p:nvPicPr>
          <p:cNvPr id="46" name="Graphic 45">
            <a:extLst>
              <a:ext uri="{FF2B5EF4-FFF2-40B4-BE49-F238E27FC236}">
                <a16:creationId xmlns:a16="http://schemas.microsoft.com/office/drawing/2014/main" id="{6274FB8B-C6D7-5D6A-0F4C-CA131C4004F2}"/>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390937" y="3843614"/>
            <a:ext cx="610604" cy="610604"/>
          </a:xfrm>
          <a:prstGeom prst="rect">
            <a:avLst/>
          </a:prstGeom>
        </p:spPr>
      </p:pic>
      <p:pic>
        <p:nvPicPr>
          <p:cNvPr id="47" name="Graphic 46">
            <a:extLst>
              <a:ext uri="{FF2B5EF4-FFF2-40B4-BE49-F238E27FC236}">
                <a16:creationId xmlns:a16="http://schemas.microsoft.com/office/drawing/2014/main" id="{7C0DF54D-59C3-0CAB-69FE-1ECEB88B6C1C}"/>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360436" y="5178117"/>
            <a:ext cx="724836" cy="724836"/>
          </a:xfrm>
          <a:prstGeom prst="rect">
            <a:avLst/>
          </a:prstGeom>
        </p:spPr>
      </p:pic>
      <p:grpSp>
        <p:nvGrpSpPr>
          <p:cNvPr id="62" name="Group 61">
            <a:extLst>
              <a:ext uri="{FF2B5EF4-FFF2-40B4-BE49-F238E27FC236}">
                <a16:creationId xmlns:a16="http://schemas.microsoft.com/office/drawing/2014/main" id="{9353136A-19AD-71D2-2261-851944A3BB88}"/>
              </a:ext>
            </a:extLst>
          </p:cNvPr>
          <p:cNvGrpSpPr/>
          <p:nvPr/>
        </p:nvGrpSpPr>
        <p:grpSpPr>
          <a:xfrm>
            <a:off x="1318635" y="6963937"/>
            <a:ext cx="14097806" cy="1467931"/>
            <a:chOff x="1341486" y="6959960"/>
            <a:chExt cx="14097806" cy="1072662"/>
          </a:xfrm>
        </p:grpSpPr>
        <p:sp>
          <p:nvSpPr>
            <p:cNvPr id="53" name="Rectangle: Rounded Corners 52">
              <a:extLst>
                <a:ext uri="{FF2B5EF4-FFF2-40B4-BE49-F238E27FC236}">
                  <a16:creationId xmlns:a16="http://schemas.microsoft.com/office/drawing/2014/main" id="{F93DE416-5BEF-011A-806C-26DA00970C69}"/>
                </a:ext>
              </a:extLst>
            </p:cNvPr>
            <p:cNvSpPr/>
            <p:nvPr/>
          </p:nvSpPr>
          <p:spPr>
            <a:xfrm>
              <a:off x="1341486" y="6959960"/>
              <a:ext cx="14097806" cy="1072662"/>
            </a:xfrm>
            <a:prstGeom prst="roundRect">
              <a:avLst/>
            </a:prstGeom>
            <a:solidFill>
              <a:srgbClr val="FFFFFF"/>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a:solidFill>
                  <a:schemeClr val="tx1"/>
                </a:solidFill>
              </a:endParaRPr>
            </a:p>
          </p:txBody>
        </p:sp>
        <p:sp>
          <p:nvSpPr>
            <p:cNvPr id="54" name="Rectangle: Rounded Corners 53">
              <a:extLst>
                <a:ext uri="{FF2B5EF4-FFF2-40B4-BE49-F238E27FC236}">
                  <a16:creationId xmlns:a16="http://schemas.microsoft.com/office/drawing/2014/main" id="{9DD9242E-4A1D-A62F-68D4-E4D61CE84499}"/>
                </a:ext>
              </a:extLst>
            </p:cNvPr>
            <p:cNvSpPr/>
            <p:nvPr/>
          </p:nvSpPr>
          <p:spPr>
            <a:xfrm>
              <a:off x="1341486" y="7072502"/>
              <a:ext cx="478522" cy="8475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solidFill>
                    <a:schemeClr val="tx1"/>
                  </a:solidFill>
                </a:rPr>
                <a:t>4</a:t>
              </a:r>
            </a:p>
          </p:txBody>
        </p:sp>
        <p:sp>
          <p:nvSpPr>
            <p:cNvPr id="55" name="Rectangle: Rounded Corners 54">
              <a:extLst>
                <a:ext uri="{FF2B5EF4-FFF2-40B4-BE49-F238E27FC236}">
                  <a16:creationId xmlns:a16="http://schemas.microsoft.com/office/drawing/2014/main" id="{5730C0D4-5F5B-40BE-30B9-49921718ED0E}"/>
                </a:ext>
              </a:extLst>
            </p:cNvPr>
            <p:cNvSpPr/>
            <p:nvPr/>
          </p:nvSpPr>
          <p:spPr>
            <a:xfrm>
              <a:off x="2365130" y="7080822"/>
              <a:ext cx="11161731" cy="8475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solidFill>
                    <a:schemeClr val="tx1"/>
                  </a:solidFill>
                </a:rPr>
                <a:t>En </a:t>
              </a:r>
              <a:r>
                <a:rPr lang="de-DE" sz="1600" b="1" dirty="0" err="1">
                  <a:solidFill>
                    <a:schemeClr val="tx1"/>
                  </a:solidFill>
                </a:rPr>
                <a:t>portal</a:t>
              </a:r>
              <a:r>
                <a:rPr lang="de-DE" sz="1600" b="1" dirty="0">
                  <a:solidFill>
                    <a:schemeClr val="tx1"/>
                  </a:solidFill>
                </a:rPr>
                <a:t> </a:t>
              </a:r>
              <a:r>
                <a:rPr lang="de-DE" sz="1600" b="1" dirty="0" err="1">
                  <a:solidFill>
                    <a:schemeClr val="tx1"/>
                  </a:solidFill>
                </a:rPr>
                <a:t>til</a:t>
              </a:r>
              <a:r>
                <a:rPr lang="de-DE" sz="1600" b="1" dirty="0">
                  <a:solidFill>
                    <a:schemeClr val="tx1"/>
                  </a:solidFill>
                </a:rPr>
                <a:t> </a:t>
              </a:r>
              <a:r>
                <a:rPr lang="de-DE" sz="1600" b="1" dirty="0" err="1">
                  <a:solidFill>
                    <a:schemeClr val="tx1"/>
                  </a:solidFill>
                </a:rPr>
                <a:t>offentlig</a:t>
              </a:r>
              <a:r>
                <a:rPr lang="de-DE" sz="1600" b="1" dirty="0">
                  <a:solidFill>
                    <a:schemeClr val="tx1"/>
                  </a:solidFill>
                </a:rPr>
                <a:t> </a:t>
              </a:r>
              <a:r>
                <a:rPr lang="de-DE" sz="1600" b="1" dirty="0" err="1">
                  <a:solidFill>
                    <a:schemeClr val="tx1"/>
                  </a:solidFill>
                </a:rPr>
                <a:t>sektor</a:t>
              </a:r>
              <a:r>
                <a:rPr lang="de-DE" sz="1600" b="1" dirty="0">
                  <a:solidFill>
                    <a:schemeClr val="tx1"/>
                  </a:solidFill>
                </a:rPr>
                <a:t> (Alt. 3 er </a:t>
              </a:r>
              <a:r>
                <a:rPr lang="de-DE" sz="1600" b="1" dirty="0" err="1">
                  <a:solidFill>
                    <a:schemeClr val="tx1"/>
                  </a:solidFill>
                </a:rPr>
                <a:t>forutsetning</a:t>
              </a:r>
              <a:r>
                <a:rPr lang="de-DE" sz="1600" b="1" dirty="0">
                  <a:solidFill>
                    <a:schemeClr val="tx1"/>
                  </a:solidFill>
                </a:rPr>
                <a:t> </a:t>
              </a:r>
              <a:r>
                <a:rPr lang="de-DE" sz="1600" b="1" dirty="0" err="1">
                  <a:solidFill>
                    <a:schemeClr val="tx1"/>
                  </a:solidFill>
                </a:rPr>
                <a:t>for</a:t>
              </a:r>
              <a:r>
                <a:rPr lang="de-DE" sz="1600" b="1" dirty="0">
                  <a:solidFill>
                    <a:schemeClr val="tx1"/>
                  </a:solidFill>
                </a:rPr>
                <a:t> </a:t>
              </a:r>
              <a:r>
                <a:rPr lang="de-DE" sz="1600" b="1" dirty="0" err="1">
                  <a:solidFill>
                    <a:schemeClr val="tx1"/>
                  </a:solidFill>
                </a:rPr>
                <a:t>denne</a:t>
              </a:r>
              <a:r>
                <a:rPr lang="de-DE" sz="1600" b="1" dirty="0">
                  <a:solidFill>
                    <a:schemeClr val="tx1"/>
                  </a:solidFill>
                </a:rPr>
                <a:t>, alt. 2 </a:t>
              </a:r>
              <a:r>
                <a:rPr lang="de-DE" sz="1600" b="1" dirty="0" err="1">
                  <a:solidFill>
                    <a:schemeClr val="tx1"/>
                  </a:solidFill>
                </a:rPr>
                <a:t>kan</a:t>
              </a:r>
              <a:r>
                <a:rPr lang="de-DE" sz="1600" b="1" dirty="0">
                  <a:solidFill>
                    <a:schemeClr val="tx1"/>
                  </a:solidFill>
                </a:rPr>
                <a:t> </a:t>
              </a:r>
              <a:r>
                <a:rPr lang="de-DE" sz="1600" b="1" dirty="0" err="1">
                  <a:solidFill>
                    <a:schemeClr val="tx1"/>
                  </a:solidFill>
                </a:rPr>
                <a:t>gjerne</a:t>
              </a:r>
              <a:r>
                <a:rPr lang="de-DE" sz="1600" b="1" dirty="0">
                  <a:solidFill>
                    <a:schemeClr val="tx1"/>
                  </a:solidFill>
                </a:rPr>
                <a:t> </a:t>
              </a:r>
              <a:r>
                <a:rPr lang="de-DE" sz="1600" b="1" dirty="0" err="1">
                  <a:solidFill>
                    <a:schemeClr val="tx1"/>
                  </a:solidFill>
                </a:rPr>
                <a:t>også</a:t>
              </a:r>
              <a:r>
                <a:rPr lang="de-DE" sz="1600" b="1" dirty="0">
                  <a:solidFill>
                    <a:schemeClr val="tx1"/>
                  </a:solidFill>
                </a:rPr>
                <a:t> </a:t>
              </a:r>
              <a:r>
                <a:rPr lang="de-DE" sz="1600" b="1" dirty="0" err="1">
                  <a:solidFill>
                    <a:schemeClr val="tx1"/>
                  </a:solidFill>
                </a:rPr>
                <a:t>benyttes</a:t>
              </a:r>
              <a:r>
                <a:rPr lang="de-DE" sz="1600" b="1" dirty="0">
                  <a:solidFill>
                    <a:schemeClr val="tx1"/>
                  </a:solidFill>
                </a:rPr>
                <a:t> i </a:t>
              </a:r>
              <a:r>
                <a:rPr lang="de-DE" sz="1600" b="1" dirty="0" err="1">
                  <a:solidFill>
                    <a:schemeClr val="tx1"/>
                  </a:solidFill>
                </a:rPr>
                <a:t>sammenheng</a:t>
              </a:r>
              <a:r>
                <a:rPr lang="de-DE" sz="1600" b="1" dirty="0">
                  <a:solidFill>
                    <a:schemeClr val="tx1"/>
                  </a:solidFill>
                </a:rPr>
                <a:t>)</a:t>
              </a:r>
            </a:p>
            <a:p>
              <a:pPr marL="285750" indent="-285750">
                <a:buClr>
                  <a:schemeClr val="accent3"/>
                </a:buClr>
                <a:buFont typeface="Arial" panose="020B0604020202020204" pitchFamily="34" charset="0"/>
                <a:buChar char="•"/>
              </a:pPr>
              <a:r>
                <a:rPr lang="de-DE" sz="1600" dirty="0" err="1">
                  <a:solidFill>
                    <a:schemeClr val="tx1"/>
                  </a:solidFill>
                </a:rPr>
                <a:t>Offentlige</a:t>
              </a:r>
              <a:r>
                <a:rPr lang="de-DE" sz="1600" dirty="0">
                  <a:solidFill>
                    <a:schemeClr val="tx1"/>
                  </a:solidFill>
                </a:rPr>
                <a:t> </a:t>
              </a:r>
              <a:r>
                <a:rPr lang="de-DE" sz="1600" dirty="0" err="1">
                  <a:solidFill>
                    <a:schemeClr val="tx1"/>
                  </a:solidFill>
                </a:rPr>
                <a:t>tjenester</a:t>
              </a:r>
              <a:r>
                <a:rPr lang="de-DE" sz="1600" dirty="0">
                  <a:solidFill>
                    <a:schemeClr val="tx1"/>
                  </a:solidFill>
                </a:rPr>
                <a:t> </a:t>
              </a:r>
              <a:r>
                <a:rPr lang="de-DE" sz="1600" dirty="0" err="1">
                  <a:solidFill>
                    <a:schemeClr val="tx1"/>
                  </a:solidFill>
                </a:rPr>
                <a:t>leveres</a:t>
              </a:r>
              <a:r>
                <a:rPr lang="de-DE" sz="1600" dirty="0">
                  <a:solidFill>
                    <a:schemeClr val="tx1"/>
                  </a:solidFill>
                </a:rPr>
                <a:t> </a:t>
              </a:r>
              <a:r>
                <a:rPr lang="de-DE" sz="1600" dirty="0" err="1">
                  <a:solidFill>
                    <a:schemeClr val="tx1"/>
                  </a:solidFill>
                </a:rPr>
                <a:t>gjennom</a:t>
              </a:r>
              <a:r>
                <a:rPr lang="de-DE" sz="1600" dirty="0">
                  <a:solidFill>
                    <a:schemeClr val="tx1"/>
                  </a:solidFill>
                </a:rPr>
                <a:t> </a:t>
              </a:r>
              <a:r>
                <a:rPr lang="de-DE" sz="1600" dirty="0" err="1">
                  <a:solidFill>
                    <a:schemeClr val="tx1"/>
                  </a:solidFill>
                </a:rPr>
                <a:t>én</a:t>
              </a:r>
              <a:r>
                <a:rPr lang="de-DE" sz="1600" dirty="0">
                  <a:solidFill>
                    <a:schemeClr val="tx1"/>
                  </a:solidFill>
                </a:rPr>
                <a:t> </a:t>
              </a:r>
              <a:r>
                <a:rPr lang="de-DE" sz="1600" dirty="0" err="1">
                  <a:solidFill>
                    <a:schemeClr val="tx1"/>
                  </a:solidFill>
                </a:rPr>
                <a:t>felles</a:t>
              </a:r>
              <a:r>
                <a:rPr lang="de-DE" sz="1600" dirty="0">
                  <a:solidFill>
                    <a:schemeClr val="tx1"/>
                  </a:solidFill>
                </a:rPr>
                <a:t> </a:t>
              </a:r>
              <a:r>
                <a:rPr lang="de-DE" sz="1600" dirty="0" err="1">
                  <a:solidFill>
                    <a:schemeClr val="tx1"/>
                  </a:solidFill>
                </a:rPr>
                <a:t>portal</a:t>
              </a:r>
              <a:r>
                <a:rPr lang="de-DE" sz="1600" dirty="0">
                  <a:solidFill>
                    <a:schemeClr val="tx1"/>
                  </a:solidFill>
                </a:rPr>
                <a:t>. </a:t>
              </a:r>
              <a:r>
                <a:rPr lang="de-DE" sz="1600" dirty="0" err="1">
                  <a:solidFill>
                    <a:schemeClr val="tx1"/>
                  </a:solidFill>
                </a:rPr>
                <a:t>Åpen</a:t>
              </a:r>
              <a:r>
                <a:rPr lang="de-DE" sz="1600" dirty="0">
                  <a:solidFill>
                    <a:schemeClr val="tx1"/>
                  </a:solidFill>
                </a:rPr>
                <a:t> del </a:t>
              </a:r>
              <a:r>
                <a:rPr lang="de-DE" sz="1600" dirty="0" err="1">
                  <a:solidFill>
                    <a:schemeClr val="tx1"/>
                  </a:solidFill>
                </a:rPr>
                <a:t>og</a:t>
              </a:r>
              <a:r>
                <a:rPr lang="de-DE" sz="1600" dirty="0">
                  <a:solidFill>
                    <a:schemeClr val="tx1"/>
                  </a:solidFill>
                </a:rPr>
                <a:t> en </a:t>
              </a:r>
              <a:r>
                <a:rPr lang="de-DE" sz="1600" dirty="0" err="1">
                  <a:solidFill>
                    <a:schemeClr val="tx1"/>
                  </a:solidFill>
                </a:rPr>
                <a:t>med</a:t>
              </a:r>
              <a:r>
                <a:rPr lang="de-DE" sz="1600" dirty="0">
                  <a:solidFill>
                    <a:schemeClr val="tx1"/>
                  </a:solidFill>
                </a:rPr>
                <a:t> innlogging </a:t>
              </a:r>
              <a:r>
                <a:rPr lang="de-DE" sz="1600" dirty="0" err="1">
                  <a:solidFill>
                    <a:schemeClr val="tx1"/>
                  </a:solidFill>
                </a:rPr>
                <a:t>og</a:t>
              </a:r>
              <a:r>
                <a:rPr lang="de-DE" sz="1600" dirty="0">
                  <a:solidFill>
                    <a:schemeClr val="tx1"/>
                  </a:solidFill>
                </a:rPr>
                <a:t> </a:t>
              </a:r>
              <a:r>
                <a:rPr lang="de-DE" sz="1600" dirty="0" err="1">
                  <a:solidFill>
                    <a:schemeClr val="tx1"/>
                  </a:solidFill>
                </a:rPr>
                <a:t>tilpasset</a:t>
              </a:r>
              <a:r>
                <a:rPr lang="de-DE" sz="1600" dirty="0">
                  <a:solidFill>
                    <a:schemeClr val="tx1"/>
                  </a:solidFill>
                </a:rPr>
                <a:t> </a:t>
              </a:r>
              <a:r>
                <a:rPr lang="de-DE" sz="1600" dirty="0" err="1">
                  <a:solidFill>
                    <a:schemeClr val="tx1"/>
                  </a:solidFill>
                </a:rPr>
                <a:t>brukerflate</a:t>
              </a:r>
              <a:r>
                <a:rPr lang="de-DE" sz="1600" dirty="0">
                  <a:solidFill>
                    <a:schemeClr val="tx1"/>
                  </a:solidFill>
                </a:rPr>
                <a:t>. </a:t>
              </a:r>
            </a:p>
            <a:p>
              <a:pPr marL="285750" indent="-285750">
                <a:buClr>
                  <a:schemeClr val="accent3"/>
                </a:buClr>
                <a:buFont typeface="Arial" panose="020B0604020202020204" pitchFamily="34" charset="0"/>
                <a:buChar char="•"/>
              </a:pPr>
              <a:r>
                <a:rPr lang="de-DE" sz="1600" dirty="0">
                  <a:solidFill>
                    <a:schemeClr val="tx1"/>
                  </a:solidFill>
                </a:rPr>
                <a:t>Felles </a:t>
              </a:r>
              <a:r>
                <a:rPr lang="de-DE" sz="1600" dirty="0" err="1">
                  <a:solidFill>
                    <a:schemeClr val="tx1"/>
                  </a:solidFill>
                </a:rPr>
                <a:t>porteføljestyre</a:t>
              </a:r>
              <a:r>
                <a:rPr lang="de-DE" sz="1600" dirty="0">
                  <a:solidFill>
                    <a:schemeClr val="tx1"/>
                  </a:solidFill>
                </a:rPr>
                <a:t> </a:t>
              </a:r>
              <a:r>
                <a:rPr lang="de-DE" sz="1600" dirty="0" err="1">
                  <a:solidFill>
                    <a:schemeClr val="tx1"/>
                  </a:solidFill>
                </a:rPr>
                <a:t>for</a:t>
              </a:r>
              <a:r>
                <a:rPr lang="de-DE" sz="1600" dirty="0">
                  <a:solidFill>
                    <a:schemeClr val="tx1"/>
                  </a:solidFill>
                </a:rPr>
                <a:t> </a:t>
              </a:r>
              <a:r>
                <a:rPr lang="de-DE" sz="1600" dirty="0" err="1">
                  <a:solidFill>
                    <a:schemeClr val="tx1"/>
                  </a:solidFill>
                </a:rPr>
                <a:t>utvikling</a:t>
              </a:r>
              <a:r>
                <a:rPr lang="de-DE" sz="1600" dirty="0">
                  <a:solidFill>
                    <a:schemeClr val="tx1"/>
                  </a:solidFill>
                </a:rPr>
                <a:t> </a:t>
              </a:r>
              <a:r>
                <a:rPr lang="de-DE" sz="1600" dirty="0" err="1">
                  <a:solidFill>
                    <a:schemeClr val="tx1"/>
                  </a:solidFill>
                </a:rPr>
                <a:t>av</a:t>
              </a:r>
              <a:r>
                <a:rPr lang="de-DE" sz="1600" dirty="0">
                  <a:solidFill>
                    <a:schemeClr val="tx1"/>
                  </a:solidFill>
                </a:rPr>
                <a:t> </a:t>
              </a:r>
              <a:r>
                <a:rPr lang="de-DE" sz="1600" dirty="0" err="1">
                  <a:solidFill>
                    <a:schemeClr val="tx1"/>
                  </a:solidFill>
                </a:rPr>
                <a:t>ny</a:t>
              </a:r>
              <a:r>
                <a:rPr lang="de-DE" sz="1600" dirty="0">
                  <a:solidFill>
                    <a:schemeClr val="tx1"/>
                  </a:solidFill>
                </a:rPr>
                <a:t> </a:t>
              </a:r>
              <a:r>
                <a:rPr lang="de-DE" sz="1600" dirty="0" err="1">
                  <a:solidFill>
                    <a:schemeClr val="tx1"/>
                  </a:solidFill>
                </a:rPr>
                <a:t>funksjonalitet</a:t>
              </a:r>
              <a:r>
                <a:rPr lang="de-DE" sz="1600" dirty="0">
                  <a:solidFill>
                    <a:schemeClr val="tx1"/>
                  </a:solidFill>
                </a:rPr>
                <a:t>.</a:t>
              </a:r>
            </a:p>
          </p:txBody>
        </p:sp>
      </p:grpSp>
      <p:pic>
        <p:nvPicPr>
          <p:cNvPr id="73" name="Graphic 72">
            <a:extLst>
              <a:ext uri="{FF2B5EF4-FFF2-40B4-BE49-F238E27FC236}">
                <a16:creationId xmlns:a16="http://schemas.microsoft.com/office/drawing/2014/main" id="{A656931E-D222-6018-851F-F7EBE8961E72}"/>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390937" y="5863055"/>
            <a:ext cx="592686" cy="592686"/>
          </a:xfrm>
          <a:prstGeom prst="rect">
            <a:avLst/>
          </a:prstGeom>
        </p:spPr>
      </p:pic>
      <p:pic>
        <p:nvPicPr>
          <p:cNvPr id="74" name="Graphic 73">
            <a:extLst>
              <a:ext uri="{FF2B5EF4-FFF2-40B4-BE49-F238E27FC236}">
                <a16:creationId xmlns:a16="http://schemas.microsoft.com/office/drawing/2014/main" id="{FEF1CA1F-B89F-875F-EF51-8306BA4AD8F5}"/>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422616" y="7503500"/>
            <a:ext cx="524496" cy="524496"/>
          </a:xfrm>
          <a:prstGeom prst="rect">
            <a:avLst/>
          </a:prstGeom>
        </p:spPr>
      </p:pic>
      <p:sp>
        <p:nvSpPr>
          <p:cNvPr id="3" name="TextBox 2">
            <a:extLst>
              <a:ext uri="{FF2B5EF4-FFF2-40B4-BE49-F238E27FC236}">
                <a16:creationId xmlns:a16="http://schemas.microsoft.com/office/drawing/2014/main" id="{B3FB4C65-EADA-4404-DC68-38D9A002ECF3}"/>
              </a:ext>
            </a:extLst>
          </p:cNvPr>
          <p:cNvSpPr txBox="1"/>
          <p:nvPr/>
        </p:nvSpPr>
        <p:spPr>
          <a:xfrm>
            <a:off x="2101932" y="372390"/>
            <a:ext cx="2565071" cy="779155"/>
          </a:xfrm>
          <a:prstGeom prst="rect">
            <a:avLst/>
          </a:prstGeom>
          <a:solidFill>
            <a:schemeClr val="bg1"/>
          </a:solidFill>
        </p:spPr>
        <p:txBody>
          <a:bodyPr wrap="square" rtlCol="0">
            <a:spAutoFit/>
          </a:bodyPr>
          <a:lstStyle/>
          <a:p>
            <a:endParaRPr lang="en-US"/>
          </a:p>
        </p:txBody>
      </p:sp>
      <p:sp>
        <p:nvSpPr>
          <p:cNvPr id="4" name="TextBox 3">
            <a:extLst>
              <a:ext uri="{FF2B5EF4-FFF2-40B4-BE49-F238E27FC236}">
                <a16:creationId xmlns:a16="http://schemas.microsoft.com/office/drawing/2014/main" id="{DDCD4BF9-2237-74DE-0977-845C77679D03}"/>
              </a:ext>
            </a:extLst>
          </p:cNvPr>
          <p:cNvSpPr txBox="1"/>
          <p:nvPr/>
        </p:nvSpPr>
        <p:spPr>
          <a:xfrm>
            <a:off x="12977750" y="338494"/>
            <a:ext cx="2565071" cy="779155"/>
          </a:xfrm>
          <a:prstGeom prst="rect">
            <a:avLst/>
          </a:prstGeom>
          <a:solidFill>
            <a:schemeClr val="bg1"/>
          </a:solidFill>
        </p:spPr>
        <p:txBody>
          <a:bodyPr wrap="square" rtlCol="0">
            <a:spAutoFit/>
          </a:bodyPr>
          <a:lstStyle/>
          <a:p>
            <a:endParaRPr lang="en-US"/>
          </a:p>
        </p:txBody>
      </p:sp>
      <p:sp>
        <p:nvSpPr>
          <p:cNvPr id="2" name="Tittel 1">
            <a:extLst>
              <a:ext uri="{FF2B5EF4-FFF2-40B4-BE49-F238E27FC236}">
                <a16:creationId xmlns:a16="http://schemas.microsoft.com/office/drawing/2014/main" id="{7BBFBE2F-AF56-5127-4784-9575D784D89C}"/>
              </a:ext>
            </a:extLst>
          </p:cNvPr>
          <p:cNvSpPr>
            <a:spLocks noGrp="1"/>
          </p:cNvSpPr>
          <p:nvPr>
            <p:ph type="title"/>
          </p:nvPr>
        </p:nvSpPr>
        <p:spPr>
          <a:xfrm>
            <a:off x="1338119" y="830025"/>
            <a:ext cx="14916293" cy="692497"/>
          </a:xfrm>
        </p:spPr>
        <p:txBody>
          <a:bodyPr vert="horz"/>
          <a:lstStyle/>
          <a:p>
            <a:r>
              <a:rPr lang="nb-NO" sz="4000" dirty="0"/>
              <a:t>Alternative konsepter for helhetlig informasjon og sammenhengende tjenester</a:t>
            </a:r>
          </a:p>
        </p:txBody>
      </p:sp>
      <p:sp>
        <p:nvSpPr>
          <p:cNvPr id="6" name="TekstSylinder 5">
            <a:extLst>
              <a:ext uri="{FF2B5EF4-FFF2-40B4-BE49-F238E27FC236}">
                <a16:creationId xmlns:a16="http://schemas.microsoft.com/office/drawing/2014/main" id="{F138F340-99DA-590F-4549-095FC596C409}"/>
              </a:ext>
            </a:extLst>
          </p:cNvPr>
          <p:cNvSpPr txBox="1"/>
          <p:nvPr/>
        </p:nvSpPr>
        <p:spPr>
          <a:xfrm rot="2125247">
            <a:off x="13247251" y="725206"/>
            <a:ext cx="2576346" cy="440762"/>
          </a:xfrm>
          <a:prstGeom prst="rect">
            <a:avLst/>
          </a:prstGeom>
          <a:noFill/>
        </p:spPr>
        <p:txBody>
          <a:bodyPr wrap="none" rtlCol="0">
            <a:spAutoFit/>
          </a:bodyPr>
          <a:lstStyle/>
          <a:p>
            <a:r>
              <a:rPr lang="nb-NO" dirty="0">
                <a:solidFill>
                  <a:srgbClr val="FF0000"/>
                </a:solidFill>
              </a:rPr>
              <a:t>Under bearbeiding</a:t>
            </a:r>
          </a:p>
        </p:txBody>
      </p:sp>
    </p:spTree>
    <p:extLst>
      <p:ext uri="{BB962C8B-B14F-4D97-AF65-F5344CB8AC3E}">
        <p14:creationId xmlns:p14="http://schemas.microsoft.com/office/powerpoint/2010/main" val="3220799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5E38C5-C32A-8ED4-94D8-E705CBA4D356}"/>
              </a:ext>
            </a:extLst>
          </p:cNvPr>
          <p:cNvSpPr>
            <a:spLocks noGrp="1"/>
          </p:cNvSpPr>
          <p:nvPr>
            <p:ph type="title"/>
          </p:nvPr>
        </p:nvSpPr>
        <p:spPr>
          <a:xfrm>
            <a:off x="2364232" y="1518043"/>
            <a:ext cx="12295197" cy="692497"/>
          </a:xfrm>
        </p:spPr>
        <p:txBody>
          <a:bodyPr/>
          <a:lstStyle/>
          <a:p>
            <a:r>
              <a:rPr lang="nb-NO" dirty="0"/>
              <a:t>Vi ser særlig et behov for:</a:t>
            </a:r>
          </a:p>
        </p:txBody>
      </p:sp>
      <p:sp>
        <p:nvSpPr>
          <p:cNvPr id="3" name="Plassholder for innhold 2">
            <a:extLst>
              <a:ext uri="{FF2B5EF4-FFF2-40B4-BE49-F238E27FC236}">
                <a16:creationId xmlns:a16="http://schemas.microsoft.com/office/drawing/2014/main" id="{FFB647B9-5C22-6D16-07DF-F043FBDB18FE}"/>
              </a:ext>
            </a:extLst>
          </p:cNvPr>
          <p:cNvSpPr>
            <a:spLocks noGrp="1"/>
          </p:cNvSpPr>
          <p:nvPr>
            <p:ph idx="1"/>
          </p:nvPr>
        </p:nvSpPr>
        <p:spPr/>
        <p:txBody>
          <a:bodyPr>
            <a:normAutofit fontScale="92500" lnSpcReduction="10000"/>
          </a:bodyPr>
          <a:lstStyle/>
          <a:p>
            <a:r>
              <a:rPr lang="nb-NO" dirty="0"/>
              <a:t>En overordnet arkitektur som viser hvilke elementer som skal samhandle og som trenger klare grensesnitt seg imellom</a:t>
            </a:r>
          </a:p>
          <a:p>
            <a:r>
              <a:rPr lang="nb-NO" dirty="0"/>
              <a:t>Konkretisering av krav, anbefalinger og veiledninger som trengs for å beskrive og gjøre det enkelt å ta i bruk grensesnitt</a:t>
            </a:r>
          </a:p>
          <a:p>
            <a:r>
              <a:rPr lang="nb-NO" dirty="0"/>
              <a:t>Behov for flere fellesløsninger og økt bruk av felles oppgave løsning</a:t>
            </a:r>
          </a:p>
          <a:p>
            <a:r>
              <a:rPr lang="nb-NO" dirty="0"/>
              <a:t>Økt kjennskap og bruk av felles krav, anbefalinger, veiledninger og fellesløsninger</a:t>
            </a:r>
          </a:p>
          <a:p>
            <a:r>
              <a:rPr lang="nb-NO" dirty="0"/>
              <a:t>Styrke felles styring og oppfølging av etterlevelse</a:t>
            </a:r>
          </a:p>
        </p:txBody>
      </p:sp>
    </p:spTree>
    <p:extLst>
      <p:ext uri="{BB962C8B-B14F-4D97-AF65-F5344CB8AC3E}">
        <p14:creationId xmlns:p14="http://schemas.microsoft.com/office/powerpoint/2010/main" val="686388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C52B929-C9E0-CB23-3C69-5D688D05E094}"/>
              </a:ext>
            </a:extLst>
          </p:cNvPr>
          <p:cNvSpPr>
            <a:spLocks noGrp="1"/>
          </p:cNvSpPr>
          <p:nvPr>
            <p:ph type="ctrTitle"/>
          </p:nvPr>
        </p:nvSpPr>
        <p:spPr/>
        <p:txBody>
          <a:bodyPr>
            <a:normAutofit/>
          </a:bodyPr>
          <a:lstStyle/>
          <a:p>
            <a:r>
              <a:rPr lang="nb-NO" sz="3200" b="1" dirty="0"/>
              <a:t>Vurdering av alternative tiltak</a:t>
            </a:r>
            <a:br>
              <a:rPr lang="nb-NO" sz="3200" b="1" dirty="0"/>
            </a:br>
            <a:r>
              <a:rPr lang="nb-NO" sz="3200" dirty="0"/>
              <a:t>(Ikke ferdigstilt)</a:t>
            </a:r>
            <a:endParaRPr lang="nb-NO" sz="3200" dirty="0">
              <a:cs typeface="Arial"/>
            </a:endParaRPr>
          </a:p>
        </p:txBody>
      </p:sp>
      <p:sp>
        <p:nvSpPr>
          <p:cNvPr id="2" name="TekstSylinder 1">
            <a:extLst>
              <a:ext uri="{FF2B5EF4-FFF2-40B4-BE49-F238E27FC236}">
                <a16:creationId xmlns:a16="http://schemas.microsoft.com/office/drawing/2014/main" id="{E9D703B2-C4BE-5A5E-C07B-CC92E5A8B448}"/>
              </a:ext>
            </a:extLst>
          </p:cNvPr>
          <p:cNvSpPr txBox="1"/>
          <p:nvPr/>
        </p:nvSpPr>
        <p:spPr>
          <a:xfrm rot="2125247">
            <a:off x="14097334" y="678855"/>
            <a:ext cx="1959191" cy="440762"/>
          </a:xfrm>
          <a:prstGeom prst="rect">
            <a:avLst/>
          </a:prstGeom>
          <a:noFill/>
        </p:spPr>
        <p:txBody>
          <a:bodyPr wrap="none" rtlCol="0">
            <a:spAutoFit/>
          </a:bodyPr>
          <a:lstStyle/>
          <a:p>
            <a:r>
              <a:rPr lang="nb-NO" dirty="0">
                <a:solidFill>
                  <a:srgbClr val="FF0000"/>
                </a:solidFill>
              </a:rPr>
              <a:t>Ikke ferdigstilt</a:t>
            </a:r>
          </a:p>
        </p:txBody>
      </p:sp>
    </p:spTree>
    <p:extLst>
      <p:ext uri="{BB962C8B-B14F-4D97-AF65-F5344CB8AC3E}">
        <p14:creationId xmlns:p14="http://schemas.microsoft.com/office/powerpoint/2010/main" val="1040102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E81AC6-24F1-3932-81A0-0D6B0E64EACD}"/>
              </a:ext>
            </a:extLst>
          </p:cNvPr>
          <p:cNvSpPr>
            <a:spLocks noGrp="1"/>
          </p:cNvSpPr>
          <p:nvPr>
            <p:ph type="title"/>
          </p:nvPr>
        </p:nvSpPr>
        <p:spPr/>
        <p:txBody>
          <a:bodyPr/>
          <a:lstStyle/>
          <a:p>
            <a:r>
              <a:rPr lang="nb-NO" dirty="0"/>
              <a:t>Vurdering av alternativer </a:t>
            </a:r>
            <a:r>
              <a:rPr lang="nb-NO" sz="3600" dirty="0"/>
              <a:t>(antakelser må bekreftes)</a:t>
            </a:r>
            <a:endParaRPr lang="nb-NO" dirty="0"/>
          </a:p>
        </p:txBody>
      </p:sp>
      <p:graphicFrame>
        <p:nvGraphicFramePr>
          <p:cNvPr id="4" name="Tabell 3">
            <a:extLst>
              <a:ext uri="{FF2B5EF4-FFF2-40B4-BE49-F238E27FC236}">
                <a16:creationId xmlns:a16="http://schemas.microsoft.com/office/drawing/2014/main" id="{032BE4A2-E09D-E090-05F0-A69674C8FF8F}"/>
              </a:ext>
            </a:extLst>
          </p:cNvPr>
          <p:cNvGraphicFramePr>
            <a:graphicFrameLocks noGrp="1"/>
          </p:cNvGraphicFramePr>
          <p:nvPr>
            <p:extLst>
              <p:ext uri="{D42A27DB-BD31-4B8C-83A1-F6EECF244321}">
                <p14:modId xmlns:p14="http://schemas.microsoft.com/office/powerpoint/2010/main" val="2821678810"/>
              </p:ext>
            </p:extLst>
          </p:nvPr>
        </p:nvGraphicFramePr>
        <p:xfrm>
          <a:off x="2364233" y="2714437"/>
          <a:ext cx="12013247" cy="4878073"/>
        </p:xfrm>
        <a:graphic>
          <a:graphicData uri="http://schemas.openxmlformats.org/drawingml/2006/table">
            <a:tbl>
              <a:tblPr firstRow="1" firstCol="1" bandRow="1">
                <a:tableStyleId>{5C22544A-7EE6-4342-B048-85BDC9FD1C3A}</a:tableStyleId>
              </a:tblPr>
              <a:tblGrid>
                <a:gridCol w="4624970">
                  <a:extLst>
                    <a:ext uri="{9D8B030D-6E8A-4147-A177-3AD203B41FA5}">
                      <a16:colId xmlns:a16="http://schemas.microsoft.com/office/drawing/2014/main" val="3133676827"/>
                    </a:ext>
                  </a:extLst>
                </a:gridCol>
                <a:gridCol w="1407291">
                  <a:extLst>
                    <a:ext uri="{9D8B030D-6E8A-4147-A177-3AD203B41FA5}">
                      <a16:colId xmlns:a16="http://schemas.microsoft.com/office/drawing/2014/main" val="1527511071"/>
                    </a:ext>
                  </a:extLst>
                </a:gridCol>
                <a:gridCol w="1553883">
                  <a:extLst>
                    <a:ext uri="{9D8B030D-6E8A-4147-A177-3AD203B41FA5}">
                      <a16:colId xmlns:a16="http://schemas.microsoft.com/office/drawing/2014/main" val="2906436626"/>
                    </a:ext>
                  </a:extLst>
                </a:gridCol>
                <a:gridCol w="1656500">
                  <a:extLst>
                    <a:ext uri="{9D8B030D-6E8A-4147-A177-3AD203B41FA5}">
                      <a16:colId xmlns:a16="http://schemas.microsoft.com/office/drawing/2014/main" val="2824012048"/>
                    </a:ext>
                  </a:extLst>
                </a:gridCol>
                <a:gridCol w="1451268">
                  <a:extLst>
                    <a:ext uri="{9D8B030D-6E8A-4147-A177-3AD203B41FA5}">
                      <a16:colId xmlns:a16="http://schemas.microsoft.com/office/drawing/2014/main" val="282211738"/>
                    </a:ext>
                  </a:extLst>
                </a:gridCol>
                <a:gridCol w="1319335">
                  <a:extLst>
                    <a:ext uri="{9D8B030D-6E8A-4147-A177-3AD203B41FA5}">
                      <a16:colId xmlns:a16="http://schemas.microsoft.com/office/drawing/2014/main" val="3503876169"/>
                    </a:ext>
                  </a:extLst>
                </a:gridCol>
              </a:tblGrid>
              <a:tr h="0">
                <a:tc>
                  <a:txBody>
                    <a:bodyPr/>
                    <a:lstStyle/>
                    <a:p>
                      <a:pPr>
                        <a:lnSpc>
                          <a:spcPct val="107000"/>
                        </a:lnSpc>
                        <a:spcAft>
                          <a:spcPts val="800"/>
                        </a:spcAft>
                      </a:pPr>
                      <a:r>
                        <a:rPr lang="nb-NO" sz="2400" kern="100">
                          <a:effectLst/>
                        </a:rPr>
                        <a:t> </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Alt 0</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Alt 1</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Alt 2</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Alt3</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Alt 4</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3831668"/>
                  </a:ext>
                </a:extLst>
              </a:tr>
              <a:tr h="0">
                <a:tc>
                  <a:txBody>
                    <a:bodyPr/>
                    <a:lstStyle/>
                    <a:p>
                      <a:pPr>
                        <a:lnSpc>
                          <a:spcPct val="107000"/>
                        </a:lnSpc>
                        <a:spcAft>
                          <a:spcPts val="800"/>
                        </a:spcAft>
                      </a:pPr>
                      <a:r>
                        <a:rPr lang="nb-NO" sz="2400" kern="100">
                          <a:effectLst/>
                        </a:rPr>
                        <a:t>Brukerorientert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0</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9053056"/>
                  </a:ext>
                </a:extLst>
              </a:tr>
              <a:tr h="0">
                <a:tc>
                  <a:txBody>
                    <a:bodyPr/>
                    <a:lstStyle/>
                    <a:p>
                      <a:pPr>
                        <a:lnSpc>
                          <a:spcPct val="107000"/>
                        </a:lnSpc>
                        <a:spcAft>
                          <a:spcPts val="800"/>
                        </a:spcAft>
                      </a:pPr>
                      <a:r>
                        <a:rPr lang="nb-NO" sz="2400" kern="100">
                          <a:effectLst/>
                        </a:rPr>
                        <a:t>Arkitektur beslutninger på rett nivå</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0</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dirty="0">
                          <a:effectLst/>
                        </a:rPr>
                        <a:t>+++</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dirty="0">
                          <a:effectLst/>
                        </a:rPr>
                        <a:t>++</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4270430"/>
                  </a:ext>
                </a:extLst>
              </a:tr>
              <a:tr h="0">
                <a:tc>
                  <a:txBody>
                    <a:bodyPr/>
                    <a:lstStyle/>
                    <a:p>
                      <a:pPr>
                        <a:lnSpc>
                          <a:spcPct val="107000"/>
                        </a:lnSpc>
                        <a:spcAft>
                          <a:spcPts val="800"/>
                        </a:spcAft>
                      </a:pPr>
                      <a:r>
                        <a:rPr lang="nb-NO" sz="2400" kern="100">
                          <a:effectLst/>
                        </a:rPr>
                        <a:t>Samhandling</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0</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dirty="0">
                          <a:effectLst/>
                        </a:rPr>
                        <a:t>+</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8074536"/>
                  </a:ext>
                </a:extLst>
              </a:tr>
              <a:tr h="0">
                <a:tc>
                  <a:txBody>
                    <a:bodyPr/>
                    <a:lstStyle/>
                    <a:p>
                      <a:pPr>
                        <a:lnSpc>
                          <a:spcPct val="107000"/>
                        </a:lnSpc>
                        <a:spcAft>
                          <a:spcPts val="800"/>
                        </a:spcAft>
                      </a:pPr>
                      <a:r>
                        <a:rPr lang="nb-NO" sz="2400" kern="100" dirty="0">
                          <a:effectLst/>
                        </a:rPr>
                        <a:t>Dele data</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0</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4029172"/>
                  </a:ext>
                </a:extLst>
              </a:tr>
              <a:tr h="0">
                <a:tc>
                  <a:txBody>
                    <a:bodyPr/>
                    <a:lstStyle/>
                    <a:p>
                      <a:pPr>
                        <a:lnSpc>
                          <a:spcPct val="107000"/>
                        </a:lnSpc>
                        <a:spcAft>
                          <a:spcPts val="800"/>
                        </a:spcAft>
                      </a:pPr>
                      <a:r>
                        <a:rPr lang="nb-NO" sz="2400" kern="100">
                          <a:effectLst/>
                        </a:rPr>
                        <a:t>Dele løsninger</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0</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9122490"/>
                  </a:ext>
                </a:extLst>
              </a:tr>
              <a:tr h="0">
                <a:tc>
                  <a:txBody>
                    <a:bodyPr/>
                    <a:lstStyle/>
                    <a:p>
                      <a:pPr>
                        <a:lnSpc>
                          <a:spcPct val="107000"/>
                        </a:lnSpc>
                        <a:spcAft>
                          <a:spcPts val="800"/>
                        </a:spcAft>
                      </a:pPr>
                      <a:r>
                        <a:rPr lang="nb-NO" sz="2400" kern="100">
                          <a:effectLst/>
                        </a:rPr>
                        <a:t>Tillit til oppgaveløsning</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0</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0</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rPr>
                        <a:t>++</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0534374"/>
                  </a:ext>
                </a:extLst>
              </a:tr>
              <a:tr h="0">
                <a:tc>
                  <a:txBody>
                    <a:bodyPr/>
                    <a:lstStyle/>
                    <a:p>
                      <a:pPr>
                        <a:lnSpc>
                          <a:spcPct val="107000"/>
                        </a:lnSpc>
                        <a:spcAft>
                          <a:spcPts val="800"/>
                        </a:spcAft>
                      </a:pPr>
                      <a:r>
                        <a:rPr lang="nb-NO" sz="2400" kern="100">
                          <a:effectLst/>
                        </a:rPr>
                        <a:t>Effektiv tjenesteproduksjon</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dirty="0">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tc>
                <a:tc>
                  <a:txBody>
                    <a:bodyPr/>
                    <a:lstStyle/>
                    <a:p>
                      <a:pPr>
                        <a:lnSpc>
                          <a:spcPct val="107000"/>
                        </a:lnSpc>
                        <a:spcAft>
                          <a:spcPts val="800"/>
                        </a:spcAft>
                      </a:pPr>
                      <a:r>
                        <a:rPr lang="nb-NO" sz="2400" kern="100" dirty="0">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tc>
                <a:tc>
                  <a:txBody>
                    <a:bodyPr/>
                    <a:lstStyle/>
                    <a:p>
                      <a:pPr>
                        <a:lnSpc>
                          <a:spcPct val="107000"/>
                        </a:lnSpc>
                        <a:spcAft>
                          <a:spcPts val="800"/>
                        </a:spcAft>
                      </a:pPr>
                      <a:r>
                        <a:rPr lang="nb-NO" sz="2400" kern="100" dirty="0">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tc>
                <a:tc>
                  <a:txBody>
                    <a:bodyPr/>
                    <a:lstStyle/>
                    <a:p>
                      <a:pPr>
                        <a:lnSpc>
                          <a:spcPct val="107000"/>
                        </a:lnSpc>
                        <a:spcAft>
                          <a:spcPts val="800"/>
                        </a:spcAft>
                      </a:pPr>
                      <a:r>
                        <a:rPr lang="nb-NO" sz="2400" kern="10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a:lnSpc>
                          <a:spcPct val="107000"/>
                        </a:lnSpc>
                        <a:spcAft>
                          <a:spcPts val="800"/>
                        </a:spcAft>
                      </a:pPr>
                      <a:r>
                        <a:rPr lang="nb-NO" sz="2400" kern="10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extLst>
                  <a:ext uri="{0D108BD9-81ED-4DB2-BD59-A6C34878D82A}">
                    <a16:rowId xmlns:a16="http://schemas.microsoft.com/office/drawing/2014/main" val="3441634138"/>
                  </a:ext>
                </a:extLst>
              </a:tr>
              <a:tr h="0">
                <a:tc>
                  <a:txBody>
                    <a:bodyPr/>
                    <a:lstStyle/>
                    <a:p>
                      <a:pPr>
                        <a:lnSpc>
                          <a:spcPct val="107000"/>
                        </a:lnSpc>
                        <a:spcAft>
                          <a:spcPts val="800"/>
                        </a:spcAft>
                      </a:pPr>
                      <a:r>
                        <a:rPr lang="nb-NO" sz="2400" kern="100">
                          <a:effectLst/>
                        </a:rPr>
                        <a:t>Kostnader ved innføring</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tc>
                <a:tc>
                  <a:txBody>
                    <a:bodyPr/>
                    <a:lstStyle/>
                    <a:p>
                      <a:pPr>
                        <a:lnSpc>
                          <a:spcPct val="107000"/>
                        </a:lnSpc>
                        <a:spcAft>
                          <a:spcPts val="800"/>
                        </a:spcAft>
                      </a:pPr>
                      <a:r>
                        <a:rPr lang="nb-NO" sz="2400" kern="1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a:lnSpc>
                          <a:spcPct val="107000"/>
                        </a:lnSpc>
                        <a:spcAft>
                          <a:spcPts val="800"/>
                        </a:spcAft>
                      </a:pPr>
                      <a:r>
                        <a:rPr lang="nb-NO" sz="2400" kern="10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a:lnSpc>
                          <a:spcPct val="107000"/>
                        </a:lnSpc>
                        <a:spcAft>
                          <a:spcPts val="800"/>
                        </a:spcAft>
                      </a:pPr>
                      <a:r>
                        <a:rPr lang="nb-NO" sz="2400" kern="10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a:lnSpc>
                          <a:spcPct val="107000"/>
                        </a:lnSpc>
                        <a:spcAft>
                          <a:spcPts val="800"/>
                        </a:spcAft>
                      </a:pPr>
                      <a:r>
                        <a:rPr lang="nb-NO" sz="2400" kern="10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extLst>
                  <a:ext uri="{0D108BD9-81ED-4DB2-BD59-A6C34878D82A}">
                    <a16:rowId xmlns:a16="http://schemas.microsoft.com/office/drawing/2014/main" val="2627190661"/>
                  </a:ext>
                </a:extLst>
              </a:tr>
              <a:tr h="0">
                <a:tc>
                  <a:txBody>
                    <a:bodyPr/>
                    <a:lstStyle/>
                    <a:p>
                      <a:pPr>
                        <a:lnSpc>
                          <a:spcPct val="107000"/>
                        </a:lnSpc>
                        <a:spcAft>
                          <a:spcPts val="800"/>
                        </a:spcAft>
                      </a:pPr>
                      <a:r>
                        <a:rPr lang="nb-NO" sz="2400" kern="100">
                          <a:effectLst/>
                        </a:rPr>
                        <a:t>Hindringer i form av inngripen i dagens strukturer</a:t>
                      </a:r>
                      <a:endParaRPr lang="nb-NO"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tc>
                <a:tc>
                  <a:txBody>
                    <a:bodyPr/>
                    <a:lstStyle/>
                    <a:p>
                      <a:pPr>
                        <a:lnSpc>
                          <a:spcPct val="107000"/>
                        </a:lnSpc>
                        <a:spcAft>
                          <a:spcPts val="800"/>
                        </a:spcAft>
                      </a:pPr>
                      <a:r>
                        <a:rPr lang="nb-NO" sz="2400" kern="10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a:lnSpc>
                          <a:spcPct val="107000"/>
                        </a:lnSpc>
                        <a:spcAft>
                          <a:spcPts val="800"/>
                        </a:spcAft>
                      </a:pPr>
                      <a:r>
                        <a:rPr lang="nb-NO" sz="2400" kern="1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a:lnSpc>
                          <a:spcPct val="107000"/>
                        </a:lnSpc>
                        <a:spcAft>
                          <a:spcPts val="800"/>
                        </a:spcAft>
                      </a:pPr>
                      <a:r>
                        <a:rPr lang="nb-NO" sz="2400" kern="1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a:lnSpc>
                          <a:spcPct val="107000"/>
                        </a:lnSpc>
                        <a:spcAft>
                          <a:spcPts val="800"/>
                        </a:spcAft>
                      </a:pPr>
                      <a:r>
                        <a:rPr lang="nb-NO" sz="2400" kern="1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extLst>
                  <a:ext uri="{0D108BD9-81ED-4DB2-BD59-A6C34878D82A}">
                    <a16:rowId xmlns:a16="http://schemas.microsoft.com/office/drawing/2014/main" val="1235516005"/>
                  </a:ext>
                </a:extLst>
              </a:tr>
              <a:tr h="0">
                <a:tc>
                  <a:txBody>
                    <a:bodyPr/>
                    <a:lstStyle/>
                    <a:p>
                      <a:pPr>
                        <a:lnSpc>
                          <a:spcPct val="107000"/>
                        </a:lnSpc>
                        <a:spcAft>
                          <a:spcPts val="800"/>
                        </a:spcAft>
                      </a:pPr>
                      <a:r>
                        <a:rPr lang="nb-NO" sz="2400" kern="100" dirty="0">
                          <a:effectLst/>
                          <a:latin typeface="Calibri" panose="020F0502020204030204" pitchFamily="34" charset="0"/>
                          <a:ea typeface="Calibri" panose="020F0502020204030204" pitchFamily="34" charset="0"/>
                          <a:cs typeface="Times New Roman" panose="02020603050405020304" pitchFamily="18" charset="0"/>
                        </a:rPr>
                        <a:t>Kostnader i drift</a:t>
                      </a:r>
                    </a:p>
                  </a:txBody>
                  <a:tcPr marL="68580" marR="68580" marT="0" marB="0"/>
                </a:tc>
                <a:tc>
                  <a:txBody>
                    <a:bodyPr/>
                    <a:lstStyle/>
                    <a:p>
                      <a:pPr>
                        <a:lnSpc>
                          <a:spcPct val="107000"/>
                        </a:lnSpc>
                        <a:spcAft>
                          <a:spcPts val="800"/>
                        </a:spcAft>
                      </a:pPr>
                      <a:r>
                        <a:rPr lang="nb-NO" sz="2400" kern="100">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tc>
                <a:tc>
                  <a:txBody>
                    <a:bodyPr/>
                    <a:lstStyle/>
                    <a:p>
                      <a:pPr>
                        <a:lnSpc>
                          <a:spcPct val="107000"/>
                        </a:lnSpc>
                        <a:spcAft>
                          <a:spcPts val="800"/>
                        </a:spcAft>
                      </a:pPr>
                      <a:r>
                        <a:rPr lang="nb-NO" sz="2400" kern="10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a:lnSpc>
                          <a:spcPct val="107000"/>
                        </a:lnSpc>
                        <a:spcAft>
                          <a:spcPts val="800"/>
                        </a:spcAft>
                      </a:pPr>
                      <a:r>
                        <a:rPr lang="nb-NO" sz="2400" kern="10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a:lnSpc>
                          <a:spcPct val="107000"/>
                        </a:lnSpc>
                        <a:spcAft>
                          <a:spcPts val="800"/>
                        </a:spcAft>
                      </a:pPr>
                      <a:r>
                        <a:rPr lang="nb-NO" sz="2400" kern="10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a:lnSpc>
                          <a:spcPct val="107000"/>
                        </a:lnSpc>
                        <a:spcAft>
                          <a:spcPts val="800"/>
                        </a:spcAft>
                      </a:pPr>
                      <a:r>
                        <a:rPr lang="nb-NO" sz="2400" kern="1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extLst>
                  <a:ext uri="{0D108BD9-81ED-4DB2-BD59-A6C34878D82A}">
                    <a16:rowId xmlns:a16="http://schemas.microsoft.com/office/drawing/2014/main" val="3612866199"/>
                  </a:ext>
                </a:extLst>
              </a:tr>
            </a:tbl>
          </a:graphicData>
        </a:graphic>
      </p:graphicFrame>
      <p:sp>
        <p:nvSpPr>
          <p:cNvPr id="3" name="TekstSylinder 2">
            <a:extLst>
              <a:ext uri="{FF2B5EF4-FFF2-40B4-BE49-F238E27FC236}">
                <a16:creationId xmlns:a16="http://schemas.microsoft.com/office/drawing/2014/main" id="{62F775AB-EBC2-4C62-2B89-974E6D241224}"/>
              </a:ext>
            </a:extLst>
          </p:cNvPr>
          <p:cNvSpPr txBox="1"/>
          <p:nvPr/>
        </p:nvSpPr>
        <p:spPr>
          <a:xfrm>
            <a:off x="8258783" y="8657617"/>
            <a:ext cx="4206601" cy="440762"/>
          </a:xfrm>
          <a:prstGeom prst="rect">
            <a:avLst/>
          </a:prstGeom>
          <a:noFill/>
        </p:spPr>
        <p:txBody>
          <a:bodyPr wrap="none" rtlCol="0">
            <a:spAutoFit/>
          </a:bodyPr>
          <a:lstStyle/>
          <a:p>
            <a:r>
              <a:rPr lang="nb-NO" dirty="0"/>
              <a:t>Foreløpige begrunnelser i </a:t>
            </a:r>
            <a:r>
              <a:rPr lang="nb-NO" dirty="0" err="1"/>
              <a:t>word</a:t>
            </a:r>
            <a:endParaRPr lang="nb-NO" dirty="0"/>
          </a:p>
        </p:txBody>
      </p:sp>
      <p:sp>
        <p:nvSpPr>
          <p:cNvPr id="5" name="TekstSylinder 4">
            <a:extLst>
              <a:ext uri="{FF2B5EF4-FFF2-40B4-BE49-F238E27FC236}">
                <a16:creationId xmlns:a16="http://schemas.microsoft.com/office/drawing/2014/main" id="{584A9880-C285-5063-047E-D89F05CE9095}"/>
              </a:ext>
            </a:extLst>
          </p:cNvPr>
          <p:cNvSpPr txBox="1"/>
          <p:nvPr/>
        </p:nvSpPr>
        <p:spPr>
          <a:xfrm rot="2125247">
            <a:off x="13788757" y="678855"/>
            <a:ext cx="2576346" cy="440762"/>
          </a:xfrm>
          <a:prstGeom prst="rect">
            <a:avLst/>
          </a:prstGeom>
          <a:noFill/>
        </p:spPr>
        <p:txBody>
          <a:bodyPr wrap="none" rtlCol="0">
            <a:spAutoFit/>
          </a:bodyPr>
          <a:lstStyle/>
          <a:p>
            <a:r>
              <a:rPr lang="nb-NO" dirty="0">
                <a:solidFill>
                  <a:srgbClr val="FF0000"/>
                </a:solidFill>
              </a:rPr>
              <a:t>Under bearbeiding</a:t>
            </a:r>
          </a:p>
        </p:txBody>
      </p:sp>
    </p:spTree>
    <p:extLst>
      <p:ext uri="{BB962C8B-B14F-4D97-AF65-F5344CB8AC3E}">
        <p14:creationId xmlns:p14="http://schemas.microsoft.com/office/powerpoint/2010/main" val="2445354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5E95BD-B328-C76B-9234-81D52613089F}"/>
              </a:ext>
            </a:extLst>
          </p:cNvPr>
          <p:cNvSpPr>
            <a:spLocks noGrp="1"/>
          </p:cNvSpPr>
          <p:nvPr>
            <p:ph type="title"/>
          </p:nvPr>
        </p:nvSpPr>
        <p:spPr/>
        <p:txBody>
          <a:bodyPr/>
          <a:lstStyle/>
          <a:p>
            <a:r>
              <a:rPr lang="nb-NO" sz="4000" dirty="0"/>
              <a:t>Innholdsfortegnelse</a:t>
            </a:r>
          </a:p>
        </p:txBody>
      </p:sp>
      <p:sp>
        <p:nvSpPr>
          <p:cNvPr id="3" name="Plassholder for innhold 2">
            <a:extLst>
              <a:ext uri="{FF2B5EF4-FFF2-40B4-BE49-F238E27FC236}">
                <a16:creationId xmlns:a16="http://schemas.microsoft.com/office/drawing/2014/main" id="{9519187C-861E-9D3A-A37C-E09EED249840}"/>
              </a:ext>
            </a:extLst>
          </p:cNvPr>
          <p:cNvSpPr>
            <a:spLocks noGrp="1"/>
          </p:cNvSpPr>
          <p:nvPr>
            <p:ph idx="1"/>
          </p:nvPr>
        </p:nvSpPr>
        <p:spPr>
          <a:xfrm>
            <a:off x="2364232" y="2959768"/>
            <a:ext cx="6635385" cy="5029200"/>
          </a:xfrm>
        </p:spPr>
        <p:txBody>
          <a:bodyPr vert="horz" lIns="0" tIns="0" rIns="0" bIns="0" rtlCol="0" anchor="t">
            <a:normAutofit/>
          </a:bodyPr>
          <a:lstStyle/>
          <a:p>
            <a:pPr marL="0" indent="0">
              <a:spcBef>
                <a:spcPts val="0"/>
              </a:spcBef>
              <a:buNone/>
            </a:pPr>
            <a:r>
              <a:rPr lang="nb-NO" sz="2200" dirty="0">
                <a:cs typeface="Arial"/>
              </a:rPr>
              <a:t>1: Problemstilling og metode (foil 4)</a:t>
            </a:r>
          </a:p>
          <a:p>
            <a:pPr marL="514350" indent="-514350">
              <a:spcBef>
                <a:spcPts val="0"/>
              </a:spcBef>
              <a:buAutoNum type="arabicPeriod"/>
            </a:pPr>
            <a:endParaRPr lang="nb-NO" sz="2200" dirty="0">
              <a:cs typeface="Arial"/>
            </a:endParaRPr>
          </a:p>
          <a:p>
            <a:pPr marL="0" indent="0">
              <a:spcBef>
                <a:spcPts val="0"/>
              </a:spcBef>
              <a:buNone/>
            </a:pPr>
            <a:r>
              <a:rPr lang="nb-NO" sz="2200" dirty="0">
                <a:cs typeface="Arial"/>
              </a:rPr>
              <a:t>2:</a:t>
            </a:r>
            <a:r>
              <a:rPr lang="nb-NO" sz="2200" dirty="0"/>
              <a:t> Utfordringer (foil 7)</a:t>
            </a:r>
          </a:p>
          <a:p>
            <a:pPr marL="0" indent="0">
              <a:spcBef>
                <a:spcPts val="0"/>
              </a:spcBef>
              <a:buNone/>
            </a:pPr>
            <a:endParaRPr lang="nb-NO" sz="2200" dirty="0"/>
          </a:p>
          <a:p>
            <a:pPr marL="0" indent="0">
              <a:spcBef>
                <a:spcPts val="0"/>
              </a:spcBef>
              <a:buNone/>
            </a:pPr>
            <a:r>
              <a:rPr lang="nb-NO" sz="2200" dirty="0">
                <a:cs typeface="Arial"/>
              </a:rPr>
              <a:t>3: Mål (foil11)</a:t>
            </a:r>
          </a:p>
          <a:p>
            <a:pPr marL="0" indent="0">
              <a:spcBef>
                <a:spcPts val="0"/>
              </a:spcBef>
              <a:buNone/>
            </a:pPr>
            <a:endParaRPr lang="nb-NO" sz="2200" dirty="0">
              <a:cs typeface="Arial"/>
            </a:endParaRPr>
          </a:p>
          <a:p>
            <a:pPr marL="0" indent="0">
              <a:spcBef>
                <a:spcPts val="0"/>
              </a:spcBef>
              <a:buNone/>
            </a:pPr>
            <a:r>
              <a:rPr lang="nb-NO" sz="2200" dirty="0">
                <a:cs typeface="Arial"/>
              </a:rPr>
              <a:t>4: </a:t>
            </a:r>
            <a:r>
              <a:rPr lang="nb-NO" sz="2200" dirty="0"/>
              <a:t>Strategiske og prinsipielle spørsmål (foil 15)</a:t>
            </a:r>
            <a:endParaRPr lang="nb-NO" sz="2200" dirty="0">
              <a:cs typeface="Arial"/>
            </a:endParaRPr>
          </a:p>
          <a:p>
            <a:pPr marL="514350" indent="-514350">
              <a:spcBef>
                <a:spcPts val="0"/>
              </a:spcBef>
              <a:buAutoNum type="arabicPeriod"/>
            </a:pPr>
            <a:endParaRPr lang="nb-NO" sz="2200" dirty="0"/>
          </a:p>
          <a:p>
            <a:pPr marL="0" indent="0">
              <a:spcBef>
                <a:spcPts val="0"/>
              </a:spcBef>
              <a:buNone/>
            </a:pPr>
            <a:r>
              <a:rPr lang="nb-NO" sz="2200" dirty="0"/>
              <a:t>5: Målarkitektur og innholdsbeskrivelser (17)</a:t>
            </a:r>
            <a:endParaRPr lang="nb-NO" sz="2200" dirty="0">
              <a:cs typeface="Arial"/>
            </a:endParaRPr>
          </a:p>
          <a:p>
            <a:pPr marL="514350" indent="-514350">
              <a:spcBef>
                <a:spcPts val="0"/>
              </a:spcBef>
              <a:buAutoNum type="arabicPeriod"/>
            </a:pPr>
            <a:endParaRPr lang="nb-NO" sz="2200" dirty="0">
              <a:cs typeface="Arial"/>
            </a:endParaRPr>
          </a:p>
          <a:p>
            <a:pPr marL="0" indent="0">
              <a:spcBef>
                <a:spcPts val="0"/>
              </a:spcBef>
              <a:buNone/>
            </a:pPr>
            <a:r>
              <a:rPr lang="nb-NO" sz="2200" dirty="0"/>
              <a:t>6:  Alternativer (foil 22)</a:t>
            </a:r>
            <a:endParaRPr lang="nb-NO" sz="2200" dirty="0">
              <a:cs typeface="Arial" panose="020B0604020202020204"/>
            </a:endParaRPr>
          </a:p>
          <a:p>
            <a:pPr marL="514350" indent="-514350">
              <a:spcBef>
                <a:spcPts val="0"/>
              </a:spcBef>
              <a:buAutoNum type="arabicPeriod"/>
            </a:pPr>
            <a:endParaRPr lang="nb-NO" sz="2200" dirty="0">
              <a:cs typeface="Arial" panose="020B0604020202020204"/>
            </a:endParaRPr>
          </a:p>
          <a:p>
            <a:pPr marL="0" indent="0">
              <a:spcBef>
                <a:spcPts val="0"/>
              </a:spcBef>
              <a:buNone/>
            </a:pPr>
            <a:r>
              <a:rPr lang="nb-NO" sz="2200" dirty="0">
                <a:cs typeface="Arial" panose="020B0604020202020204"/>
              </a:rPr>
              <a:t>7: Vurdering av alternativer (</a:t>
            </a:r>
            <a:r>
              <a:rPr lang="nb-NO" sz="2000" dirty="0">
                <a:cs typeface="Arial" panose="020B0604020202020204"/>
              </a:rPr>
              <a:t>foil 27, </a:t>
            </a:r>
            <a:r>
              <a:rPr lang="nb-NO" sz="1800" dirty="0">
                <a:cs typeface="Arial" panose="020B0604020202020204"/>
              </a:rPr>
              <a:t>utkast ikke ferdigstilt)</a:t>
            </a:r>
            <a:endParaRPr lang="nb-NO" sz="2000" dirty="0">
              <a:cs typeface="Arial" panose="020B0604020202020204"/>
            </a:endParaRPr>
          </a:p>
          <a:p>
            <a:pPr marL="514350" indent="-514350">
              <a:spcBef>
                <a:spcPts val="0"/>
              </a:spcBef>
              <a:buAutoNum type="arabicPeriod"/>
            </a:pPr>
            <a:endParaRPr lang="nb-NO" sz="2200" dirty="0">
              <a:cs typeface="Arial" panose="020B0604020202020204"/>
            </a:endParaRPr>
          </a:p>
          <a:p>
            <a:pPr marL="0" indent="0">
              <a:spcBef>
                <a:spcPts val="0"/>
              </a:spcBef>
              <a:buNone/>
            </a:pPr>
            <a:r>
              <a:rPr lang="nb-NO" sz="2200" dirty="0">
                <a:cs typeface="Arial" panose="020B0604020202020204"/>
              </a:rPr>
              <a:t>8: Anbefaling (foil 29, utkast ikke ferdigstilt)</a:t>
            </a:r>
            <a:endParaRPr lang="nb-NO" sz="2200" dirty="0"/>
          </a:p>
        </p:txBody>
      </p:sp>
      <p:sp>
        <p:nvSpPr>
          <p:cNvPr id="5" name="Plassholder for innhold 2">
            <a:extLst>
              <a:ext uri="{FF2B5EF4-FFF2-40B4-BE49-F238E27FC236}">
                <a16:creationId xmlns:a16="http://schemas.microsoft.com/office/drawing/2014/main" id="{00A1F5A2-7408-900E-3188-BEE025BF27A8}"/>
              </a:ext>
            </a:extLst>
          </p:cNvPr>
          <p:cNvSpPr txBox="1">
            <a:spLocks/>
          </p:cNvSpPr>
          <p:nvPr/>
        </p:nvSpPr>
        <p:spPr>
          <a:xfrm>
            <a:off x="9438803" y="2959768"/>
            <a:ext cx="6602108" cy="5029200"/>
          </a:xfrm>
          <a:prstGeom prst="rect">
            <a:avLst/>
          </a:prstGeom>
        </p:spPr>
        <p:txBody>
          <a:bodyPr vert="horz" lIns="0" tIns="0" rIns="0" bIns="0" rtlCol="0" anchor="t">
            <a:normAutofit/>
          </a:bodyPr>
          <a:lst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spcBef>
                <a:spcPts val="0"/>
              </a:spcBef>
              <a:buNone/>
            </a:pPr>
            <a:r>
              <a:rPr lang="nb-NO" sz="2200" dirty="0">
                <a:cs typeface="Arial"/>
              </a:rPr>
              <a:t>Vedlegg</a:t>
            </a:r>
          </a:p>
          <a:p>
            <a:pPr marL="0" indent="0">
              <a:spcBef>
                <a:spcPts val="0"/>
              </a:spcBef>
              <a:buNone/>
            </a:pPr>
            <a:endParaRPr lang="nb-NO" sz="2200" dirty="0">
              <a:cs typeface="Arial"/>
            </a:endParaRPr>
          </a:p>
          <a:p>
            <a:pPr marL="457200" indent="-457200">
              <a:spcBef>
                <a:spcPts val="0"/>
              </a:spcBef>
              <a:spcAft>
                <a:spcPts val="1800"/>
              </a:spcAft>
              <a:buFont typeface="+mj-lt"/>
              <a:buAutoNum type="alphaUcPeriod"/>
            </a:pPr>
            <a:r>
              <a:rPr lang="nb-NO" sz="2200" dirty="0">
                <a:cs typeface="Arial"/>
              </a:rPr>
              <a:t>Målhierarki (foil 34)</a:t>
            </a:r>
          </a:p>
          <a:p>
            <a:pPr marL="457200" indent="-457200">
              <a:spcBef>
                <a:spcPts val="0"/>
              </a:spcBef>
              <a:spcAft>
                <a:spcPts val="1800"/>
              </a:spcAft>
              <a:buFont typeface="+mj-lt"/>
              <a:buAutoNum type="alphaUcPeriod"/>
            </a:pPr>
            <a:r>
              <a:rPr lang="nb-NO" sz="2200" dirty="0">
                <a:cs typeface="Arial"/>
              </a:rPr>
              <a:t>Årsaksanalyse (foil 36)</a:t>
            </a:r>
          </a:p>
          <a:p>
            <a:pPr marL="457200" indent="-457200">
              <a:spcBef>
                <a:spcPts val="0"/>
              </a:spcBef>
              <a:spcAft>
                <a:spcPts val="1800"/>
              </a:spcAft>
              <a:buFont typeface="+mj-lt"/>
              <a:buAutoNum type="alphaUcPeriod"/>
            </a:pPr>
            <a:r>
              <a:rPr lang="nb-NO" sz="2200" dirty="0">
                <a:cs typeface="Arial"/>
              </a:rPr>
              <a:t>Liste over virkemidler (foil 41)</a:t>
            </a:r>
          </a:p>
          <a:p>
            <a:pPr marL="457200" indent="-457200">
              <a:spcBef>
                <a:spcPts val="0"/>
              </a:spcBef>
              <a:spcAft>
                <a:spcPts val="1800"/>
              </a:spcAft>
              <a:buFont typeface="+mj-lt"/>
              <a:buAutoNum type="alphaUcPeriod"/>
            </a:pPr>
            <a:r>
              <a:rPr lang="nb-NO" sz="2200" dirty="0">
                <a:cs typeface="Arial"/>
              </a:rPr>
              <a:t>Vurdering av alternativer (foil 46)</a:t>
            </a:r>
          </a:p>
          <a:p>
            <a:pPr marL="457200" indent="-457200">
              <a:spcBef>
                <a:spcPts val="0"/>
              </a:spcBef>
              <a:spcAft>
                <a:spcPts val="1800"/>
              </a:spcAft>
              <a:buFont typeface="+mj-lt"/>
              <a:buAutoNum type="alphaUcPeriod"/>
            </a:pPr>
            <a:r>
              <a:rPr lang="nb-NO" sz="2200" dirty="0">
                <a:cs typeface="Arial"/>
              </a:rPr>
              <a:t>Strategier og føringer (</a:t>
            </a:r>
            <a:r>
              <a:rPr lang="nb-NO" sz="2200">
                <a:cs typeface="Arial"/>
              </a:rPr>
              <a:t>foil 5</a:t>
            </a:r>
            <a:r>
              <a:rPr lang="nb-NO" sz="2200" dirty="0">
                <a:cs typeface="Arial"/>
              </a:rPr>
              <a:t>1</a:t>
            </a:r>
            <a:r>
              <a:rPr lang="nb-NO" sz="2200">
                <a:cs typeface="Arial"/>
              </a:rPr>
              <a:t>)</a:t>
            </a:r>
            <a:endParaRPr lang="nb-NO" sz="2200" dirty="0">
              <a:cs typeface="Arial"/>
            </a:endParaRPr>
          </a:p>
          <a:p>
            <a:pPr marL="457200" indent="-457200">
              <a:spcBef>
                <a:spcPts val="0"/>
              </a:spcBef>
              <a:spcAft>
                <a:spcPts val="1800"/>
              </a:spcAft>
              <a:buFont typeface="+mj-lt"/>
              <a:buAutoNum type="alphaUcPeriod"/>
            </a:pPr>
            <a:r>
              <a:rPr lang="nb-NO" sz="2200" dirty="0">
                <a:cs typeface="Arial"/>
              </a:rPr>
              <a:t>Sentrale utviklingstrekk (foil 57)</a:t>
            </a:r>
          </a:p>
          <a:p>
            <a:pPr marL="457200" indent="-457200">
              <a:spcBef>
                <a:spcPts val="0"/>
              </a:spcBef>
              <a:spcAft>
                <a:spcPts val="1800"/>
              </a:spcAft>
              <a:buFont typeface="+mj-lt"/>
              <a:buAutoNum type="alphaUcPeriod"/>
            </a:pPr>
            <a:r>
              <a:rPr lang="nb-NO" sz="2200" dirty="0">
                <a:cs typeface="Arial"/>
              </a:rPr>
              <a:t>Pågående tiltak nasjonalt (foil 62)</a:t>
            </a:r>
          </a:p>
          <a:p>
            <a:pPr marL="457200" indent="-457200">
              <a:spcBef>
                <a:spcPts val="0"/>
              </a:spcBef>
              <a:spcAft>
                <a:spcPts val="1800"/>
              </a:spcAft>
              <a:buFont typeface="+mj-lt"/>
              <a:buAutoNum type="alphaUcPeriod"/>
            </a:pPr>
            <a:r>
              <a:rPr lang="nb-NO" sz="2200" dirty="0">
                <a:cs typeface="Arial"/>
              </a:rPr>
              <a:t>Pågående tiltak i andre land (foil 65)</a:t>
            </a:r>
          </a:p>
        </p:txBody>
      </p:sp>
      <p:cxnSp>
        <p:nvCxnSpPr>
          <p:cNvPr id="7" name="Rett linje 6">
            <a:extLst>
              <a:ext uri="{FF2B5EF4-FFF2-40B4-BE49-F238E27FC236}">
                <a16:creationId xmlns:a16="http://schemas.microsoft.com/office/drawing/2014/main" id="{D69CF5EB-34DE-8F4E-506F-3E2066C113E0}"/>
              </a:ext>
            </a:extLst>
          </p:cNvPr>
          <p:cNvCxnSpPr/>
          <p:nvPr/>
        </p:nvCxnSpPr>
        <p:spPr>
          <a:xfrm>
            <a:off x="8999621" y="2815389"/>
            <a:ext cx="0" cy="537811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0798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C93331-CE72-152D-A33A-6F5E3D5D0E11}"/>
              </a:ext>
            </a:extLst>
          </p:cNvPr>
          <p:cNvSpPr>
            <a:spLocks noGrp="1"/>
          </p:cNvSpPr>
          <p:nvPr>
            <p:ph type="ctrTitle"/>
          </p:nvPr>
        </p:nvSpPr>
        <p:spPr/>
        <p:txBody>
          <a:bodyPr>
            <a:normAutofit/>
          </a:bodyPr>
          <a:lstStyle/>
          <a:p>
            <a:r>
              <a:rPr lang="nb-NO" sz="3200" b="1" dirty="0"/>
              <a:t>Anbefaling av tiltak</a:t>
            </a:r>
            <a:br>
              <a:rPr lang="nb-NO" sz="3200" b="1" dirty="0"/>
            </a:br>
            <a:r>
              <a:rPr lang="nb-NO" sz="3200" dirty="0"/>
              <a:t>(ikke ferdigstilt)</a:t>
            </a:r>
            <a:endParaRPr lang="nb-NO" sz="3200" dirty="0">
              <a:cs typeface="Arial"/>
            </a:endParaRPr>
          </a:p>
        </p:txBody>
      </p:sp>
      <p:sp>
        <p:nvSpPr>
          <p:cNvPr id="3" name="TekstSylinder 2">
            <a:extLst>
              <a:ext uri="{FF2B5EF4-FFF2-40B4-BE49-F238E27FC236}">
                <a16:creationId xmlns:a16="http://schemas.microsoft.com/office/drawing/2014/main" id="{9D689A6E-EE0F-6D7D-4F7F-3F3ED59281B5}"/>
              </a:ext>
            </a:extLst>
          </p:cNvPr>
          <p:cNvSpPr txBox="1"/>
          <p:nvPr/>
        </p:nvSpPr>
        <p:spPr>
          <a:xfrm rot="2125247">
            <a:off x="14097334" y="678855"/>
            <a:ext cx="1959191" cy="440762"/>
          </a:xfrm>
          <a:prstGeom prst="rect">
            <a:avLst/>
          </a:prstGeom>
          <a:noFill/>
        </p:spPr>
        <p:txBody>
          <a:bodyPr wrap="none" rtlCol="0">
            <a:spAutoFit/>
          </a:bodyPr>
          <a:lstStyle/>
          <a:p>
            <a:r>
              <a:rPr lang="nb-NO" dirty="0">
                <a:solidFill>
                  <a:srgbClr val="FF0000"/>
                </a:solidFill>
              </a:rPr>
              <a:t>Ikke ferdigstilt</a:t>
            </a:r>
          </a:p>
        </p:txBody>
      </p:sp>
    </p:spTree>
    <p:extLst>
      <p:ext uri="{BB962C8B-B14F-4D97-AF65-F5344CB8AC3E}">
        <p14:creationId xmlns:p14="http://schemas.microsoft.com/office/powerpoint/2010/main" val="1557748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B2C04C-3325-F679-186B-33A1E847CDD4}"/>
              </a:ext>
            </a:extLst>
          </p:cNvPr>
          <p:cNvSpPr>
            <a:spLocks noGrp="1"/>
          </p:cNvSpPr>
          <p:nvPr>
            <p:ph type="title"/>
          </p:nvPr>
        </p:nvSpPr>
        <p:spPr/>
        <p:txBody>
          <a:bodyPr/>
          <a:lstStyle/>
          <a:p>
            <a:r>
              <a:rPr lang="nb-NO" dirty="0"/>
              <a:t>Status</a:t>
            </a:r>
          </a:p>
        </p:txBody>
      </p:sp>
      <p:sp>
        <p:nvSpPr>
          <p:cNvPr id="3" name="Plassholder for innhold 2">
            <a:extLst>
              <a:ext uri="{FF2B5EF4-FFF2-40B4-BE49-F238E27FC236}">
                <a16:creationId xmlns:a16="http://schemas.microsoft.com/office/drawing/2014/main" id="{4129EBB0-600C-1686-45DF-69CCC32A8C68}"/>
              </a:ext>
            </a:extLst>
          </p:cNvPr>
          <p:cNvSpPr>
            <a:spLocks noGrp="1"/>
          </p:cNvSpPr>
          <p:nvPr>
            <p:ph idx="1"/>
          </p:nvPr>
        </p:nvSpPr>
        <p:spPr>
          <a:xfrm>
            <a:off x="2364232" y="2453731"/>
            <a:ext cx="12737223" cy="6407240"/>
          </a:xfrm>
        </p:spPr>
        <p:txBody>
          <a:bodyPr>
            <a:normAutofit lnSpcReduction="10000"/>
          </a:bodyPr>
          <a:lstStyle/>
          <a:p>
            <a:pPr>
              <a:lnSpc>
                <a:spcPct val="115000"/>
              </a:lnSpc>
              <a:spcAft>
                <a:spcPts val="600"/>
              </a:spcAft>
            </a:pPr>
            <a:r>
              <a:rPr lang="nb-NO" sz="2800" dirty="0">
                <a:latin typeface="Arial" panose="020B0604020202020204" pitchFamily="34" charset="0"/>
                <a:cs typeface="Times New Roman" panose="02020603050405020304" pitchFamily="18" charset="0"/>
              </a:rPr>
              <a:t>Digdir har foreløpig nedprioritert videreføring av arbeidet i </a:t>
            </a:r>
            <a:r>
              <a:rPr lang="nb-NO" sz="2800" dirty="0" err="1">
                <a:latin typeface="Arial" panose="020B0604020202020204" pitchFamily="34" charset="0"/>
                <a:cs typeface="Times New Roman" panose="02020603050405020304" pitchFamily="18" charset="0"/>
              </a:rPr>
              <a:t>Hida</a:t>
            </a:r>
            <a:r>
              <a:rPr lang="nb-NO" sz="2800" dirty="0">
                <a:latin typeface="Arial" panose="020B0604020202020204" pitchFamily="34" charset="0"/>
                <a:cs typeface="Times New Roman" panose="02020603050405020304" pitchFamily="18" charset="0"/>
              </a:rPr>
              <a:t>-teamet. Dette fordi vi ikke anser at Digdir er gitt tilstrekkelig myndighet og virkemidler til å håndtere de komplekse utfordringene som offentlig sektor her står overfor.</a:t>
            </a:r>
          </a:p>
          <a:p>
            <a:pPr>
              <a:lnSpc>
                <a:spcPct val="115000"/>
              </a:lnSpc>
              <a:spcAft>
                <a:spcPts val="600"/>
              </a:spcAft>
            </a:pPr>
            <a:r>
              <a:rPr lang="nb-NO" sz="2800" dirty="0">
                <a:latin typeface="Arial" panose="020B0604020202020204" pitchFamily="34" charset="0"/>
                <a:cs typeface="Times New Roman" panose="02020603050405020304" pitchFamily="18" charset="0"/>
              </a:rPr>
              <a:t>Digdir fortsetter derimot arbeid med generell samhandling langs vårt løpende arbeid med digital strategi, nasjonal arkitektur, livshendelser, </a:t>
            </a:r>
            <a:r>
              <a:rPr lang="nb-NO" sz="2800" dirty="0" err="1">
                <a:latin typeface="Arial" panose="020B0604020202020204" pitchFamily="34" charset="0"/>
                <a:cs typeface="Times New Roman" panose="02020603050405020304" pitchFamily="18" charset="0"/>
              </a:rPr>
              <a:t>samhandlingsforum</a:t>
            </a:r>
            <a:r>
              <a:rPr lang="nb-NO" sz="2800" dirty="0">
                <a:latin typeface="Arial" panose="020B0604020202020204" pitchFamily="34" charset="0"/>
                <a:cs typeface="Times New Roman" panose="02020603050405020304" pitchFamily="18" charset="0"/>
              </a:rPr>
              <a:t> og fellesløsninger.</a:t>
            </a:r>
          </a:p>
          <a:p>
            <a:pPr>
              <a:lnSpc>
                <a:spcPct val="115000"/>
              </a:lnSpc>
              <a:spcAft>
                <a:spcPts val="600"/>
              </a:spcAft>
            </a:pPr>
            <a:r>
              <a:rPr lang="nb-NO" sz="2800" dirty="0"/>
              <a:t>Ferdigstille igangsatte oppgaver knyttet til referansearkitektur, metadatastandard for merking av informasjonsartikler, LOS-revisjon, designsystem og hendelsesorientert arkitektur</a:t>
            </a:r>
          </a:p>
          <a:p>
            <a:pPr>
              <a:lnSpc>
                <a:spcPct val="115000"/>
              </a:lnSpc>
              <a:spcAft>
                <a:spcPts val="600"/>
              </a:spcAft>
            </a:pPr>
            <a:r>
              <a:rPr lang="nb-NO" sz="2800" dirty="0"/>
              <a:t>Erfaringene som er gjort gjennom teamet vil tas med i andre relevante oppgaver Digdir jobber med.</a:t>
            </a:r>
          </a:p>
          <a:p>
            <a:pPr>
              <a:lnSpc>
                <a:spcPct val="115000"/>
              </a:lnSpc>
              <a:spcAft>
                <a:spcPts val="600"/>
              </a:spcAft>
            </a:pPr>
            <a:endParaRPr lang="nb-NO" sz="2800" dirty="0">
              <a:latin typeface="Arial" panose="020B0604020202020204" pitchFamily="34" charset="0"/>
              <a:cs typeface="Times New Roman" panose="02020603050405020304" pitchFamily="18" charset="0"/>
            </a:endParaRPr>
          </a:p>
          <a:p>
            <a:pPr>
              <a:lnSpc>
                <a:spcPct val="115000"/>
              </a:lnSpc>
              <a:spcAft>
                <a:spcPts val="600"/>
              </a:spcAft>
            </a:pPr>
            <a:endParaRPr lang="nb-NO" sz="2800" dirty="0">
              <a:latin typeface="Arial" panose="020B060402020202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743887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5E38C5-C32A-8ED4-94D8-E705CBA4D356}"/>
              </a:ext>
            </a:extLst>
          </p:cNvPr>
          <p:cNvSpPr>
            <a:spLocks noGrp="1"/>
          </p:cNvSpPr>
          <p:nvPr>
            <p:ph type="title"/>
          </p:nvPr>
        </p:nvSpPr>
        <p:spPr>
          <a:xfrm>
            <a:off x="2364232" y="1518043"/>
            <a:ext cx="12295197" cy="692497"/>
          </a:xfrm>
        </p:spPr>
        <p:txBody>
          <a:bodyPr/>
          <a:lstStyle/>
          <a:p>
            <a:r>
              <a:rPr lang="nb-NO" dirty="0"/>
              <a:t>I fremtiden ser vi særlig et behov for:</a:t>
            </a:r>
          </a:p>
        </p:txBody>
      </p:sp>
      <p:sp>
        <p:nvSpPr>
          <p:cNvPr id="3" name="Plassholder for innhold 2">
            <a:extLst>
              <a:ext uri="{FF2B5EF4-FFF2-40B4-BE49-F238E27FC236}">
                <a16:creationId xmlns:a16="http://schemas.microsoft.com/office/drawing/2014/main" id="{FFB647B9-5C22-6D16-07DF-F043FBDB18FE}"/>
              </a:ext>
            </a:extLst>
          </p:cNvPr>
          <p:cNvSpPr>
            <a:spLocks noGrp="1"/>
          </p:cNvSpPr>
          <p:nvPr>
            <p:ph idx="1"/>
          </p:nvPr>
        </p:nvSpPr>
        <p:spPr/>
        <p:txBody>
          <a:bodyPr>
            <a:normAutofit fontScale="92500" lnSpcReduction="20000"/>
          </a:bodyPr>
          <a:lstStyle/>
          <a:p>
            <a:r>
              <a:rPr lang="nb-NO" dirty="0"/>
              <a:t>En overordnet arkitektur som viser hvilke elementer i aktørenes </a:t>
            </a:r>
            <a:r>
              <a:rPr lang="nb-NO"/>
              <a:t>IT løsninger som </a:t>
            </a:r>
            <a:r>
              <a:rPr lang="nb-NO" dirty="0"/>
              <a:t>skal samhandle og som trenger klare grensesnitt seg imellom</a:t>
            </a:r>
          </a:p>
          <a:p>
            <a:r>
              <a:rPr lang="nb-NO" dirty="0"/>
              <a:t>Konkretisering av krav, anbefalinger og veiledninger som trengs for å beskrive og gjøre det enkelt å ta i bruk grensesnitt</a:t>
            </a:r>
          </a:p>
          <a:p>
            <a:r>
              <a:rPr lang="nb-NO" dirty="0"/>
              <a:t>Behov for flere fellesløsninger og økt bruk av felles oppgave løsning</a:t>
            </a:r>
          </a:p>
          <a:p>
            <a:r>
              <a:rPr lang="nb-NO" dirty="0"/>
              <a:t>Økt kjennskap og bruk av felles krav, anbefalinger, veiledninger og fellesløsninger</a:t>
            </a:r>
          </a:p>
          <a:p>
            <a:r>
              <a:rPr lang="nb-NO" dirty="0"/>
              <a:t>Styrke felles styring og oppfølging av etterlevelse</a:t>
            </a:r>
          </a:p>
        </p:txBody>
      </p:sp>
    </p:spTree>
    <p:extLst>
      <p:ext uri="{BB962C8B-B14F-4D97-AF65-F5344CB8AC3E}">
        <p14:creationId xmlns:p14="http://schemas.microsoft.com/office/powerpoint/2010/main" val="986161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37F0CF-46B7-3052-FB96-F7275715583E}"/>
              </a:ext>
            </a:extLst>
          </p:cNvPr>
          <p:cNvSpPr>
            <a:spLocks noGrp="1"/>
          </p:cNvSpPr>
          <p:nvPr>
            <p:ph type="title"/>
          </p:nvPr>
        </p:nvSpPr>
        <p:spPr/>
        <p:txBody>
          <a:bodyPr/>
          <a:lstStyle/>
          <a:p>
            <a:r>
              <a:rPr lang="nb-NO" dirty="0"/>
              <a:t>Mulige oppgaver i en videreføring av arbeidet</a:t>
            </a:r>
          </a:p>
        </p:txBody>
      </p:sp>
      <p:sp>
        <p:nvSpPr>
          <p:cNvPr id="3" name="Plassholder for innhold 2">
            <a:extLst>
              <a:ext uri="{FF2B5EF4-FFF2-40B4-BE49-F238E27FC236}">
                <a16:creationId xmlns:a16="http://schemas.microsoft.com/office/drawing/2014/main" id="{E739D7DB-6877-6E2C-688F-0DD33A53A4B8}"/>
              </a:ext>
            </a:extLst>
          </p:cNvPr>
          <p:cNvSpPr>
            <a:spLocks noGrp="1"/>
          </p:cNvSpPr>
          <p:nvPr>
            <p:ph idx="1"/>
          </p:nvPr>
        </p:nvSpPr>
        <p:spPr>
          <a:xfrm>
            <a:off x="2364232" y="2305455"/>
            <a:ext cx="12295197" cy="6488349"/>
          </a:xfrm>
        </p:spPr>
        <p:txBody>
          <a:bodyPr>
            <a:normAutofit fontScale="70000" lnSpcReduction="20000"/>
          </a:bodyPr>
          <a:lstStyle/>
          <a:p>
            <a:r>
              <a:rPr lang="nb-NO" dirty="0"/>
              <a:t>Diskusjon rundt strategiske spørsmål – hva tenker vi om de store linjene?</a:t>
            </a:r>
          </a:p>
          <a:p>
            <a:r>
              <a:rPr lang="nb-NO" dirty="0"/>
              <a:t>Helhetlig informasjon og digital assistanse er i en tidlig fase og bør fortsatt følges tett – radar funksjon bør videreføres.</a:t>
            </a:r>
          </a:p>
          <a:p>
            <a:r>
              <a:rPr lang="nb-NO" dirty="0"/>
              <a:t>Alternativanalysen bør sluttføres for å få på plass en strategisk retning med forslag om et sett av tiltak for å nå målene. En tiltakspakke som vil innebære justering av eksisterende og igangsetting av nye tiltak. Dette vil kunne utgjøre viktig innspill til fremtidige handlingsplaner og veikart. En sluttføring innebærer å bekrefte antakelser og begrunne vurderinger i tett dialog med sektor.</a:t>
            </a:r>
          </a:p>
          <a:p>
            <a:r>
              <a:rPr lang="nb-NO" dirty="0"/>
              <a:t>Det anbefales en helhetlig tilnærming der man ser nasjonale og lokale tiltak knyttet til juridisk, organisatorisk, semantisk og teknisk integrasjon mellom etaters informasjon og tjenester i sammenheng for å sikre helhetlig informasjon og sammenhengende tjenester. Helhetlig virkemiddelbruk, felles prioritering og finansiering.</a:t>
            </a:r>
          </a:p>
          <a:p>
            <a:r>
              <a:rPr lang="nb-NO" dirty="0"/>
              <a:t>Påbegynte tiltak videreføres (videreutvikling av LOS, spesifikasjon for beskrivelser av innhold og designprinsipper)</a:t>
            </a:r>
          </a:p>
          <a:p>
            <a:endParaRPr lang="nb-NO" dirty="0"/>
          </a:p>
        </p:txBody>
      </p:sp>
    </p:spTree>
    <p:extLst>
      <p:ext uri="{BB962C8B-B14F-4D97-AF65-F5344CB8AC3E}">
        <p14:creationId xmlns:p14="http://schemas.microsoft.com/office/powerpoint/2010/main" val="2281142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230998-5D35-54B8-E2DF-B88399A08F90}"/>
              </a:ext>
            </a:extLst>
          </p:cNvPr>
          <p:cNvSpPr>
            <a:spLocks noGrp="1"/>
          </p:cNvSpPr>
          <p:nvPr>
            <p:ph type="title"/>
          </p:nvPr>
        </p:nvSpPr>
        <p:spPr>
          <a:xfrm>
            <a:off x="2364232" y="1480956"/>
            <a:ext cx="13348348" cy="692497"/>
          </a:xfrm>
        </p:spPr>
        <p:txBody>
          <a:bodyPr/>
          <a:lstStyle/>
          <a:p>
            <a:r>
              <a:rPr lang="nb-NO" sz="4400" dirty="0"/>
              <a:t>Hva bør etater gjøre i avvente av et sterkere Digdir</a:t>
            </a:r>
          </a:p>
        </p:txBody>
      </p:sp>
      <p:sp>
        <p:nvSpPr>
          <p:cNvPr id="3" name="Plassholder for innhold 2">
            <a:extLst>
              <a:ext uri="{FF2B5EF4-FFF2-40B4-BE49-F238E27FC236}">
                <a16:creationId xmlns:a16="http://schemas.microsoft.com/office/drawing/2014/main" id="{F22CD80C-99A9-5408-D7E1-EBF9A2A6C855}"/>
              </a:ext>
            </a:extLst>
          </p:cNvPr>
          <p:cNvSpPr>
            <a:spLocks noGrp="1"/>
          </p:cNvSpPr>
          <p:nvPr>
            <p:ph idx="1"/>
          </p:nvPr>
        </p:nvSpPr>
        <p:spPr/>
        <p:txBody>
          <a:bodyPr>
            <a:normAutofit fontScale="85000" lnSpcReduction="20000"/>
          </a:bodyPr>
          <a:lstStyle/>
          <a:p>
            <a:r>
              <a:rPr lang="nb-NO" dirty="0"/>
              <a:t>Bred brukerinnsikt som dekker hele brukers prosess</a:t>
            </a:r>
          </a:p>
          <a:p>
            <a:r>
              <a:rPr lang="nb-NO" dirty="0"/>
              <a:t>Prioritere samhandling både med offentlige og private aktører</a:t>
            </a:r>
          </a:p>
          <a:p>
            <a:r>
              <a:rPr lang="nb-NO" dirty="0"/>
              <a:t>Sette krav til modulære løsninger med grensesnitt for å dele og ha kontroll på data</a:t>
            </a:r>
          </a:p>
          <a:p>
            <a:r>
              <a:rPr lang="nb-NO" dirty="0"/>
              <a:t>Samarbeide med andre om leverandørdialoger og kravspesifikasjoner</a:t>
            </a:r>
          </a:p>
          <a:p>
            <a:r>
              <a:rPr lang="nb-NO" dirty="0"/>
              <a:t>Tilgjengeliggjøre begrepsbeskrivelser, tjenestebeskrivelser og API-er på data.norge.no</a:t>
            </a:r>
          </a:p>
          <a:p>
            <a:r>
              <a:rPr lang="nb-NO" dirty="0"/>
              <a:t>Sette seg inn i å følge sentrale krav og anbefalinger</a:t>
            </a:r>
          </a:p>
          <a:p>
            <a:r>
              <a:rPr lang="nb-NO" dirty="0"/>
              <a:t>Inngå klare avtaler knyttet til samarbeid</a:t>
            </a:r>
          </a:p>
        </p:txBody>
      </p:sp>
    </p:spTree>
    <p:extLst>
      <p:ext uri="{BB962C8B-B14F-4D97-AF65-F5344CB8AC3E}">
        <p14:creationId xmlns:p14="http://schemas.microsoft.com/office/powerpoint/2010/main" val="2317583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0E693B-0062-C4EC-8836-3F3904393816}"/>
              </a:ext>
            </a:extLst>
          </p:cNvPr>
          <p:cNvSpPr>
            <a:spLocks noGrp="1"/>
          </p:cNvSpPr>
          <p:nvPr>
            <p:ph type="ctrTitle"/>
          </p:nvPr>
        </p:nvSpPr>
        <p:spPr/>
        <p:txBody>
          <a:bodyPr>
            <a:normAutofit fontScale="90000"/>
          </a:bodyPr>
          <a:lstStyle/>
          <a:p>
            <a:r>
              <a:rPr lang="nb-NO" dirty="0"/>
              <a:t>Vedlegg A</a:t>
            </a:r>
            <a:br>
              <a:rPr lang="nb-NO" dirty="0"/>
            </a:br>
            <a:br>
              <a:rPr lang="nb-NO" dirty="0"/>
            </a:br>
            <a:r>
              <a:rPr lang="nb-NO" dirty="0"/>
              <a:t>Mål relatert til overordnede mål for sektor</a:t>
            </a:r>
          </a:p>
        </p:txBody>
      </p:sp>
    </p:spTree>
    <p:extLst>
      <p:ext uri="{BB962C8B-B14F-4D97-AF65-F5344CB8AC3E}">
        <p14:creationId xmlns:p14="http://schemas.microsoft.com/office/powerpoint/2010/main" val="2830869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662EEEF8-82D5-F596-3DFC-0783DA2584D5}"/>
              </a:ext>
            </a:extLst>
          </p:cNvPr>
          <p:cNvSpPr/>
          <p:nvPr/>
        </p:nvSpPr>
        <p:spPr>
          <a:xfrm>
            <a:off x="2336161" y="5673582"/>
            <a:ext cx="2493336" cy="16219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1E2B3C"/>
                </a:solidFill>
                <a:effectLst/>
                <a:uLnTx/>
                <a:uFillTx/>
                <a:latin typeface="Arial" panose="020B0604020202020204"/>
                <a:ea typeface="+mn-ea"/>
                <a:cs typeface="+mn-cs"/>
              </a:rPr>
              <a:t>Bruker skal oppleve at informasjon og tjenester enkelt kan tilpasses deres situasjon («bruker i sentrum») </a:t>
            </a:r>
          </a:p>
        </p:txBody>
      </p:sp>
      <p:sp>
        <p:nvSpPr>
          <p:cNvPr id="7" name="Rektangel 6">
            <a:extLst>
              <a:ext uri="{FF2B5EF4-FFF2-40B4-BE49-F238E27FC236}">
                <a16:creationId xmlns:a16="http://schemas.microsoft.com/office/drawing/2014/main" id="{29E732F2-39EF-47F7-9CBF-7952350D70EE}"/>
              </a:ext>
            </a:extLst>
          </p:cNvPr>
          <p:cNvSpPr/>
          <p:nvPr/>
        </p:nvSpPr>
        <p:spPr>
          <a:xfrm>
            <a:off x="5054819" y="5673582"/>
            <a:ext cx="2493336" cy="16219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1E2B3C"/>
                </a:solidFill>
                <a:effectLst/>
                <a:uLnTx/>
                <a:uFillTx/>
                <a:latin typeface="Arial" panose="020B0604020202020204"/>
                <a:ea typeface="+mn-ea"/>
                <a:cs typeface="+mn-cs"/>
              </a:rPr>
              <a:t>Bruker skal oppleve lik tilgang til å utføre </a:t>
            </a:r>
          </a:p>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1E2B3C"/>
                </a:solidFill>
                <a:effectLst/>
                <a:uLnTx/>
                <a:uFillTx/>
                <a:latin typeface="Arial" panose="020B0604020202020204"/>
                <a:ea typeface="+mn-ea"/>
                <a:cs typeface="+mn-cs"/>
              </a:rPr>
              <a:t>plikter og få rettigheter uavhengig av kompetanse og andre forutsetninger</a:t>
            </a:r>
          </a:p>
        </p:txBody>
      </p:sp>
      <p:sp>
        <p:nvSpPr>
          <p:cNvPr id="8" name="Rektangel 7">
            <a:extLst>
              <a:ext uri="{FF2B5EF4-FFF2-40B4-BE49-F238E27FC236}">
                <a16:creationId xmlns:a16="http://schemas.microsoft.com/office/drawing/2014/main" id="{2A56B60F-8276-B0DA-E590-44D25A27C556}"/>
              </a:ext>
            </a:extLst>
          </p:cNvPr>
          <p:cNvSpPr/>
          <p:nvPr/>
        </p:nvSpPr>
        <p:spPr>
          <a:xfrm>
            <a:off x="7773477" y="5673582"/>
            <a:ext cx="2493335" cy="16219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nb-NO" sz="1600" b="0" i="0" u="none" strike="noStrike" kern="1200" cap="none" spc="0" normalizeH="0" baseline="0" noProof="0" dirty="0">
                <a:ln>
                  <a:noFill/>
                </a:ln>
                <a:solidFill>
                  <a:srgbClr val="1E2B3C"/>
                </a:solidFill>
                <a:effectLst/>
                <a:uLnTx/>
                <a:uFillTx/>
                <a:latin typeface="Arial" panose="020B0604020202020204"/>
                <a:ea typeface="+mn-ea"/>
                <a:cs typeface="+mn-cs"/>
              </a:rPr>
              <a:t>Offentlig tjenesteyter skal oppleve at det er</a:t>
            </a:r>
            <a:r>
              <a:rPr lang="nb-NO" sz="1600" dirty="0">
                <a:solidFill>
                  <a:srgbClr val="1E2B3C"/>
                </a:solidFill>
                <a:latin typeface="Arial" panose="020B0604020202020204"/>
              </a:rPr>
              <a:t> </a:t>
            </a:r>
            <a:r>
              <a:rPr kumimoji="0" lang="nb-NO" sz="1600" b="0" i="0" u="none" strike="noStrike" kern="1200" cap="none" spc="0" normalizeH="0" baseline="0" noProof="0" dirty="0">
                <a:ln>
                  <a:noFill/>
                </a:ln>
                <a:solidFill>
                  <a:srgbClr val="1E2B3C"/>
                </a:solidFill>
                <a:effectLst/>
                <a:uLnTx/>
                <a:uFillTx/>
                <a:latin typeface="Arial" panose="020B0604020202020204"/>
                <a:ea typeface="+mn-ea"/>
                <a:cs typeface="+mn-cs"/>
              </a:rPr>
              <a:t>enkelt å utvikle tjenester </a:t>
            </a:r>
            <a:r>
              <a:rPr kumimoji="0" lang="nb-NO" sz="1600" b="0" i="0" u="none" strike="noStrike" kern="1200" cap="none" spc="0" normalizeH="0" baseline="0" noProof="0" dirty="0" err="1">
                <a:ln>
                  <a:noFill/>
                </a:ln>
                <a:solidFill>
                  <a:srgbClr val="1E2B3C"/>
                </a:solidFill>
                <a:effectLst/>
                <a:uLnTx/>
                <a:uFillTx/>
                <a:latin typeface="Arial" panose="020B0604020202020204"/>
                <a:ea typeface="+mn-ea"/>
                <a:cs typeface="+mn-cs"/>
              </a:rPr>
              <a:t>iht</a:t>
            </a:r>
            <a:r>
              <a:rPr kumimoji="0" lang="nb-NO" sz="1600" b="0" i="0" u="none" strike="noStrike" kern="1200" cap="none" spc="0" normalizeH="0" baseline="0" noProof="0" dirty="0">
                <a:ln>
                  <a:noFill/>
                </a:ln>
                <a:solidFill>
                  <a:srgbClr val="1E2B3C"/>
                </a:solidFill>
                <a:effectLst/>
                <a:uLnTx/>
                <a:uFillTx/>
                <a:latin typeface="Arial" panose="020B0604020202020204"/>
                <a:ea typeface="+mn-ea"/>
                <a:cs typeface="+mn-cs"/>
              </a:rPr>
              <a:t> felles retningslinjer («lett å gjøre rett»)</a:t>
            </a:r>
          </a:p>
        </p:txBody>
      </p:sp>
      <p:sp>
        <p:nvSpPr>
          <p:cNvPr id="9" name="Rektangel 8">
            <a:extLst>
              <a:ext uri="{FF2B5EF4-FFF2-40B4-BE49-F238E27FC236}">
                <a16:creationId xmlns:a16="http://schemas.microsoft.com/office/drawing/2014/main" id="{D0745321-A685-3728-81C5-B7A86F547D7C}"/>
              </a:ext>
            </a:extLst>
          </p:cNvPr>
          <p:cNvSpPr/>
          <p:nvPr/>
        </p:nvSpPr>
        <p:spPr>
          <a:xfrm>
            <a:off x="10492134" y="5673582"/>
            <a:ext cx="2493335" cy="16219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1E2B3C"/>
                </a:solidFill>
                <a:effectLst/>
                <a:uLnTx/>
                <a:uFillTx/>
                <a:latin typeface="Arial" panose="020B0604020202020204"/>
                <a:ea typeface="+mn-ea"/>
                <a:cs typeface="+mn-cs"/>
              </a:rPr>
              <a:t>Offentlig tjenesteyter skal oppleve at ny teknologi er tilgjengelig  - med tilhørende kapasitet og kompetanse</a:t>
            </a:r>
          </a:p>
        </p:txBody>
      </p:sp>
      <p:sp>
        <p:nvSpPr>
          <p:cNvPr id="10" name="TekstSylinder 9">
            <a:extLst>
              <a:ext uri="{FF2B5EF4-FFF2-40B4-BE49-F238E27FC236}">
                <a16:creationId xmlns:a16="http://schemas.microsoft.com/office/drawing/2014/main" id="{449C1E48-0175-5273-5917-2C8C7F93FCDB}"/>
              </a:ext>
            </a:extLst>
          </p:cNvPr>
          <p:cNvSpPr txBox="1"/>
          <p:nvPr/>
        </p:nvSpPr>
        <p:spPr>
          <a:xfrm>
            <a:off x="705072" y="5868104"/>
            <a:ext cx="1207837" cy="276999"/>
          </a:xfrm>
          <a:prstGeom prst="rect">
            <a:avLst/>
          </a:prstGeom>
          <a:noFill/>
        </p:spPr>
        <p:txBody>
          <a:bodyPr wrap="square" rtlCol="0">
            <a:spAutoFit/>
          </a:bodyPr>
          <a:lstStyle/>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1E2B3C"/>
                </a:solidFill>
                <a:effectLst/>
                <a:uLnTx/>
                <a:uFillTx/>
                <a:latin typeface="Arial" panose="020B0604020202020204"/>
                <a:ea typeface="+mn-ea"/>
                <a:cs typeface="+mn-cs"/>
              </a:rPr>
              <a:t>EFFEKTMÅL</a:t>
            </a:r>
          </a:p>
        </p:txBody>
      </p:sp>
      <p:sp>
        <p:nvSpPr>
          <p:cNvPr id="11" name="TekstSylinder 10">
            <a:extLst>
              <a:ext uri="{FF2B5EF4-FFF2-40B4-BE49-F238E27FC236}">
                <a16:creationId xmlns:a16="http://schemas.microsoft.com/office/drawing/2014/main" id="{B510A77B-346A-BD32-3BC2-5620B2DBBEF6}"/>
              </a:ext>
            </a:extLst>
          </p:cNvPr>
          <p:cNvSpPr txBox="1"/>
          <p:nvPr/>
        </p:nvSpPr>
        <p:spPr>
          <a:xfrm>
            <a:off x="678841" y="2727527"/>
            <a:ext cx="1730310" cy="830997"/>
          </a:xfrm>
          <a:prstGeom prst="rect">
            <a:avLst/>
          </a:prstGeom>
          <a:noFill/>
        </p:spPr>
        <p:txBody>
          <a:bodyPr wrap="square" rtlCol="0">
            <a:spAutoFit/>
          </a:bodyPr>
          <a:lstStyle/>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1E2B3C"/>
                </a:solidFill>
                <a:effectLst/>
                <a:uLnTx/>
                <a:uFillTx/>
                <a:latin typeface="Arial" panose="020B0604020202020204"/>
                <a:ea typeface="+mn-ea"/>
                <a:cs typeface="+mn-cs"/>
              </a:rPr>
              <a:t>DELMLÅL REGJERINGENS DIGITALISERINGS-STRATEGI</a:t>
            </a:r>
          </a:p>
        </p:txBody>
      </p:sp>
      <p:sp>
        <p:nvSpPr>
          <p:cNvPr id="12" name="TekstSylinder 11">
            <a:extLst>
              <a:ext uri="{FF2B5EF4-FFF2-40B4-BE49-F238E27FC236}">
                <a16:creationId xmlns:a16="http://schemas.microsoft.com/office/drawing/2014/main" id="{2E3F4C75-2050-E4BF-0244-4E50687A6806}"/>
              </a:ext>
            </a:extLst>
          </p:cNvPr>
          <p:cNvSpPr txBox="1"/>
          <p:nvPr/>
        </p:nvSpPr>
        <p:spPr>
          <a:xfrm>
            <a:off x="678840" y="7511910"/>
            <a:ext cx="1612333" cy="646331"/>
          </a:xfrm>
          <a:prstGeom prst="rect">
            <a:avLst/>
          </a:prstGeom>
          <a:noFill/>
        </p:spPr>
        <p:txBody>
          <a:bodyPr wrap="square" rtlCol="0">
            <a:spAutoFit/>
          </a:bodyPr>
          <a:lstStyle/>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1E2B3C"/>
                </a:solidFill>
                <a:effectLst/>
                <a:uLnTx/>
                <a:uFillTx/>
                <a:latin typeface="Arial" panose="020B0604020202020204"/>
                <a:ea typeface="+mn-ea"/>
                <a:cs typeface="+mn-cs"/>
              </a:rPr>
              <a:t>RESULTATMÅL	</a:t>
            </a:r>
          </a:p>
          <a:p>
            <a:pPr marL="0" marR="0" lvl="0" indent="0" algn="l" defTabSz="1149949" rtl="0" eaLnBrk="1" fontAlgn="auto" latinLnBrk="0" hangingPunct="1">
              <a:lnSpc>
                <a:spcPct val="100000"/>
              </a:lnSpc>
              <a:spcBef>
                <a:spcPts val="0"/>
              </a:spcBef>
              <a:spcAft>
                <a:spcPts val="0"/>
              </a:spcAft>
              <a:buClrTx/>
              <a:buSzTx/>
              <a:buFontTx/>
              <a:buNone/>
              <a:tabLst/>
              <a:defRPr/>
            </a:pPr>
            <a:r>
              <a:rPr lang="nb-NO" sz="1200" dirty="0">
                <a:solidFill>
                  <a:srgbClr val="1E2B3C"/>
                </a:solidFill>
                <a:latin typeface="Arial" panose="020B0604020202020204"/>
              </a:rPr>
              <a:t>(Anbefaling av denne utredningen)</a:t>
            </a:r>
            <a:endParaRPr kumimoji="0" lang="nb-NO" sz="1200" b="0" i="0" u="none" strike="noStrike" kern="1200" cap="none" spc="0" normalizeH="0" baseline="0" noProof="0" dirty="0">
              <a:ln>
                <a:noFill/>
              </a:ln>
              <a:solidFill>
                <a:srgbClr val="1E2B3C"/>
              </a:solidFill>
              <a:effectLst/>
              <a:uLnTx/>
              <a:uFillTx/>
              <a:latin typeface="Arial" panose="020B0604020202020204"/>
              <a:ea typeface="+mn-ea"/>
              <a:cs typeface="+mn-cs"/>
            </a:endParaRPr>
          </a:p>
        </p:txBody>
      </p:sp>
      <p:sp>
        <p:nvSpPr>
          <p:cNvPr id="13" name="Rektangel 12">
            <a:extLst>
              <a:ext uri="{FF2B5EF4-FFF2-40B4-BE49-F238E27FC236}">
                <a16:creationId xmlns:a16="http://schemas.microsoft.com/office/drawing/2014/main" id="{7CD4F87A-A1BE-A077-FB23-65C4887AD469}"/>
              </a:ext>
            </a:extLst>
          </p:cNvPr>
          <p:cNvSpPr/>
          <p:nvPr/>
        </p:nvSpPr>
        <p:spPr>
          <a:xfrm>
            <a:off x="5420470" y="2752746"/>
            <a:ext cx="1951839" cy="755044"/>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1E2B3C"/>
                </a:solidFill>
                <a:effectLst/>
                <a:uLnTx/>
                <a:uFillTx/>
                <a:latin typeface="Arial" panose="020B0604020202020204"/>
                <a:ea typeface="+mn-ea"/>
                <a:cs typeface="+mn-cs"/>
              </a:rPr>
              <a:t>Bedre tjenester</a:t>
            </a:r>
          </a:p>
        </p:txBody>
      </p:sp>
      <p:sp>
        <p:nvSpPr>
          <p:cNvPr id="14" name="Rektangel 13">
            <a:extLst>
              <a:ext uri="{FF2B5EF4-FFF2-40B4-BE49-F238E27FC236}">
                <a16:creationId xmlns:a16="http://schemas.microsoft.com/office/drawing/2014/main" id="{11C9B457-3389-273B-DB6E-0FEE285764C0}"/>
              </a:ext>
            </a:extLst>
          </p:cNvPr>
          <p:cNvSpPr/>
          <p:nvPr/>
        </p:nvSpPr>
        <p:spPr>
          <a:xfrm>
            <a:off x="10012208" y="2726930"/>
            <a:ext cx="1951840" cy="755044"/>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1E2B3C"/>
                </a:solidFill>
                <a:effectLst/>
                <a:uLnTx/>
                <a:uFillTx/>
                <a:latin typeface="Arial" panose="020B0604020202020204"/>
                <a:ea typeface="+mn-ea"/>
                <a:cs typeface="+mn-cs"/>
              </a:rPr>
              <a:t>Effektiv offentlig ressursbruk</a:t>
            </a:r>
          </a:p>
        </p:txBody>
      </p:sp>
      <p:sp>
        <p:nvSpPr>
          <p:cNvPr id="15" name="Rektangel 14">
            <a:extLst>
              <a:ext uri="{FF2B5EF4-FFF2-40B4-BE49-F238E27FC236}">
                <a16:creationId xmlns:a16="http://schemas.microsoft.com/office/drawing/2014/main" id="{2C754647-92C9-61B9-2C47-D7F189EAC98D}"/>
              </a:ext>
            </a:extLst>
          </p:cNvPr>
          <p:cNvSpPr/>
          <p:nvPr/>
        </p:nvSpPr>
        <p:spPr>
          <a:xfrm>
            <a:off x="7743560" y="2727526"/>
            <a:ext cx="1951840" cy="755044"/>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1E2B3C"/>
                </a:solidFill>
                <a:effectLst/>
                <a:uLnTx/>
                <a:uFillTx/>
                <a:latin typeface="Arial" panose="020B0604020202020204"/>
                <a:ea typeface="+mn-ea"/>
                <a:cs typeface="+mn-cs"/>
              </a:rPr>
              <a:t>Økt verdiskaping</a:t>
            </a:r>
          </a:p>
        </p:txBody>
      </p:sp>
      <p:sp>
        <p:nvSpPr>
          <p:cNvPr id="19" name="Rektangel 18">
            <a:extLst>
              <a:ext uri="{FF2B5EF4-FFF2-40B4-BE49-F238E27FC236}">
                <a16:creationId xmlns:a16="http://schemas.microsoft.com/office/drawing/2014/main" id="{DEB23198-EAD4-8B0A-3D30-817DAE4CD0A2}"/>
              </a:ext>
            </a:extLst>
          </p:cNvPr>
          <p:cNvSpPr/>
          <p:nvPr/>
        </p:nvSpPr>
        <p:spPr>
          <a:xfrm>
            <a:off x="6091047" y="7632191"/>
            <a:ext cx="1612335" cy="66849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20" name="Rektangel 19">
            <a:extLst>
              <a:ext uri="{FF2B5EF4-FFF2-40B4-BE49-F238E27FC236}">
                <a16:creationId xmlns:a16="http://schemas.microsoft.com/office/drawing/2014/main" id="{B14E3893-A8A0-A60B-7272-02D68A693CF6}"/>
              </a:ext>
            </a:extLst>
          </p:cNvPr>
          <p:cNvSpPr/>
          <p:nvPr/>
        </p:nvSpPr>
        <p:spPr>
          <a:xfrm>
            <a:off x="7963493" y="7632191"/>
            <a:ext cx="1612335" cy="66849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21" name="Rektangel 20">
            <a:extLst>
              <a:ext uri="{FF2B5EF4-FFF2-40B4-BE49-F238E27FC236}">
                <a16:creationId xmlns:a16="http://schemas.microsoft.com/office/drawing/2014/main" id="{8DB3E64A-F4B1-4D7D-F47B-0CD7BB216568}"/>
              </a:ext>
            </a:extLst>
          </p:cNvPr>
          <p:cNvSpPr/>
          <p:nvPr/>
        </p:nvSpPr>
        <p:spPr>
          <a:xfrm>
            <a:off x="9835940" y="7632191"/>
            <a:ext cx="1612335" cy="66849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22" name="Rektangel 21">
            <a:extLst>
              <a:ext uri="{FF2B5EF4-FFF2-40B4-BE49-F238E27FC236}">
                <a16:creationId xmlns:a16="http://schemas.microsoft.com/office/drawing/2014/main" id="{A185AE12-4CA7-6021-98D6-13B1834B8712}"/>
              </a:ext>
            </a:extLst>
          </p:cNvPr>
          <p:cNvSpPr/>
          <p:nvPr/>
        </p:nvSpPr>
        <p:spPr>
          <a:xfrm>
            <a:off x="11708386" y="7632191"/>
            <a:ext cx="1612335" cy="66849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lIns="121908" tIns="60954" rIns="121908" bIns="60954"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white"/>
                </a:solidFill>
                <a:effectLst/>
                <a:uLnTx/>
                <a:uFillTx/>
                <a:latin typeface="Arial" panose="020B0604020202020204"/>
                <a:ea typeface="+mn-ea"/>
                <a:cs typeface="Arial"/>
              </a:rPr>
              <a:t>?</a:t>
            </a:r>
          </a:p>
        </p:txBody>
      </p:sp>
      <p:sp>
        <p:nvSpPr>
          <p:cNvPr id="23" name="Rektangel 22">
            <a:extLst>
              <a:ext uri="{FF2B5EF4-FFF2-40B4-BE49-F238E27FC236}">
                <a16:creationId xmlns:a16="http://schemas.microsoft.com/office/drawing/2014/main" id="{8D269B49-708A-2EE8-57F7-238D0F3698AF}"/>
              </a:ext>
            </a:extLst>
          </p:cNvPr>
          <p:cNvSpPr/>
          <p:nvPr/>
        </p:nvSpPr>
        <p:spPr>
          <a:xfrm>
            <a:off x="13580832" y="7632190"/>
            <a:ext cx="1612335" cy="66849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white"/>
                </a:solidFill>
                <a:effectLst/>
                <a:uLnTx/>
                <a:uFillTx/>
                <a:latin typeface="Arial" panose="020B0604020202020204"/>
                <a:ea typeface="+mn-ea"/>
                <a:cs typeface="+mn-cs"/>
              </a:rPr>
              <a:t>?</a:t>
            </a:r>
          </a:p>
        </p:txBody>
      </p:sp>
      <p:cxnSp>
        <p:nvCxnSpPr>
          <p:cNvPr id="24" name="Rett linje 23">
            <a:extLst>
              <a:ext uri="{FF2B5EF4-FFF2-40B4-BE49-F238E27FC236}">
                <a16:creationId xmlns:a16="http://schemas.microsoft.com/office/drawing/2014/main" id="{83F5C2D7-94A4-3733-ACA2-CA11E677A807}"/>
              </a:ext>
            </a:extLst>
          </p:cNvPr>
          <p:cNvCxnSpPr>
            <a:cxnSpLocks/>
          </p:cNvCxnSpPr>
          <p:nvPr/>
        </p:nvCxnSpPr>
        <p:spPr>
          <a:xfrm flipV="1">
            <a:off x="819348" y="7418623"/>
            <a:ext cx="14246653" cy="55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E887B71-E62A-EB24-7584-4F5EB0D0BA24}"/>
              </a:ext>
            </a:extLst>
          </p:cNvPr>
          <p:cNvCxnSpPr>
            <a:cxnSpLocks/>
          </p:cNvCxnSpPr>
          <p:nvPr/>
        </p:nvCxnSpPr>
        <p:spPr>
          <a:xfrm>
            <a:off x="643833" y="5536278"/>
            <a:ext cx="14422167" cy="22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F0F0558-DD48-B5B5-4AFF-1FA74CDCE9B1}"/>
              </a:ext>
            </a:extLst>
          </p:cNvPr>
          <p:cNvCxnSpPr>
            <a:cxnSpLocks/>
          </p:cNvCxnSpPr>
          <p:nvPr/>
        </p:nvCxnSpPr>
        <p:spPr>
          <a:xfrm>
            <a:off x="819348" y="2511505"/>
            <a:ext cx="14246653"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kstSylinder 39">
            <a:extLst>
              <a:ext uri="{FF2B5EF4-FFF2-40B4-BE49-F238E27FC236}">
                <a16:creationId xmlns:a16="http://schemas.microsoft.com/office/drawing/2014/main" id="{60336350-5906-BAE5-7F82-1291DA85D027}"/>
              </a:ext>
            </a:extLst>
          </p:cNvPr>
          <p:cNvSpPr txBox="1"/>
          <p:nvPr/>
        </p:nvSpPr>
        <p:spPr>
          <a:xfrm>
            <a:off x="666357" y="1583465"/>
            <a:ext cx="1669804" cy="830997"/>
          </a:xfrm>
          <a:prstGeom prst="rect">
            <a:avLst/>
          </a:prstGeom>
          <a:noFill/>
        </p:spPr>
        <p:txBody>
          <a:bodyPr wrap="square" rtlCol="0">
            <a:spAutoFit/>
          </a:bodyPr>
          <a:lstStyle/>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1E2B3C"/>
                </a:solidFill>
                <a:effectLst/>
                <a:uLnTx/>
                <a:uFillTx/>
                <a:latin typeface="Arial" panose="020B0604020202020204"/>
                <a:ea typeface="+mn-ea"/>
                <a:cs typeface="+mn-cs"/>
              </a:rPr>
              <a:t>HOVEDMLÅL REGJERINGENS DIGITALISERINGS-STRATEGI</a:t>
            </a:r>
          </a:p>
        </p:txBody>
      </p:sp>
      <p:sp>
        <p:nvSpPr>
          <p:cNvPr id="43" name="Rektangel 42">
            <a:extLst>
              <a:ext uri="{FF2B5EF4-FFF2-40B4-BE49-F238E27FC236}">
                <a16:creationId xmlns:a16="http://schemas.microsoft.com/office/drawing/2014/main" id="{7C862693-D31B-3562-71B1-AB466A879EDB}"/>
              </a:ext>
            </a:extLst>
          </p:cNvPr>
          <p:cNvSpPr/>
          <p:nvPr/>
        </p:nvSpPr>
        <p:spPr>
          <a:xfrm>
            <a:off x="6758933" y="1369713"/>
            <a:ext cx="3016719" cy="1070585"/>
          </a:xfrm>
          <a:prstGeom prst="rect">
            <a:avLst/>
          </a:prstGeom>
          <a:solidFill>
            <a:schemeClr val="accent1">
              <a:lumMod val="10000"/>
              <a:lumOff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Enklere hverdag for innbyggere, næringsliv og frivillige organisasjoner </a:t>
            </a:r>
            <a:endParaRPr kumimoji="0" lang="nb-NO"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Rektangel 49">
            <a:extLst>
              <a:ext uri="{FF2B5EF4-FFF2-40B4-BE49-F238E27FC236}">
                <a16:creationId xmlns:a16="http://schemas.microsoft.com/office/drawing/2014/main" id="{0352BDC2-20B7-85DE-E733-D3E157DC4890}"/>
              </a:ext>
            </a:extLst>
          </p:cNvPr>
          <p:cNvSpPr/>
          <p:nvPr/>
        </p:nvSpPr>
        <p:spPr>
          <a:xfrm>
            <a:off x="3751241" y="3948157"/>
            <a:ext cx="3192879" cy="1420281"/>
          </a:xfrm>
          <a:prstGeom prst="rect">
            <a:avLst/>
          </a:prstGeom>
          <a:solidFill>
            <a:schemeClr val="accent1">
              <a:lumMod val="25000"/>
              <a:lumOff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Brukere har enkel tilgang til forståelig informasjon, tjenester og støtte til å utføre sine plikter og få sine rettigheter. </a:t>
            </a:r>
          </a:p>
        </p:txBody>
      </p:sp>
      <p:sp>
        <p:nvSpPr>
          <p:cNvPr id="53" name="TekstSylinder 52">
            <a:extLst>
              <a:ext uri="{FF2B5EF4-FFF2-40B4-BE49-F238E27FC236}">
                <a16:creationId xmlns:a16="http://schemas.microsoft.com/office/drawing/2014/main" id="{2C1A55ED-C83A-E769-7804-14629459992F}"/>
              </a:ext>
            </a:extLst>
          </p:cNvPr>
          <p:cNvSpPr txBox="1"/>
          <p:nvPr/>
        </p:nvSpPr>
        <p:spPr>
          <a:xfrm>
            <a:off x="705072" y="3936829"/>
            <a:ext cx="1480078" cy="1015663"/>
          </a:xfrm>
          <a:prstGeom prst="rect">
            <a:avLst/>
          </a:prstGeom>
          <a:noFill/>
        </p:spPr>
        <p:txBody>
          <a:bodyPr wrap="square" rtlCol="0">
            <a:spAutoFit/>
          </a:bodyPr>
          <a:lstStyle/>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1E2B3C"/>
                </a:solidFill>
                <a:effectLst/>
                <a:uLnTx/>
                <a:uFillTx/>
                <a:latin typeface="Arial" panose="020B0604020202020204"/>
                <a:ea typeface="+mn-ea"/>
                <a:cs typeface="+mn-cs"/>
              </a:rPr>
              <a:t>HOVEDMÅL </a:t>
            </a:r>
          </a:p>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1E2B3C"/>
                </a:solidFill>
                <a:effectLst/>
                <a:uLnTx/>
                <a:uFillTx/>
                <a:latin typeface="Arial" panose="020B0604020202020204"/>
                <a:ea typeface="+mn-ea"/>
                <a:cs typeface="+mn-cs"/>
              </a:rPr>
              <a:t>HELHETLIG INFORMASJON OG DIGITAL ASSISTANSE</a:t>
            </a:r>
          </a:p>
        </p:txBody>
      </p:sp>
      <p:cxnSp>
        <p:nvCxnSpPr>
          <p:cNvPr id="55" name="Rett linje 54">
            <a:extLst>
              <a:ext uri="{FF2B5EF4-FFF2-40B4-BE49-F238E27FC236}">
                <a16:creationId xmlns:a16="http://schemas.microsoft.com/office/drawing/2014/main" id="{7A63AAC1-19C2-B2B5-B100-D26F356901C1}"/>
              </a:ext>
            </a:extLst>
          </p:cNvPr>
          <p:cNvCxnSpPr>
            <a:cxnSpLocks/>
          </p:cNvCxnSpPr>
          <p:nvPr/>
        </p:nvCxnSpPr>
        <p:spPr>
          <a:xfrm>
            <a:off x="872379" y="3676059"/>
            <a:ext cx="14297129" cy="0"/>
          </a:xfrm>
          <a:prstGeom prst="line">
            <a:avLst/>
          </a:prstGeom>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0275E807-D759-0B8F-44C9-3F006F880A74}"/>
              </a:ext>
            </a:extLst>
          </p:cNvPr>
          <p:cNvSpPr/>
          <p:nvPr/>
        </p:nvSpPr>
        <p:spPr>
          <a:xfrm>
            <a:off x="11033568" y="3948157"/>
            <a:ext cx="3192879" cy="1420281"/>
          </a:xfrm>
          <a:prstGeom prst="rect">
            <a:avLst/>
          </a:prstGeom>
          <a:solidFill>
            <a:schemeClr val="accent1">
              <a:lumMod val="25000"/>
              <a:lumOff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Informasjon og tjenester fra det offentlige skal tilbys på en ressurseffektiv måte, med klok bruk av ny teknolog</a:t>
            </a:r>
          </a:p>
        </p:txBody>
      </p:sp>
      <p:sp>
        <p:nvSpPr>
          <p:cNvPr id="65" name="Rektangel 64">
            <a:extLst>
              <a:ext uri="{FF2B5EF4-FFF2-40B4-BE49-F238E27FC236}">
                <a16:creationId xmlns:a16="http://schemas.microsoft.com/office/drawing/2014/main" id="{15E19C6A-9688-FDFC-2A31-BBE604BD88DF}"/>
              </a:ext>
            </a:extLst>
          </p:cNvPr>
          <p:cNvSpPr/>
          <p:nvPr/>
        </p:nvSpPr>
        <p:spPr>
          <a:xfrm>
            <a:off x="7378665" y="3948157"/>
            <a:ext cx="3192879" cy="1420281"/>
          </a:xfrm>
          <a:prstGeom prst="rect">
            <a:avLst/>
          </a:prstGeom>
          <a:solidFill>
            <a:schemeClr val="accent1">
              <a:lumMod val="25000"/>
              <a:lumOff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Informasjon og digital assistanse skal understøtte en bærekraftig utvikling (økonomisk og sosialt)</a:t>
            </a:r>
          </a:p>
        </p:txBody>
      </p:sp>
      <p:sp>
        <p:nvSpPr>
          <p:cNvPr id="2" name="Rektangel 1">
            <a:extLst>
              <a:ext uri="{FF2B5EF4-FFF2-40B4-BE49-F238E27FC236}">
                <a16:creationId xmlns:a16="http://schemas.microsoft.com/office/drawing/2014/main" id="{B5A4AE39-177B-F4F8-1318-1D26E7BDAC3B}"/>
              </a:ext>
            </a:extLst>
          </p:cNvPr>
          <p:cNvSpPr/>
          <p:nvPr/>
        </p:nvSpPr>
        <p:spPr>
          <a:xfrm>
            <a:off x="13210790" y="5673582"/>
            <a:ext cx="2493335" cy="162197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1E2B3C"/>
                </a:solidFill>
                <a:effectLst/>
                <a:uLnTx/>
                <a:uFillTx/>
                <a:latin typeface="Arial" panose="020B0604020202020204"/>
                <a:ea typeface="+mn-ea"/>
                <a:cs typeface="+mn-cs"/>
              </a:rPr>
              <a:t>Offentlige tjenester og informasjon skal tilbys på en ressurseffektiv måte</a:t>
            </a:r>
          </a:p>
        </p:txBody>
      </p:sp>
      <p:sp>
        <p:nvSpPr>
          <p:cNvPr id="3" name="Rektangel 2">
            <a:extLst>
              <a:ext uri="{FF2B5EF4-FFF2-40B4-BE49-F238E27FC236}">
                <a16:creationId xmlns:a16="http://schemas.microsoft.com/office/drawing/2014/main" id="{31B382D1-061D-C072-D7E3-D26926A37FF5}"/>
              </a:ext>
            </a:extLst>
          </p:cNvPr>
          <p:cNvSpPr/>
          <p:nvPr/>
        </p:nvSpPr>
        <p:spPr>
          <a:xfrm>
            <a:off x="4218601" y="7632191"/>
            <a:ext cx="1612335" cy="66849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4" name="Rektangel 3">
            <a:extLst>
              <a:ext uri="{FF2B5EF4-FFF2-40B4-BE49-F238E27FC236}">
                <a16:creationId xmlns:a16="http://schemas.microsoft.com/office/drawing/2014/main" id="{F3EA1680-C55D-6A52-D161-06BD83A4B345}"/>
              </a:ext>
            </a:extLst>
          </p:cNvPr>
          <p:cNvSpPr/>
          <p:nvPr/>
        </p:nvSpPr>
        <p:spPr>
          <a:xfrm>
            <a:off x="2346155" y="7632191"/>
            <a:ext cx="1612335" cy="66849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Tree>
    <p:extLst>
      <p:ext uri="{BB962C8B-B14F-4D97-AF65-F5344CB8AC3E}">
        <p14:creationId xmlns:p14="http://schemas.microsoft.com/office/powerpoint/2010/main" val="3564345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9C7C7A-A56A-41AD-9893-5BBE87FB8DA4}"/>
              </a:ext>
            </a:extLst>
          </p:cNvPr>
          <p:cNvSpPr>
            <a:spLocks noGrp="1"/>
          </p:cNvSpPr>
          <p:nvPr>
            <p:ph type="ctrTitle"/>
          </p:nvPr>
        </p:nvSpPr>
        <p:spPr>
          <a:xfrm>
            <a:off x="6411817" y="4322003"/>
            <a:ext cx="6869292" cy="2347245"/>
          </a:xfrm>
        </p:spPr>
        <p:txBody>
          <a:bodyPr>
            <a:normAutofit fontScale="90000"/>
          </a:bodyPr>
          <a:lstStyle/>
          <a:p>
            <a:r>
              <a:rPr lang="nb-NO" b="1" dirty="0"/>
              <a:t>Vedlegg B</a:t>
            </a:r>
            <a:br>
              <a:rPr lang="nb-NO" b="1" dirty="0"/>
            </a:br>
            <a:br>
              <a:rPr lang="nb-NO" dirty="0"/>
            </a:br>
            <a:r>
              <a:rPr lang="nb-NO" dirty="0"/>
              <a:t>Bakenforliggende årsaker til de utfordringer brukere og tjenesteytere opplever</a:t>
            </a:r>
          </a:p>
        </p:txBody>
      </p:sp>
    </p:spTree>
    <p:extLst>
      <p:ext uri="{BB962C8B-B14F-4D97-AF65-F5344CB8AC3E}">
        <p14:creationId xmlns:p14="http://schemas.microsoft.com/office/powerpoint/2010/main" val="472749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2F13F29-5124-4934-DF7E-411D1F523B3F}"/>
              </a:ext>
            </a:extLst>
          </p:cNvPr>
          <p:cNvSpPr>
            <a:spLocks noGrp="1"/>
          </p:cNvSpPr>
          <p:nvPr>
            <p:ph sz="half" idx="1"/>
          </p:nvPr>
        </p:nvSpPr>
        <p:spPr>
          <a:xfrm>
            <a:off x="1234441" y="3063239"/>
            <a:ext cx="6572250" cy="5224417"/>
          </a:xfrm>
        </p:spPr>
        <p:txBody>
          <a:bodyPr>
            <a:normAutofit lnSpcReduction="10000"/>
          </a:bodyPr>
          <a:lstStyle/>
          <a:p>
            <a:pPr marL="0" indent="0">
              <a:buNone/>
            </a:pPr>
            <a:r>
              <a:rPr lang="nb-NO" sz="2200" dirty="0"/>
              <a:t>En rekke av utfordringene brukere og tjenesteytere opplever mht. manglende helhetlig informasjon og sammenhengende tjenester, kan være symptomer på andre, bakenforliggende årsaker. </a:t>
            </a:r>
          </a:p>
          <a:p>
            <a:pPr marL="0" indent="0">
              <a:buNone/>
            </a:pPr>
            <a:r>
              <a:rPr lang="nb-NO" sz="2200" dirty="0"/>
              <a:t>For å kunne anbefale forbedringstiltak som vil gi ønsket effekt, vil det være viktig å ha et helhetlig bilde av dagens situasjon.</a:t>
            </a:r>
          </a:p>
          <a:p>
            <a:pPr marL="0" indent="0">
              <a:buNone/>
            </a:pPr>
            <a:r>
              <a:rPr lang="nb-NO" sz="2200" dirty="0"/>
              <a:t>Vi har derfor forsøkt å identifisere noen potensielle, bakenforliggende årsaker, og gruppert disse innenfor fire områder. Det kan være behov for ytterligere bearbeiding, analyse og forankring av disse.</a:t>
            </a:r>
          </a:p>
          <a:p>
            <a:pPr marL="0" indent="0">
              <a:buNone/>
            </a:pPr>
            <a:r>
              <a:rPr lang="nb-NO" sz="2200" dirty="0"/>
              <a:t>I mange sammenhenger er det vel så viktig å ta tak i de bakenforliggende årsakene, som å håndtere direkte behov.</a:t>
            </a:r>
          </a:p>
          <a:p>
            <a:endParaRPr lang="nb-NO" sz="2200" dirty="0"/>
          </a:p>
          <a:p>
            <a:endParaRPr lang="nb-NO" sz="2200" dirty="0"/>
          </a:p>
        </p:txBody>
      </p:sp>
      <p:sp>
        <p:nvSpPr>
          <p:cNvPr id="6" name="Plassholder for innhold 5">
            <a:extLst>
              <a:ext uri="{FF2B5EF4-FFF2-40B4-BE49-F238E27FC236}">
                <a16:creationId xmlns:a16="http://schemas.microsoft.com/office/drawing/2014/main" id="{F91034E8-8569-2924-65AE-18A4A2D21AC8}"/>
              </a:ext>
            </a:extLst>
          </p:cNvPr>
          <p:cNvSpPr>
            <a:spLocks noGrp="1"/>
          </p:cNvSpPr>
          <p:nvPr>
            <p:ph sz="half" idx="2"/>
          </p:nvPr>
        </p:nvSpPr>
        <p:spPr>
          <a:xfrm>
            <a:off x="8682022" y="3063239"/>
            <a:ext cx="6977077" cy="5224418"/>
          </a:xfrm>
        </p:spPr>
        <p:txBody>
          <a:bodyPr vert="horz" lIns="0" tIns="0" rIns="0" bIns="0" rtlCol="0" anchor="t">
            <a:normAutofit/>
          </a:bodyPr>
          <a:lstStyle/>
          <a:p>
            <a:pPr marL="1111250" lvl="1">
              <a:buFont typeface="+mj-lt"/>
              <a:buAutoNum type="arabicPeriod"/>
            </a:pPr>
            <a:r>
              <a:rPr lang="nb-NO" sz="2200" dirty="0"/>
              <a:t>Offentlig sektors organisasjonsstruktur</a:t>
            </a:r>
          </a:p>
          <a:p>
            <a:pPr marL="1111250" lvl="1">
              <a:buFont typeface="+mj-lt"/>
              <a:buAutoNum type="arabicPeriod"/>
            </a:pPr>
            <a:r>
              <a:rPr lang="nb-NO" sz="2200" dirty="0"/>
              <a:t>Lav digital modenhet og lav digitaliseringsgrad</a:t>
            </a:r>
            <a:endParaRPr lang="nb-NO" sz="2200" dirty="0">
              <a:cs typeface="Arial"/>
            </a:endParaRPr>
          </a:p>
          <a:p>
            <a:pPr marL="1111250" lvl="1">
              <a:buFont typeface="+mj-lt"/>
              <a:buAutoNum type="arabicPeriod"/>
            </a:pPr>
            <a:r>
              <a:rPr lang="nb-NO" sz="2200" dirty="0"/>
              <a:t>Mangel på tverrsektoriell koordinering</a:t>
            </a:r>
            <a:endParaRPr lang="nb-NO" sz="2200" dirty="0">
              <a:cs typeface="Arial" panose="020B0604020202020204"/>
            </a:endParaRPr>
          </a:p>
          <a:p>
            <a:pPr marL="1111250" lvl="1">
              <a:buFont typeface="+mj-lt"/>
              <a:buAutoNum type="arabicPeriod"/>
            </a:pPr>
            <a:r>
              <a:rPr lang="nb-NO" sz="2200" dirty="0"/>
              <a:t>Fordeling av kompetanse og ressurser</a:t>
            </a:r>
            <a:endParaRPr lang="nb-NO" sz="2200" dirty="0">
              <a:cs typeface="Arial" panose="020B0604020202020204"/>
            </a:endParaRPr>
          </a:p>
          <a:p>
            <a:pPr marL="539750" lvl="1" indent="0">
              <a:buNone/>
            </a:pPr>
            <a:endParaRPr lang="nb-NO" sz="2200" dirty="0">
              <a:cs typeface="Arial" panose="020B0604020202020204"/>
            </a:endParaRPr>
          </a:p>
        </p:txBody>
      </p:sp>
      <p:sp>
        <p:nvSpPr>
          <p:cNvPr id="2" name="Tittel 1">
            <a:extLst>
              <a:ext uri="{FF2B5EF4-FFF2-40B4-BE49-F238E27FC236}">
                <a16:creationId xmlns:a16="http://schemas.microsoft.com/office/drawing/2014/main" id="{ABDBDE27-805E-29C9-0255-E01EFBE6FED9}"/>
              </a:ext>
            </a:extLst>
          </p:cNvPr>
          <p:cNvSpPr>
            <a:spLocks noGrp="1"/>
          </p:cNvSpPr>
          <p:nvPr>
            <p:ph type="title"/>
          </p:nvPr>
        </p:nvSpPr>
        <p:spPr>
          <a:xfrm>
            <a:off x="1234441" y="1869576"/>
            <a:ext cx="15557267" cy="692497"/>
          </a:xfrm>
        </p:spPr>
        <p:txBody>
          <a:bodyPr/>
          <a:lstStyle/>
          <a:p>
            <a:r>
              <a:rPr lang="nb-NO" sz="3900" dirty="0"/>
              <a:t>Bakenforliggende årsaker til brukere og tjenesteyteres utfordringer</a:t>
            </a:r>
            <a:endParaRPr lang="nb-NO" sz="3900" dirty="0">
              <a:highlight>
                <a:srgbClr val="FFFF00"/>
              </a:highlight>
            </a:endParaRPr>
          </a:p>
        </p:txBody>
      </p:sp>
    </p:spTree>
    <p:extLst>
      <p:ext uri="{BB962C8B-B14F-4D97-AF65-F5344CB8AC3E}">
        <p14:creationId xmlns:p14="http://schemas.microsoft.com/office/powerpoint/2010/main" val="2930175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B558F805-1266-EB4C-123C-03063D35C95E}"/>
              </a:ext>
            </a:extLst>
          </p:cNvPr>
          <p:cNvSpPr>
            <a:spLocks noGrp="1"/>
          </p:cNvSpPr>
          <p:nvPr>
            <p:ph sz="half" idx="1"/>
          </p:nvPr>
        </p:nvSpPr>
        <p:spPr>
          <a:xfrm>
            <a:off x="1341338" y="2089009"/>
            <a:ext cx="13560165" cy="2963115"/>
          </a:xfrm>
        </p:spPr>
        <p:txBody>
          <a:bodyPr vert="horz" lIns="0" tIns="0" rIns="0" bIns="0" numCol="1" rtlCol="0" anchor="t">
            <a:noAutofit/>
          </a:bodyPr>
          <a:lstStyle/>
          <a:p>
            <a:pPr marL="539750" indent="-539750">
              <a:spcBef>
                <a:spcPts val="600"/>
              </a:spcBef>
            </a:pPr>
            <a:r>
              <a:rPr lang="nb-NO" sz="1800" dirty="0"/>
              <a:t>Offentlig sektors tjenestetilbud speiler i stor grad organisasjonsstrukturen fremfor brukerbehov. Ulike departement og etater fokuserer på sitt samfunnsoppdrag og ingen har ansvaret for et helhetlig informasjons- og tjenestetilbud.</a:t>
            </a:r>
            <a:endParaRPr lang="nb-NO" sz="1800" dirty="0">
              <a:cs typeface="Arial"/>
            </a:endParaRPr>
          </a:p>
          <a:p>
            <a:pPr marL="539750" indent="-539750">
              <a:spcBef>
                <a:spcPts val="600"/>
              </a:spcBef>
            </a:pPr>
            <a:r>
              <a:rPr lang="nb-NO" sz="1800" dirty="0"/>
              <a:t>Prioriteringer styres av hva ledere blir målt på og hvordan budsjetter fordeles. På laveste nivå skjer prioriteringer på produktteam nivå. Prioriteringer er i liten grad fokusert på helhet og gir fragmenterte tjenester.</a:t>
            </a:r>
            <a:endParaRPr lang="nb-NO" sz="1800" dirty="0">
              <a:cs typeface="Arial" panose="020B0604020202020204"/>
            </a:endParaRPr>
          </a:p>
          <a:p>
            <a:pPr marL="539750" indent="-539750">
              <a:spcBef>
                <a:spcPts val="600"/>
              </a:spcBef>
            </a:pPr>
            <a:r>
              <a:rPr lang="nb-NO" sz="1800" dirty="0"/>
              <a:t>Gevinsten ligger ofte et annet sted enn utgiften, noe som gjør det krevende å prioritere viktige samordningstiltak ute i etatene.</a:t>
            </a:r>
            <a:endParaRPr lang="nb-NO" sz="1800" dirty="0">
              <a:cs typeface="Arial" panose="020B0604020202020204"/>
            </a:endParaRPr>
          </a:p>
          <a:p>
            <a:pPr marL="539750" indent="-539750">
              <a:spcBef>
                <a:spcPts val="600"/>
              </a:spcBef>
            </a:pPr>
            <a:r>
              <a:rPr lang="nb-NO" sz="1800" dirty="0"/>
              <a:t>Livshendelsene går på tvers av etater og er ikke tilstrekkelig finansiert. </a:t>
            </a:r>
            <a:endParaRPr lang="nb-NO" sz="1800" dirty="0">
              <a:cs typeface="Arial"/>
            </a:endParaRPr>
          </a:p>
          <a:p>
            <a:pPr marL="539750" indent="-539750">
              <a:spcBef>
                <a:spcPts val="600"/>
              </a:spcBef>
            </a:pPr>
            <a:r>
              <a:rPr lang="nb-NO" sz="1800" dirty="0"/>
              <a:t>Dagens samarbeidsmodeller synes for svake til at </a:t>
            </a:r>
            <a:r>
              <a:rPr lang="nb-NO" sz="1800" dirty="0" err="1"/>
              <a:t>samskapingsprosesser</a:t>
            </a:r>
            <a:r>
              <a:rPr lang="nb-NO" sz="1800" dirty="0"/>
              <a:t> gir ønsket effekt, og deltakelse i samarbeid blir ofte lavere prioritert i ressurskonflikter.</a:t>
            </a:r>
            <a:endParaRPr lang="nb-NO" sz="1800" dirty="0">
              <a:cs typeface="Arial"/>
            </a:endParaRPr>
          </a:p>
        </p:txBody>
      </p:sp>
      <p:sp>
        <p:nvSpPr>
          <p:cNvPr id="4" name="Tittel 3">
            <a:extLst>
              <a:ext uri="{FF2B5EF4-FFF2-40B4-BE49-F238E27FC236}">
                <a16:creationId xmlns:a16="http://schemas.microsoft.com/office/drawing/2014/main" id="{9B806EA1-6054-BA25-5A57-D9011C53BDC1}"/>
              </a:ext>
            </a:extLst>
          </p:cNvPr>
          <p:cNvSpPr>
            <a:spLocks noGrp="1"/>
          </p:cNvSpPr>
          <p:nvPr>
            <p:ph type="title"/>
          </p:nvPr>
        </p:nvSpPr>
        <p:spPr>
          <a:xfrm>
            <a:off x="1341339" y="1290521"/>
            <a:ext cx="6628601" cy="692497"/>
          </a:xfrm>
          <a:noFill/>
        </p:spPr>
        <p:txBody>
          <a:bodyPr/>
          <a:lstStyle/>
          <a:p>
            <a:r>
              <a:rPr lang="nb-NO" sz="2400" b="1" dirty="0"/>
              <a:t>Offentlig sektors organisasjonsstruktur</a:t>
            </a:r>
          </a:p>
        </p:txBody>
      </p:sp>
      <p:sp>
        <p:nvSpPr>
          <p:cNvPr id="12" name="Tittel 3">
            <a:extLst>
              <a:ext uri="{FF2B5EF4-FFF2-40B4-BE49-F238E27FC236}">
                <a16:creationId xmlns:a16="http://schemas.microsoft.com/office/drawing/2014/main" id="{9FB22329-DD91-C827-00C1-CF19E3B8B1E7}"/>
              </a:ext>
            </a:extLst>
          </p:cNvPr>
          <p:cNvSpPr txBox="1">
            <a:spLocks/>
          </p:cNvSpPr>
          <p:nvPr/>
        </p:nvSpPr>
        <p:spPr>
          <a:xfrm>
            <a:off x="1341339" y="5186699"/>
            <a:ext cx="9010249" cy="692497"/>
          </a:xfrm>
          <a:prstGeom prst="rect">
            <a:avLst/>
          </a:prstGeom>
          <a:noFill/>
        </p:spPr>
        <p:txBody>
          <a:bodyPr vert="horz" lIns="0" tIns="0" rIns="0" bIns="0" rtlCol="0" anchor="b" anchorCtr="0">
            <a:noAutofit/>
          </a:bodyPr>
          <a:lst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a:lstStyle>
          <a:p>
            <a:r>
              <a:rPr lang="nb-NO" sz="2400" b="1" dirty="0"/>
              <a:t>Lav digital modenhet og lav digitaliseringsgrad</a:t>
            </a:r>
          </a:p>
        </p:txBody>
      </p:sp>
      <p:sp>
        <p:nvSpPr>
          <p:cNvPr id="13" name="TextBox 12">
            <a:extLst>
              <a:ext uri="{FF2B5EF4-FFF2-40B4-BE49-F238E27FC236}">
                <a16:creationId xmlns:a16="http://schemas.microsoft.com/office/drawing/2014/main" id="{D883EEAE-2AA6-D8EA-0C7C-780F47B13511}"/>
              </a:ext>
            </a:extLst>
          </p:cNvPr>
          <p:cNvSpPr txBox="1"/>
          <p:nvPr/>
        </p:nvSpPr>
        <p:spPr>
          <a:xfrm>
            <a:off x="1223158" y="5960642"/>
            <a:ext cx="13689917" cy="2660215"/>
          </a:xfrm>
          <a:prstGeom prst="rect">
            <a:avLst/>
          </a:prstGeom>
          <a:noFill/>
        </p:spPr>
        <p:txBody>
          <a:bodyPr wrap="square" lIns="91440" tIns="45720" rIns="91440" bIns="45720" anchor="t">
            <a:spAutoFit/>
          </a:bodyPr>
          <a:lstStyle/>
          <a:p>
            <a:pPr marL="539750" indent="-539750" defTabSz="1219085">
              <a:lnSpc>
                <a:spcPct val="110000"/>
              </a:lnSpc>
              <a:spcBef>
                <a:spcPts val="600"/>
              </a:spcBef>
              <a:buClr>
                <a:schemeClr val="accent3"/>
              </a:buClr>
              <a:buFont typeface="Arial,Sans-Serif" panose="020B0604020202020204" pitchFamily="34" charset="0"/>
              <a:buChar char="•"/>
            </a:pPr>
            <a:r>
              <a:rPr lang="nb-NO" sz="1800" dirty="0">
                <a:solidFill>
                  <a:schemeClr val="tx2"/>
                </a:solidFill>
              </a:rPr>
              <a:t>Mange virksomheter har ikke tilstrekkelige ressurser og kompetanse til å utnytte ny teknologi på best mulig måte, og har for mye fokus på digitalisering fremfor digital transformasjon. Dette resulterer i løsninger som er «strøm på papir», lav/feil utnyttelse av teknologi, og lite </a:t>
            </a:r>
            <a:r>
              <a:rPr lang="nb-NO" sz="1800" dirty="0"/>
              <a:t>strategisk og helhetlig tjenesteutvikling. </a:t>
            </a:r>
            <a:endParaRPr lang="nb-NO" sz="1800" dirty="0">
              <a:solidFill>
                <a:schemeClr val="tx2"/>
              </a:solidFill>
              <a:cs typeface="Arial" panose="020B0604020202020204"/>
            </a:endParaRPr>
          </a:p>
          <a:p>
            <a:pPr marL="539750" indent="-539750" defTabSz="1219085">
              <a:lnSpc>
                <a:spcPct val="110000"/>
              </a:lnSpc>
              <a:spcBef>
                <a:spcPts val="600"/>
              </a:spcBef>
              <a:buClr>
                <a:schemeClr val="accent3"/>
              </a:buClr>
              <a:buFont typeface="Arial" panose="020B0604020202020204" pitchFamily="34" charset="0"/>
              <a:buChar char="•"/>
            </a:pPr>
            <a:r>
              <a:rPr lang="nb-NO" sz="1800" dirty="0">
                <a:solidFill>
                  <a:schemeClr val="tx2"/>
                </a:solidFill>
              </a:rPr>
              <a:t>Graden av digitalisering varierer mellom etater og tjenester, og mange offentlige virksomheter tilbyr tjenester som ligger lavt i tjenestepyramiden. Dette gjør det krevende å lage tjenester på en sammenhengende måte på tvers av virksomheter.</a:t>
            </a:r>
            <a:endParaRPr lang="nb-NO" sz="1800" dirty="0">
              <a:solidFill>
                <a:schemeClr val="tx2"/>
              </a:solidFill>
              <a:cs typeface="Arial"/>
            </a:endParaRPr>
          </a:p>
          <a:p>
            <a:pPr marL="539750" indent="-539750" defTabSz="1219085">
              <a:lnSpc>
                <a:spcPct val="110000"/>
              </a:lnSpc>
              <a:spcBef>
                <a:spcPts val="600"/>
              </a:spcBef>
              <a:buClr>
                <a:schemeClr val="accent3"/>
              </a:buClr>
              <a:buFont typeface="Arial" panose="020B0604020202020204" pitchFamily="34" charset="0"/>
              <a:buChar char="•"/>
            </a:pPr>
            <a:r>
              <a:rPr lang="nb-NO" sz="1800" dirty="0">
                <a:solidFill>
                  <a:schemeClr val="tx2"/>
                </a:solidFill>
              </a:rPr>
              <a:t>I digitaliseringsarbeid møter man på mange hindringer og utfordringer, blant annet </a:t>
            </a:r>
            <a:r>
              <a:rPr lang="nb-NO" sz="1800" dirty="0" err="1">
                <a:solidFill>
                  <a:schemeClr val="tx2"/>
                </a:solidFill>
              </a:rPr>
              <a:t>mht</a:t>
            </a:r>
            <a:r>
              <a:rPr lang="nb-NO" sz="1800" dirty="0">
                <a:solidFill>
                  <a:schemeClr val="tx2"/>
                </a:solidFill>
              </a:rPr>
              <a:t> regelverk, personvern og informasjonssikkerhet. Manglende evne og kapasitet til å løse opp i disse utfordringene medfører at det lages suboptimale løsninger på et lavt nivå i tjenestetrappen.</a:t>
            </a:r>
            <a:endParaRPr lang="nb-NO" sz="1800" dirty="0">
              <a:solidFill>
                <a:schemeClr val="tx2"/>
              </a:solidFill>
              <a:cs typeface="Arial" panose="020B0604020202020204"/>
            </a:endParaRPr>
          </a:p>
        </p:txBody>
      </p:sp>
    </p:spTree>
    <p:extLst>
      <p:ext uri="{BB962C8B-B14F-4D97-AF65-F5344CB8AC3E}">
        <p14:creationId xmlns:p14="http://schemas.microsoft.com/office/powerpoint/2010/main" val="432114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500331-AEF5-14A3-DEEC-2200C2AEEFFD}"/>
              </a:ext>
            </a:extLst>
          </p:cNvPr>
          <p:cNvSpPr>
            <a:spLocks noGrp="1"/>
          </p:cNvSpPr>
          <p:nvPr>
            <p:ph type="ctrTitle"/>
          </p:nvPr>
        </p:nvSpPr>
        <p:spPr/>
        <p:txBody>
          <a:bodyPr>
            <a:noAutofit/>
          </a:bodyPr>
          <a:lstStyle/>
          <a:p>
            <a:r>
              <a:rPr lang="nb-NO" sz="3200" b="1"/>
              <a:t>Problemstilling og metode</a:t>
            </a:r>
            <a:br>
              <a:rPr lang="nb-NO" sz="3200"/>
            </a:br>
            <a:r>
              <a:rPr lang="nb-NO" sz="3200"/>
              <a:t>Hva er problemet og hvordan har den metodiske tilnærmingen vært?</a:t>
            </a:r>
            <a:br>
              <a:rPr lang="nb-NO" sz="3200"/>
            </a:br>
            <a:endParaRPr lang="nb-NO" sz="3200">
              <a:cs typeface="Arial"/>
            </a:endParaRPr>
          </a:p>
        </p:txBody>
      </p:sp>
    </p:spTree>
    <p:extLst>
      <p:ext uri="{BB962C8B-B14F-4D97-AF65-F5344CB8AC3E}">
        <p14:creationId xmlns:p14="http://schemas.microsoft.com/office/powerpoint/2010/main" val="2334835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ssholder for innhold 1">
            <a:extLst>
              <a:ext uri="{FF2B5EF4-FFF2-40B4-BE49-F238E27FC236}">
                <a16:creationId xmlns:a16="http://schemas.microsoft.com/office/drawing/2014/main" id="{EE90720F-829B-35DD-CD1D-C866D452E1DF}"/>
              </a:ext>
            </a:extLst>
          </p:cNvPr>
          <p:cNvSpPr txBox="1">
            <a:spLocks/>
          </p:cNvSpPr>
          <p:nvPr/>
        </p:nvSpPr>
        <p:spPr>
          <a:xfrm>
            <a:off x="1341338" y="5629021"/>
            <a:ext cx="6785868" cy="3276600"/>
          </a:xfrm>
          <a:prstGeom prst="rect">
            <a:avLst/>
          </a:prstGeom>
        </p:spPr>
        <p:txBody>
          <a:bodyPr vert="horz" lIns="0" tIns="0" rIns="0" bIns="0" rtlCol="0">
            <a:normAutofit/>
          </a:bodyPr>
          <a:lst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spcBef>
                <a:spcPts val="600"/>
              </a:spcBef>
            </a:pPr>
            <a:endParaRPr lang="nb-NO" sz="1700"/>
          </a:p>
        </p:txBody>
      </p:sp>
      <p:sp>
        <p:nvSpPr>
          <p:cNvPr id="14" name="Plassholder for innhold 1">
            <a:extLst>
              <a:ext uri="{FF2B5EF4-FFF2-40B4-BE49-F238E27FC236}">
                <a16:creationId xmlns:a16="http://schemas.microsoft.com/office/drawing/2014/main" id="{DB1AE40F-FFD8-6847-8433-907466A69E6C}"/>
              </a:ext>
            </a:extLst>
          </p:cNvPr>
          <p:cNvSpPr txBox="1">
            <a:spLocks/>
          </p:cNvSpPr>
          <p:nvPr/>
        </p:nvSpPr>
        <p:spPr>
          <a:xfrm>
            <a:off x="1341337" y="2174734"/>
            <a:ext cx="13680949" cy="4340102"/>
          </a:xfrm>
          <a:prstGeom prst="rect">
            <a:avLst/>
          </a:prstGeom>
        </p:spPr>
        <p:txBody>
          <a:bodyPr vert="horz" lIns="0" tIns="0" rIns="0" bIns="0" numCol="1" rtlCol="0" anchor="t">
            <a:noAutofit/>
          </a:bodyPr>
          <a:lst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539750" indent="-539750">
              <a:spcBef>
                <a:spcPts val="600"/>
              </a:spcBef>
            </a:pPr>
            <a:r>
              <a:rPr lang="nb-NO" sz="1800" dirty="0">
                <a:cs typeface="Arial"/>
              </a:rPr>
              <a:t>Tverrsektoriell styring skjer på et overordnet nivå gjennom strategier og digitaliseringsrundskriv. Implementeringen av føringene blir i liten grad understøttet av økonomiske rammer, blir i liten grad fulgt opp og får derfor begrenset operativ effekt.</a:t>
            </a:r>
            <a:endParaRPr lang="en-US" sz="1800" dirty="0">
              <a:cs typeface="Arial"/>
            </a:endParaRPr>
          </a:p>
          <a:p>
            <a:pPr marL="539750" indent="-539750">
              <a:lnSpc>
                <a:spcPct val="110000"/>
              </a:lnSpc>
              <a:spcBef>
                <a:spcPts val="600"/>
              </a:spcBef>
            </a:pPr>
            <a:r>
              <a:rPr lang="nb-NO" sz="1800" dirty="0">
                <a:cs typeface="Arial"/>
              </a:rPr>
              <a:t>Offentlige tjenesteytere gir uttrykk for å ha liten oversikt over hvilken informasjon og tjenester andre leverer.</a:t>
            </a:r>
          </a:p>
          <a:p>
            <a:pPr marL="539750" indent="-539750">
              <a:lnSpc>
                <a:spcPct val="110000"/>
              </a:lnSpc>
              <a:spcBef>
                <a:spcPts val="600"/>
              </a:spcBef>
            </a:pPr>
            <a:r>
              <a:rPr lang="nb-NO" sz="1800" dirty="0"/>
              <a:t>Digdir jobber med tiltak som skal sikre koordinering på tvers, men enkelte etterlyser at Digdir tar en tydeligere rolle. </a:t>
            </a:r>
            <a:endParaRPr lang="nb-NO" sz="1800" dirty="0">
              <a:cs typeface="Arial"/>
            </a:endParaRPr>
          </a:p>
          <a:p>
            <a:pPr marL="539750" indent="-539750">
              <a:spcBef>
                <a:spcPts val="600"/>
              </a:spcBef>
            </a:pPr>
            <a:r>
              <a:rPr lang="nb-NO" sz="1800" dirty="0"/>
              <a:t>Veiledninger og anbefalinger benyttes for lite, og flere mener de er for overordnet beskrevet til at de bidrar til reell samhandling.</a:t>
            </a:r>
            <a:endParaRPr lang="nb-NO" sz="1800" dirty="0">
              <a:cs typeface="Arial"/>
            </a:endParaRPr>
          </a:p>
          <a:p>
            <a:pPr marL="539750" indent="-539750">
              <a:spcBef>
                <a:spcPts val="600"/>
              </a:spcBef>
            </a:pPr>
            <a:r>
              <a:rPr lang="nb-NO" sz="1800" dirty="0">
                <a:cs typeface="Arial"/>
              </a:rPr>
              <a:t>Offentlige virksomheter benytter de samme hyllevareløsningene, men koordinerer seg i liten grad i leverandørdialogen - noe som gir lav påvirkningskraft på utvikling av funksjonalitet for blant annet samhandling.  </a:t>
            </a:r>
          </a:p>
          <a:p>
            <a:pPr marL="539750" indent="-539750">
              <a:lnSpc>
                <a:spcPct val="110000"/>
              </a:lnSpc>
              <a:spcBef>
                <a:spcPts val="600"/>
              </a:spcBef>
            </a:pPr>
            <a:r>
              <a:rPr lang="nb-NO" sz="1800" dirty="0"/>
              <a:t>Brukerinnsikt og kartlegging av brukerreiser gjennomføres jevnlig, men har ofte et smalt fokus, ser i for liten grad på helheten for bruker og informasjon deles i liten grad mellom virksomhetene. </a:t>
            </a:r>
            <a:endParaRPr lang="nb-NO" sz="1800" dirty="0">
              <a:cs typeface="Arial"/>
            </a:endParaRPr>
          </a:p>
          <a:p>
            <a:pPr marL="539750" indent="-539750">
              <a:lnSpc>
                <a:spcPct val="110000"/>
              </a:lnSpc>
              <a:spcBef>
                <a:spcPts val="600"/>
              </a:spcBef>
            </a:pPr>
            <a:endParaRPr lang="nb-NO" sz="1600" dirty="0">
              <a:cs typeface="Arial"/>
            </a:endParaRPr>
          </a:p>
        </p:txBody>
      </p:sp>
      <p:sp>
        <p:nvSpPr>
          <p:cNvPr id="15" name="Tittel 3">
            <a:extLst>
              <a:ext uri="{FF2B5EF4-FFF2-40B4-BE49-F238E27FC236}">
                <a16:creationId xmlns:a16="http://schemas.microsoft.com/office/drawing/2014/main" id="{E818720B-690E-8313-2EBC-87CD11F4B7BA}"/>
              </a:ext>
            </a:extLst>
          </p:cNvPr>
          <p:cNvSpPr txBox="1">
            <a:spLocks/>
          </p:cNvSpPr>
          <p:nvPr/>
        </p:nvSpPr>
        <p:spPr>
          <a:xfrm>
            <a:off x="1341338" y="1382482"/>
            <a:ext cx="6628601" cy="625262"/>
          </a:xfrm>
          <a:prstGeom prst="rect">
            <a:avLst/>
          </a:prstGeom>
          <a:noFill/>
        </p:spPr>
        <p:txBody>
          <a:bodyPr vert="horz" lIns="0" tIns="0" rIns="0" bIns="0" rtlCol="0" anchor="b" anchorCtr="0">
            <a:noAutofit/>
          </a:bodyPr>
          <a:lst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a:lstStyle>
          <a:p>
            <a:r>
              <a:rPr lang="nb-NO" sz="2400" b="1" dirty="0"/>
              <a:t>Mangel på tverrsektoriell koordinering</a:t>
            </a:r>
          </a:p>
        </p:txBody>
      </p:sp>
      <p:sp>
        <p:nvSpPr>
          <p:cNvPr id="16" name="Plassholder for innhold 1">
            <a:extLst>
              <a:ext uri="{FF2B5EF4-FFF2-40B4-BE49-F238E27FC236}">
                <a16:creationId xmlns:a16="http://schemas.microsoft.com/office/drawing/2014/main" id="{E2D9A6C6-D9BD-28C6-008C-63B574512EE1}"/>
              </a:ext>
            </a:extLst>
          </p:cNvPr>
          <p:cNvSpPr txBox="1">
            <a:spLocks/>
          </p:cNvSpPr>
          <p:nvPr/>
        </p:nvSpPr>
        <p:spPr>
          <a:xfrm>
            <a:off x="1341335" y="6017383"/>
            <a:ext cx="13835329" cy="2568477"/>
          </a:xfrm>
          <a:prstGeom prst="rect">
            <a:avLst/>
          </a:prstGeom>
        </p:spPr>
        <p:txBody>
          <a:bodyPr vert="horz" lIns="0" tIns="0" rIns="0" bIns="0" rtlCol="0" anchor="t">
            <a:normAutofit/>
          </a:bodyPr>
          <a:lst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539750" indent="-539750">
              <a:spcBef>
                <a:spcPts val="600"/>
              </a:spcBef>
            </a:pPr>
            <a:r>
              <a:rPr lang="nb-NO" sz="1800" dirty="0"/>
              <a:t>Digdir har en sentral rolle i arbeidet med å skape sammenhengende digitale tjenester i offentlig sektor, men har svært begrenset kapasitet og kompetanse sammenlignet med de store etatene. Det gjør det krevende å understøtte etatene med felles funksjonalitet og koordinerende tiltak. Dette kan være en årsak til mange parallelle løp, </a:t>
            </a:r>
            <a:r>
              <a:rPr lang="nb-NO" sz="1800" dirty="0" err="1"/>
              <a:t>sektorvise</a:t>
            </a:r>
            <a:r>
              <a:rPr lang="nb-NO" sz="1800" dirty="0"/>
              <a:t> løsninger og lite samhandling.</a:t>
            </a:r>
            <a:endParaRPr lang="nb-NO" sz="1800" dirty="0">
              <a:cs typeface="Arial"/>
            </a:endParaRPr>
          </a:p>
          <a:p>
            <a:pPr marL="539750" indent="-539750">
              <a:spcBef>
                <a:spcPts val="600"/>
              </a:spcBef>
            </a:pPr>
            <a:r>
              <a:rPr lang="nb-NO" sz="1800" dirty="0"/>
              <a:t>Ressursfordelingen ser ut til å påvirke vinkling av sentrale tiltak i en retning av å understøtte arbeid som skjer lokalt, fremfor felles oppgaveløsning. F.eks. fokus på orden i eget hus, fremfor arbeid med felles grunndata.</a:t>
            </a:r>
            <a:endParaRPr lang="nb-NO" sz="1800" dirty="0">
              <a:cs typeface="Arial"/>
            </a:endParaRPr>
          </a:p>
          <a:p>
            <a:pPr marL="539750" indent="-539750">
              <a:spcBef>
                <a:spcPts val="600"/>
              </a:spcBef>
            </a:pPr>
            <a:r>
              <a:rPr lang="nb-NO" sz="1800" dirty="0"/>
              <a:t>Begrenset kapasitet sentralt har medført at mange koordineringstiltak er på et forholdsvis overordnet nivå og offentlige virksomheter etterlyser flere mer konkrete krav som sikrer samhandling, samt økt andel fellesløsninger og felles oppgaveløsning</a:t>
            </a:r>
            <a:endParaRPr lang="nb-NO" sz="1800" dirty="0">
              <a:cs typeface="Arial"/>
            </a:endParaRPr>
          </a:p>
        </p:txBody>
      </p:sp>
      <p:sp>
        <p:nvSpPr>
          <p:cNvPr id="17" name="Tittel 3">
            <a:extLst>
              <a:ext uri="{FF2B5EF4-FFF2-40B4-BE49-F238E27FC236}">
                <a16:creationId xmlns:a16="http://schemas.microsoft.com/office/drawing/2014/main" id="{46525684-549A-1C6C-77FB-689113665B10}"/>
              </a:ext>
            </a:extLst>
          </p:cNvPr>
          <p:cNvSpPr txBox="1">
            <a:spLocks/>
          </p:cNvSpPr>
          <p:nvPr/>
        </p:nvSpPr>
        <p:spPr>
          <a:xfrm>
            <a:off x="1341337" y="5171393"/>
            <a:ext cx="6628601" cy="692497"/>
          </a:xfrm>
          <a:prstGeom prst="rect">
            <a:avLst/>
          </a:prstGeom>
          <a:noFill/>
        </p:spPr>
        <p:txBody>
          <a:bodyPr vert="horz" lIns="0" tIns="0" rIns="0" bIns="0" rtlCol="0" anchor="b" anchorCtr="0">
            <a:noAutofit/>
          </a:bodyPr>
          <a:lst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a:lstStyle>
          <a:p>
            <a:r>
              <a:rPr lang="nb-NO" sz="2400" b="1" dirty="0"/>
              <a:t>Fordeling av kompetanse og ressurser</a:t>
            </a:r>
          </a:p>
        </p:txBody>
      </p:sp>
    </p:spTree>
    <p:extLst>
      <p:ext uri="{BB962C8B-B14F-4D97-AF65-F5344CB8AC3E}">
        <p14:creationId xmlns:p14="http://schemas.microsoft.com/office/powerpoint/2010/main" val="1047653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1732C4-2892-DB8F-0BE4-E6488EE01208}"/>
              </a:ext>
            </a:extLst>
          </p:cNvPr>
          <p:cNvSpPr>
            <a:spLocks noGrp="1"/>
          </p:cNvSpPr>
          <p:nvPr>
            <p:ph type="title"/>
          </p:nvPr>
        </p:nvSpPr>
        <p:spPr>
          <a:xfrm>
            <a:off x="5000427" y="463735"/>
            <a:ext cx="12295197" cy="692497"/>
          </a:xfrm>
        </p:spPr>
        <p:txBody>
          <a:bodyPr/>
          <a:lstStyle/>
          <a:p>
            <a:r>
              <a:rPr lang="nb-NO" dirty="0" err="1"/>
              <a:t>Rotårsaksanalyse</a:t>
            </a:r>
            <a:endParaRPr lang="nb-NO" dirty="0"/>
          </a:p>
        </p:txBody>
      </p:sp>
      <p:sp>
        <p:nvSpPr>
          <p:cNvPr id="8" name="Ellipse 7">
            <a:extLst>
              <a:ext uri="{FF2B5EF4-FFF2-40B4-BE49-F238E27FC236}">
                <a16:creationId xmlns:a16="http://schemas.microsoft.com/office/drawing/2014/main" id="{CAC96920-D2C1-036C-7250-42FE556697D6}"/>
              </a:ext>
            </a:extLst>
          </p:cNvPr>
          <p:cNvSpPr/>
          <p:nvPr/>
        </p:nvSpPr>
        <p:spPr>
          <a:xfrm>
            <a:off x="3373133" y="1603440"/>
            <a:ext cx="1955259" cy="89494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Finner ikke frem til rett informasjon</a:t>
            </a:r>
          </a:p>
        </p:txBody>
      </p:sp>
      <p:sp>
        <p:nvSpPr>
          <p:cNvPr id="9" name="Ellipse 8">
            <a:extLst>
              <a:ext uri="{FF2B5EF4-FFF2-40B4-BE49-F238E27FC236}">
                <a16:creationId xmlns:a16="http://schemas.microsoft.com/office/drawing/2014/main" id="{A0C1F8CE-E44B-5E96-F9C1-542F7CFAE69D}"/>
              </a:ext>
            </a:extLst>
          </p:cNvPr>
          <p:cNvSpPr/>
          <p:nvPr/>
        </p:nvSpPr>
        <p:spPr>
          <a:xfrm>
            <a:off x="4742374" y="2261195"/>
            <a:ext cx="1955259" cy="1008433"/>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Kjenner ikke  etatenes oppgave-fordeling</a:t>
            </a:r>
          </a:p>
        </p:txBody>
      </p:sp>
      <p:sp>
        <p:nvSpPr>
          <p:cNvPr id="10" name="Ellipse 9">
            <a:extLst>
              <a:ext uri="{FF2B5EF4-FFF2-40B4-BE49-F238E27FC236}">
                <a16:creationId xmlns:a16="http://schemas.microsoft.com/office/drawing/2014/main" id="{0B5F7274-984A-2981-57EC-5497E1C44DA0}"/>
              </a:ext>
            </a:extLst>
          </p:cNvPr>
          <p:cNvSpPr/>
          <p:nvPr/>
        </p:nvSpPr>
        <p:spPr>
          <a:xfrm>
            <a:off x="11386318" y="3159321"/>
            <a:ext cx="1702504" cy="671208"/>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Ulik begrepsbruk</a:t>
            </a:r>
          </a:p>
        </p:txBody>
      </p:sp>
      <p:sp>
        <p:nvSpPr>
          <p:cNvPr id="11" name="Ellipse 10">
            <a:extLst>
              <a:ext uri="{FF2B5EF4-FFF2-40B4-BE49-F238E27FC236}">
                <a16:creationId xmlns:a16="http://schemas.microsoft.com/office/drawing/2014/main" id="{8915CD0C-7433-D972-1EE3-29756DB6AF3E}"/>
              </a:ext>
            </a:extLst>
          </p:cNvPr>
          <p:cNvSpPr/>
          <p:nvPr/>
        </p:nvSpPr>
        <p:spPr>
          <a:xfrm>
            <a:off x="7980743" y="2208178"/>
            <a:ext cx="1955259" cy="1008433"/>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Videreformidler informasjon mellom etater</a:t>
            </a:r>
          </a:p>
        </p:txBody>
      </p:sp>
      <p:sp>
        <p:nvSpPr>
          <p:cNvPr id="12" name="Ellipse 11">
            <a:extLst>
              <a:ext uri="{FF2B5EF4-FFF2-40B4-BE49-F238E27FC236}">
                <a16:creationId xmlns:a16="http://schemas.microsoft.com/office/drawing/2014/main" id="{D13FCF6A-4223-545F-C49F-890F113F564C}"/>
              </a:ext>
            </a:extLst>
          </p:cNvPr>
          <p:cNvSpPr/>
          <p:nvPr/>
        </p:nvSpPr>
        <p:spPr>
          <a:xfrm>
            <a:off x="9579732" y="1546697"/>
            <a:ext cx="1955259" cy="1008433"/>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Oppgir samme informasjon mange ganger</a:t>
            </a:r>
          </a:p>
        </p:txBody>
      </p:sp>
      <p:sp>
        <p:nvSpPr>
          <p:cNvPr id="13" name="Ellipse 12">
            <a:extLst>
              <a:ext uri="{FF2B5EF4-FFF2-40B4-BE49-F238E27FC236}">
                <a16:creationId xmlns:a16="http://schemas.microsoft.com/office/drawing/2014/main" id="{12EE0EAA-8370-229A-BCE7-E0D69248BE41}"/>
              </a:ext>
            </a:extLst>
          </p:cNvPr>
          <p:cNvSpPr/>
          <p:nvPr/>
        </p:nvSpPr>
        <p:spPr>
          <a:xfrm>
            <a:off x="11178721" y="2208179"/>
            <a:ext cx="2332453" cy="894946"/>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Krevende å håndtere mange tjenester i parallell</a:t>
            </a:r>
          </a:p>
        </p:txBody>
      </p:sp>
      <p:sp>
        <p:nvSpPr>
          <p:cNvPr id="14" name="Ellipse 13">
            <a:extLst>
              <a:ext uri="{FF2B5EF4-FFF2-40B4-BE49-F238E27FC236}">
                <a16:creationId xmlns:a16="http://schemas.microsoft.com/office/drawing/2014/main" id="{DCFAB448-0FEA-F3C3-FC0E-5B41E3F6A312}"/>
              </a:ext>
            </a:extLst>
          </p:cNvPr>
          <p:cNvSpPr/>
          <p:nvPr/>
        </p:nvSpPr>
        <p:spPr>
          <a:xfrm>
            <a:off x="6361206" y="1574530"/>
            <a:ext cx="1955259" cy="1008433"/>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Informasjon er fragmentert og vanskelig å forstå</a:t>
            </a:r>
          </a:p>
        </p:txBody>
      </p:sp>
      <p:sp>
        <p:nvSpPr>
          <p:cNvPr id="16" name="Ellipse 15">
            <a:extLst>
              <a:ext uri="{FF2B5EF4-FFF2-40B4-BE49-F238E27FC236}">
                <a16:creationId xmlns:a16="http://schemas.microsoft.com/office/drawing/2014/main" id="{A9E39EB9-F2F5-03E9-4708-86CDA01170FE}"/>
              </a:ext>
            </a:extLst>
          </p:cNvPr>
          <p:cNvSpPr/>
          <p:nvPr/>
        </p:nvSpPr>
        <p:spPr>
          <a:xfrm>
            <a:off x="14575734" y="3203069"/>
            <a:ext cx="1642920" cy="735411"/>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Ulik tilgang til rettigheter</a:t>
            </a:r>
          </a:p>
        </p:txBody>
      </p:sp>
      <p:sp>
        <p:nvSpPr>
          <p:cNvPr id="17" name="Ellipse 16">
            <a:extLst>
              <a:ext uri="{FF2B5EF4-FFF2-40B4-BE49-F238E27FC236}">
                <a16:creationId xmlns:a16="http://schemas.microsoft.com/office/drawing/2014/main" id="{807F1468-97DD-825B-D977-27854E5947AE}"/>
              </a:ext>
            </a:extLst>
          </p:cNvPr>
          <p:cNvSpPr/>
          <p:nvPr/>
        </p:nvSpPr>
        <p:spPr>
          <a:xfrm>
            <a:off x="6436706" y="2983148"/>
            <a:ext cx="1955259" cy="89494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Ingen digital tilgang uten </a:t>
            </a:r>
            <a:r>
              <a:rPr lang="nb-NO" sz="1400" dirty="0" err="1">
                <a:solidFill>
                  <a:schemeClr val="tx1"/>
                </a:solidFill>
              </a:rPr>
              <a:t>eID</a:t>
            </a:r>
            <a:endParaRPr lang="nb-NO" sz="1400" dirty="0">
              <a:solidFill>
                <a:schemeClr val="tx1"/>
              </a:solidFill>
            </a:endParaRPr>
          </a:p>
        </p:txBody>
      </p:sp>
      <p:sp>
        <p:nvSpPr>
          <p:cNvPr id="18" name="Ellipse 17">
            <a:extLst>
              <a:ext uri="{FF2B5EF4-FFF2-40B4-BE49-F238E27FC236}">
                <a16:creationId xmlns:a16="http://schemas.microsoft.com/office/drawing/2014/main" id="{856CC776-4FE9-416A-9693-2A9A4B033690}"/>
              </a:ext>
            </a:extLst>
          </p:cNvPr>
          <p:cNvSpPr/>
          <p:nvPr/>
        </p:nvSpPr>
        <p:spPr>
          <a:xfrm>
            <a:off x="9842281" y="2805225"/>
            <a:ext cx="1446256" cy="89494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Fysiske personer er borte</a:t>
            </a:r>
          </a:p>
        </p:txBody>
      </p:sp>
      <p:sp>
        <p:nvSpPr>
          <p:cNvPr id="19" name="Ellipse 18">
            <a:extLst>
              <a:ext uri="{FF2B5EF4-FFF2-40B4-BE49-F238E27FC236}">
                <a16:creationId xmlns:a16="http://schemas.microsoft.com/office/drawing/2014/main" id="{75BD2E96-63E3-E9AC-398D-38437DFEF5A8}"/>
              </a:ext>
            </a:extLst>
          </p:cNvPr>
          <p:cNvSpPr/>
          <p:nvPr/>
        </p:nvSpPr>
        <p:spPr>
          <a:xfrm>
            <a:off x="5030952" y="1146308"/>
            <a:ext cx="1556932" cy="71725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(For) mye informasjon</a:t>
            </a:r>
          </a:p>
        </p:txBody>
      </p:sp>
      <p:sp>
        <p:nvSpPr>
          <p:cNvPr id="20" name="Ellipse 19">
            <a:extLst>
              <a:ext uri="{FF2B5EF4-FFF2-40B4-BE49-F238E27FC236}">
                <a16:creationId xmlns:a16="http://schemas.microsoft.com/office/drawing/2014/main" id="{C912A145-19BD-91DA-A396-1F864266B3D6}"/>
              </a:ext>
            </a:extLst>
          </p:cNvPr>
          <p:cNvSpPr/>
          <p:nvPr/>
        </p:nvSpPr>
        <p:spPr>
          <a:xfrm>
            <a:off x="8235554" y="1188069"/>
            <a:ext cx="1556932" cy="71725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Mange kilder</a:t>
            </a:r>
          </a:p>
        </p:txBody>
      </p:sp>
      <p:sp>
        <p:nvSpPr>
          <p:cNvPr id="21" name="Ellipse 20">
            <a:extLst>
              <a:ext uri="{FF2B5EF4-FFF2-40B4-BE49-F238E27FC236}">
                <a16:creationId xmlns:a16="http://schemas.microsoft.com/office/drawing/2014/main" id="{7C7EE398-2EF5-8B0F-399A-832BE36FA39F}"/>
              </a:ext>
            </a:extLst>
          </p:cNvPr>
          <p:cNvSpPr/>
          <p:nvPr/>
        </p:nvSpPr>
        <p:spPr>
          <a:xfrm>
            <a:off x="11306019" y="1188069"/>
            <a:ext cx="1556932" cy="71725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Vanskelig å navigere</a:t>
            </a:r>
          </a:p>
        </p:txBody>
      </p:sp>
      <p:sp>
        <p:nvSpPr>
          <p:cNvPr id="22" name="Ellipse 21">
            <a:extLst>
              <a:ext uri="{FF2B5EF4-FFF2-40B4-BE49-F238E27FC236}">
                <a16:creationId xmlns:a16="http://schemas.microsoft.com/office/drawing/2014/main" id="{81D6D3FA-1ECB-CEF9-E6B2-56C1CEC6223D}"/>
              </a:ext>
            </a:extLst>
          </p:cNvPr>
          <p:cNvSpPr/>
          <p:nvPr/>
        </p:nvSpPr>
        <p:spPr>
          <a:xfrm>
            <a:off x="13091822" y="2879770"/>
            <a:ext cx="1544037" cy="717255"/>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Ulik</a:t>
            </a:r>
          </a:p>
          <a:p>
            <a:pPr algn="ctr"/>
            <a:r>
              <a:rPr lang="nb-NO" sz="1400" dirty="0">
                <a:solidFill>
                  <a:schemeClr val="tx1"/>
                </a:solidFill>
              </a:rPr>
              <a:t>struktur og design</a:t>
            </a:r>
          </a:p>
        </p:txBody>
      </p:sp>
      <p:sp>
        <p:nvSpPr>
          <p:cNvPr id="23" name="Ellipse 22">
            <a:extLst>
              <a:ext uri="{FF2B5EF4-FFF2-40B4-BE49-F238E27FC236}">
                <a16:creationId xmlns:a16="http://schemas.microsoft.com/office/drawing/2014/main" id="{9E997A6D-D090-5E1D-4CFC-AAF288624032}"/>
              </a:ext>
            </a:extLst>
          </p:cNvPr>
          <p:cNvSpPr/>
          <p:nvPr/>
        </p:nvSpPr>
        <p:spPr>
          <a:xfrm>
            <a:off x="14181119" y="2300592"/>
            <a:ext cx="1761910" cy="671208"/>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Motstridende informasjon</a:t>
            </a:r>
          </a:p>
        </p:txBody>
      </p:sp>
      <p:sp>
        <p:nvSpPr>
          <p:cNvPr id="24" name="Ellipse 23">
            <a:extLst>
              <a:ext uri="{FF2B5EF4-FFF2-40B4-BE49-F238E27FC236}">
                <a16:creationId xmlns:a16="http://schemas.microsoft.com/office/drawing/2014/main" id="{283287A8-E0F6-9BA5-BDA3-394B0F7AA40F}"/>
              </a:ext>
            </a:extLst>
          </p:cNvPr>
          <p:cNvSpPr/>
          <p:nvPr/>
        </p:nvSpPr>
        <p:spPr>
          <a:xfrm>
            <a:off x="12764961" y="1378271"/>
            <a:ext cx="2297113" cy="1008433"/>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Mistenksom og kontrollerende fremfor hjelpsom og omsorgsfull</a:t>
            </a:r>
          </a:p>
        </p:txBody>
      </p:sp>
      <p:sp>
        <p:nvSpPr>
          <p:cNvPr id="25" name="Ellipse 24">
            <a:extLst>
              <a:ext uri="{FF2B5EF4-FFF2-40B4-BE49-F238E27FC236}">
                <a16:creationId xmlns:a16="http://schemas.microsoft.com/office/drawing/2014/main" id="{B5241742-9328-FC9B-261D-790353706759}"/>
              </a:ext>
            </a:extLst>
          </p:cNvPr>
          <p:cNvSpPr/>
          <p:nvPr/>
        </p:nvSpPr>
        <p:spPr>
          <a:xfrm>
            <a:off x="2750265" y="2813538"/>
            <a:ext cx="2121102" cy="671208"/>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Vet ikke hvor jeg er i prosessen</a:t>
            </a:r>
          </a:p>
        </p:txBody>
      </p:sp>
      <p:sp>
        <p:nvSpPr>
          <p:cNvPr id="27" name="Ellipse 26">
            <a:extLst>
              <a:ext uri="{FF2B5EF4-FFF2-40B4-BE49-F238E27FC236}">
                <a16:creationId xmlns:a16="http://schemas.microsoft.com/office/drawing/2014/main" id="{1A7FC58F-B9A7-FF23-8DCE-EF4B689744A0}"/>
              </a:ext>
            </a:extLst>
          </p:cNvPr>
          <p:cNvSpPr/>
          <p:nvPr/>
        </p:nvSpPr>
        <p:spPr>
          <a:xfrm>
            <a:off x="3830900" y="4739295"/>
            <a:ext cx="1749867" cy="1008433"/>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Vanskelig å prioritere noe for andre etater</a:t>
            </a:r>
          </a:p>
        </p:txBody>
      </p:sp>
      <p:sp>
        <p:nvSpPr>
          <p:cNvPr id="28" name="Ellipse 27">
            <a:extLst>
              <a:ext uri="{FF2B5EF4-FFF2-40B4-BE49-F238E27FC236}">
                <a16:creationId xmlns:a16="http://schemas.microsoft.com/office/drawing/2014/main" id="{9A2B8D4C-4BA0-78ED-A03D-541689B2B56C}"/>
              </a:ext>
            </a:extLst>
          </p:cNvPr>
          <p:cNvSpPr/>
          <p:nvPr/>
        </p:nvSpPr>
        <p:spPr>
          <a:xfrm>
            <a:off x="3085314" y="3771131"/>
            <a:ext cx="1749867" cy="894945"/>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Mangler hjemmel eller samtykke for deling</a:t>
            </a:r>
          </a:p>
        </p:txBody>
      </p:sp>
      <p:sp>
        <p:nvSpPr>
          <p:cNvPr id="29" name="Ellipse 28">
            <a:extLst>
              <a:ext uri="{FF2B5EF4-FFF2-40B4-BE49-F238E27FC236}">
                <a16:creationId xmlns:a16="http://schemas.microsoft.com/office/drawing/2014/main" id="{6B53B054-F290-8FC8-3141-C6C39967A80C}"/>
              </a:ext>
            </a:extLst>
          </p:cNvPr>
          <p:cNvSpPr/>
          <p:nvPr/>
        </p:nvSpPr>
        <p:spPr>
          <a:xfrm>
            <a:off x="4951590" y="3767223"/>
            <a:ext cx="1749867" cy="1094497"/>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Kjenner ikke andre etaters tjenester og informasjon</a:t>
            </a:r>
          </a:p>
        </p:txBody>
      </p:sp>
      <p:sp>
        <p:nvSpPr>
          <p:cNvPr id="30" name="Ellipse 29">
            <a:extLst>
              <a:ext uri="{FF2B5EF4-FFF2-40B4-BE49-F238E27FC236}">
                <a16:creationId xmlns:a16="http://schemas.microsoft.com/office/drawing/2014/main" id="{21886BEC-18E9-5BD8-AD65-B7BF505270B0}"/>
              </a:ext>
            </a:extLst>
          </p:cNvPr>
          <p:cNvSpPr/>
          <p:nvPr/>
        </p:nvSpPr>
        <p:spPr>
          <a:xfrm>
            <a:off x="10089402" y="3966775"/>
            <a:ext cx="2070600" cy="894945"/>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Kjenner ikke sentrale krav og fellesløsninger</a:t>
            </a:r>
          </a:p>
        </p:txBody>
      </p:sp>
      <p:sp>
        <p:nvSpPr>
          <p:cNvPr id="31" name="Ellipse 30">
            <a:extLst>
              <a:ext uri="{FF2B5EF4-FFF2-40B4-BE49-F238E27FC236}">
                <a16:creationId xmlns:a16="http://schemas.microsoft.com/office/drawing/2014/main" id="{4EAD4E68-0EC1-7A7C-CE96-4F78A57F242D}"/>
              </a:ext>
            </a:extLst>
          </p:cNvPr>
          <p:cNvSpPr/>
          <p:nvPr/>
        </p:nvSpPr>
        <p:spPr>
          <a:xfrm>
            <a:off x="6714739" y="4165025"/>
            <a:ext cx="2070600" cy="775917"/>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Begrensninger i </a:t>
            </a:r>
            <a:r>
              <a:rPr lang="nb-NO" sz="1400" dirty="0" err="1">
                <a:solidFill>
                  <a:schemeClr val="tx1"/>
                </a:solidFill>
              </a:rPr>
              <a:t>legacysystemer</a:t>
            </a:r>
            <a:endParaRPr lang="nb-NO" sz="1400" dirty="0">
              <a:solidFill>
                <a:schemeClr val="tx1"/>
              </a:solidFill>
            </a:endParaRPr>
          </a:p>
        </p:txBody>
      </p:sp>
      <p:sp>
        <p:nvSpPr>
          <p:cNvPr id="32" name="Ellipse 31">
            <a:extLst>
              <a:ext uri="{FF2B5EF4-FFF2-40B4-BE49-F238E27FC236}">
                <a16:creationId xmlns:a16="http://schemas.microsoft.com/office/drawing/2014/main" id="{6855DB55-8B85-574F-FB7E-B702F4CA72A1}"/>
              </a:ext>
            </a:extLst>
          </p:cNvPr>
          <p:cNvSpPr/>
          <p:nvPr/>
        </p:nvSpPr>
        <p:spPr>
          <a:xfrm>
            <a:off x="8526728" y="3569194"/>
            <a:ext cx="1544037" cy="894945"/>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Ingen myndighet over andre etater</a:t>
            </a:r>
          </a:p>
        </p:txBody>
      </p:sp>
      <p:sp>
        <p:nvSpPr>
          <p:cNvPr id="33" name="Ellipse 32">
            <a:extLst>
              <a:ext uri="{FF2B5EF4-FFF2-40B4-BE49-F238E27FC236}">
                <a16:creationId xmlns:a16="http://schemas.microsoft.com/office/drawing/2014/main" id="{B061F5AB-8343-FE90-C4BD-FDA36BC05F84}"/>
              </a:ext>
            </a:extLst>
          </p:cNvPr>
          <p:cNvSpPr/>
          <p:nvPr/>
        </p:nvSpPr>
        <p:spPr>
          <a:xfrm>
            <a:off x="5704563" y="4852783"/>
            <a:ext cx="1824813" cy="894945"/>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Mangler ressurser til å digitalisere</a:t>
            </a:r>
          </a:p>
        </p:txBody>
      </p:sp>
      <p:sp>
        <p:nvSpPr>
          <p:cNvPr id="34" name="Ellipse 33">
            <a:extLst>
              <a:ext uri="{FF2B5EF4-FFF2-40B4-BE49-F238E27FC236}">
                <a16:creationId xmlns:a16="http://schemas.microsoft.com/office/drawing/2014/main" id="{FDD38657-E7DB-C809-F84E-FDBA9EB625D8}"/>
              </a:ext>
            </a:extLst>
          </p:cNvPr>
          <p:cNvSpPr/>
          <p:nvPr/>
        </p:nvSpPr>
        <p:spPr>
          <a:xfrm>
            <a:off x="13752616" y="5048921"/>
            <a:ext cx="2466038" cy="735411"/>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Mangler ressurser til å følge med i utviklingen</a:t>
            </a:r>
          </a:p>
        </p:txBody>
      </p:sp>
      <p:sp>
        <p:nvSpPr>
          <p:cNvPr id="35" name="Ellipse 34">
            <a:extLst>
              <a:ext uri="{FF2B5EF4-FFF2-40B4-BE49-F238E27FC236}">
                <a16:creationId xmlns:a16="http://schemas.microsoft.com/office/drawing/2014/main" id="{0D6DA3D9-7744-C690-665E-516102238F0A}"/>
              </a:ext>
            </a:extLst>
          </p:cNvPr>
          <p:cNvSpPr/>
          <p:nvPr/>
        </p:nvSpPr>
        <p:spPr>
          <a:xfrm>
            <a:off x="12410128" y="4038423"/>
            <a:ext cx="3093256" cy="823297"/>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Mangler standardgrensesnitt som sikrer samhandling</a:t>
            </a:r>
          </a:p>
        </p:txBody>
      </p:sp>
      <p:sp>
        <p:nvSpPr>
          <p:cNvPr id="36" name="Ellipse 35">
            <a:extLst>
              <a:ext uri="{FF2B5EF4-FFF2-40B4-BE49-F238E27FC236}">
                <a16:creationId xmlns:a16="http://schemas.microsoft.com/office/drawing/2014/main" id="{DEB4B3E4-CD9E-CF23-BBC4-F5ED04502F62}"/>
              </a:ext>
            </a:extLst>
          </p:cNvPr>
          <p:cNvSpPr/>
          <p:nvPr/>
        </p:nvSpPr>
        <p:spPr>
          <a:xfrm>
            <a:off x="11323125" y="4895214"/>
            <a:ext cx="2466038" cy="521413"/>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Ingen påvirkning på markedsløsninger</a:t>
            </a:r>
          </a:p>
        </p:txBody>
      </p:sp>
      <p:sp>
        <p:nvSpPr>
          <p:cNvPr id="37" name="Ellipse 36">
            <a:extLst>
              <a:ext uri="{FF2B5EF4-FFF2-40B4-BE49-F238E27FC236}">
                <a16:creationId xmlns:a16="http://schemas.microsoft.com/office/drawing/2014/main" id="{27A01852-09C6-D6A3-9461-0771C02D7FC9}"/>
              </a:ext>
            </a:extLst>
          </p:cNvPr>
          <p:cNvSpPr/>
          <p:nvPr/>
        </p:nvSpPr>
        <p:spPr>
          <a:xfrm>
            <a:off x="7902396" y="4826507"/>
            <a:ext cx="3388883" cy="83401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Mangler fellesfunksjonalitet som samtykkeløsning og felles designsystem </a:t>
            </a:r>
          </a:p>
        </p:txBody>
      </p:sp>
      <p:sp>
        <p:nvSpPr>
          <p:cNvPr id="38" name="Ellipse 37">
            <a:extLst>
              <a:ext uri="{FF2B5EF4-FFF2-40B4-BE49-F238E27FC236}">
                <a16:creationId xmlns:a16="http://schemas.microsoft.com/office/drawing/2014/main" id="{D59C250D-C723-AC80-4E3C-C191D4FF97B4}"/>
              </a:ext>
            </a:extLst>
          </p:cNvPr>
          <p:cNvSpPr/>
          <p:nvPr/>
        </p:nvSpPr>
        <p:spPr>
          <a:xfrm>
            <a:off x="2996429" y="6088715"/>
            <a:ext cx="2894981" cy="1008433"/>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Hver etat fokus på sitt samfunnsoppdrag, ingen har ansvar på tvers</a:t>
            </a:r>
          </a:p>
        </p:txBody>
      </p:sp>
      <p:sp>
        <p:nvSpPr>
          <p:cNvPr id="40" name="Ellipse 39">
            <a:extLst>
              <a:ext uri="{FF2B5EF4-FFF2-40B4-BE49-F238E27FC236}">
                <a16:creationId xmlns:a16="http://schemas.microsoft.com/office/drawing/2014/main" id="{FCF8415C-F0BF-B5DE-7207-7E302F67D4E8}"/>
              </a:ext>
            </a:extLst>
          </p:cNvPr>
          <p:cNvSpPr/>
          <p:nvPr/>
        </p:nvSpPr>
        <p:spPr>
          <a:xfrm>
            <a:off x="2718367" y="7547079"/>
            <a:ext cx="2483759" cy="1008433"/>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Ledere leverer på det de blir målt på. Ingen måler helhet</a:t>
            </a:r>
          </a:p>
        </p:txBody>
      </p:sp>
      <p:sp>
        <p:nvSpPr>
          <p:cNvPr id="41" name="Ellipse 40">
            <a:extLst>
              <a:ext uri="{FF2B5EF4-FFF2-40B4-BE49-F238E27FC236}">
                <a16:creationId xmlns:a16="http://schemas.microsoft.com/office/drawing/2014/main" id="{9422D8F5-F27F-CFC5-ECC3-4E61E6B4A298}"/>
              </a:ext>
            </a:extLst>
          </p:cNvPr>
          <p:cNvSpPr/>
          <p:nvPr/>
        </p:nvSpPr>
        <p:spPr>
          <a:xfrm>
            <a:off x="4522380" y="7132265"/>
            <a:ext cx="2564670" cy="584283"/>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Manglende helhetlig prioritering</a:t>
            </a:r>
          </a:p>
        </p:txBody>
      </p:sp>
      <p:sp>
        <p:nvSpPr>
          <p:cNvPr id="42" name="Ellipse 41">
            <a:extLst>
              <a:ext uri="{FF2B5EF4-FFF2-40B4-BE49-F238E27FC236}">
                <a16:creationId xmlns:a16="http://schemas.microsoft.com/office/drawing/2014/main" id="{6E07802B-8323-81C1-477D-B002EE4728B1}"/>
              </a:ext>
            </a:extLst>
          </p:cNvPr>
          <p:cNvSpPr/>
          <p:nvPr/>
        </p:nvSpPr>
        <p:spPr>
          <a:xfrm>
            <a:off x="7221367" y="7268095"/>
            <a:ext cx="2564670" cy="584283"/>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Gevinsten et annet sted en kostnad</a:t>
            </a:r>
          </a:p>
        </p:txBody>
      </p:sp>
      <p:sp>
        <p:nvSpPr>
          <p:cNvPr id="43" name="Ellipse 42">
            <a:extLst>
              <a:ext uri="{FF2B5EF4-FFF2-40B4-BE49-F238E27FC236}">
                <a16:creationId xmlns:a16="http://schemas.microsoft.com/office/drawing/2014/main" id="{625B726F-8111-FE72-6C83-B62E3E7C5A4F}"/>
              </a:ext>
            </a:extLst>
          </p:cNvPr>
          <p:cNvSpPr/>
          <p:nvPr/>
        </p:nvSpPr>
        <p:spPr>
          <a:xfrm>
            <a:off x="5371151" y="7824151"/>
            <a:ext cx="2851505" cy="584283"/>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Livshendelser ikke tilstrekkelig finansiert</a:t>
            </a:r>
          </a:p>
        </p:txBody>
      </p:sp>
      <p:sp>
        <p:nvSpPr>
          <p:cNvPr id="44" name="Ellipse 43">
            <a:extLst>
              <a:ext uri="{FF2B5EF4-FFF2-40B4-BE49-F238E27FC236}">
                <a16:creationId xmlns:a16="http://schemas.microsoft.com/office/drawing/2014/main" id="{5F951A30-964D-6958-0037-8292DFD07F6A}"/>
              </a:ext>
            </a:extLst>
          </p:cNvPr>
          <p:cNvSpPr/>
          <p:nvPr/>
        </p:nvSpPr>
        <p:spPr>
          <a:xfrm>
            <a:off x="5938524" y="5902827"/>
            <a:ext cx="2223212" cy="799532"/>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Samarbeids-prosjekt er lavt prioritert</a:t>
            </a:r>
          </a:p>
        </p:txBody>
      </p:sp>
      <p:sp>
        <p:nvSpPr>
          <p:cNvPr id="45" name="Ellipse 44">
            <a:extLst>
              <a:ext uri="{FF2B5EF4-FFF2-40B4-BE49-F238E27FC236}">
                <a16:creationId xmlns:a16="http://schemas.microsoft.com/office/drawing/2014/main" id="{C9837B55-8F7B-FF77-9A9A-472596341893}"/>
              </a:ext>
            </a:extLst>
          </p:cNvPr>
          <p:cNvSpPr/>
          <p:nvPr/>
        </p:nvSpPr>
        <p:spPr>
          <a:xfrm>
            <a:off x="6180677" y="6749772"/>
            <a:ext cx="4006442" cy="387946"/>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Lav modenhet gir strøm på papir</a:t>
            </a:r>
          </a:p>
        </p:txBody>
      </p:sp>
      <p:sp>
        <p:nvSpPr>
          <p:cNvPr id="46" name="Ellipse 45">
            <a:extLst>
              <a:ext uri="{FF2B5EF4-FFF2-40B4-BE49-F238E27FC236}">
                <a16:creationId xmlns:a16="http://schemas.microsoft.com/office/drawing/2014/main" id="{4301C560-4B0A-7595-27BA-6DD5A8CA696E}"/>
              </a:ext>
            </a:extLst>
          </p:cNvPr>
          <p:cNvSpPr/>
          <p:nvPr/>
        </p:nvSpPr>
        <p:spPr>
          <a:xfrm>
            <a:off x="10608894" y="5722129"/>
            <a:ext cx="2649090" cy="799532"/>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Graden av digitalisering varierer mellom etater</a:t>
            </a:r>
          </a:p>
        </p:txBody>
      </p:sp>
      <p:sp>
        <p:nvSpPr>
          <p:cNvPr id="47" name="Ellipse 46">
            <a:extLst>
              <a:ext uri="{FF2B5EF4-FFF2-40B4-BE49-F238E27FC236}">
                <a16:creationId xmlns:a16="http://schemas.microsoft.com/office/drawing/2014/main" id="{4F8515DC-52DF-DEF2-11F7-C6B2427E8A4F}"/>
              </a:ext>
            </a:extLst>
          </p:cNvPr>
          <p:cNvSpPr/>
          <p:nvPr/>
        </p:nvSpPr>
        <p:spPr>
          <a:xfrm>
            <a:off x="13950468" y="6010951"/>
            <a:ext cx="2223212" cy="1382816"/>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Suboptimale løsninger pga. usikkerhet rundt personvern og regelverk</a:t>
            </a:r>
          </a:p>
        </p:txBody>
      </p:sp>
      <p:sp>
        <p:nvSpPr>
          <p:cNvPr id="48" name="Ellipse 47">
            <a:extLst>
              <a:ext uri="{FF2B5EF4-FFF2-40B4-BE49-F238E27FC236}">
                <a16:creationId xmlns:a16="http://schemas.microsoft.com/office/drawing/2014/main" id="{4BC72148-3721-07A0-1113-ACB01D19DAEA}"/>
              </a:ext>
            </a:extLst>
          </p:cNvPr>
          <p:cNvSpPr/>
          <p:nvPr/>
        </p:nvSpPr>
        <p:spPr>
          <a:xfrm>
            <a:off x="7087050" y="8372125"/>
            <a:ext cx="2879607" cy="735412"/>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Lav effekt av strategier som ikke er finansiert</a:t>
            </a:r>
          </a:p>
        </p:txBody>
      </p:sp>
      <p:sp>
        <p:nvSpPr>
          <p:cNvPr id="49" name="Ellipse 48">
            <a:extLst>
              <a:ext uri="{FF2B5EF4-FFF2-40B4-BE49-F238E27FC236}">
                <a16:creationId xmlns:a16="http://schemas.microsoft.com/office/drawing/2014/main" id="{805B3B16-BB96-A663-6CA8-DA20AFA3C94C}"/>
              </a:ext>
            </a:extLst>
          </p:cNvPr>
          <p:cNvSpPr/>
          <p:nvPr/>
        </p:nvSpPr>
        <p:spPr>
          <a:xfrm>
            <a:off x="9244143" y="7672802"/>
            <a:ext cx="3807763" cy="933919"/>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Lav kjennskap og bruk av krav, anbefalinger, veiledninger og fellesløsninger</a:t>
            </a:r>
          </a:p>
        </p:txBody>
      </p:sp>
      <p:sp>
        <p:nvSpPr>
          <p:cNvPr id="50" name="Ellipse 49">
            <a:extLst>
              <a:ext uri="{FF2B5EF4-FFF2-40B4-BE49-F238E27FC236}">
                <a16:creationId xmlns:a16="http://schemas.microsoft.com/office/drawing/2014/main" id="{806B47FD-6834-86C2-24AC-6941D39904A9}"/>
              </a:ext>
            </a:extLst>
          </p:cNvPr>
          <p:cNvSpPr/>
          <p:nvPr/>
        </p:nvSpPr>
        <p:spPr>
          <a:xfrm>
            <a:off x="8402395" y="6072062"/>
            <a:ext cx="2278201" cy="586728"/>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Lite samarbeid om anskaffelser</a:t>
            </a:r>
          </a:p>
        </p:txBody>
      </p:sp>
      <p:sp>
        <p:nvSpPr>
          <p:cNvPr id="51" name="Ellipse 50">
            <a:extLst>
              <a:ext uri="{FF2B5EF4-FFF2-40B4-BE49-F238E27FC236}">
                <a16:creationId xmlns:a16="http://schemas.microsoft.com/office/drawing/2014/main" id="{CE6FE5E7-6BAD-8C07-AAF4-665DBF9E4ED6}"/>
              </a:ext>
            </a:extLst>
          </p:cNvPr>
          <p:cNvSpPr/>
          <p:nvPr/>
        </p:nvSpPr>
        <p:spPr>
          <a:xfrm>
            <a:off x="11585639" y="6545537"/>
            <a:ext cx="2278201" cy="586728"/>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Brukerinnsikt utføres for smalt</a:t>
            </a:r>
          </a:p>
        </p:txBody>
      </p:sp>
      <p:sp>
        <p:nvSpPr>
          <p:cNvPr id="52" name="Ellipse 51">
            <a:extLst>
              <a:ext uri="{FF2B5EF4-FFF2-40B4-BE49-F238E27FC236}">
                <a16:creationId xmlns:a16="http://schemas.microsoft.com/office/drawing/2014/main" id="{C0591249-D9EA-1F11-9C3D-BAB07992D97F}"/>
              </a:ext>
            </a:extLst>
          </p:cNvPr>
          <p:cNvSpPr/>
          <p:nvPr/>
        </p:nvSpPr>
        <p:spPr>
          <a:xfrm>
            <a:off x="13121113" y="7276518"/>
            <a:ext cx="1613579" cy="978422"/>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Lite ressurser i tverrgående etater</a:t>
            </a:r>
          </a:p>
        </p:txBody>
      </p:sp>
      <p:sp>
        <p:nvSpPr>
          <p:cNvPr id="53" name="Ellipse 52">
            <a:extLst>
              <a:ext uri="{FF2B5EF4-FFF2-40B4-BE49-F238E27FC236}">
                <a16:creationId xmlns:a16="http://schemas.microsoft.com/office/drawing/2014/main" id="{C50484B3-6D6C-CBAA-0809-56C9571B8C39}"/>
              </a:ext>
            </a:extLst>
          </p:cNvPr>
          <p:cNvSpPr/>
          <p:nvPr/>
        </p:nvSpPr>
        <p:spPr>
          <a:xfrm>
            <a:off x="9796096" y="7001893"/>
            <a:ext cx="2340896" cy="586728"/>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Mangel på konkrete krav</a:t>
            </a:r>
          </a:p>
        </p:txBody>
      </p:sp>
      <p:sp>
        <p:nvSpPr>
          <p:cNvPr id="54" name="Ellipse 53">
            <a:extLst>
              <a:ext uri="{FF2B5EF4-FFF2-40B4-BE49-F238E27FC236}">
                <a16:creationId xmlns:a16="http://schemas.microsoft.com/office/drawing/2014/main" id="{AA44FB8B-2F16-F270-747D-E9A9523D7905}"/>
              </a:ext>
            </a:extLst>
          </p:cNvPr>
          <p:cNvSpPr/>
          <p:nvPr/>
        </p:nvSpPr>
        <p:spPr>
          <a:xfrm>
            <a:off x="3081237" y="8606913"/>
            <a:ext cx="3610124" cy="387946"/>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Manglende transformasjon</a:t>
            </a:r>
          </a:p>
        </p:txBody>
      </p:sp>
      <p:sp>
        <p:nvSpPr>
          <p:cNvPr id="55" name="Ellipse 54">
            <a:extLst>
              <a:ext uri="{FF2B5EF4-FFF2-40B4-BE49-F238E27FC236}">
                <a16:creationId xmlns:a16="http://schemas.microsoft.com/office/drawing/2014/main" id="{0D86800D-01A4-AC68-8205-F88DCDC87DC0}"/>
              </a:ext>
            </a:extLst>
          </p:cNvPr>
          <p:cNvSpPr/>
          <p:nvPr/>
        </p:nvSpPr>
        <p:spPr>
          <a:xfrm>
            <a:off x="10503147" y="8663156"/>
            <a:ext cx="3610124" cy="387946"/>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Manglende kompetanse</a:t>
            </a:r>
          </a:p>
        </p:txBody>
      </p:sp>
      <p:sp>
        <p:nvSpPr>
          <p:cNvPr id="56" name="Ellipse 55">
            <a:extLst>
              <a:ext uri="{FF2B5EF4-FFF2-40B4-BE49-F238E27FC236}">
                <a16:creationId xmlns:a16="http://schemas.microsoft.com/office/drawing/2014/main" id="{D2B66582-C6D4-75FD-9E03-97FBBE582FC2}"/>
              </a:ext>
            </a:extLst>
          </p:cNvPr>
          <p:cNvSpPr/>
          <p:nvPr/>
        </p:nvSpPr>
        <p:spPr>
          <a:xfrm>
            <a:off x="14158403" y="8035011"/>
            <a:ext cx="2031726" cy="1008433"/>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tx1"/>
                </a:solidFill>
              </a:rPr>
              <a:t>Mangel på felles oppgaveløsning</a:t>
            </a:r>
          </a:p>
        </p:txBody>
      </p:sp>
      <p:sp>
        <p:nvSpPr>
          <p:cNvPr id="3" name="Pil: ned 2">
            <a:extLst>
              <a:ext uri="{FF2B5EF4-FFF2-40B4-BE49-F238E27FC236}">
                <a16:creationId xmlns:a16="http://schemas.microsoft.com/office/drawing/2014/main" id="{93141165-A47C-C40D-44AC-27F0E701277A}"/>
              </a:ext>
            </a:extLst>
          </p:cNvPr>
          <p:cNvSpPr/>
          <p:nvPr/>
        </p:nvSpPr>
        <p:spPr>
          <a:xfrm>
            <a:off x="0" y="1338804"/>
            <a:ext cx="3243898" cy="2491725"/>
          </a:xfrm>
          <a:prstGeom prst="downArrow">
            <a:avLst>
              <a:gd name="adj1" fmla="val 50000"/>
              <a:gd name="adj2" fmla="val 5000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nb-NO" sz="1900" b="1" dirty="0">
                <a:solidFill>
                  <a:schemeClr val="tx1"/>
                </a:solidFill>
              </a:rPr>
              <a:t>Brukere opplever problemer og symptomer</a:t>
            </a:r>
          </a:p>
        </p:txBody>
      </p:sp>
      <p:sp>
        <p:nvSpPr>
          <p:cNvPr id="5" name="Pil: ned 4">
            <a:extLst>
              <a:ext uri="{FF2B5EF4-FFF2-40B4-BE49-F238E27FC236}">
                <a16:creationId xmlns:a16="http://schemas.microsoft.com/office/drawing/2014/main" id="{A5F5E457-1FC5-7202-8973-85C91840D5A9}"/>
              </a:ext>
            </a:extLst>
          </p:cNvPr>
          <p:cNvSpPr/>
          <p:nvPr/>
        </p:nvSpPr>
        <p:spPr>
          <a:xfrm>
            <a:off x="42429" y="3878093"/>
            <a:ext cx="3243898" cy="2423659"/>
          </a:xfrm>
          <a:prstGeom prst="downArrow">
            <a:avLst>
              <a:gd name="adj1" fmla="val 50000"/>
              <a:gd name="adj2" fmla="val 50000"/>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nb-NO" sz="2400" b="1" dirty="0">
              <a:solidFill>
                <a:schemeClr val="tx1"/>
              </a:solidFill>
            </a:endParaRPr>
          </a:p>
          <a:p>
            <a:pPr algn="ctr"/>
            <a:r>
              <a:rPr lang="nb-NO" sz="1800" b="1" dirty="0">
                <a:solidFill>
                  <a:schemeClr val="tx1"/>
                </a:solidFill>
              </a:rPr>
              <a:t>Hva hindrer offentlige tjenesteytere å levere helhet</a:t>
            </a:r>
          </a:p>
        </p:txBody>
      </p:sp>
      <p:sp>
        <p:nvSpPr>
          <p:cNvPr id="7" name="Pil: ned 6">
            <a:extLst>
              <a:ext uri="{FF2B5EF4-FFF2-40B4-BE49-F238E27FC236}">
                <a16:creationId xmlns:a16="http://schemas.microsoft.com/office/drawing/2014/main" id="{E1253784-5A7D-BA19-E8E7-471F9B3E0465}"/>
              </a:ext>
            </a:extLst>
          </p:cNvPr>
          <p:cNvSpPr/>
          <p:nvPr/>
        </p:nvSpPr>
        <p:spPr>
          <a:xfrm>
            <a:off x="-84996" y="6301753"/>
            <a:ext cx="3243898" cy="2361404"/>
          </a:xfrm>
          <a:prstGeom prst="downArrow">
            <a:avLst>
              <a:gd name="adj1" fmla="val 50000"/>
              <a:gd name="adj2" fmla="val 50000"/>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b="1" dirty="0">
                <a:solidFill>
                  <a:schemeClr val="tx1"/>
                </a:solidFill>
              </a:rPr>
              <a:t>System-utfordringer (</a:t>
            </a:r>
            <a:r>
              <a:rPr lang="nb-NO" sz="1900" b="1" dirty="0" err="1">
                <a:solidFill>
                  <a:schemeClr val="tx1"/>
                </a:solidFill>
              </a:rPr>
              <a:t>rotårsaker</a:t>
            </a:r>
            <a:r>
              <a:rPr lang="nb-NO" sz="1900" b="1" dirty="0">
                <a:solidFill>
                  <a:schemeClr val="tx1"/>
                </a:solidFill>
              </a:rPr>
              <a:t>)</a:t>
            </a:r>
          </a:p>
        </p:txBody>
      </p:sp>
    </p:spTree>
    <p:extLst>
      <p:ext uri="{BB962C8B-B14F-4D97-AF65-F5344CB8AC3E}">
        <p14:creationId xmlns:p14="http://schemas.microsoft.com/office/powerpoint/2010/main" val="3975914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2A2CCC-590A-0593-2BAA-5AFA9B1B80F3}"/>
              </a:ext>
            </a:extLst>
          </p:cNvPr>
          <p:cNvSpPr>
            <a:spLocks noGrp="1"/>
          </p:cNvSpPr>
          <p:nvPr>
            <p:ph type="ctrTitle"/>
          </p:nvPr>
        </p:nvSpPr>
        <p:spPr/>
        <p:txBody>
          <a:bodyPr>
            <a:normAutofit fontScale="90000"/>
          </a:bodyPr>
          <a:lstStyle/>
          <a:p>
            <a:r>
              <a:rPr lang="nb-NO" sz="3200" b="1" dirty="0"/>
              <a:t>Vedlegg C</a:t>
            </a:r>
            <a:br>
              <a:rPr lang="nb-NO" sz="3200" b="1" dirty="0"/>
            </a:br>
            <a:br>
              <a:rPr lang="nb-NO" sz="3200" dirty="0"/>
            </a:br>
            <a:r>
              <a:rPr lang="nb-NO" sz="3200" b="1" dirty="0"/>
              <a:t>Liste over potensielle virkemidler</a:t>
            </a:r>
            <a:br>
              <a:rPr lang="nb-NO" sz="3200" dirty="0"/>
            </a:br>
            <a:r>
              <a:rPr lang="nb-NO" sz="3200" dirty="0"/>
              <a:t>(ikke uttømmende liste)</a:t>
            </a:r>
          </a:p>
        </p:txBody>
      </p:sp>
    </p:spTree>
    <p:extLst>
      <p:ext uri="{BB962C8B-B14F-4D97-AF65-F5344CB8AC3E}">
        <p14:creationId xmlns:p14="http://schemas.microsoft.com/office/powerpoint/2010/main" val="1697767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D7191D-87FD-A6EF-0328-2E073A6202BB}"/>
              </a:ext>
            </a:extLst>
          </p:cNvPr>
          <p:cNvSpPr>
            <a:spLocks noGrp="1"/>
          </p:cNvSpPr>
          <p:nvPr>
            <p:ph type="title"/>
          </p:nvPr>
        </p:nvSpPr>
        <p:spPr/>
        <p:txBody>
          <a:bodyPr/>
          <a:lstStyle/>
          <a:p>
            <a:r>
              <a:rPr lang="nb-NO"/>
              <a:t>Virkemidler for juridisk samhandlingsevne</a:t>
            </a:r>
          </a:p>
        </p:txBody>
      </p:sp>
      <p:sp>
        <p:nvSpPr>
          <p:cNvPr id="3" name="Plassholder for innhold 2">
            <a:extLst>
              <a:ext uri="{FF2B5EF4-FFF2-40B4-BE49-F238E27FC236}">
                <a16:creationId xmlns:a16="http://schemas.microsoft.com/office/drawing/2014/main" id="{7AEBAEF0-657B-7373-7AF2-E0E55C9F380A}"/>
              </a:ext>
            </a:extLst>
          </p:cNvPr>
          <p:cNvSpPr>
            <a:spLocks noGrp="1"/>
          </p:cNvSpPr>
          <p:nvPr>
            <p:ph idx="1"/>
          </p:nvPr>
        </p:nvSpPr>
        <p:spPr/>
        <p:txBody>
          <a:bodyPr/>
          <a:lstStyle/>
          <a:p>
            <a:pPr marL="512064" indent="-512064" fontAlgn="b">
              <a:spcBef>
                <a:spcPts val="0"/>
              </a:spcBef>
              <a:spcAft>
                <a:spcPts val="600"/>
              </a:spcAft>
              <a:buSzPts val="2800"/>
              <a:buFont typeface="+mj-lt"/>
              <a:buAutoNum type="arabicPeriod"/>
            </a:pPr>
            <a:r>
              <a:rPr lang="nb-NO" sz="2400" dirty="0">
                <a:solidFill>
                  <a:srgbClr val="000000"/>
                </a:solidFill>
                <a:latin typeface="Calibri" panose="020F0502020204030204" pitchFamily="34" charset="0"/>
              </a:rPr>
              <a:t>Koordinering av lovverk</a:t>
            </a:r>
          </a:p>
          <a:p>
            <a:pPr marL="512064" indent="-512064" fontAlgn="b">
              <a:spcBef>
                <a:spcPts val="0"/>
              </a:spcBef>
              <a:spcAft>
                <a:spcPts val="600"/>
              </a:spcAft>
              <a:buFont typeface="+mj-lt"/>
              <a:buAutoNum type="arabicPeriod"/>
            </a:pPr>
            <a:r>
              <a:rPr lang="nb-NO" sz="2400" dirty="0">
                <a:solidFill>
                  <a:srgbClr val="000000"/>
                </a:solidFill>
                <a:latin typeface="Calibri" panose="020F0502020204030204" pitchFamily="34" charset="0"/>
              </a:rPr>
              <a:t>Mal databehandleravtaler</a:t>
            </a:r>
          </a:p>
          <a:p>
            <a:pPr marL="512064" indent="-512064" fontAlgn="b">
              <a:spcBef>
                <a:spcPts val="0"/>
              </a:spcBef>
              <a:spcAft>
                <a:spcPts val="600"/>
              </a:spcAft>
              <a:buFont typeface="+mj-lt"/>
              <a:buAutoNum type="arabicPeriod"/>
            </a:pPr>
            <a:r>
              <a:rPr lang="nb-NO" sz="2400">
                <a:solidFill>
                  <a:srgbClr val="000000"/>
                </a:solidFill>
                <a:latin typeface="Calibri" panose="020F0502020204030204" pitchFamily="34" charset="0"/>
              </a:rPr>
              <a:t>Mal </a:t>
            </a:r>
            <a:r>
              <a:rPr lang="nb-NO" sz="2400" dirty="0">
                <a:solidFill>
                  <a:srgbClr val="000000"/>
                </a:solidFill>
                <a:latin typeface="Calibri" panose="020F0502020204030204" pitchFamily="34" charset="0"/>
              </a:rPr>
              <a:t>datautvekslingsavtaler</a:t>
            </a:r>
          </a:p>
          <a:p>
            <a:pPr marL="512064" indent="-512064" algn="l" rtl="0" eaLnBrk="1" fontAlgn="b" latinLnBrk="0" hangingPunct="1">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Lovhjemlede krav til samhandling</a:t>
            </a:r>
            <a:endParaRPr lang="nb-NO" sz="2400" b="0" i="0" u="none" strike="noStrike" dirty="0">
              <a:effectLst/>
              <a:latin typeface="Arial" panose="020B0604020202020204" pitchFamily="34" charset="0"/>
            </a:endParaRPr>
          </a:p>
          <a:p>
            <a:pPr marL="512064" indent="-512064" algn="l" rtl="0" eaLnBrk="1" fontAlgn="b" latinLnBrk="0" hangingPunct="1">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Lovhjemlede krav til hvordan samhandling skal gjøres</a:t>
            </a:r>
            <a:endParaRPr lang="nb-NO" sz="2400" b="0" i="0" u="none" strike="noStrike" dirty="0">
              <a:effectLst/>
              <a:latin typeface="Arial" panose="020B0604020202020204" pitchFamily="34" charset="0"/>
            </a:endParaRPr>
          </a:p>
          <a:p>
            <a:pPr marL="512064" indent="-512064" algn="l" rtl="0" eaLnBrk="1" fontAlgn="b" latinLnBrk="0" hangingPunct="1">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Lovhjemlede krav til å vise hvilke andre nettsider og tjenester brukere har benyttet</a:t>
            </a:r>
            <a:endParaRPr lang="nb-NO" sz="2400" b="0" i="0" u="none" strike="noStrike" dirty="0">
              <a:effectLst/>
              <a:latin typeface="Arial" panose="020B0604020202020204" pitchFamily="34" charset="0"/>
            </a:endParaRPr>
          </a:p>
          <a:p>
            <a:pPr marL="512064" indent="-512064" algn="l" rtl="0" eaLnBrk="1" fontAlgn="b" latinLnBrk="0" hangingPunct="1">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Lovpålagt krav om felles først</a:t>
            </a:r>
            <a:endParaRPr lang="nb-NO" sz="2400" b="0" i="0" u="none" strike="noStrike" dirty="0">
              <a:effectLst/>
              <a:latin typeface="Arial" panose="020B0604020202020204" pitchFamily="34" charset="0"/>
            </a:endParaRPr>
          </a:p>
          <a:p>
            <a:pPr marL="512064" indent="-512064" algn="l" rtl="0" eaLnBrk="1" fontAlgn="b" latinLnBrk="0" hangingPunct="1">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Lovpålagte krav til deling av data</a:t>
            </a:r>
          </a:p>
          <a:p>
            <a:pPr marL="512064" indent="-512064" algn="l" rtl="0" eaLnBrk="1" fontAlgn="b" latinLnBrk="0" hangingPunct="1">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Lovpålagte krav til å tilby digitale tjenester</a:t>
            </a:r>
            <a:endParaRPr lang="nb-NO" sz="2400" b="0" i="0" u="none" strike="noStrike" dirty="0">
              <a:effectLst/>
              <a:latin typeface="Arial" panose="020B0604020202020204" pitchFamily="34" charset="0"/>
            </a:endParaRPr>
          </a:p>
          <a:p>
            <a:pPr marL="512064" indent="-512064" algn="l" rtl="0" eaLnBrk="1" fontAlgn="b" latinLnBrk="0" hangingPunct="1">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Lovpålagte krav til å benytte digitale tjenester</a:t>
            </a:r>
            <a:endParaRPr lang="nb-NO" sz="2400" b="0" i="0" u="none" strike="noStrike" dirty="0">
              <a:effectLst/>
              <a:latin typeface="Arial" panose="020B0604020202020204" pitchFamily="34" charset="0"/>
            </a:endParaRPr>
          </a:p>
          <a:p>
            <a:pPr marL="512064" indent="-512064" algn="l" rtl="0" eaLnBrk="1" fontAlgn="b" latinLnBrk="0" hangingPunct="1">
              <a:spcBef>
                <a:spcPts val="0"/>
              </a:spcBef>
              <a:spcAft>
                <a:spcPts val="0"/>
              </a:spcAft>
            </a:pPr>
            <a:endParaRPr lang="nb-NO" sz="1800" b="0" i="0" u="none" strike="noStrike" dirty="0">
              <a:effectLst/>
              <a:latin typeface="Arial" panose="020B0604020202020204" pitchFamily="34" charset="0"/>
            </a:endParaRPr>
          </a:p>
          <a:p>
            <a:endParaRPr lang="nb-NO" dirty="0"/>
          </a:p>
        </p:txBody>
      </p:sp>
      <p:sp>
        <p:nvSpPr>
          <p:cNvPr id="4" name="TekstSylinder 3">
            <a:extLst>
              <a:ext uri="{FF2B5EF4-FFF2-40B4-BE49-F238E27FC236}">
                <a16:creationId xmlns:a16="http://schemas.microsoft.com/office/drawing/2014/main" id="{9DE3353A-E103-6684-620B-8B6374D9A94C}"/>
              </a:ext>
            </a:extLst>
          </p:cNvPr>
          <p:cNvSpPr txBox="1"/>
          <p:nvPr/>
        </p:nvSpPr>
        <p:spPr>
          <a:xfrm rot="2125247">
            <a:off x="13788757" y="678855"/>
            <a:ext cx="2576346" cy="440762"/>
          </a:xfrm>
          <a:prstGeom prst="rect">
            <a:avLst/>
          </a:prstGeom>
          <a:noFill/>
        </p:spPr>
        <p:txBody>
          <a:bodyPr wrap="none" rtlCol="0">
            <a:spAutoFit/>
          </a:bodyPr>
          <a:lstStyle/>
          <a:p>
            <a:r>
              <a:rPr lang="nb-NO" dirty="0">
                <a:solidFill>
                  <a:srgbClr val="FF0000"/>
                </a:solidFill>
              </a:rPr>
              <a:t>Under bearbeiding</a:t>
            </a:r>
          </a:p>
        </p:txBody>
      </p:sp>
    </p:spTree>
    <p:extLst>
      <p:ext uri="{BB962C8B-B14F-4D97-AF65-F5344CB8AC3E}">
        <p14:creationId xmlns:p14="http://schemas.microsoft.com/office/powerpoint/2010/main" val="3115515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5853882C-F1E1-EFC9-C2C8-2982BD9BAA97}"/>
              </a:ext>
            </a:extLst>
          </p:cNvPr>
          <p:cNvSpPr>
            <a:spLocks noGrp="1"/>
          </p:cNvSpPr>
          <p:nvPr>
            <p:ph sz="half" idx="1"/>
          </p:nvPr>
        </p:nvSpPr>
        <p:spPr>
          <a:xfrm>
            <a:off x="1539240" y="1872663"/>
            <a:ext cx="6802397" cy="7271337"/>
          </a:xfrm>
        </p:spPr>
        <p:txBody>
          <a:bodyPr>
            <a:normAutofit fontScale="62500" lnSpcReduction="20000"/>
          </a:bodyPr>
          <a:lstStyle/>
          <a:p>
            <a:pPr fontAlgn="b">
              <a:spcBef>
                <a:spcPts val="0"/>
              </a:spcBef>
              <a:spcAft>
                <a:spcPts val="600"/>
              </a:spcAft>
              <a:buFont typeface="+mj-lt"/>
              <a:buAutoNum type="arabicPeriod"/>
            </a:pPr>
            <a:r>
              <a:rPr lang="nb-NO" sz="2900" b="0" i="0" u="none" strike="noStrike" kern="1200" dirty="0">
                <a:solidFill>
                  <a:srgbClr val="000000"/>
                </a:solidFill>
                <a:effectLst/>
                <a:latin typeface="Calibri" panose="020F0502020204030204" pitchFamily="34" charset="0"/>
              </a:rPr>
              <a:t>Livshendelsesbasert koordinering av arbeidsprosesser</a:t>
            </a:r>
          </a:p>
          <a:p>
            <a:pPr fontAlgn="b">
              <a:spcBef>
                <a:spcPts val="0"/>
              </a:spcBef>
              <a:spcAft>
                <a:spcPts val="600"/>
              </a:spcAft>
              <a:buFont typeface="+mj-lt"/>
              <a:buAutoNum type="arabicPeriod"/>
            </a:pPr>
            <a:r>
              <a:rPr lang="nb-NO" sz="2900" dirty="0">
                <a:solidFill>
                  <a:srgbClr val="000000"/>
                </a:solidFill>
                <a:latin typeface="Calibri" panose="020F0502020204030204" pitchFamily="34" charset="0"/>
              </a:rPr>
              <a:t>Nasjonalt sentralt ansvar for sentrale livshendelser</a:t>
            </a:r>
            <a:endParaRPr lang="nb-NO" sz="29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900" b="0" i="0" u="none" strike="noStrike" kern="1200" dirty="0">
                <a:solidFill>
                  <a:srgbClr val="000000"/>
                </a:solidFill>
                <a:effectLst/>
                <a:latin typeface="Calibri" panose="020F0502020204030204" pitchFamily="34" charset="0"/>
              </a:rPr>
              <a:t>Fastkontakt i offentlig sektor for utvalgte brukergrupper</a:t>
            </a:r>
            <a:endParaRPr lang="nb-NO" sz="29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900" b="0" i="0" u="none" strike="noStrike" kern="1200" dirty="0">
                <a:solidFill>
                  <a:srgbClr val="000000"/>
                </a:solidFill>
                <a:effectLst/>
                <a:latin typeface="Calibri" panose="020F0502020204030204" pitchFamily="34" charset="0"/>
              </a:rPr>
              <a:t>Koordinert finansiering av deltakelse i fellessatsinger gjennom felles porteføljestyring</a:t>
            </a:r>
            <a:endParaRPr lang="nb-NO" sz="29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900" b="0" i="0" u="none" strike="noStrike" kern="1200" dirty="0">
                <a:solidFill>
                  <a:srgbClr val="000000"/>
                </a:solidFill>
                <a:effectLst/>
                <a:latin typeface="Calibri" panose="020F0502020204030204" pitchFamily="34" charset="0"/>
              </a:rPr>
              <a:t>Felles strategi og veikart for felles porteføljestyring (utnyttelse av handlingsrom)</a:t>
            </a:r>
            <a:endParaRPr lang="nb-NO" sz="29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900" b="0" i="0" u="none" strike="noStrike" kern="1200" dirty="0">
                <a:solidFill>
                  <a:srgbClr val="000000"/>
                </a:solidFill>
                <a:effectLst/>
                <a:latin typeface="Calibri" panose="020F0502020204030204" pitchFamily="34" charset="0"/>
              </a:rPr>
              <a:t>Felles kompetansesenter for teknologi og teknologiberedskap på tvers av offentlig sektor</a:t>
            </a:r>
            <a:endParaRPr lang="nb-NO" sz="29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900" b="0" i="0" u="none" strike="noStrike" kern="1200" dirty="0">
                <a:solidFill>
                  <a:srgbClr val="000000"/>
                </a:solidFill>
                <a:effectLst/>
                <a:latin typeface="Calibri" panose="020F0502020204030204" pitchFamily="34" charset="0"/>
              </a:rPr>
              <a:t>Felles kompetansesenter for brukerinnsikt på tvers av offentlig sektor (felles </a:t>
            </a:r>
            <a:r>
              <a:rPr lang="nb-NO" sz="2900" b="0" i="0" u="none" strike="noStrike" kern="1200" dirty="0" err="1">
                <a:solidFill>
                  <a:srgbClr val="000000"/>
                </a:solidFill>
                <a:effectLst/>
                <a:latin typeface="Calibri" panose="020F0502020204030204" pitchFamily="34" charset="0"/>
              </a:rPr>
              <a:t>personas</a:t>
            </a:r>
            <a:r>
              <a:rPr lang="nb-NO" sz="2900" b="0" i="0" u="none" strike="noStrike" kern="1200" dirty="0">
                <a:solidFill>
                  <a:srgbClr val="000000"/>
                </a:solidFill>
                <a:effectLst/>
                <a:latin typeface="Calibri" panose="020F0502020204030204" pitchFamily="34" charset="0"/>
              </a:rPr>
              <a:t>-galleri, behovsbase, prosessbeskrivelser, etc.)</a:t>
            </a:r>
            <a:endParaRPr lang="nb-NO" sz="29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900" b="0" i="0" u="none" strike="noStrike" kern="1200" dirty="0">
                <a:solidFill>
                  <a:srgbClr val="000000"/>
                </a:solidFill>
                <a:effectLst/>
                <a:latin typeface="Calibri" panose="020F0502020204030204" pitchFamily="34" charset="0"/>
              </a:rPr>
              <a:t>Felles kompetansesenter ROS og DPIA vurderinger med </a:t>
            </a:r>
            <a:r>
              <a:rPr lang="nb-NO" sz="2900" b="0" i="0" u="none" strike="noStrike" kern="1200" dirty="0" err="1">
                <a:solidFill>
                  <a:srgbClr val="000000"/>
                </a:solidFill>
                <a:effectLst/>
                <a:latin typeface="Calibri" panose="020F0502020204030204" pitchFamily="34" charset="0"/>
              </a:rPr>
              <a:t>cert</a:t>
            </a:r>
            <a:r>
              <a:rPr lang="nb-NO" sz="2900" b="0" i="0" u="none" strike="noStrike" kern="1200" dirty="0">
                <a:solidFill>
                  <a:srgbClr val="000000"/>
                </a:solidFill>
                <a:effectLst/>
                <a:latin typeface="Calibri" panose="020F0502020204030204" pitchFamily="34" charset="0"/>
              </a:rPr>
              <a:t> funksjon</a:t>
            </a:r>
            <a:endParaRPr lang="nb-NO" sz="29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900" b="0" i="0" u="none" strike="noStrike" kern="1200" dirty="0">
                <a:solidFill>
                  <a:srgbClr val="000000"/>
                </a:solidFill>
                <a:effectLst/>
                <a:latin typeface="Calibri" panose="020F0502020204030204" pitchFamily="34" charset="0"/>
              </a:rPr>
              <a:t>Felles miljø for koordinering av begrep</a:t>
            </a:r>
            <a:endParaRPr lang="nb-NO" sz="29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900" b="0" i="0" u="none" strike="noStrike" kern="1200" dirty="0">
                <a:solidFill>
                  <a:srgbClr val="000000"/>
                </a:solidFill>
                <a:effectLst/>
                <a:latin typeface="Calibri" panose="020F0502020204030204" pitchFamily="34" charset="0"/>
              </a:rPr>
              <a:t>Felles kompetansesenter for analyse og statistikk</a:t>
            </a:r>
          </a:p>
          <a:p>
            <a:pPr fontAlgn="b">
              <a:spcBef>
                <a:spcPts val="0"/>
              </a:spcBef>
              <a:spcAft>
                <a:spcPts val="600"/>
              </a:spcAft>
              <a:buFont typeface="+mj-lt"/>
              <a:buAutoNum type="arabicPeriod"/>
            </a:pPr>
            <a:r>
              <a:rPr lang="nb-NO" sz="2900" dirty="0">
                <a:solidFill>
                  <a:srgbClr val="000000"/>
                </a:solidFill>
                <a:latin typeface="Calibri" panose="020F0502020204030204" pitchFamily="34" charset="0"/>
              </a:rPr>
              <a:t>Avklaring av hvem som er ansvarlig for hvilke begrep</a:t>
            </a:r>
          </a:p>
          <a:p>
            <a:pPr fontAlgn="b">
              <a:spcBef>
                <a:spcPts val="0"/>
              </a:spcBef>
              <a:spcAft>
                <a:spcPts val="600"/>
              </a:spcAft>
              <a:buFont typeface="+mj-lt"/>
              <a:buAutoNum type="arabicPeriod"/>
            </a:pPr>
            <a:r>
              <a:rPr lang="nb-NO" sz="2900" dirty="0">
                <a:solidFill>
                  <a:srgbClr val="000000"/>
                </a:solidFill>
                <a:latin typeface="Calibri" panose="020F0502020204030204" pitchFamily="34" charset="0"/>
              </a:rPr>
              <a:t>Felles SLA for fellesløsninger</a:t>
            </a:r>
          </a:p>
          <a:p>
            <a:pPr fontAlgn="b">
              <a:spcBef>
                <a:spcPts val="0"/>
              </a:spcBef>
              <a:spcAft>
                <a:spcPts val="600"/>
              </a:spcAft>
              <a:buFont typeface="+mj-lt"/>
              <a:buAutoNum type="arabicPeriod"/>
            </a:pPr>
            <a:r>
              <a:rPr lang="nb-NO" sz="2900" dirty="0">
                <a:solidFill>
                  <a:srgbClr val="000000"/>
                </a:solidFill>
                <a:latin typeface="Calibri" panose="020F0502020204030204" pitchFamily="34" charset="0"/>
              </a:rPr>
              <a:t>Anbefalte krav i referansekatalogen til samhandling</a:t>
            </a:r>
          </a:p>
          <a:p>
            <a:pPr fontAlgn="b">
              <a:spcBef>
                <a:spcPts val="0"/>
              </a:spcBef>
              <a:spcAft>
                <a:spcPts val="600"/>
              </a:spcAft>
              <a:buFont typeface="+mj-lt"/>
              <a:buAutoNum type="arabicPeriod"/>
            </a:pPr>
            <a:r>
              <a:rPr lang="nb-NO" sz="2900" dirty="0">
                <a:solidFill>
                  <a:srgbClr val="000000"/>
                </a:solidFill>
                <a:latin typeface="Calibri" panose="020F0502020204030204" pitchFamily="34" charset="0"/>
              </a:rPr>
              <a:t>Finansieringsordning gjennom spleis mellom offentlige virksomheter</a:t>
            </a:r>
          </a:p>
          <a:p>
            <a:pPr fontAlgn="b">
              <a:spcBef>
                <a:spcPts val="0"/>
              </a:spcBef>
              <a:spcAft>
                <a:spcPts val="600"/>
              </a:spcAft>
              <a:buFont typeface="+mj-lt"/>
              <a:buAutoNum type="arabicPeriod"/>
            </a:pPr>
            <a:r>
              <a:rPr lang="nb-NO" sz="2900" dirty="0">
                <a:solidFill>
                  <a:srgbClr val="000000"/>
                </a:solidFill>
                <a:latin typeface="Calibri" panose="020F0502020204030204" pitchFamily="34" charset="0"/>
              </a:rPr>
              <a:t>Samarbeidskonstellasjon internt i offentlig sektor og med privat sektor (Ala DSOP men bredere eller flere)</a:t>
            </a:r>
          </a:p>
          <a:p>
            <a:pPr fontAlgn="b">
              <a:spcBef>
                <a:spcPts val="0"/>
              </a:spcBef>
              <a:spcAft>
                <a:spcPts val="600"/>
              </a:spcAft>
              <a:buFont typeface="+mj-lt"/>
              <a:buAutoNum type="arabicPeriod"/>
            </a:pPr>
            <a:r>
              <a:rPr lang="nb-NO" sz="2900" dirty="0">
                <a:solidFill>
                  <a:srgbClr val="000000"/>
                </a:solidFill>
                <a:latin typeface="Calibri" panose="020F0502020204030204" pitchFamily="34" charset="0"/>
              </a:rPr>
              <a:t>Felles merkevarebygging</a:t>
            </a:r>
          </a:p>
          <a:p>
            <a:pPr fontAlgn="b">
              <a:spcBef>
                <a:spcPts val="0"/>
              </a:spcBef>
              <a:spcAft>
                <a:spcPts val="600"/>
              </a:spcAft>
              <a:buFont typeface="+mj-lt"/>
              <a:buAutoNum type="arabicPeriod"/>
            </a:pPr>
            <a:r>
              <a:rPr lang="nb-NO" sz="2900" dirty="0">
                <a:solidFill>
                  <a:srgbClr val="000000"/>
                </a:solidFill>
                <a:latin typeface="Calibri" panose="020F0502020204030204" pitchFamily="34" charset="0"/>
              </a:rPr>
              <a:t>Kulturendring i offentlig sektor fra kontroll til omsorg</a:t>
            </a:r>
          </a:p>
          <a:p>
            <a:pPr fontAlgn="b">
              <a:spcBef>
                <a:spcPts val="0"/>
              </a:spcBef>
              <a:spcAft>
                <a:spcPts val="600"/>
              </a:spcAft>
              <a:buFont typeface="+mj-lt"/>
              <a:buAutoNum type="arabicPeriod"/>
            </a:pPr>
            <a:r>
              <a:rPr lang="nb-NO" sz="2900" dirty="0">
                <a:solidFill>
                  <a:srgbClr val="000000"/>
                </a:solidFill>
                <a:latin typeface="Calibri" panose="020F0502020204030204" pitchFamily="34" charset="0"/>
              </a:rPr>
              <a:t>Rammeverk for samhandling</a:t>
            </a:r>
          </a:p>
          <a:p>
            <a:pPr fontAlgn="b">
              <a:spcBef>
                <a:spcPts val="0"/>
              </a:spcBef>
              <a:spcAft>
                <a:spcPts val="600"/>
              </a:spcAft>
            </a:pPr>
            <a:endParaRPr lang="nb-NO" sz="2400" dirty="0">
              <a:solidFill>
                <a:srgbClr val="000000"/>
              </a:solidFill>
              <a:latin typeface="Calibri" panose="020F0502020204030204" pitchFamily="34" charset="0"/>
            </a:endParaRPr>
          </a:p>
          <a:p>
            <a:pPr fontAlgn="b">
              <a:spcBef>
                <a:spcPts val="0"/>
              </a:spcBef>
              <a:spcAft>
                <a:spcPts val="600"/>
              </a:spcAft>
            </a:pPr>
            <a:endParaRPr lang="nb-NO" sz="2400" b="0" i="0" u="none" strike="noStrike" dirty="0">
              <a:effectLst/>
              <a:latin typeface="Arial" panose="020B0604020202020204" pitchFamily="34" charset="0"/>
            </a:endParaRPr>
          </a:p>
          <a:p>
            <a:endParaRPr lang="nb-NO" dirty="0"/>
          </a:p>
        </p:txBody>
      </p:sp>
      <p:sp>
        <p:nvSpPr>
          <p:cNvPr id="6" name="Plassholder for innhold 5">
            <a:extLst>
              <a:ext uri="{FF2B5EF4-FFF2-40B4-BE49-F238E27FC236}">
                <a16:creationId xmlns:a16="http://schemas.microsoft.com/office/drawing/2014/main" id="{E7AA774E-33FF-5908-8E41-6E8EEAA0EA1B}"/>
              </a:ext>
            </a:extLst>
          </p:cNvPr>
          <p:cNvSpPr>
            <a:spLocks noGrp="1"/>
          </p:cNvSpPr>
          <p:nvPr>
            <p:ph sz="half" idx="2"/>
          </p:nvPr>
        </p:nvSpPr>
        <p:spPr>
          <a:xfrm>
            <a:off x="8549640" y="1878531"/>
            <a:ext cx="7543799" cy="7026442"/>
          </a:xfrm>
        </p:spPr>
        <p:txBody>
          <a:bodyPr>
            <a:normAutofit fontScale="25000" lnSpcReduction="20000"/>
          </a:bodyPr>
          <a:lstStyle/>
          <a:p>
            <a:pPr marL="684000" indent="-684000" fontAlgn="b">
              <a:lnSpc>
                <a:spcPct val="110000"/>
              </a:lnSpc>
              <a:spcBef>
                <a:spcPts val="0"/>
              </a:spcBef>
              <a:spcAft>
                <a:spcPts val="600"/>
              </a:spcAft>
              <a:buFont typeface="+mj-lt"/>
              <a:buAutoNum type="arabicPeriod" startAt="19"/>
            </a:pPr>
            <a:r>
              <a:rPr lang="nb-NO" sz="7200" dirty="0">
                <a:solidFill>
                  <a:srgbClr val="000000"/>
                </a:solidFill>
                <a:latin typeface="Calibri" panose="020F0502020204030204" pitchFamily="34" charset="0"/>
              </a:rPr>
              <a:t>Indikatorer for samsvar med sentrale krav, anbefalinger, veiledninger og fellesløsninger</a:t>
            </a:r>
          </a:p>
          <a:p>
            <a:pPr marL="684000" indent="-684000" fontAlgn="b">
              <a:lnSpc>
                <a:spcPct val="110000"/>
              </a:lnSpc>
              <a:spcBef>
                <a:spcPts val="0"/>
              </a:spcBef>
              <a:spcAft>
                <a:spcPts val="600"/>
              </a:spcAft>
              <a:buFont typeface="+mj-lt"/>
              <a:buAutoNum type="arabicPeriod" startAt="19"/>
            </a:pPr>
            <a:r>
              <a:rPr lang="nb-NO" sz="7200" dirty="0">
                <a:solidFill>
                  <a:srgbClr val="000000"/>
                </a:solidFill>
                <a:latin typeface="Calibri" panose="020F0502020204030204" pitchFamily="34" charset="0"/>
              </a:rPr>
              <a:t>Offentlige virksomheter må lage egne planer for hvordan de skal understøtte nasjonal digitaliseringsstrategi (tilsvarende EU-modell)</a:t>
            </a:r>
          </a:p>
          <a:p>
            <a:pPr marL="684000" indent="-684000" fontAlgn="b">
              <a:lnSpc>
                <a:spcPct val="110000"/>
              </a:lnSpc>
              <a:spcBef>
                <a:spcPts val="0"/>
              </a:spcBef>
              <a:spcAft>
                <a:spcPts val="600"/>
              </a:spcAft>
              <a:buFont typeface="+mj-lt"/>
              <a:buAutoNum type="arabicPeriod" startAt="19"/>
            </a:pPr>
            <a:r>
              <a:rPr lang="nb-NO" sz="7200" dirty="0">
                <a:solidFill>
                  <a:srgbClr val="000000"/>
                </a:solidFill>
                <a:latin typeface="Calibri" panose="020F0502020204030204" pitchFamily="34" charset="0"/>
              </a:rPr>
              <a:t>Årlig møte der ledere av offentlige virksomheter møtes og blir enig om felles intensjoner for samhandling (Parisavtalen)</a:t>
            </a:r>
          </a:p>
          <a:p>
            <a:pPr marL="684000" indent="-684000" fontAlgn="b">
              <a:lnSpc>
                <a:spcPct val="110000"/>
              </a:lnSpc>
              <a:spcBef>
                <a:spcPts val="0"/>
              </a:spcBef>
              <a:spcAft>
                <a:spcPts val="600"/>
              </a:spcAft>
              <a:buFont typeface="+mj-lt"/>
              <a:buAutoNum type="arabicPeriod" startAt="19"/>
            </a:pPr>
            <a:r>
              <a:rPr lang="nb-NO" sz="7200" dirty="0">
                <a:solidFill>
                  <a:srgbClr val="000000"/>
                </a:solidFill>
                <a:latin typeface="Calibri" panose="020F0502020204030204" pitchFamily="34" charset="0"/>
              </a:rPr>
              <a:t>Sømløs overgang mellom pålogging av offentlige og private tjenester</a:t>
            </a:r>
          </a:p>
          <a:p>
            <a:pPr marL="684000" indent="-684000" fontAlgn="b">
              <a:lnSpc>
                <a:spcPct val="110000"/>
              </a:lnSpc>
              <a:spcBef>
                <a:spcPts val="0"/>
              </a:spcBef>
              <a:spcAft>
                <a:spcPts val="600"/>
              </a:spcAft>
              <a:buFont typeface="+mj-lt"/>
              <a:buAutoNum type="arabicPeriod" startAt="19"/>
            </a:pPr>
            <a:r>
              <a:rPr lang="nb-NO" sz="7200" dirty="0">
                <a:solidFill>
                  <a:srgbClr val="000000"/>
                </a:solidFill>
                <a:latin typeface="Calibri" panose="020F0502020204030204" pitchFamily="34" charset="0"/>
              </a:rPr>
              <a:t>Rammeverk for finansiering av fellesløsninger</a:t>
            </a:r>
          </a:p>
          <a:p>
            <a:pPr marL="684000" indent="-684000" fontAlgn="b">
              <a:lnSpc>
                <a:spcPct val="110000"/>
              </a:lnSpc>
              <a:spcBef>
                <a:spcPts val="0"/>
              </a:spcBef>
              <a:spcAft>
                <a:spcPts val="600"/>
              </a:spcAft>
              <a:buFont typeface="+mj-lt"/>
              <a:buAutoNum type="arabicPeriod" startAt="19"/>
            </a:pPr>
            <a:r>
              <a:rPr lang="nb-NO" sz="7200" dirty="0">
                <a:solidFill>
                  <a:srgbClr val="000000"/>
                </a:solidFill>
                <a:latin typeface="Calibri" panose="020F0502020204030204" pitchFamily="34" charset="0"/>
              </a:rPr>
              <a:t>Krav til å følge felles retningslinjer, for å få støtte fra medfinansieringsordningen</a:t>
            </a:r>
          </a:p>
          <a:p>
            <a:pPr marL="684000" indent="-684000" fontAlgn="b">
              <a:lnSpc>
                <a:spcPct val="110000"/>
              </a:lnSpc>
              <a:spcBef>
                <a:spcPts val="0"/>
              </a:spcBef>
              <a:spcAft>
                <a:spcPts val="600"/>
              </a:spcAft>
              <a:buFont typeface="+mj-lt"/>
              <a:buAutoNum type="arabicPeriod" startAt="19"/>
            </a:pPr>
            <a:r>
              <a:rPr lang="nb-NO" sz="7200" dirty="0">
                <a:solidFill>
                  <a:srgbClr val="000000"/>
                </a:solidFill>
                <a:latin typeface="Calibri" panose="020F0502020204030204" pitchFamily="34" charset="0"/>
              </a:rPr>
              <a:t>Måleindikatorer for virksomheters evne til å følge </a:t>
            </a:r>
            <a:r>
              <a:rPr lang="nb-NO" sz="7200" dirty="0" err="1">
                <a:solidFill>
                  <a:srgbClr val="000000"/>
                </a:solidFill>
                <a:latin typeface="Calibri" panose="020F0502020204030204" pitchFamily="34" charset="0"/>
              </a:rPr>
              <a:t>felleskrav</a:t>
            </a:r>
            <a:endParaRPr lang="nb-NO" sz="7200" dirty="0">
              <a:solidFill>
                <a:srgbClr val="000000"/>
              </a:solidFill>
              <a:latin typeface="Calibri" panose="020F0502020204030204" pitchFamily="34" charset="0"/>
            </a:endParaRPr>
          </a:p>
          <a:p>
            <a:pPr marL="684000" indent="-684000" fontAlgn="b">
              <a:lnSpc>
                <a:spcPct val="110000"/>
              </a:lnSpc>
              <a:spcBef>
                <a:spcPts val="0"/>
              </a:spcBef>
              <a:spcAft>
                <a:spcPts val="600"/>
              </a:spcAft>
              <a:buFont typeface="+mj-lt"/>
              <a:buAutoNum type="arabicPeriod" startAt="19"/>
            </a:pPr>
            <a:r>
              <a:rPr lang="nb-NO" sz="7200" dirty="0">
                <a:solidFill>
                  <a:srgbClr val="000000"/>
                </a:solidFill>
                <a:latin typeface="Calibri" panose="020F0502020204030204" pitchFamily="34" charset="0"/>
              </a:rPr>
              <a:t>Felles redaksjon for sentrale portaler og digitale assistenter</a:t>
            </a:r>
          </a:p>
          <a:p>
            <a:pPr marL="684000" indent="-684000" fontAlgn="b">
              <a:lnSpc>
                <a:spcPct val="110000"/>
              </a:lnSpc>
              <a:spcBef>
                <a:spcPts val="0"/>
              </a:spcBef>
              <a:spcAft>
                <a:spcPts val="600"/>
              </a:spcAft>
              <a:buFont typeface="+mj-lt"/>
              <a:buAutoNum type="arabicPeriod" startAt="19"/>
            </a:pPr>
            <a:r>
              <a:rPr lang="nb-NO" sz="7200" dirty="0">
                <a:solidFill>
                  <a:srgbClr val="000000"/>
                </a:solidFill>
                <a:latin typeface="Calibri" panose="020F0502020204030204" pitchFamily="34" charset="0"/>
              </a:rPr>
              <a:t>Felles norm for informasjonssikkerhet på tvers</a:t>
            </a:r>
          </a:p>
          <a:p>
            <a:pPr marL="684000" indent="-684000" fontAlgn="b">
              <a:lnSpc>
                <a:spcPct val="110000"/>
              </a:lnSpc>
              <a:spcBef>
                <a:spcPts val="0"/>
              </a:spcBef>
              <a:spcAft>
                <a:spcPts val="600"/>
              </a:spcAft>
              <a:buFont typeface="+mj-lt"/>
              <a:buAutoNum type="arabicPeriod" startAt="19"/>
            </a:pPr>
            <a:r>
              <a:rPr lang="nb-NO" sz="7200" dirty="0">
                <a:solidFill>
                  <a:srgbClr val="000000"/>
                </a:solidFill>
                <a:latin typeface="Calibri" panose="020F0502020204030204" pitchFamily="34" charset="0"/>
              </a:rPr>
              <a:t>Styrke Riksrevisors rolle på IT-siden</a:t>
            </a:r>
          </a:p>
          <a:p>
            <a:pPr marL="684000" indent="-684000" fontAlgn="b">
              <a:lnSpc>
                <a:spcPct val="110000"/>
              </a:lnSpc>
              <a:spcBef>
                <a:spcPts val="0"/>
              </a:spcBef>
              <a:spcAft>
                <a:spcPts val="600"/>
              </a:spcAft>
              <a:buFont typeface="+mj-lt"/>
              <a:buAutoNum type="arabicPeriod" startAt="19"/>
            </a:pPr>
            <a:r>
              <a:rPr lang="nb-NO" sz="7200" dirty="0">
                <a:solidFill>
                  <a:srgbClr val="000000"/>
                </a:solidFill>
                <a:latin typeface="Calibri" panose="020F0502020204030204" pitchFamily="34" charset="0"/>
              </a:rPr>
              <a:t>Beskrivelse av økosystem i offentlig sektor for digital tjenesteyting</a:t>
            </a:r>
          </a:p>
          <a:p>
            <a:pPr marL="684000" indent="-684000" fontAlgn="b">
              <a:lnSpc>
                <a:spcPct val="110000"/>
              </a:lnSpc>
              <a:spcBef>
                <a:spcPts val="0"/>
              </a:spcBef>
              <a:spcAft>
                <a:spcPts val="600"/>
              </a:spcAft>
              <a:buFont typeface="+mj-lt"/>
              <a:buAutoNum type="arabicPeriod" startAt="19"/>
            </a:pPr>
            <a:r>
              <a:rPr lang="nb-NO" sz="7200" dirty="0">
                <a:solidFill>
                  <a:srgbClr val="000000"/>
                </a:solidFill>
                <a:latin typeface="Calibri" panose="020F0502020204030204" pitchFamily="34" charset="0"/>
              </a:rPr>
              <a:t>Beskrivelse av økosystem i offentlig sektor for tjenesteproduksjon (manuelle tjenester)</a:t>
            </a:r>
          </a:p>
          <a:p>
            <a:pPr marL="684000" indent="-684000" fontAlgn="b">
              <a:lnSpc>
                <a:spcPct val="110000"/>
              </a:lnSpc>
              <a:spcBef>
                <a:spcPts val="0"/>
              </a:spcBef>
              <a:spcAft>
                <a:spcPts val="600"/>
              </a:spcAft>
              <a:buFont typeface="+mj-lt"/>
              <a:buAutoNum type="arabicPeriod" startAt="19"/>
            </a:pPr>
            <a:r>
              <a:rPr lang="nb-NO" sz="7200" dirty="0">
                <a:solidFill>
                  <a:srgbClr val="000000"/>
                </a:solidFill>
                <a:latin typeface="Calibri" panose="020F0502020204030204" pitchFamily="34" charset="0"/>
              </a:rPr>
              <a:t>Standard for datakvalitet</a:t>
            </a:r>
          </a:p>
          <a:p>
            <a:pPr marL="684000" indent="-684000" fontAlgn="b">
              <a:lnSpc>
                <a:spcPct val="110000"/>
              </a:lnSpc>
              <a:spcBef>
                <a:spcPts val="0"/>
              </a:spcBef>
              <a:spcAft>
                <a:spcPts val="600"/>
              </a:spcAft>
              <a:buFont typeface="+mj-lt"/>
              <a:buAutoNum type="arabicPeriod" startAt="19"/>
            </a:pPr>
            <a:r>
              <a:rPr lang="nb-NO" sz="7200" dirty="0">
                <a:solidFill>
                  <a:srgbClr val="000000"/>
                </a:solidFill>
                <a:latin typeface="Calibri" panose="020F0502020204030204" pitchFamily="34" charset="0"/>
              </a:rPr>
              <a:t>Lede an en offentlig debatt i samfunnet for økt modning innen området</a:t>
            </a:r>
          </a:p>
          <a:p>
            <a:pPr marL="684000" indent="-684000" fontAlgn="b">
              <a:lnSpc>
                <a:spcPct val="110000"/>
              </a:lnSpc>
              <a:spcBef>
                <a:spcPts val="0"/>
              </a:spcBef>
              <a:spcAft>
                <a:spcPts val="600"/>
              </a:spcAft>
              <a:buFont typeface="+mj-lt"/>
              <a:buAutoNum type="arabicPeriod" startAt="19"/>
            </a:pPr>
            <a:r>
              <a:rPr lang="nb-NO" sz="7200" dirty="0">
                <a:solidFill>
                  <a:srgbClr val="000000"/>
                </a:solidFill>
                <a:latin typeface="Calibri" panose="020F0502020204030204" pitchFamily="34" charset="0"/>
              </a:rPr>
              <a:t>Veiledninger - her kan man liste opp mye</a:t>
            </a:r>
          </a:p>
          <a:p>
            <a:pPr marL="684000" indent="-684000" fontAlgn="b">
              <a:lnSpc>
                <a:spcPct val="110000"/>
              </a:lnSpc>
              <a:spcBef>
                <a:spcPts val="0"/>
              </a:spcBef>
              <a:spcAft>
                <a:spcPts val="600"/>
              </a:spcAft>
              <a:buFont typeface="+mj-lt"/>
              <a:buAutoNum type="arabicPeriod" startAt="19"/>
            </a:pPr>
            <a:r>
              <a:rPr lang="nb-NO" sz="7200" dirty="0">
                <a:solidFill>
                  <a:srgbClr val="000000"/>
                </a:solidFill>
                <a:latin typeface="Calibri" panose="020F0502020204030204" pitchFamily="34" charset="0"/>
              </a:rPr>
              <a:t>Rammeverk for hendelsesstyrt arkitektur</a:t>
            </a:r>
          </a:p>
          <a:p>
            <a:pPr marL="684000" indent="-684000" fontAlgn="b">
              <a:lnSpc>
                <a:spcPct val="110000"/>
              </a:lnSpc>
              <a:spcBef>
                <a:spcPts val="0"/>
              </a:spcBef>
              <a:spcAft>
                <a:spcPts val="600"/>
              </a:spcAft>
              <a:buFont typeface="+mj-lt"/>
              <a:buAutoNum type="arabicPeriod" startAt="19"/>
            </a:pPr>
            <a:r>
              <a:rPr lang="nb-NO" sz="7200" dirty="0">
                <a:solidFill>
                  <a:srgbClr val="000000"/>
                </a:solidFill>
                <a:latin typeface="Calibri" panose="020F0502020204030204" pitchFamily="34" charset="0"/>
              </a:rPr>
              <a:t>Retning og føringer for nye teknologier som f.eks. KI</a:t>
            </a:r>
          </a:p>
          <a:p>
            <a:endParaRPr lang="nb-NO" dirty="0"/>
          </a:p>
        </p:txBody>
      </p:sp>
      <p:sp>
        <p:nvSpPr>
          <p:cNvPr id="4" name="Tittel 3">
            <a:extLst>
              <a:ext uri="{FF2B5EF4-FFF2-40B4-BE49-F238E27FC236}">
                <a16:creationId xmlns:a16="http://schemas.microsoft.com/office/drawing/2014/main" id="{5DBEE05C-D092-D904-D4E2-92CB79A8BEFE}"/>
              </a:ext>
            </a:extLst>
          </p:cNvPr>
          <p:cNvSpPr>
            <a:spLocks noGrp="1"/>
          </p:cNvSpPr>
          <p:nvPr>
            <p:ph type="title"/>
          </p:nvPr>
        </p:nvSpPr>
        <p:spPr>
          <a:xfrm>
            <a:off x="1539240" y="1180167"/>
            <a:ext cx="15133319" cy="692497"/>
          </a:xfrm>
        </p:spPr>
        <p:txBody>
          <a:bodyPr/>
          <a:lstStyle/>
          <a:p>
            <a:r>
              <a:rPr lang="nb-NO"/>
              <a:t>Virkemidler for organisatorisk samhandlingsevne</a:t>
            </a:r>
          </a:p>
        </p:txBody>
      </p:sp>
      <p:sp>
        <p:nvSpPr>
          <p:cNvPr id="2" name="TekstSylinder 1">
            <a:extLst>
              <a:ext uri="{FF2B5EF4-FFF2-40B4-BE49-F238E27FC236}">
                <a16:creationId xmlns:a16="http://schemas.microsoft.com/office/drawing/2014/main" id="{34B19805-B377-026E-FFCE-BDF6382A68CC}"/>
              </a:ext>
            </a:extLst>
          </p:cNvPr>
          <p:cNvSpPr txBox="1"/>
          <p:nvPr/>
        </p:nvSpPr>
        <p:spPr>
          <a:xfrm rot="2125247">
            <a:off x="13788757" y="678855"/>
            <a:ext cx="2576346" cy="440762"/>
          </a:xfrm>
          <a:prstGeom prst="rect">
            <a:avLst/>
          </a:prstGeom>
          <a:noFill/>
        </p:spPr>
        <p:txBody>
          <a:bodyPr wrap="none" rtlCol="0">
            <a:spAutoFit/>
          </a:bodyPr>
          <a:lstStyle/>
          <a:p>
            <a:r>
              <a:rPr lang="nb-NO" dirty="0">
                <a:solidFill>
                  <a:srgbClr val="FF0000"/>
                </a:solidFill>
              </a:rPr>
              <a:t>Under bearbeiding</a:t>
            </a:r>
          </a:p>
        </p:txBody>
      </p:sp>
    </p:spTree>
    <p:extLst>
      <p:ext uri="{BB962C8B-B14F-4D97-AF65-F5344CB8AC3E}">
        <p14:creationId xmlns:p14="http://schemas.microsoft.com/office/powerpoint/2010/main" val="3656477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929F96-9B81-5405-00DE-8C96811F57A0}"/>
              </a:ext>
            </a:extLst>
          </p:cNvPr>
          <p:cNvSpPr>
            <a:spLocks noGrp="1"/>
          </p:cNvSpPr>
          <p:nvPr>
            <p:ph type="title"/>
          </p:nvPr>
        </p:nvSpPr>
        <p:spPr/>
        <p:txBody>
          <a:bodyPr/>
          <a:lstStyle/>
          <a:p>
            <a:r>
              <a:rPr lang="nb-NO"/>
              <a:t>Virkemidler for semantisk samhandlingsevne</a:t>
            </a:r>
          </a:p>
        </p:txBody>
      </p:sp>
      <p:sp>
        <p:nvSpPr>
          <p:cNvPr id="3" name="Plassholder for innhold 2">
            <a:extLst>
              <a:ext uri="{FF2B5EF4-FFF2-40B4-BE49-F238E27FC236}">
                <a16:creationId xmlns:a16="http://schemas.microsoft.com/office/drawing/2014/main" id="{8FA3C017-9C0B-DD06-2904-01BB3AFA4D2C}"/>
              </a:ext>
            </a:extLst>
          </p:cNvPr>
          <p:cNvSpPr>
            <a:spLocks noGrp="1"/>
          </p:cNvSpPr>
          <p:nvPr>
            <p:ph idx="1"/>
          </p:nvPr>
        </p:nvSpPr>
        <p:spPr/>
        <p:txBody>
          <a:bodyPr>
            <a:normAutofit lnSpcReduction="10000"/>
          </a:bodyPr>
          <a:lstStyle/>
          <a:p>
            <a:pPr fontAlgn="b">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Felles begreper/ grunndata</a:t>
            </a:r>
            <a:endParaRPr lang="nb-NO" sz="24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Koordinering av begrep</a:t>
            </a:r>
            <a:endParaRPr lang="nb-NO" sz="24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Felleskodeliste for merking av informasjonsartikler</a:t>
            </a:r>
            <a:endParaRPr lang="nb-NO" sz="24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Felles kodeliste for merking av tjenester</a:t>
            </a:r>
            <a:endParaRPr lang="nb-NO" sz="24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Felles kodeliste, LOS</a:t>
            </a:r>
            <a:endParaRPr lang="nb-NO" sz="24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Standard for arbeid med begreper</a:t>
            </a:r>
            <a:endParaRPr lang="nb-NO" sz="24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Standard for  begrepsharmonisering og begrepsdifferensiering</a:t>
            </a:r>
            <a:endParaRPr lang="nb-NO" sz="24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Felles designprinsipper</a:t>
            </a:r>
            <a:endParaRPr lang="nb-NO" sz="24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Standard for ulike relasjonstyper til barn og hvilken informasjon, funksjonalitet og beslutningsmyndighet hver relasjonstype skal ha</a:t>
            </a:r>
            <a:endParaRPr lang="nb-NO" sz="24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Veileder orden i eget hus</a:t>
            </a:r>
            <a:endParaRPr lang="nb-NO" sz="24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Veileder for hvordan tjenester utformes for å gi brukere med ulike forutsetninger tilsvarende tilgang til å utforme plikter og utløse rettigheter</a:t>
            </a:r>
            <a:endParaRPr lang="nb-NO" sz="24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400" b="0" i="0" u="none" strike="noStrike" kern="1200" dirty="0">
                <a:solidFill>
                  <a:srgbClr val="000000"/>
                </a:solidFill>
                <a:effectLst/>
                <a:latin typeface="Calibri" panose="020F0502020204030204" pitchFamily="34" charset="0"/>
              </a:rPr>
              <a:t>Tilbakemeldinger på sentrale krav i forbindelse med Digitaliseringsrådets rådgivning</a:t>
            </a:r>
            <a:endParaRPr lang="nb-NO" sz="2400" b="0" i="0" u="none" strike="noStrike" dirty="0">
              <a:effectLst/>
              <a:latin typeface="Arial" panose="020B0604020202020204" pitchFamily="34" charset="0"/>
            </a:endParaRPr>
          </a:p>
          <a:p>
            <a:endParaRPr lang="nb-NO" dirty="0"/>
          </a:p>
        </p:txBody>
      </p:sp>
      <p:sp>
        <p:nvSpPr>
          <p:cNvPr id="4" name="TekstSylinder 3">
            <a:extLst>
              <a:ext uri="{FF2B5EF4-FFF2-40B4-BE49-F238E27FC236}">
                <a16:creationId xmlns:a16="http://schemas.microsoft.com/office/drawing/2014/main" id="{9FAF24B6-7255-73AE-670C-57A83E9E3765}"/>
              </a:ext>
            </a:extLst>
          </p:cNvPr>
          <p:cNvSpPr txBox="1"/>
          <p:nvPr/>
        </p:nvSpPr>
        <p:spPr>
          <a:xfrm rot="2125247">
            <a:off x="13788757" y="678855"/>
            <a:ext cx="2576346" cy="440762"/>
          </a:xfrm>
          <a:prstGeom prst="rect">
            <a:avLst/>
          </a:prstGeom>
          <a:noFill/>
        </p:spPr>
        <p:txBody>
          <a:bodyPr wrap="none" rtlCol="0">
            <a:spAutoFit/>
          </a:bodyPr>
          <a:lstStyle/>
          <a:p>
            <a:r>
              <a:rPr lang="nb-NO" dirty="0">
                <a:solidFill>
                  <a:srgbClr val="FF0000"/>
                </a:solidFill>
              </a:rPr>
              <a:t>Under bearbeiding</a:t>
            </a:r>
          </a:p>
        </p:txBody>
      </p:sp>
    </p:spTree>
    <p:extLst>
      <p:ext uri="{BB962C8B-B14F-4D97-AF65-F5344CB8AC3E}">
        <p14:creationId xmlns:p14="http://schemas.microsoft.com/office/powerpoint/2010/main" val="1378962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B92FED37-BDA9-01F8-E477-627502B69BFE}"/>
              </a:ext>
            </a:extLst>
          </p:cNvPr>
          <p:cNvSpPr>
            <a:spLocks noGrp="1"/>
          </p:cNvSpPr>
          <p:nvPr>
            <p:ph sz="half" idx="1"/>
          </p:nvPr>
        </p:nvSpPr>
        <p:spPr>
          <a:xfrm>
            <a:off x="2364231" y="2254045"/>
            <a:ext cx="5977406" cy="5776686"/>
          </a:xfrm>
        </p:spPr>
        <p:txBody>
          <a:bodyPr>
            <a:noAutofit/>
          </a:bodyPr>
          <a:lstStyle/>
          <a:p>
            <a:pPr algn="l" rtl="0" eaLnBrk="1" fontAlgn="b" latinLnBrk="0" hangingPunct="1">
              <a:spcBef>
                <a:spcPts val="0"/>
              </a:spcBef>
              <a:spcAft>
                <a:spcPts val="600"/>
              </a:spcAft>
              <a:buFont typeface="+mj-lt"/>
              <a:buAutoNum type="arabicPeriod"/>
            </a:pPr>
            <a:r>
              <a:rPr lang="nb-NO" sz="2000" b="0" i="0" u="none" strike="noStrike" kern="1200" dirty="0">
                <a:solidFill>
                  <a:srgbClr val="000000"/>
                </a:solidFill>
                <a:effectLst/>
                <a:latin typeface="Calibri" panose="020F0502020204030204" pitchFamily="34" charset="0"/>
              </a:rPr>
              <a:t>Standard for beskrivelse av datasett</a:t>
            </a:r>
            <a:endParaRPr lang="nb-NO" sz="2000" b="0" i="0" u="none" strike="noStrike" dirty="0">
              <a:effectLst/>
              <a:latin typeface="Arial" panose="020B0604020202020204" pitchFamily="34" charset="0"/>
            </a:endParaRPr>
          </a:p>
          <a:p>
            <a:pPr algn="l" rtl="0" eaLnBrk="1" fontAlgn="b" latinLnBrk="0" hangingPunct="1">
              <a:spcBef>
                <a:spcPts val="0"/>
              </a:spcBef>
              <a:spcAft>
                <a:spcPts val="600"/>
              </a:spcAft>
              <a:buFont typeface="+mj-lt"/>
              <a:buAutoNum type="arabicPeriod"/>
            </a:pPr>
            <a:r>
              <a:rPr lang="nb-NO" sz="2000" b="0" i="0" u="none" strike="noStrike" kern="1200" dirty="0">
                <a:solidFill>
                  <a:srgbClr val="000000"/>
                </a:solidFill>
                <a:effectLst/>
                <a:latin typeface="Calibri" panose="020F0502020204030204" pitchFamily="34" charset="0"/>
              </a:rPr>
              <a:t>Standard for tjeneste og hendelsesbeskrivelser</a:t>
            </a:r>
            <a:endParaRPr lang="nb-NO" sz="2000" b="0" i="0" u="none" strike="noStrike" dirty="0">
              <a:effectLst/>
              <a:latin typeface="Arial" panose="020B0604020202020204" pitchFamily="34" charset="0"/>
            </a:endParaRPr>
          </a:p>
          <a:p>
            <a:pPr algn="l" rtl="0" eaLnBrk="1" fontAlgn="b" latinLnBrk="0" hangingPunct="1">
              <a:spcBef>
                <a:spcPts val="0"/>
              </a:spcBef>
              <a:spcAft>
                <a:spcPts val="600"/>
              </a:spcAft>
              <a:buFont typeface="+mj-lt"/>
              <a:buAutoNum type="arabicPeriod"/>
            </a:pPr>
            <a:r>
              <a:rPr lang="nb-NO" sz="2000" b="0" i="0" u="none" strike="noStrike" kern="1200" dirty="0">
                <a:solidFill>
                  <a:srgbClr val="000000"/>
                </a:solidFill>
                <a:effectLst/>
                <a:latin typeface="Calibri" panose="020F0502020204030204" pitchFamily="34" charset="0"/>
              </a:rPr>
              <a:t>Standard for tilgjengeliggjøring av begreper</a:t>
            </a:r>
            <a:endParaRPr lang="nb-NO" sz="2000" b="0" i="0" u="none" strike="noStrike" dirty="0">
              <a:effectLst/>
              <a:latin typeface="Arial" panose="020B0604020202020204" pitchFamily="34" charset="0"/>
            </a:endParaRPr>
          </a:p>
          <a:p>
            <a:pPr algn="l" rtl="0" eaLnBrk="1" fontAlgn="b" latinLnBrk="0" hangingPunct="1">
              <a:spcBef>
                <a:spcPts val="0"/>
              </a:spcBef>
              <a:spcAft>
                <a:spcPts val="600"/>
              </a:spcAft>
              <a:buFont typeface="+mj-lt"/>
              <a:buAutoNum type="arabicPeriod"/>
            </a:pPr>
            <a:r>
              <a:rPr lang="nb-NO" sz="2000" b="0" i="0" u="none" strike="noStrike" kern="1200" dirty="0">
                <a:solidFill>
                  <a:srgbClr val="000000"/>
                </a:solidFill>
                <a:effectLst/>
                <a:latin typeface="Calibri" panose="020F0502020204030204" pitchFamily="34" charset="0"/>
              </a:rPr>
              <a:t>Standard for meldingskonvolutt</a:t>
            </a:r>
            <a:endParaRPr lang="nb-NO" sz="2000" b="0" i="0" u="none" strike="noStrike" dirty="0">
              <a:effectLst/>
              <a:latin typeface="Arial" panose="020B0604020202020204" pitchFamily="34" charset="0"/>
            </a:endParaRPr>
          </a:p>
          <a:p>
            <a:pPr algn="l" rtl="0" eaLnBrk="1" fontAlgn="b" latinLnBrk="0" hangingPunct="1">
              <a:spcBef>
                <a:spcPts val="0"/>
              </a:spcBef>
              <a:spcAft>
                <a:spcPts val="600"/>
              </a:spcAft>
              <a:buFont typeface="+mj-lt"/>
              <a:buAutoNum type="arabicPeriod"/>
            </a:pPr>
            <a:r>
              <a:rPr lang="nb-NO" sz="2000" b="0" i="0" u="none" strike="noStrike" kern="1200" dirty="0">
                <a:solidFill>
                  <a:srgbClr val="000000"/>
                </a:solidFill>
                <a:effectLst/>
                <a:latin typeface="Calibri" panose="020F0502020204030204" pitchFamily="34" charset="0"/>
              </a:rPr>
              <a:t>Standard for API-er</a:t>
            </a:r>
            <a:endParaRPr lang="nb-NO" sz="2000" b="0" i="0" u="none" strike="noStrike" dirty="0">
              <a:effectLst/>
              <a:latin typeface="Arial" panose="020B0604020202020204" pitchFamily="34" charset="0"/>
            </a:endParaRPr>
          </a:p>
          <a:p>
            <a:pPr algn="l" rtl="0" eaLnBrk="1" fontAlgn="b" latinLnBrk="0" hangingPunct="1">
              <a:spcBef>
                <a:spcPts val="0"/>
              </a:spcBef>
              <a:spcAft>
                <a:spcPts val="600"/>
              </a:spcAft>
              <a:buFont typeface="+mj-lt"/>
              <a:buAutoNum type="arabicPeriod"/>
            </a:pPr>
            <a:r>
              <a:rPr lang="nb-NO" sz="2000" b="0" i="0" u="none" strike="noStrike" kern="1200" dirty="0">
                <a:solidFill>
                  <a:srgbClr val="000000"/>
                </a:solidFill>
                <a:effectLst/>
                <a:latin typeface="Calibri" panose="020F0502020204030204" pitchFamily="34" charset="0"/>
              </a:rPr>
              <a:t>Felles designelementer</a:t>
            </a:r>
            <a:endParaRPr lang="nb-NO" sz="2000" b="0" i="0" u="none" strike="noStrike" dirty="0">
              <a:effectLst/>
              <a:latin typeface="Arial" panose="020B0604020202020204" pitchFamily="34" charset="0"/>
            </a:endParaRPr>
          </a:p>
          <a:p>
            <a:pPr algn="l" rtl="0" eaLnBrk="1" fontAlgn="b" latinLnBrk="0" hangingPunct="1">
              <a:spcBef>
                <a:spcPts val="0"/>
              </a:spcBef>
              <a:spcAft>
                <a:spcPts val="600"/>
              </a:spcAft>
              <a:buFont typeface="+mj-lt"/>
              <a:buAutoNum type="arabicPeriod"/>
            </a:pPr>
            <a:r>
              <a:rPr lang="nb-NO" sz="2000" b="0" i="0" u="none" strike="noStrike" kern="1200" dirty="0">
                <a:solidFill>
                  <a:srgbClr val="000000"/>
                </a:solidFill>
                <a:effectLst/>
                <a:latin typeface="Calibri" panose="020F0502020204030204" pitchFamily="34" charset="0"/>
              </a:rPr>
              <a:t>Felles tjenestekatalog</a:t>
            </a:r>
            <a:endParaRPr lang="nb-NO" sz="2000" b="0" i="0" u="none" strike="noStrike" dirty="0">
              <a:effectLst/>
              <a:latin typeface="Arial" panose="020B0604020202020204" pitchFamily="34" charset="0"/>
            </a:endParaRPr>
          </a:p>
          <a:p>
            <a:pPr algn="l" rtl="0" eaLnBrk="1" fontAlgn="b" latinLnBrk="0" hangingPunct="1">
              <a:spcBef>
                <a:spcPts val="0"/>
              </a:spcBef>
              <a:spcAft>
                <a:spcPts val="600"/>
              </a:spcAft>
              <a:buFont typeface="+mj-lt"/>
              <a:buAutoNum type="arabicPeriod"/>
            </a:pPr>
            <a:r>
              <a:rPr lang="nb-NO" sz="2000" b="0" i="0" u="none" strike="noStrike" kern="1200" dirty="0">
                <a:solidFill>
                  <a:srgbClr val="000000"/>
                </a:solidFill>
                <a:effectLst/>
                <a:latin typeface="Calibri" panose="020F0502020204030204" pitchFamily="34" charset="0"/>
              </a:rPr>
              <a:t>Fellesløsning for fullmakt, representasjon og samtykke</a:t>
            </a:r>
            <a:endParaRPr lang="nb-NO" sz="2000" b="0" i="0" u="none" strike="noStrike" dirty="0">
              <a:effectLst/>
              <a:latin typeface="Arial" panose="020B0604020202020204" pitchFamily="34" charset="0"/>
            </a:endParaRPr>
          </a:p>
          <a:p>
            <a:pPr algn="l" rtl="0" eaLnBrk="1" fontAlgn="b" latinLnBrk="0" hangingPunct="1">
              <a:spcBef>
                <a:spcPts val="0"/>
              </a:spcBef>
              <a:spcAft>
                <a:spcPts val="600"/>
              </a:spcAft>
              <a:buFont typeface="+mj-lt"/>
              <a:buAutoNum type="arabicPeriod"/>
            </a:pPr>
            <a:r>
              <a:rPr lang="nb-NO" sz="2000" b="0" i="0" u="none" strike="noStrike" kern="1200" dirty="0">
                <a:solidFill>
                  <a:srgbClr val="000000"/>
                </a:solidFill>
                <a:effectLst/>
                <a:latin typeface="Calibri" panose="020F0502020204030204" pitchFamily="34" charset="0"/>
              </a:rPr>
              <a:t>Fellesløsning for brukerprofil</a:t>
            </a:r>
            <a:endParaRPr lang="nb-NO" sz="2000" b="0" i="0" u="none" strike="noStrike" dirty="0">
              <a:effectLst/>
              <a:latin typeface="Arial" panose="020B0604020202020204" pitchFamily="34" charset="0"/>
            </a:endParaRPr>
          </a:p>
          <a:p>
            <a:pPr algn="l" rtl="0" eaLnBrk="1" fontAlgn="b" latinLnBrk="0" hangingPunct="1">
              <a:spcBef>
                <a:spcPts val="0"/>
              </a:spcBef>
              <a:spcAft>
                <a:spcPts val="600"/>
              </a:spcAft>
              <a:buFont typeface="+mj-lt"/>
              <a:buAutoNum type="arabicPeriod"/>
            </a:pPr>
            <a:r>
              <a:rPr lang="nb-NO" sz="2000" b="0" i="0" u="none" strike="noStrike" kern="1200" dirty="0">
                <a:solidFill>
                  <a:srgbClr val="000000"/>
                </a:solidFill>
                <a:effectLst/>
                <a:latin typeface="Calibri" panose="020F0502020204030204" pitchFamily="34" charset="0"/>
              </a:rPr>
              <a:t>Fellesløsning for hendelser/aktiviteter</a:t>
            </a:r>
            <a:endParaRPr lang="nb-NO" sz="2000" b="0" i="0" u="none" strike="noStrike" dirty="0">
              <a:effectLst/>
              <a:latin typeface="Arial" panose="020B0604020202020204" pitchFamily="34" charset="0"/>
            </a:endParaRPr>
          </a:p>
          <a:p>
            <a:pPr algn="l" rtl="0" eaLnBrk="1" fontAlgn="b" latinLnBrk="0" hangingPunct="1">
              <a:spcBef>
                <a:spcPts val="0"/>
              </a:spcBef>
              <a:spcAft>
                <a:spcPts val="600"/>
              </a:spcAft>
              <a:buFont typeface="+mj-lt"/>
              <a:buAutoNum type="arabicPeriod"/>
            </a:pPr>
            <a:r>
              <a:rPr lang="nb-NO" sz="2000" b="0" i="0" u="none" strike="noStrike" kern="1200" dirty="0">
                <a:solidFill>
                  <a:srgbClr val="000000"/>
                </a:solidFill>
                <a:effectLst/>
                <a:latin typeface="Calibri" panose="020F0502020204030204" pitchFamily="34" charset="0"/>
              </a:rPr>
              <a:t>Fellesløsning for spleis</a:t>
            </a:r>
            <a:endParaRPr lang="nb-NO" sz="2000" b="0" i="0" u="none" strike="noStrike" dirty="0">
              <a:effectLst/>
              <a:latin typeface="Arial" panose="020B0604020202020204" pitchFamily="34" charset="0"/>
            </a:endParaRPr>
          </a:p>
          <a:p>
            <a:pPr algn="l" rtl="0" eaLnBrk="1" fontAlgn="b" latinLnBrk="0" hangingPunct="1">
              <a:spcBef>
                <a:spcPts val="0"/>
              </a:spcBef>
              <a:spcAft>
                <a:spcPts val="600"/>
              </a:spcAft>
              <a:buFont typeface="+mj-lt"/>
              <a:buAutoNum type="arabicPeriod"/>
            </a:pPr>
            <a:r>
              <a:rPr lang="nb-NO" sz="2000" b="0" i="0" u="none" strike="noStrike" kern="1200" dirty="0">
                <a:solidFill>
                  <a:srgbClr val="000000"/>
                </a:solidFill>
                <a:effectLst/>
                <a:latin typeface="Calibri" panose="020F0502020204030204" pitchFamily="34" charset="0"/>
              </a:rPr>
              <a:t>Fellesportal for offentlig sektor</a:t>
            </a:r>
            <a:endParaRPr lang="nb-NO" sz="2000" b="0" i="0" u="none" strike="noStrike" dirty="0">
              <a:effectLst/>
              <a:latin typeface="Arial" panose="020B0604020202020204" pitchFamily="34" charset="0"/>
            </a:endParaRPr>
          </a:p>
          <a:p>
            <a:pPr algn="l" rtl="0" eaLnBrk="1" fontAlgn="b" latinLnBrk="0" hangingPunct="1">
              <a:spcBef>
                <a:spcPts val="0"/>
              </a:spcBef>
              <a:spcAft>
                <a:spcPts val="600"/>
              </a:spcAft>
              <a:buFont typeface="+mj-lt"/>
              <a:buAutoNum type="arabicPeriod"/>
            </a:pPr>
            <a:r>
              <a:rPr lang="nb-NO" sz="2000" b="0" i="0" u="none" strike="noStrike" kern="1200" dirty="0">
                <a:solidFill>
                  <a:srgbClr val="000000"/>
                </a:solidFill>
                <a:effectLst/>
                <a:latin typeface="Calibri" panose="020F0502020204030204" pitchFamily="34" charset="0"/>
              </a:rPr>
              <a:t>Felles persontilpasset portal for offentlig sektor</a:t>
            </a:r>
            <a:endParaRPr lang="nb-NO" sz="2000" b="0" i="0" u="none" strike="noStrike" dirty="0">
              <a:effectLst/>
              <a:latin typeface="Arial" panose="020B0604020202020204" pitchFamily="34" charset="0"/>
            </a:endParaRPr>
          </a:p>
          <a:p>
            <a:pPr fontAlgn="b">
              <a:spcBef>
                <a:spcPts val="0"/>
              </a:spcBef>
              <a:spcAft>
                <a:spcPts val="600"/>
              </a:spcAft>
              <a:buFont typeface="+mj-lt"/>
              <a:buAutoNum type="arabicPeriod"/>
            </a:pPr>
            <a:r>
              <a:rPr lang="nb-NO" sz="2000" dirty="0">
                <a:solidFill>
                  <a:srgbClr val="000000"/>
                </a:solidFill>
                <a:latin typeface="Calibri" panose="020F0502020204030204" pitchFamily="34" charset="0"/>
              </a:rPr>
              <a:t>Felles analysemotor med API mot tjenesteytere</a:t>
            </a:r>
          </a:p>
          <a:p>
            <a:pPr fontAlgn="b">
              <a:spcBef>
                <a:spcPts val="0"/>
              </a:spcBef>
              <a:spcAft>
                <a:spcPts val="600"/>
              </a:spcAft>
              <a:buFont typeface="+mj-lt"/>
              <a:buAutoNum type="arabicPeriod"/>
            </a:pPr>
            <a:r>
              <a:rPr lang="nb-NO" sz="2000" dirty="0" err="1">
                <a:solidFill>
                  <a:srgbClr val="000000"/>
                </a:solidFill>
                <a:latin typeface="Calibri" panose="020F0502020204030204" pitchFamily="34" charset="0"/>
              </a:rPr>
              <a:t>eID</a:t>
            </a:r>
            <a:r>
              <a:rPr lang="nb-NO" sz="2000" dirty="0">
                <a:solidFill>
                  <a:srgbClr val="000000"/>
                </a:solidFill>
                <a:latin typeface="Calibri" panose="020F0502020204030204" pitchFamily="34" charset="0"/>
              </a:rPr>
              <a:t> som når alle</a:t>
            </a:r>
          </a:p>
          <a:p>
            <a:pPr fontAlgn="b">
              <a:spcBef>
                <a:spcPts val="0"/>
              </a:spcBef>
              <a:spcAft>
                <a:spcPts val="600"/>
              </a:spcAft>
              <a:buFont typeface="+mj-lt"/>
              <a:buAutoNum type="arabicPeriod"/>
            </a:pPr>
            <a:r>
              <a:rPr lang="nb-NO" sz="2000" b="0" i="0" u="none" strike="noStrike" kern="1200" dirty="0">
                <a:solidFill>
                  <a:srgbClr val="000000"/>
                </a:solidFill>
                <a:effectLst/>
                <a:latin typeface="Calibri" panose="020F0502020204030204" pitchFamily="34" charset="0"/>
              </a:rPr>
              <a:t>Felles autentisering og autorisasjon for API-er</a:t>
            </a:r>
          </a:p>
          <a:p>
            <a:pPr fontAlgn="b">
              <a:spcBef>
                <a:spcPts val="0"/>
              </a:spcBef>
              <a:spcAft>
                <a:spcPts val="600"/>
              </a:spcAft>
              <a:buFont typeface="+mj-lt"/>
              <a:buAutoNum type="arabicPeriod"/>
            </a:pPr>
            <a:r>
              <a:rPr lang="nb-NO" sz="2000" dirty="0">
                <a:solidFill>
                  <a:srgbClr val="000000"/>
                </a:solidFill>
                <a:latin typeface="Calibri" panose="020F0502020204030204" pitchFamily="34" charset="0"/>
              </a:rPr>
              <a:t>Abonnementsordning for endringer</a:t>
            </a:r>
            <a:endParaRPr lang="nb-NO" sz="2000" b="0" i="0" u="none" strike="noStrike" kern="1200" dirty="0">
              <a:solidFill>
                <a:srgbClr val="000000"/>
              </a:solidFill>
              <a:effectLst/>
              <a:latin typeface="Calibri" panose="020F0502020204030204" pitchFamily="34" charset="0"/>
            </a:endParaRPr>
          </a:p>
          <a:p>
            <a:pPr fontAlgn="b">
              <a:spcBef>
                <a:spcPts val="0"/>
              </a:spcBef>
            </a:pPr>
            <a:endParaRPr lang="nb-NO" sz="2000" b="0" i="0" u="none" strike="noStrike" dirty="0">
              <a:effectLst/>
              <a:latin typeface="Arial" panose="020B0604020202020204" pitchFamily="34" charset="0"/>
            </a:endParaRPr>
          </a:p>
          <a:p>
            <a:pPr fontAlgn="b">
              <a:spcBef>
                <a:spcPts val="0"/>
              </a:spcBef>
            </a:pPr>
            <a:endParaRPr lang="nb-NO" sz="2000" dirty="0">
              <a:latin typeface="Arial" panose="020B0604020202020204" pitchFamily="34" charset="0"/>
            </a:endParaRPr>
          </a:p>
          <a:p>
            <a:pPr algn="l" rtl="0" eaLnBrk="1" fontAlgn="b" latinLnBrk="0" hangingPunct="1">
              <a:spcBef>
                <a:spcPts val="0"/>
              </a:spcBef>
              <a:spcAft>
                <a:spcPts val="0"/>
              </a:spcAft>
            </a:pPr>
            <a:endParaRPr lang="nb-NO" sz="2000" b="0" i="0" u="none" strike="noStrike" dirty="0">
              <a:effectLst/>
              <a:latin typeface="Arial" panose="020B0604020202020204" pitchFamily="34" charset="0"/>
            </a:endParaRPr>
          </a:p>
        </p:txBody>
      </p:sp>
      <p:sp>
        <p:nvSpPr>
          <p:cNvPr id="6" name="Plassholder for innhold 5">
            <a:extLst>
              <a:ext uri="{FF2B5EF4-FFF2-40B4-BE49-F238E27FC236}">
                <a16:creationId xmlns:a16="http://schemas.microsoft.com/office/drawing/2014/main" id="{AC8840E7-F334-3921-0752-4AE0F0257FBF}"/>
              </a:ext>
            </a:extLst>
          </p:cNvPr>
          <p:cNvSpPr>
            <a:spLocks noGrp="1"/>
          </p:cNvSpPr>
          <p:nvPr>
            <p:ph sz="half" idx="2"/>
          </p:nvPr>
        </p:nvSpPr>
        <p:spPr>
          <a:xfrm>
            <a:off x="8511829" y="2254045"/>
            <a:ext cx="5977406" cy="6926050"/>
          </a:xfrm>
        </p:spPr>
        <p:txBody>
          <a:bodyPr>
            <a:normAutofit fontScale="85000" lnSpcReduction="20000"/>
          </a:bodyPr>
          <a:lstStyle/>
          <a:p>
            <a:pPr fontAlgn="b">
              <a:spcBef>
                <a:spcPts val="0"/>
              </a:spcBef>
              <a:spcAft>
                <a:spcPts val="600"/>
              </a:spcAft>
              <a:buFont typeface="+mj-lt"/>
              <a:buAutoNum type="arabicPeriod" startAt="18"/>
            </a:pPr>
            <a:r>
              <a:rPr lang="nb-NO" sz="2400" dirty="0">
                <a:solidFill>
                  <a:srgbClr val="000000"/>
                </a:solidFill>
                <a:latin typeface="Calibri" panose="020F0502020204030204" pitchFamily="34" charset="0"/>
              </a:rPr>
              <a:t>Fellesløsning for administrasjon av datadeling gjennom API-er (Ala datadeling Feide med beskrivelser og godkjenninger)</a:t>
            </a:r>
          </a:p>
          <a:p>
            <a:pPr fontAlgn="b">
              <a:spcBef>
                <a:spcPts val="0"/>
              </a:spcBef>
              <a:spcAft>
                <a:spcPts val="600"/>
              </a:spcAft>
              <a:buFont typeface="+mj-lt"/>
              <a:buAutoNum type="arabicPeriod" startAt="18"/>
            </a:pPr>
            <a:r>
              <a:rPr lang="nb-NO" sz="2400" dirty="0">
                <a:solidFill>
                  <a:srgbClr val="000000"/>
                </a:solidFill>
                <a:latin typeface="Calibri" panose="020F0502020204030204" pitchFamily="34" charset="0"/>
              </a:rPr>
              <a:t>Felles Crawler for å hente ned informasjon fra offentlige nettsider</a:t>
            </a:r>
          </a:p>
          <a:p>
            <a:pPr fontAlgn="b">
              <a:spcBef>
                <a:spcPts val="0"/>
              </a:spcBef>
              <a:spcAft>
                <a:spcPts val="600"/>
              </a:spcAft>
              <a:buFont typeface="+mj-lt"/>
              <a:buAutoNum type="arabicPeriod" startAt="18"/>
            </a:pPr>
            <a:r>
              <a:rPr lang="nb-NO" sz="2400" dirty="0">
                <a:solidFill>
                  <a:srgbClr val="000000"/>
                </a:solidFill>
                <a:latin typeface="Calibri" panose="020F0502020204030204" pitchFamily="34" charset="0"/>
              </a:rPr>
              <a:t>Felles register over rettigheter og plikter for ulike brukertyper</a:t>
            </a:r>
          </a:p>
          <a:p>
            <a:pPr fontAlgn="b">
              <a:spcBef>
                <a:spcPts val="0"/>
              </a:spcBef>
              <a:spcAft>
                <a:spcPts val="600"/>
              </a:spcAft>
              <a:buFont typeface="+mj-lt"/>
              <a:buAutoNum type="arabicPeriod" startAt="18"/>
            </a:pPr>
            <a:r>
              <a:rPr lang="nb-NO" sz="2400" dirty="0">
                <a:solidFill>
                  <a:srgbClr val="000000"/>
                </a:solidFill>
                <a:latin typeface="Calibri" panose="020F0502020204030204" pitchFamily="34" charset="0"/>
              </a:rPr>
              <a:t>Felles CMS-løsning for offentlig sektors tjenester mot brukere</a:t>
            </a:r>
          </a:p>
          <a:p>
            <a:pPr fontAlgn="b">
              <a:spcBef>
                <a:spcPts val="0"/>
              </a:spcBef>
              <a:spcAft>
                <a:spcPts val="600"/>
              </a:spcAft>
              <a:buFont typeface="+mj-lt"/>
              <a:buAutoNum type="arabicPeriod" startAt="18"/>
            </a:pPr>
            <a:r>
              <a:rPr lang="nb-NO" sz="2400" dirty="0">
                <a:solidFill>
                  <a:srgbClr val="000000"/>
                </a:solidFill>
                <a:latin typeface="Calibri" panose="020F0502020204030204" pitchFamily="34" charset="0"/>
              </a:rPr>
              <a:t>Felles planleggingsmodul for fastkontakt, tilpasning av personalisert brukerflate, henvisning til spesialister, etc.</a:t>
            </a:r>
          </a:p>
          <a:p>
            <a:pPr fontAlgn="b">
              <a:spcBef>
                <a:spcPts val="0"/>
              </a:spcBef>
              <a:spcAft>
                <a:spcPts val="600"/>
              </a:spcAft>
              <a:buFont typeface="+mj-lt"/>
              <a:buAutoNum type="arabicPeriod" startAt="18"/>
            </a:pPr>
            <a:r>
              <a:rPr lang="nb-NO" sz="2400" dirty="0">
                <a:solidFill>
                  <a:srgbClr val="000000"/>
                </a:solidFill>
                <a:latin typeface="Calibri" panose="020F0502020204030204" pitchFamily="34" charset="0"/>
              </a:rPr>
              <a:t>Felles lagring av dokumenter brukere har mottatt og sendt til offentlig sektor</a:t>
            </a:r>
          </a:p>
          <a:p>
            <a:pPr fontAlgn="b">
              <a:spcBef>
                <a:spcPts val="0"/>
              </a:spcBef>
              <a:spcAft>
                <a:spcPts val="600"/>
              </a:spcAft>
              <a:buFont typeface="+mj-lt"/>
              <a:buAutoNum type="arabicPeriod" startAt="18"/>
            </a:pPr>
            <a:r>
              <a:rPr lang="nb-NO" sz="2400" dirty="0">
                <a:solidFill>
                  <a:srgbClr val="000000"/>
                </a:solidFill>
                <a:latin typeface="Calibri" panose="020F0502020204030204" pitchFamily="34" charset="0"/>
              </a:rPr>
              <a:t>Avansert søkemotor (ETI lignende)</a:t>
            </a:r>
          </a:p>
          <a:p>
            <a:pPr fontAlgn="b">
              <a:spcBef>
                <a:spcPts val="0"/>
              </a:spcBef>
              <a:spcAft>
                <a:spcPts val="600"/>
              </a:spcAft>
              <a:buFont typeface="+mj-lt"/>
              <a:buAutoNum type="arabicPeriod" startAt="18"/>
            </a:pPr>
            <a:r>
              <a:rPr lang="nb-NO" sz="2400" dirty="0">
                <a:solidFill>
                  <a:srgbClr val="000000"/>
                </a:solidFill>
                <a:latin typeface="Calibri" panose="020F0502020204030204" pitchFamily="34" charset="0"/>
              </a:rPr>
              <a:t>Ytelseskalkulator</a:t>
            </a:r>
          </a:p>
          <a:p>
            <a:pPr fontAlgn="b">
              <a:spcBef>
                <a:spcPts val="0"/>
              </a:spcBef>
              <a:spcAft>
                <a:spcPts val="600"/>
              </a:spcAft>
              <a:buFont typeface="+mj-lt"/>
              <a:buAutoNum type="arabicPeriod" startAt="18"/>
            </a:pPr>
            <a:r>
              <a:rPr lang="nb-NO" sz="2400" dirty="0">
                <a:solidFill>
                  <a:srgbClr val="000000"/>
                </a:solidFill>
                <a:latin typeface="Calibri" panose="020F0502020204030204" pitchFamily="34" charset="0"/>
              </a:rPr>
              <a:t>Bruk av KI til å fjerne og rydde opp i inkonsistent informasjon</a:t>
            </a:r>
          </a:p>
          <a:p>
            <a:pPr fontAlgn="b">
              <a:spcBef>
                <a:spcPts val="0"/>
              </a:spcBef>
              <a:spcAft>
                <a:spcPts val="600"/>
              </a:spcAft>
              <a:buFont typeface="+mj-lt"/>
              <a:buAutoNum type="arabicPeriod" startAt="18"/>
            </a:pPr>
            <a:r>
              <a:rPr lang="nb-NO" sz="2400" dirty="0">
                <a:solidFill>
                  <a:srgbClr val="000000"/>
                </a:solidFill>
                <a:latin typeface="Calibri" panose="020F0502020204030204" pitchFamily="34" charset="0"/>
              </a:rPr>
              <a:t>Bruk av KI for å finne ut hvor brukere klager mest over informasjons- og tjenestetilbudet</a:t>
            </a:r>
          </a:p>
          <a:p>
            <a:pPr fontAlgn="b">
              <a:spcBef>
                <a:spcPts val="0"/>
              </a:spcBef>
              <a:spcAft>
                <a:spcPts val="600"/>
              </a:spcAft>
              <a:buFont typeface="+mj-lt"/>
              <a:buAutoNum type="arabicPeriod" startAt="18"/>
            </a:pPr>
            <a:r>
              <a:rPr lang="nb-NO" sz="2400" dirty="0">
                <a:solidFill>
                  <a:srgbClr val="000000"/>
                </a:solidFill>
                <a:latin typeface="Calibri" panose="020F0502020204030204" pitchFamily="34" charset="0"/>
              </a:rPr>
              <a:t>Fellesmoduler i en tjenesteorientert arkitektur (Usikkert hva som kan leveres av markedet og hva som bør leveres av offentlig sektor)</a:t>
            </a:r>
          </a:p>
          <a:p>
            <a:pPr marL="0" indent="0" fontAlgn="b">
              <a:spcBef>
                <a:spcPts val="0"/>
              </a:spcBef>
              <a:spcAft>
                <a:spcPts val="600"/>
              </a:spcAft>
              <a:buNone/>
            </a:pPr>
            <a:endParaRPr lang="nb-NO" sz="2400" dirty="0">
              <a:solidFill>
                <a:srgbClr val="000000"/>
              </a:solidFill>
              <a:latin typeface="Calibri" panose="020F0502020204030204" pitchFamily="34" charset="0"/>
            </a:endParaRPr>
          </a:p>
          <a:p>
            <a:endParaRPr lang="nb-NO" dirty="0"/>
          </a:p>
        </p:txBody>
      </p:sp>
      <p:sp>
        <p:nvSpPr>
          <p:cNvPr id="4" name="Tittel 3">
            <a:extLst>
              <a:ext uri="{FF2B5EF4-FFF2-40B4-BE49-F238E27FC236}">
                <a16:creationId xmlns:a16="http://schemas.microsoft.com/office/drawing/2014/main" id="{64BDB256-C969-1AF2-0772-6C2AA37E3FA7}"/>
              </a:ext>
            </a:extLst>
          </p:cNvPr>
          <p:cNvSpPr>
            <a:spLocks noGrp="1"/>
          </p:cNvSpPr>
          <p:nvPr>
            <p:ph type="title"/>
          </p:nvPr>
        </p:nvSpPr>
        <p:spPr>
          <a:xfrm>
            <a:off x="2364231" y="1372673"/>
            <a:ext cx="12295197" cy="692497"/>
          </a:xfrm>
        </p:spPr>
        <p:txBody>
          <a:bodyPr/>
          <a:lstStyle/>
          <a:p>
            <a:r>
              <a:rPr lang="nb-NO" dirty="0"/>
              <a:t>Virkemidler for teknisk samhandlingsevne</a:t>
            </a:r>
          </a:p>
        </p:txBody>
      </p:sp>
      <p:sp>
        <p:nvSpPr>
          <p:cNvPr id="2" name="TekstSylinder 1">
            <a:extLst>
              <a:ext uri="{FF2B5EF4-FFF2-40B4-BE49-F238E27FC236}">
                <a16:creationId xmlns:a16="http://schemas.microsoft.com/office/drawing/2014/main" id="{3C30F852-194F-A56E-A742-D39EA17C789B}"/>
              </a:ext>
            </a:extLst>
          </p:cNvPr>
          <p:cNvSpPr txBox="1"/>
          <p:nvPr/>
        </p:nvSpPr>
        <p:spPr>
          <a:xfrm rot="2125247">
            <a:off x="13788757" y="678855"/>
            <a:ext cx="2576346" cy="440762"/>
          </a:xfrm>
          <a:prstGeom prst="rect">
            <a:avLst/>
          </a:prstGeom>
          <a:noFill/>
        </p:spPr>
        <p:txBody>
          <a:bodyPr wrap="none" rtlCol="0">
            <a:spAutoFit/>
          </a:bodyPr>
          <a:lstStyle/>
          <a:p>
            <a:r>
              <a:rPr lang="nb-NO" dirty="0">
                <a:solidFill>
                  <a:srgbClr val="FF0000"/>
                </a:solidFill>
              </a:rPr>
              <a:t>Under bearbeiding</a:t>
            </a:r>
          </a:p>
        </p:txBody>
      </p:sp>
    </p:spTree>
    <p:extLst>
      <p:ext uri="{BB962C8B-B14F-4D97-AF65-F5344CB8AC3E}">
        <p14:creationId xmlns:p14="http://schemas.microsoft.com/office/powerpoint/2010/main" val="1698370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9EF59796-CAD2-80F8-57CD-53002ECE31BE}"/>
              </a:ext>
            </a:extLst>
          </p:cNvPr>
          <p:cNvSpPr>
            <a:spLocks noGrp="1"/>
          </p:cNvSpPr>
          <p:nvPr>
            <p:ph type="ctrTitle"/>
          </p:nvPr>
        </p:nvSpPr>
        <p:spPr>
          <a:xfrm>
            <a:off x="6411817" y="4322003"/>
            <a:ext cx="6869292" cy="3460125"/>
          </a:xfrm>
        </p:spPr>
        <p:txBody>
          <a:bodyPr>
            <a:normAutofit fontScale="90000"/>
          </a:bodyPr>
          <a:lstStyle/>
          <a:p>
            <a:r>
              <a:rPr lang="nb-NO" dirty="0"/>
              <a:t>Vedlegg D</a:t>
            </a:r>
            <a:br>
              <a:rPr lang="nb-NO" dirty="0"/>
            </a:br>
            <a:br>
              <a:rPr lang="nb-NO" dirty="0"/>
            </a:br>
            <a:r>
              <a:rPr lang="nb-NO" dirty="0"/>
              <a:t>Vurdering av alternativer</a:t>
            </a:r>
            <a:br>
              <a:rPr lang="nb-NO" dirty="0"/>
            </a:br>
            <a:br>
              <a:rPr lang="nb-NO" dirty="0"/>
            </a:br>
            <a:r>
              <a:rPr lang="nb-NO" dirty="0"/>
              <a:t>Under bearbeiding, ikke ferdigstilt.</a:t>
            </a:r>
          </a:p>
        </p:txBody>
      </p:sp>
    </p:spTree>
    <p:extLst>
      <p:ext uri="{BB962C8B-B14F-4D97-AF65-F5344CB8AC3E}">
        <p14:creationId xmlns:p14="http://schemas.microsoft.com/office/powerpoint/2010/main" val="2006578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5AEDB79C-DB74-3426-3F4C-E0FEABB2E779}"/>
              </a:ext>
            </a:extLst>
          </p:cNvPr>
          <p:cNvSpPr>
            <a:spLocks noGrp="1"/>
          </p:cNvSpPr>
          <p:nvPr/>
        </p:nvSpPr>
        <p:spPr>
          <a:xfrm>
            <a:off x="1337963" y="354246"/>
            <a:ext cx="14824354" cy="621466"/>
          </a:xfrm>
          <a:prstGeom prst="rect">
            <a:avLst/>
          </a:prstGeom>
        </p:spPr>
        <p:txBody>
          <a:bodyPr vert="horz" lIns="0" tIns="0" rIns="0" bIns="0" rtlCol="0" anchor="b" anchorCtr="0">
            <a:noAutofit/>
          </a:bodyPr>
          <a:lst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a:lstStyle>
          <a:p>
            <a:pPr marL="0" marR="0" lvl="0" indent="0" algn="ctr" defTabSz="1625284" rtl="0" eaLnBrk="1" fontAlgn="auto" latinLnBrk="0" hangingPunct="1">
              <a:lnSpc>
                <a:spcPct val="90000"/>
              </a:lnSpc>
              <a:spcBef>
                <a:spcPct val="0"/>
              </a:spcBef>
              <a:spcAft>
                <a:spcPts val="0"/>
              </a:spcAft>
              <a:buClrTx/>
              <a:buSzTx/>
              <a:buFontTx/>
              <a:buNone/>
              <a:tabLst/>
              <a:defRPr/>
            </a:pPr>
            <a:r>
              <a:rPr kumimoji="0" lang="nb-NO" sz="2800" b="1" i="0" u="none" strike="noStrike" kern="1200" cap="none" spc="0" normalizeH="0" baseline="0" noProof="0" dirty="0">
                <a:ln>
                  <a:noFill/>
                </a:ln>
                <a:solidFill>
                  <a:srgbClr val="1E2B3C"/>
                </a:solidFill>
                <a:effectLst/>
                <a:uLnTx/>
                <a:uFillTx/>
                <a:latin typeface="Arial" panose="020B0604020202020204"/>
                <a:ea typeface="+mj-ea"/>
                <a:cs typeface="+mj-cs"/>
              </a:rPr>
              <a:t>1: </a:t>
            </a:r>
            <a:r>
              <a:rPr lang="nb-NO" sz="2800" b="1" dirty="0">
                <a:solidFill>
                  <a:srgbClr val="1E2B3C"/>
                </a:solidFill>
                <a:latin typeface="Arial" panose="020B0604020202020204"/>
              </a:rPr>
              <a:t>Søkemotorer</a:t>
            </a:r>
            <a:r>
              <a:rPr kumimoji="0" lang="nb-NO" sz="2800" b="1" i="0" u="none" strike="noStrike" kern="1200" cap="none" spc="0" normalizeH="0" baseline="0" noProof="0" dirty="0">
                <a:ln>
                  <a:noFill/>
                </a:ln>
                <a:solidFill>
                  <a:srgbClr val="1E2B3C"/>
                </a:solidFill>
                <a:effectLst/>
                <a:uLnTx/>
                <a:uFillTx/>
                <a:latin typeface="Arial" panose="020B0604020202020204"/>
                <a:ea typeface="+mj-ea"/>
                <a:cs typeface="+mj-cs"/>
              </a:rPr>
              <a:t> og statistikk – brukere får anbefalinger</a:t>
            </a:r>
          </a:p>
        </p:txBody>
      </p:sp>
      <p:grpSp>
        <p:nvGrpSpPr>
          <p:cNvPr id="22" name="Group 21">
            <a:extLst>
              <a:ext uri="{FF2B5EF4-FFF2-40B4-BE49-F238E27FC236}">
                <a16:creationId xmlns:a16="http://schemas.microsoft.com/office/drawing/2014/main" id="{D6B6F031-FCBC-879A-0EF2-03C0E52FD912}"/>
              </a:ext>
            </a:extLst>
          </p:cNvPr>
          <p:cNvGrpSpPr/>
          <p:nvPr/>
        </p:nvGrpSpPr>
        <p:grpSpPr>
          <a:xfrm>
            <a:off x="484948" y="6186845"/>
            <a:ext cx="7248895" cy="2703153"/>
            <a:chOff x="435855" y="6124818"/>
            <a:chExt cx="7248895" cy="2104781"/>
          </a:xfrm>
        </p:grpSpPr>
        <p:sp>
          <p:nvSpPr>
            <p:cNvPr id="19" name="Rectangle 18">
              <a:extLst>
                <a:ext uri="{FF2B5EF4-FFF2-40B4-BE49-F238E27FC236}">
                  <a16:creationId xmlns:a16="http://schemas.microsoft.com/office/drawing/2014/main" id="{05C4EEB5-C607-CBDF-F80A-6873136F0365}"/>
                </a:ext>
              </a:extLst>
            </p:cNvPr>
            <p:cNvSpPr>
              <a:spLocks noGrp="1" noRot="1" noMove="1" noResize="1" noEditPoints="1" noAdjustHandles="1" noChangeArrowheads="1" noChangeShapeType="1"/>
            </p:cNvSpPr>
            <p:nvPr/>
          </p:nvSpPr>
          <p:spPr>
            <a:xfrm>
              <a:off x="435855" y="6640480"/>
              <a:ext cx="7248895" cy="158911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Bruker finner frem via vanlige generiske søkemotorer som Google/ Bing/ etc.​ler KI-løsninger</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Brukeren får tips om nyttige sider å se på, som vil skape sammenheng. ​</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Bedre kvalitet på informasjonen som ligger ute. ​</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Sparer ressurser i offentlig sektor på å lage søkemotorer</a:t>
              </a:r>
              <a:r>
                <a:rPr lang="nb-NO" sz="1600" dirty="0">
                  <a:solidFill>
                    <a:srgbClr val="000000"/>
                  </a:solidFill>
                  <a:latin typeface="Arial" panose="020B0604020202020204"/>
                </a:rPr>
                <a:t> og koordinere økosystem</a:t>
              </a: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​et</a:t>
              </a:r>
            </a:p>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endParaRPr kumimoji="0" lang="nb-NO" sz="1000" b="0" i="0" u="none" strike="noStrike" kern="1200" cap="none" spc="0" normalizeH="0" baseline="0" noProof="0" dirty="0">
                <a:ln>
                  <a:noFill/>
                </a:ln>
                <a:solidFill>
                  <a:srgbClr val="08404D"/>
                </a:solidFill>
                <a:effectLst/>
                <a:uLnTx/>
                <a:uFillTx/>
                <a:latin typeface="Arial"/>
                <a:ea typeface="+mn-ea"/>
                <a:cs typeface="+mn-cs"/>
              </a:endParaRPr>
            </a:p>
          </p:txBody>
        </p:sp>
        <p:cxnSp>
          <p:nvCxnSpPr>
            <p:cNvPr id="20" name="Straight Connector 19">
              <a:extLst>
                <a:ext uri="{FF2B5EF4-FFF2-40B4-BE49-F238E27FC236}">
                  <a16:creationId xmlns:a16="http://schemas.microsoft.com/office/drawing/2014/main" id="{CEF2520D-A660-C42D-CFFC-74D860B4155C}"/>
                </a:ext>
              </a:extLst>
            </p:cNvPr>
            <p:cNvCxnSpPr>
              <a:cxnSpLocks/>
            </p:cNvCxnSpPr>
            <p:nvPr/>
          </p:nvCxnSpPr>
          <p:spPr>
            <a:xfrm>
              <a:off x="435855" y="6640480"/>
              <a:ext cx="7248895" cy="0"/>
            </a:xfrm>
            <a:prstGeom prst="line">
              <a:avLst/>
            </a:prstGeom>
            <a:ln w="28575" cap="flat"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C59F7897-8F1E-352D-3A92-098332494696}"/>
                </a:ext>
              </a:extLst>
            </p:cNvPr>
            <p:cNvSpPr/>
            <p:nvPr/>
          </p:nvSpPr>
          <p:spPr>
            <a:xfrm>
              <a:off x="784978" y="6124818"/>
              <a:ext cx="6397136" cy="4926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B0DC"/>
                </a:buClr>
                <a:buSzPct val="120000"/>
                <a:buFontTx/>
                <a:buNone/>
                <a:tabLst/>
                <a:defRPr/>
              </a:pPr>
              <a:r>
                <a:rPr kumimoji="0" lang="nb-NO" sz="1800" b="1" i="0" u="none" strike="noStrike" kern="1200" cap="none" spc="0" normalizeH="0" baseline="0" noProof="0">
                  <a:ln>
                    <a:noFill/>
                  </a:ln>
                  <a:solidFill>
                    <a:srgbClr val="1E2B3C"/>
                  </a:solidFill>
                  <a:effectLst/>
                  <a:uLnTx/>
                  <a:uFillTx/>
                  <a:latin typeface="Arial"/>
                  <a:ea typeface="+mn-ea"/>
                  <a:cs typeface="+mn-cs"/>
                </a:rPr>
                <a:t>Effekter</a:t>
              </a:r>
            </a:p>
          </p:txBody>
        </p:sp>
      </p:grpSp>
      <p:grpSp>
        <p:nvGrpSpPr>
          <p:cNvPr id="23" name="Group 22">
            <a:extLst>
              <a:ext uri="{FF2B5EF4-FFF2-40B4-BE49-F238E27FC236}">
                <a16:creationId xmlns:a16="http://schemas.microsoft.com/office/drawing/2014/main" id="{58D955AD-7CEE-332A-AF1A-930776F83AFF}"/>
              </a:ext>
            </a:extLst>
          </p:cNvPr>
          <p:cNvGrpSpPr/>
          <p:nvPr/>
        </p:nvGrpSpPr>
        <p:grpSpPr>
          <a:xfrm>
            <a:off x="484952" y="1364434"/>
            <a:ext cx="7248891" cy="4688574"/>
            <a:chOff x="917274" y="1272613"/>
            <a:chExt cx="5463273" cy="3814663"/>
          </a:xfrm>
        </p:grpSpPr>
        <p:sp>
          <p:nvSpPr>
            <p:cNvPr id="24" name="Rectangle 23">
              <a:extLst>
                <a:ext uri="{FF2B5EF4-FFF2-40B4-BE49-F238E27FC236}">
                  <a16:creationId xmlns:a16="http://schemas.microsoft.com/office/drawing/2014/main" id="{E12E9D51-9B88-06F5-147D-5481F5479199}"/>
                </a:ext>
              </a:extLst>
            </p:cNvPr>
            <p:cNvSpPr/>
            <p:nvPr/>
          </p:nvSpPr>
          <p:spPr>
            <a:xfrm>
              <a:off x="917274" y="1272613"/>
              <a:ext cx="5463273" cy="400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B0DC"/>
                </a:buClr>
                <a:buSzPct val="120000"/>
                <a:buFontTx/>
                <a:buNone/>
                <a:tabLst/>
                <a:defRPr/>
              </a:pPr>
              <a:r>
                <a:rPr kumimoji="0" lang="nb-NO" sz="1800" b="1" i="0" u="none" strike="noStrike" kern="1200" cap="none" spc="0" normalizeH="0" baseline="0" noProof="0">
                  <a:ln>
                    <a:noFill/>
                  </a:ln>
                  <a:solidFill>
                    <a:srgbClr val="1E2B3C"/>
                  </a:solidFill>
                  <a:effectLst/>
                  <a:uLnTx/>
                  <a:uFillTx/>
                  <a:latin typeface="Arial"/>
                  <a:ea typeface="+mn-ea"/>
                  <a:cs typeface="+mn-cs"/>
                </a:rPr>
                <a:t>Beskrivelse</a:t>
              </a:r>
            </a:p>
          </p:txBody>
        </p:sp>
        <p:sp>
          <p:nvSpPr>
            <p:cNvPr id="25" name="Rectangle 24">
              <a:extLst>
                <a:ext uri="{FF2B5EF4-FFF2-40B4-BE49-F238E27FC236}">
                  <a16:creationId xmlns:a16="http://schemas.microsoft.com/office/drawing/2014/main" id="{6C348CF1-F0C7-6CFC-4B9C-90337A337FB1}"/>
                </a:ext>
              </a:extLst>
            </p:cNvPr>
            <p:cNvSpPr/>
            <p:nvPr/>
          </p:nvSpPr>
          <p:spPr>
            <a:xfrm>
              <a:off x="921654" y="1673475"/>
              <a:ext cx="5419072" cy="34138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Digdir tar frem et sett av standarder for merking av offentlige nettsider som sikrer at våre tjenester får gode treff i generiske søkemotorer og KI-løsninger, slik at bruker finner frem. Standarden(e) videreutvikles i takt med teknologisk utvikling for kontinuerlig søkemotoroptimalisering.</a:t>
              </a:r>
            </a:p>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I tillegg analyserer vi statistikk om bruk av tjenester, og gjør det obligatorisk for offentlige nettsider og tjenester å informere om hvilke andre informasjonssider og tjenester andre brukere av denne nettsiden vanligvis benytter.</a:t>
              </a:r>
            </a:p>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Digdir identifiserer inkonsistens på offentlige nettsider ved hjelp av KI, slik at tjenesteytere kan rette opp. </a:t>
              </a:r>
            </a:p>
          </p:txBody>
        </p:sp>
        <p:cxnSp>
          <p:nvCxnSpPr>
            <p:cNvPr id="26" name="Straight Connector 25">
              <a:extLst>
                <a:ext uri="{FF2B5EF4-FFF2-40B4-BE49-F238E27FC236}">
                  <a16:creationId xmlns:a16="http://schemas.microsoft.com/office/drawing/2014/main" id="{B23DC864-6C71-A345-8ABE-87816B9890F4}"/>
                </a:ext>
              </a:extLst>
            </p:cNvPr>
            <p:cNvCxnSpPr/>
            <p:nvPr/>
          </p:nvCxnSpPr>
          <p:spPr>
            <a:xfrm>
              <a:off x="926034" y="1673476"/>
              <a:ext cx="5419072" cy="0"/>
            </a:xfrm>
            <a:prstGeom prst="line">
              <a:avLst/>
            </a:prstGeom>
            <a:ln w="28575" cap="flat"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024C0077-8344-A103-9F19-88EA0BD6CCBC}"/>
              </a:ext>
            </a:extLst>
          </p:cNvPr>
          <p:cNvGrpSpPr/>
          <p:nvPr/>
        </p:nvGrpSpPr>
        <p:grpSpPr>
          <a:xfrm>
            <a:off x="6429826" y="6386426"/>
            <a:ext cx="9339639" cy="2128923"/>
            <a:chOff x="-3152000" y="1638580"/>
            <a:chExt cx="10436315" cy="2486780"/>
          </a:xfrm>
          <a:noFill/>
        </p:grpSpPr>
        <p:sp>
          <p:nvSpPr>
            <p:cNvPr id="31" name="Rectangle 30">
              <a:extLst>
                <a:ext uri="{FF2B5EF4-FFF2-40B4-BE49-F238E27FC236}">
                  <a16:creationId xmlns:a16="http://schemas.microsoft.com/office/drawing/2014/main" id="{A2A33F4C-FCF7-FF51-098B-B3B1F6780E14}"/>
                </a:ext>
              </a:extLst>
            </p:cNvPr>
            <p:cNvSpPr/>
            <p:nvPr/>
          </p:nvSpPr>
          <p:spPr>
            <a:xfrm>
              <a:off x="-3152000" y="1638580"/>
              <a:ext cx="5463273" cy="400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B0DC"/>
                </a:buClr>
                <a:buSzPct val="120000"/>
                <a:buFontTx/>
                <a:buNone/>
                <a:tabLst/>
                <a:defRPr/>
              </a:pPr>
              <a:r>
                <a:rPr kumimoji="0" lang="nb-NO" sz="1800" b="1" i="0" u="none" strike="noStrike" kern="1200" cap="none" spc="0" normalizeH="0" baseline="0" noProof="0">
                  <a:ln>
                    <a:noFill/>
                  </a:ln>
                  <a:solidFill>
                    <a:srgbClr val="1E2B3C"/>
                  </a:solidFill>
                  <a:effectLst/>
                  <a:uLnTx/>
                  <a:uFillTx/>
                  <a:latin typeface="Arial"/>
                  <a:ea typeface="+mn-ea"/>
                  <a:cs typeface="+mn-cs"/>
                </a:rPr>
                <a:t>Svakheter</a:t>
              </a:r>
            </a:p>
          </p:txBody>
        </p:sp>
        <p:sp>
          <p:nvSpPr>
            <p:cNvPr id="32" name="Rectangle 31">
              <a:extLst>
                <a:ext uri="{FF2B5EF4-FFF2-40B4-BE49-F238E27FC236}">
                  <a16:creationId xmlns:a16="http://schemas.microsoft.com/office/drawing/2014/main" id="{1DDC147C-D294-0C4E-B810-D205E60BAF69}"/>
                </a:ext>
              </a:extLst>
            </p:cNvPr>
            <p:cNvSpPr/>
            <p:nvPr/>
          </p:nvSpPr>
          <p:spPr>
            <a:xfrm>
              <a:off x="385128" y="1673474"/>
              <a:ext cx="6899187" cy="245188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Gir ikke helhetlige tjenester​, kun informasjon om tjenester som ofte benyttes i sammenheng</a:t>
              </a:r>
            </a:p>
            <a:p>
              <a:pPr marL="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Offentlig sektor har ikke kontroll​</a:t>
              </a:r>
            </a:p>
            <a:p>
              <a:pPr marL="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Frivillig, så mange vil nok ikke følge kravene for å bli funnet​</a:t>
              </a:r>
            </a:p>
            <a:p>
              <a:pPr marL="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Bruker er fortsatt «brevdue»​</a:t>
              </a:r>
            </a:p>
            <a:p>
              <a:pPr marL="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Gir ikke felles «look and feel»</a:t>
              </a:r>
              <a:endParaRPr kumimoji="0" lang="nb-NO" sz="1000" b="0" i="0" u="none" strike="noStrike" kern="1200" cap="none" spc="0" normalizeH="0" baseline="0" noProof="0">
                <a:ln>
                  <a:noFill/>
                </a:ln>
                <a:solidFill>
                  <a:srgbClr val="08404D"/>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040BAB18-1430-C9FD-D9C7-116B887151C1}"/>
              </a:ext>
            </a:extLst>
          </p:cNvPr>
          <p:cNvGrpSpPr/>
          <p:nvPr/>
        </p:nvGrpSpPr>
        <p:grpSpPr>
          <a:xfrm>
            <a:off x="6429825" y="1736802"/>
            <a:ext cx="9339636" cy="3835467"/>
            <a:chOff x="-3152001" y="1231500"/>
            <a:chExt cx="10436311" cy="3505593"/>
          </a:xfrm>
          <a:noFill/>
        </p:grpSpPr>
        <p:sp>
          <p:nvSpPr>
            <p:cNvPr id="7" name="Rectangle 6">
              <a:extLst>
                <a:ext uri="{FF2B5EF4-FFF2-40B4-BE49-F238E27FC236}">
                  <a16:creationId xmlns:a16="http://schemas.microsoft.com/office/drawing/2014/main" id="{D73D5B4D-2990-2CB1-8666-BD805568B7C9}"/>
                </a:ext>
              </a:extLst>
            </p:cNvPr>
            <p:cNvSpPr/>
            <p:nvPr/>
          </p:nvSpPr>
          <p:spPr>
            <a:xfrm>
              <a:off x="-3152001" y="1231500"/>
              <a:ext cx="5463273" cy="400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B0DC"/>
                </a:buClr>
                <a:buSzPct val="120000"/>
                <a:buFontTx/>
                <a:buNone/>
                <a:tabLst/>
                <a:defRPr/>
              </a:pPr>
              <a:r>
                <a:rPr kumimoji="0" lang="nb-NO" sz="1800" b="1" i="0" u="none" strike="noStrike" kern="1200" cap="none" spc="0" normalizeH="0" baseline="0" noProof="0">
                  <a:ln>
                    <a:noFill/>
                  </a:ln>
                  <a:solidFill>
                    <a:srgbClr val="1E2B3C"/>
                  </a:solidFill>
                  <a:effectLst/>
                  <a:uLnTx/>
                  <a:uFillTx/>
                  <a:latin typeface="Arial"/>
                  <a:ea typeface="+mn-ea"/>
                  <a:cs typeface="+mn-cs"/>
                </a:rPr>
                <a:t>Styrker</a:t>
              </a:r>
            </a:p>
          </p:txBody>
        </p:sp>
        <p:sp>
          <p:nvSpPr>
            <p:cNvPr id="8" name="Rectangle 7">
              <a:extLst>
                <a:ext uri="{FF2B5EF4-FFF2-40B4-BE49-F238E27FC236}">
                  <a16:creationId xmlns:a16="http://schemas.microsoft.com/office/drawing/2014/main" id="{B88FCBE2-5FA7-C0F7-813F-6ED1A721E21A}"/>
                </a:ext>
              </a:extLst>
            </p:cNvPr>
            <p:cNvSpPr/>
            <p:nvPr/>
          </p:nvSpPr>
          <p:spPr>
            <a:xfrm>
              <a:off x="385127" y="1326150"/>
              <a:ext cx="6899183" cy="341094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Utnytter kompetansen og utviklingen som skjer i de store internasjonale selskapene​</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Mulig for brukeren å finne de offentlige tjenestene i sammenheng med de private​</a:t>
              </a:r>
            </a:p>
            <a:p>
              <a:pPr marL="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Krever mindre av de offentlige virksomhetene – lettere å innføre​</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Gir brukere innsikt i hvilke andre tjenester som er aktuelle basert på andre sin bruk.​</a:t>
              </a:r>
            </a:p>
            <a:p>
              <a:pPr marL="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Enkel teknologi og overselger ikke hva de får​</a:t>
              </a:r>
            </a:p>
            <a:p>
              <a:pPr marL="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Vil automatisk utvikle seg med endrede bruksmønstre​</a:t>
              </a:r>
            </a:p>
            <a:p>
              <a:pPr marL="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Blir kvitt inkonsistens på offentlige nettsider​</a:t>
              </a:r>
            </a:p>
            <a:p>
              <a:pPr marL="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Kravene er i hovedsak knyttet til egennytte for virksomheten​</a:t>
              </a:r>
            </a:p>
            <a:p>
              <a:pPr marL="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Gir ett startpunkt</a:t>
              </a:r>
            </a:p>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endParaRPr kumimoji="0" lang="nb-NO" sz="1000" b="0" i="0" u="none" strike="noStrike" kern="1200" cap="none" spc="0" normalizeH="0" baseline="0" noProof="0">
                <a:ln>
                  <a:noFill/>
                </a:ln>
                <a:solidFill>
                  <a:srgbClr val="08404D"/>
                </a:solidFill>
                <a:effectLst/>
                <a:uLnTx/>
                <a:uFillTx/>
                <a:latin typeface="Arial"/>
                <a:ea typeface="+mn-ea"/>
                <a:cs typeface="+mn-cs"/>
              </a:endParaRPr>
            </a:p>
          </p:txBody>
        </p:sp>
      </p:grpSp>
      <p:pic>
        <p:nvPicPr>
          <p:cNvPr id="49" name="Graphic 48">
            <a:extLst>
              <a:ext uri="{FF2B5EF4-FFF2-40B4-BE49-F238E27FC236}">
                <a16:creationId xmlns:a16="http://schemas.microsoft.com/office/drawing/2014/main" id="{97D59F98-2DF0-AC01-2ED3-89364D87F09B}"/>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2193168" y="65820"/>
            <a:ext cx="1271518" cy="1271518"/>
          </a:xfrm>
          <a:prstGeom prst="rect">
            <a:avLst/>
          </a:prstGeom>
        </p:spPr>
      </p:pic>
      <p:grpSp>
        <p:nvGrpSpPr>
          <p:cNvPr id="13" name="Group 12">
            <a:extLst>
              <a:ext uri="{FF2B5EF4-FFF2-40B4-BE49-F238E27FC236}">
                <a16:creationId xmlns:a16="http://schemas.microsoft.com/office/drawing/2014/main" id="{1E0064A7-3F4C-7332-36ED-8D32CBE94BF4}"/>
              </a:ext>
            </a:extLst>
          </p:cNvPr>
          <p:cNvGrpSpPr/>
          <p:nvPr/>
        </p:nvGrpSpPr>
        <p:grpSpPr>
          <a:xfrm>
            <a:off x="8319823" y="6819565"/>
            <a:ext cx="1109185" cy="1101277"/>
            <a:chOff x="13117454" y="6273300"/>
            <a:chExt cx="2018326" cy="2018326"/>
          </a:xfrm>
        </p:grpSpPr>
        <p:sp>
          <p:nvSpPr>
            <p:cNvPr id="5" name="Flowchart: Connector 4">
              <a:extLst>
                <a:ext uri="{FF2B5EF4-FFF2-40B4-BE49-F238E27FC236}">
                  <a16:creationId xmlns:a16="http://schemas.microsoft.com/office/drawing/2014/main" id="{0BFC8ED1-0B96-F24D-B615-9B0D32158B4C}"/>
                </a:ext>
              </a:extLst>
            </p:cNvPr>
            <p:cNvSpPr/>
            <p:nvPr/>
          </p:nvSpPr>
          <p:spPr>
            <a:xfrm>
              <a:off x="13117454" y="6273300"/>
              <a:ext cx="2018326" cy="2018326"/>
            </a:xfrm>
            <a:prstGeom prst="flowChartConnector">
              <a:avLst/>
            </a:prstGeom>
            <a:noFill/>
            <a:ln w="1079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lowchart: Connector 8">
              <a:extLst>
                <a:ext uri="{FF2B5EF4-FFF2-40B4-BE49-F238E27FC236}">
                  <a16:creationId xmlns:a16="http://schemas.microsoft.com/office/drawing/2014/main" id="{387E79E8-380D-E893-7D91-B0472372753D}"/>
                </a:ext>
              </a:extLst>
            </p:cNvPr>
            <p:cNvSpPr/>
            <p:nvPr/>
          </p:nvSpPr>
          <p:spPr>
            <a:xfrm>
              <a:off x="13266328" y="6438173"/>
              <a:ext cx="1688580" cy="1688580"/>
            </a:xfrm>
            <a:prstGeom prst="flowChart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b="1"/>
            </a:p>
          </p:txBody>
        </p:sp>
        <p:sp>
          <p:nvSpPr>
            <p:cNvPr id="12" name="Freeform 412">
              <a:extLst>
                <a:ext uri="{FF2B5EF4-FFF2-40B4-BE49-F238E27FC236}">
                  <a16:creationId xmlns:a16="http://schemas.microsoft.com/office/drawing/2014/main" id="{AF97235B-9AE7-2CA9-CF4E-3E9F38671615}"/>
                </a:ext>
              </a:extLst>
            </p:cNvPr>
            <p:cNvSpPr>
              <a:spLocks/>
            </p:cNvSpPr>
            <p:nvPr/>
          </p:nvSpPr>
          <p:spPr bwMode="auto">
            <a:xfrm flipV="1">
              <a:off x="13821088" y="6987547"/>
              <a:ext cx="682437" cy="803389"/>
            </a:xfrm>
            <a:custGeom>
              <a:avLst/>
              <a:gdLst/>
              <a:ahLst/>
              <a:cxnLst>
                <a:cxn ang="0">
                  <a:pos x="142" y="86"/>
                </a:cxn>
                <a:cxn ang="0">
                  <a:pos x="121" y="86"/>
                </a:cxn>
                <a:cxn ang="0">
                  <a:pos x="112" y="81"/>
                </a:cxn>
                <a:cxn ang="0">
                  <a:pos x="86" y="40"/>
                </a:cxn>
                <a:cxn ang="0">
                  <a:pos x="86" y="12"/>
                </a:cxn>
                <a:cxn ang="0">
                  <a:pos x="74" y="8"/>
                </a:cxn>
                <a:cxn ang="0">
                  <a:pos x="66" y="72"/>
                </a:cxn>
                <a:cxn ang="0">
                  <a:pos x="59" y="77"/>
                </a:cxn>
                <a:cxn ang="0">
                  <a:pos x="15" y="77"/>
                </a:cxn>
                <a:cxn ang="0">
                  <a:pos x="3" y="89"/>
                </a:cxn>
                <a:cxn ang="0">
                  <a:pos x="16" y="102"/>
                </a:cxn>
                <a:cxn ang="0">
                  <a:pos x="0" y="117"/>
                </a:cxn>
                <a:cxn ang="0">
                  <a:pos x="16" y="130"/>
                </a:cxn>
                <a:cxn ang="0">
                  <a:pos x="5" y="142"/>
                </a:cxn>
                <a:cxn ang="0">
                  <a:pos x="21" y="154"/>
                </a:cxn>
                <a:cxn ang="0">
                  <a:pos x="12" y="163"/>
                </a:cxn>
                <a:cxn ang="0">
                  <a:pos x="24" y="175"/>
                </a:cxn>
                <a:cxn ang="0">
                  <a:pos x="105" y="175"/>
                </a:cxn>
                <a:cxn ang="0">
                  <a:pos x="116" y="164"/>
                </a:cxn>
              </a:cxnLst>
              <a:rect l="0" t="0" r="r" b="b"/>
              <a:pathLst>
                <a:path w="142" h="175">
                  <a:moveTo>
                    <a:pt x="142" y="86"/>
                  </a:moveTo>
                  <a:cubicBezTo>
                    <a:pt x="121" y="86"/>
                    <a:pt x="121" y="86"/>
                    <a:pt x="121" y="86"/>
                  </a:cubicBezTo>
                  <a:cubicBezTo>
                    <a:pt x="121" y="86"/>
                    <a:pt x="115" y="84"/>
                    <a:pt x="112" y="81"/>
                  </a:cubicBezTo>
                  <a:cubicBezTo>
                    <a:pt x="109" y="77"/>
                    <a:pt x="86" y="54"/>
                    <a:pt x="86" y="40"/>
                  </a:cubicBezTo>
                  <a:cubicBezTo>
                    <a:pt x="85" y="31"/>
                    <a:pt x="86" y="12"/>
                    <a:pt x="86" y="12"/>
                  </a:cubicBezTo>
                  <a:cubicBezTo>
                    <a:pt x="86" y="12"/>
                    <a:pt x="86" y="0"/>
                    <a:pt x="74" y="8"/>
                  </a:cubicBezTo>
                  <a:cubicBezTo>
                    <a:pt x="67" y="13"/>
                    <a:pt x="54" y="30"/>
                    <a:pt x="66" y="72"/>
                  </a:cubicBezTo>
                  <a:cubicBezTo>
                    <a:pt x="67" y="75"/>
                    <a:pt x="67" y="77"/>
                    <a:pt x="59" y="77"/>
                  </a:cubicBezTo>
                  <a:cubicBezTo>
                    <a:pt x="15" y="77"/>
                    <a:pt x="15" y="77"/>
                    <a:pt x="15" y="77"/>
                  </a:cubicBezTo>
                  <a:cubicBezTo>
                    <a:pt x="15" y="77"/>
                    <a:pt x="3" y="78"/>
                    <a:pt x="3" y="89"/>
                  </a:cubicBezTo>
                  <a:cubicBezTo>
                    <a:pt x="3" y="99"/>
                    <a:pt x="8" y="102"/>
                    <a:pt x="16" y="102"/>
                  </a:cubicBezTo>
                  <a:cubicBezTo>
                    <a:pt x="16" y="102"/>
                    <a:pt x="0" y="101"/>
                    <a:pt x="0" y="117"/>
                  </a:cubicBezTo>
                  <a:cubicBezTo>
                    <a:pt x="0" y="124"/>
                    <a:pt x="8" y="130"/>
                    <a:pt x="16" y="130"/>
                  </a:cubicBezTo>
                  <a:cubicBezTo>
                    <a:pt x="16" y="130"/>
                    <a:pt x="5" y="132"/>
                    <a:pt x="5" y="142"/>
                  </a:cubicBezTo>
                  <a:cubicBezTo>
                    <a:pt x="5" y="150"/>
                    <a:pt x="16" y="154"/>
                    <a:pt x="21" y="154"/>
                  </a:cubicBezTo>
                  <a:cubicBezTo>
                    <a:pt x="21" y="154"/>
                    <a:pt x="12" y="155"/>
                    <a:pt x="12" y="163"/>
                  </a:cubicBezTo>
                  <a:cubicBezTo>
                    <a:pt x="12" y="172"/>
                    <a:pt x="19" y="175"/>
                    <a:pt x="24" y="175"/>
                  </a:cubicBezTo>
                  <a:cubicBezTo>
                    <a:pt x="105" y="175"/>
                    <a:pt x="105" y="175"/>
                    <a:pt x="105" y="175"/>
                  </a:cubicBezTo>
                  <a:cubicBezTo>
                    <a:pt x="105" y="175"/>
                    <a:pt x="116" y="175"/>
                    <a:pt x="116" y="164"/>
                  </a:cubicBezTo>
                </a:path>
              </a:pathLst>
            </a:custGeom>
            <a:ln w="38100">
              <a:solidFill>
                <a:schemeClr val="accent1"/>
              </a:solidFill>
              <a:headEnd/>
              <a:tailEnd/>
            </a:ln>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8404D"/>
                </a:solidFill>
                <a:effectLst/>
                <a:uLnTx/>
                <a:uFillTx/>
                <a:latin typeface="Arial" pitchFamily="34" charset="0"/>
                <a:ea typeface="+mn-ea"/>
                <a:cs typeface="Arial" pitchFamily="34" charset="0"/>
              </a:endParaRPr>
            </a:p>
          </p:txBody>
        </p:sp>
      </p:grpSp>
      <p:grpSp>
        <p:nvGrpSpPr>
          <p:cNvPr id="16" name="Group 15">
            <a:extLst>
              <a:ext uri="{FF2B5EF4-FFF2-40B4-BE49-F238E27FC236}">
                <a16:creationId xmlns:a16="http://schemas.microsoft.com/office/drawing/2014/main" id="{7C2B301A-2260-8994-1E99-00043B5609F7}"/>
              </a:ext>
            </a:extLst>
          </p:cNvPr>
          <p:cNvGrpSpPr/>
          <p:nvPr/>
        </p:nvGrpSpPr>
        <p:grpSpPr>
          <a:xfrm>
            <a:off x="8319822" y="2220365"/>
            <a:ext cx="1109185" cy="1101277"/>
            <a:chOff x="13117454" y="6273300"/>
            <a:chExt cx="2018326" cy="2018326"/>
          </a:xfrm>
        </p:grpSpPr>
        <p:sp>
          <p:nvSpPr>
            <p:cNvPr id="17" name="Flowchart: Connector 16">
              <a:extLst>
                <a:ext uri="{FF2B5EF4-FFF2-40B4-BE49-F238E27FC236}">
                  <a16:creationId xmlns:a16="http://schemas.microsoft.com/office/drawing/2014/main" id="{FEAD6A84-77D5-B4A2-0681-4FBEAE97CD37}"/>
                </a:ext>
              </a:extLst>
            </p:cNvPr>
            <p:cNvSpPr/>
            <p:nvPr/>
          </p:nvSpPr>
          <p:spPr>
            <a:xfrm>
              <a:off x="13117454" y="6273300"/>
              <a:ext cx="2018326" cy="2018326"/>
            </a:xfrm>
            <a:prstGeom prst="flowChartConnector">
              <a:avLst/>
            </a:prstGeom>
            <a:noFill/>
            <a:ln w="1079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lowchart: Connector 26">
              <a:extLst>
                <a:ext uri="{FF2B5EF4-FFF2-40B4-BE49-F238E27FC236}">
                  <a16:creationId xmlns:a16="http://schemas.microsoft.com/office/drawing/2014/main" id="{8E560BA2-8A77-D694-49CE-405E15575D5B}"/>
                </a:ext>
              </a:extLst>
            </p:cNvPr>
            <p:cNvSpPr/>
            <p:nvPr/>
          </p:nvSpPr>
          <p:spPr>
            <a:xfrm>
              <a:off x="13266328" y="6438173"/>
              <a:ext cx="1688580" cy="1688580"/>
            </a:xfrm>
            <a:prstGeom prst="flowChart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de-DE" b="1"/>
            </a:p>
          </p:txBody>
        </p:sp>
      </p:grpSp>
      <p:sp>
        <p:nvSpPr>
          <p:cNvPr id="29" name="Freeform 412">
            <a:extLst>
              <a:ext uri="{FF2B5EF4-FFF2-40B4-BE49-F238E27FC236}">
                <a16:creationId xmlns:a16="http://schemas.microsoft.com/office/drawing/2014/main" id="{64CC75FA-2FF7-F514-27E7-8750A73F322A}"/>
              </a:ext>
            </a:extLst>
          </p:cNvPr>
          <p:cNvSpPr>
            <a:spLocks/>
          </p:cNvSpPr>
          <p:nvPr/>
        </p:nvSpPr>
        <p:spPr bwMode="auto">
          <a:xfrm>
            <a:off x="8706511" y="2493815"/>
            <a:ext cx="350632" cy="439387"/>
          </a:xfrm>
          <a:custGeom>
            <a:avLst/>
            <a:gdLst/>
            <a:ahLst/>
            <a:cxnLst>
              <a:cxn ang="0">
                <a:pos x="142" y="86"/>
              </a:cxn>
              <a:cxn ang="0">
                <a:pos x="121" y="86"/>
              </a:cxn>
              <a:cxn ang="0">
                <a:pos x="112" y="81"/>
              </a:cxn>
              <a:cxn ang="0">
                <a:pos x="86" y="40"/>
              </a:cxn>
              <a:cxn ang="0">
                <a:pos x="86" y="12"/>
              </a:cxn>
              <a:cxn ang="0">
                <a:pos x="74" y="8"/>
              </a:cxn>
              <a:cxn ang="0">
                <a:pos x="66" y="72"/>
              </a:cxn>
              <a:cxn ang="0">
                <a:pos x="59" y="77"/>
              </a:cxn>
              <a:cxn ang="0">
                <a:pos x="15" y="77"/>
              </a:cxn>
              <a:cxn ang="0">
                <a:pos x="3" y="89"/>
              </a:cxn>
              <a:cxn ang="0">
                <a:pos x="16" y="102"/>
              </a:cxn>
              <a:cxn ang="0">
                <a:pos x="0" y="117"/>
              </a:cxn>
              <a:cxn ang="0">
                <a:pos x="16" y="130"/>
              </a:cxn>
              <a:cxn ang="0">
                <a:pos x="5" y="142"/>
              </a:cxn>
              <a:cxn ang="0">
                <a:pos x="21" y="154"/>
              </a:cxn>
              <a:cxn ang="0">
                <a:pos x="12" y="163"/>
              </a:cxn>
              <a:cxn ang="0">
                <a:pos x="24" y="175"/>
              </a:cxn>
              <a:cxn ang="0">
                <a:pos x="105" y="175"/>
              </a:cxn>
              <a:cxn ang="0">
                <a:pos x="116" y="164"/>
              </a:cxn>
            </a:cxnLst>
            <a:rect l="0" t="0" r="r" b="b"/>
            <a:pathLst>
              <a:path w="142" h="175">
                <a:moveTo>
                  <a:pt x="142" y="86"/>
                </a:moveTo>
                <a:cubicBezTo>
                  <a:pt x="121" y="86"/>
                  <a:pt x="121" y="86"/>
                  <a:pt x="121" y="86"/>
                </a:cubicBezTo>
                <a:cubicBezTo>
                  <a:pt x="121" y="86"/>
                  <a:pt x="115" y="84"/>
                  <a:pt x="112" y="81"/>
                </a:cubicBezTo>
                <a:cubicBezTo>
                  <a:pt x="109" y="77"/>
                  <a:pt x="86" y="54"/>
                  <a:pt x="86" y="40"/>
                </a:cubicBezTo>
                <a:cubicBezTo>
                  <a:pt x="85" y="31"/>
                  <a:pt x="86" y="12"/>
                  <a:pt x="86" y="12"/>
                </a:cubicBezTo>
                <a:cubicBezTo>
                  <a:pt x="86" y="12"/>
                  <a:pt x="86" y="0"/>
                  <a:pt x="74" y="8"/>
                </a:cubicBezTo>
                <a:cubicBezTo>
                  <a:pt x="67" y="13"/>
                  <a:pt x="54" y="30"/>
                  <a:pt x="66" y="72"/>
                </a:cubicBezTo>
                <a:cubicBezTo>
                  <a:pt x="67" y="75"/>
                  <a:pt x="67" y="77"/>
                  <a:pt x="59" y="77"/>
                </a:cubicBezTo>
                <a:cubicBezTo>
                  <a:pt x="15" y="77"/>
                  <a:pt x="15" y="77"/>
                  <a:pt x="15" y="77"/>
                </a:cubicBezTo>
                <a:cubicBezTo>
                  <a:pt x="15" y="77"/>
                  <a:pt x="3" y="78"/>
                  <a:pt x="3" y="89"/>
                </a:cubicBezTo>
                <a:cubicBezTo>
                  <a:pt x="3" y="99"/>
                  <a:pt x="8" y="102"/>
                  <a:pt x="16" y="102"/>
                </a:cubicBezTo>
                <a:cubicBezTo>
                  <a:pt x="16" y="102"/>
                  <a:pt x="0" y="101"/>
                  <a:pt x="0" y="117"/>
                </a:cubicBezTo>
                <a:cubicBezTo>
                  <a:pt x="0" y="124"/>
                  <a:pt x="8" y="130"/>
                  <a:pt x="16" y="130"/>
                </a:cubicBezTo>
                <a:cubicBezTo>
                  <a:pt x="16" y="130"/>
                  <a:pt x="5" y="132"/>
                  <a:pt x="5" y="142"/>
                </a:cubicBezTo>
                <a:cubicBezTo>
                  <a:pt x="5" y="150"/>
                  <a:pt x="16" y="154"/>
                  <a:pt x="21" y="154"/>
                </a:cubicBezTo>
                <a:cubicBezTo>
                  <a:pt x="21" y="154"/>
                  <a:pt x="12" y="155"/>
                  <a:pt x="12" y="163"/>
                </a:cubicBezTo>
                <a:cubicBezTo>
                  <a:pt x="12" y="172"/>
                  <a:pt x="19" y="175"/>
                  <a:pt x="24" y="175"/>
                </a:cubicBezTo>
                <a:cubicBezTo>
                  <a:pt x="105" y="175"/>
                  <a:pt x="105" y="175"/>
                  <a:pt x="105" y="175"/>
                </a:cubicBezTo>
                <a:cubicBezTo>
                  <a:pt x="105" y="175"/>
                  <a:pt x="116" y="175"/>
                  <a:pt x="116" y="164"/>
                </a:cubicBezTo>
              </a:path>
            </a:pathLst>
          </a:custGeom>
          <a:ln w="38100">
            <a:solidFill>
              <a:schemeClr val="accent1"/>
            </a:solidFill>
            <a:headEnd/>
            <a:tailEnd/>
          </a:ln>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sng" strike="noStrike" kern="1200" cap="none" spc="0" normalizeH="0" baseline="0" noProof="0">
              <a:ln>
                <a:noFill/>
              </a:ln>
              <a:solidFill>
                <a:srgbClr val="08404D"/>
              </a:solidFill>
              <a:effectLst/>
              <a:uLnTx/>
              <a:uFillTx/>
              <a:latin typeface="Arial" pitchFamily="34" charset="0"/>
              <a:ea typeface="+mn-ea"/>
              <a:cs typeface="Arial" pitchFamily="34" charset="0"/>
            </a:endParaRPr>
          </a:p>
        </p:txBody>
      </p:sp>
      <p:sp>
        <p:nvSpPr>
          <p:cNvPr id="2" name="TekstSylinder 1">
            <a:extLst>
              <a:ext uri="{FF2B5EF4-FFF2-40B4-BE49-F238E27FC236}">
                <a16:creationId xmlns:a16="http://schemas.microsoft.com/office/drawing/2014/main" id="{50915388-97CE-8439-5990-3C3F0FF3106B}"/>
              </a:ext>
            </a:extLst>
          </p:cNvPr>
          <p:cNvSpPr txBox="1"/>
          <p:nvPr/>
        </p:nvSpPr>
        <p:spPr>
          <a:xfrm rot="2125247">
            <a:off x="13788757" y="678855"/>
            <a:ext cx="2576346" cy="440762"/>
          </a:xfrm>
          <a:prstGeom prst="rect">
            <a:avLst/>
          </a:prstGeom>
          <a:noFill/>
        </p:spPr>
        <p:txBody>
          <a:bodyPr wrap="none" rtlCol="0">
            <a:spAutoFit/>
          </a:bodyPr>
          <a:lstStyle/>
          <a:p>
            <a:r>
              <a:rPr lang="nb-NO" dirty="0">
                <a:solidFill>
                  <a:srgbClr val="FF0000"/>
                </a:solidFill>
              </a:rPr>
              <a:t>Under bearbeiding</a:t>
            </a:r>
          </a:p>
        </p:txBody>
      </p:sp>
    </p:spTree>
    <p:extLst>
      <p:ext uri="{BB962C8B-B14F-4D97-AF65-F5344CB8AC3E}">
        <p14:creationId xmlns:p14="http://schemas.microsoft.com/office/powerpoint/2010/main" val="1442776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5AEDB79C-DB74-3426-3F4C-E0FEABB2E779}"/>
              </a:ext>
            </a:extLst>
          </p:cNvPr>
          <p:cNvSpPr>
            <a:spLocks noGrp="1"/>
          </p:cNvSpPr>
          <p:nvPr/>
        </p:nvSpPr>
        <p:spPr>
          <a:xfrm>
            <a:off x="1516091" y="354246"/>
            <a:ext cx="13791200" cy="621466"/>
          </a:xfrm>
          <a:prstGeom prst="rect">
            <a:avLst/>
          </a:prstGeom>
        </p:spPr>
        <p:txBody>
          <a:bodyPr vert="horz" lIns="0" tIns="0" rIns="0" bIns="0" rtlCol="0" anchor="b" anchorCtr="0">
            <a:noAutofit/>
          </a:bodyPr>
          <a:lst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a:lstStyle>
          <a:p>
            <a:pPr algn="ctr" defTabSz="1625284"/>
            <a:r>
              <a:rPr lang="nb-NO" sz="2800" b="1">
                <a:solidFill>
                  <a:srgbClr val="1E2B3C"/>
                </a:solidFill>
                <a:latin typeface="Arial" panose="020B0604020202020204"/>
              </a:rPr>
              <a:t>2: Offentlig digital assistent</a:t>
            </a:r>
          </a:p>
        </p:txBody>
      </p:sp>
      <p:grpSp>
        <p:nvGrpSpPr>
          <p:cNvPr id="22" name="Group 21">
            <a:extLst>
              <a:ext uri="{FF2B5EF4-FFF2-40B4-BE49-F238E27FC236}">
                <a16:creationId xmlns:a16="http://schemas.microsoft.com/office/drawing/2014/main" id="{D6B6F031-FCBC-879A-0EF2-03C0E52FD912}"/>
              </a:ext>
            </a:extLst>
          </p:cNvPr>
          <p:cNvGrpSpPr/>
          <p:nvPr/>
        </p:nvGrpSpPr>
        <p:grpSpPr>
          <a:xfrm>
            <a:off x="484948" y="5263653"/>
            <a:ext cx="7248895" cy="2104781"/>
            <a:chOff x="435855" y="6124818"/>
            <a:chExt cx="7248895" cy="2104781"/>
          </a:xfrm>
        </p:grpSpPr>
        <p:sp>
          <p:nvSpPr>
            <p:cNvPr id="19" name="Rectangle 18">
              <a:extLst>
                <a:ext uri="{FF2B5EF4-FFF2-40B4-BE49-F238E27FC236}">
                  <a16:creationId xmlns:a16="http://schemas.microsoft.com/office/drawing/2014/main" id="{05C4EEB5-C607-CBDF-F80A-6873136F0365}"/>
                </a:ext>
              </a:extLst>
            </p:cNvPr>
            <p:cNvSpPr/>
            <p:nvPr/>
          </p:nvSpPr>
          <p:spPr>
            <a:xfrm>
              <a:off x="435855" y="6640480"/>
              <a:ext cx="7248895" cy="158911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Brukere og saksbehandlere får en god søkemotor/assistent, som offentlig sektor kan stå inne for.</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Ulike aktører kan lage løsninger basert på offentlig sektors digitale assistent for å finne frem relevant informasjon og tjenester. </a:t>
              </a:r>
              <a:endParaRPr kumimoji="0" lang="nb-NO" sz="1000" b="0" i="0" u="none" strike="noStrike" kern="1200" cap="none" spc="0" normalizeH="0" baseline="0" noProof="0" dirty="0">
                <a:ln>
                  <a:noFill/>
                </a:ln>
                <a:solidFill>
                  <a:srgbClr val="08404D"/>
                </a:solidFill>
                <a:effectLst/>
                <a:uLnTx/>
                <a:uFillTx/>
                <a:latin typeface="Arial"/>
                <a:ea typeface="+mn-ea"/>
                <a:cs typeface="+mn-cs"/>
              </a:endParaRPr>
            </a:p>
          </p:txBody>
        </p:sp>
        <p:cxnSp>
          <p:nvCxnSpPr>
            <p:cNvPr id="20" name="Straight Connector 19">
              <a:extLst>
                <a:ext uri="{FF2B5EF4-FFF2-40B4-BE49-F238E27FC236}">
                  <a16:creationId xmlns:a16="http://schemas.microsoft.com/office/drawing/2014/main" id="{CEF2520D-A660-C42D-CFFC-74D860B4155C}"/>
                </a:ext>
              </a:extLst>
            </p:cNvPr>
            <p:cNvCxnSpPr>
              <a:cxnSpLocks/>
            </p:cNvCxnSpPr>
            <p:nvPr/>
          </p:nvCxnSpPr>
          <p:spPr>
            <a:xfrm>
              <a:off x="435855" y="6640480"/>
              <a:ext cx="7248895" cy="0"/>
            </a:xfrm>
            <a:prstGeom prst="line">
              <a:avLst/>
            </a:prstGeom>
            <a:ln w="28575" cap="flat"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C59F7897-8F1E-352D-3A92-098332494696}"/>
                </a:ext>
              </a:extLst>
            </p:cNvPr>
            <p:cNvSpPr/>
            <p:nvPr/>
          </p:nvSpPr>
          <p:spPr>
            <a:xfrm>
              <a:off x="784978" y="6124818"/>
              <a:ext cx="6397136" cy="4926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B0DC"/>
                </a:buClr>
                <a:buSzPct val="120000"/>
                <a:buFontTx/>
                <a:buNone/>
                <a:tabLst/>
                <a:defRPr/>
              </a:pPr>
              <a:r>
                <a:rPr kumimoji="0" lang="nb-NO" sz="1800" b="1" i="0" u="none" strike="noStrike" kern="1200" cap="none" spc="0" normalizeH="0" baseline="0" noProof="0">
                  <a:ln>
                    <a:noFill/>
                  </a:ln>
                  <a:solidFill>
                    <a:srgbClr val="1E2B3C"/>
                  </a:solidFill>
                  <a:effectLst/>
                  <a:uLnTx/>
                  <a:uFillTx/>
                  <a:latin typeface="Arial"/>
                  <a:ea typeface="+mn-ea"/>
                  <a:cs typeface="+mn-cs"/>
                </a:rPr>
                <a:t>Effekter</a:t>
              </a:r>
            </a:p>
          </p:txBody>
        </p:sp>
      </p:grpSp>
      <p:grpSp>
        <p:nvGrpSpPr>
          <p:cNvPr id="23" name="Group 22">
            <a:extLst>
              <a:ext uri="{FF2B5EF4-FFF2-40B4-BE49-F238E27FC236}">
                <a16:creationId xmlns:a16="http://schemas.microsoft.com/office/drawing/2014/main" id="{58D955AD-7CEE-332A-AF1A-930776F83AFF}"/>
              </a:ext>
            </a:extLst>
          </p:cNvPr>
          <p:cNvGrpSpPr/>
          <p:nvPr/>
        </p:nvGrpSpPr>
        <p:grpSpPr>
          <a:xfrm>
            <a:off x="484952" y="1988689"/>
            <a:ext cx="7248891" cy="2240412"/>
            <a:chOff x="917274" y="1272613"/>
            <a:chExt cx="5463273" cy="1822818"/>
          </a:xfrm>
        </p:grpSpPr>
        <p:sp>
          <p:nvSpPr>
            <p:cNvPr id="24" name="Rectangle 23">
              <a:extLst>
                <a:ext uri="{FF2B5EF4-FFF2-40B4-BE49-F238E27FC236}">
                  <a16:creationId xmlns:a16="http://schemas.microsoft.com/office/drawing/2014/main" id="{E12E9D51-9B88-06F5-147D-5481F5479199}"/>
                </a:ext>
              </a:extLst>
            </p:cNvPr>
            <p:cNvSpPr/>
            <p:nvPr/>
          </p:nvSpPr>
          <p:spPr>
            <a:xfrm>
              <a:off x="917274" y="1272613"/>
              <a:ext cx="5463273" cy="400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B0DC"/>
                </a:buClr>
                <a:buSzPct val="120000"/>
                <a:buFontTx/>
                <a:buNone/>
                <a:tabLst/>
                <a:defRPr/>
              </a:pPr>
              <a:r>
                <a:rPr kumimoji="0" lang="nb-NO" sz="1800" b="1" i="0" u="none" strike="noStrike" kern="1200" cap="none" spc="0" normalizeH="0" baseline="0" noProof="0">
                  <a:ln>
                    <a:noFill/>
                  </a:ln>
                  <a:solidFill>
                    <a:srgbClr val="1E2B3C"/>
                  </a:solidFill>
                  <a:effectLst/>
                  <a:uLnTx/>
                  <a:uFillTx/>
                  <a:latin typeface="Arial"/>
                  <a:ea typeface="+mn-ea"/>
                  <a:cs typeface="+mn-cs"/>
                </a:rPr>
                <a:t>Beskrivelse</a:t>
              </a:r>
            </a:p>
          </p:txBody>
        </p:sp>
        <p:sp>
          <p:nvSpPr>
            <p:cNvPr id="25" name="Rectangle 24">
              <a:extLst>
                <a:ext uri="{FF2B5EF4-FFF2-40B4-BE49-F238E27FC236}">
                  <a16:creationId xmlns:a16="http://schemas.microsoft.com/office/drawing/2014/main" id="{6C348CF1-F0C7-6CFC-4B9C-90337A337FB1}"/>
                </a:ext>
              </a:extLst>
            </p:cNvPr>
            <p:cNvSpPr/>
            <p:nvPr/>
          </p:nvSpPr>
          <p:spPr>
            <a:xfrm>
              <a:off x="921654" y="1673475"/>
              <a:ext cx="5419072" cy="142195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Digdir eller en annen valgt etat utnytter og tilpasser beste teknologi i markedet (f.eks. KI) til å lage offentlig sektors egne digitale assistent, hvor man får veiledning, støtte og tjenester fra offentlige nettsider basert på det bruker oppgir.</a:t>
              </a:r>
            </a:p>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endParaRPr kumimoji="0" lang="nb-NO" sz="1000" b="0" i="0" u="none" strike="noStrike" kern="1200" cap="none" spc="0" normalizeH="0" baseline="0" noProof="0">
                <a:ln>
                  <a:noFill/>
                </a:ln>
                <a:solidFill>
                  <a:srgbClr val="08404D"/>
                </a:solidFill>
                <a:effectLst/>
                <a:uLnTx/>
                <a:uFillTx/>
                <a:latin typeface="Arial"/>
                <a:ea typeface="+mn-ea"/>
                <a:cs typeface="+mn-cs"/>
              </a:endParaRPr>
            </a:p>
          </p:txBody>
        </p:sp>
        <p:cxnSp>
          <p:nvCxnSpPr>
            <p:cNvPr id="26" name="Straight Connector 25">
              <a:extLst>
                <a:ext uri="{FF2B5EF4-FFF2-40B4-BE49-F238E27FC236}">
                  <a16:creationId xmlns:a16="http://schemas.microsoft.com/office/drawing/2014/main" id="{B23DC864-6C71-A345-8ABE-87816B9890F4}"/>
                </a:ext>
              </a:extLst>
            </p:cNvPr>
            <p:cNvCxnSpPr/>
            <p:nvPr/>
          </p:nvCxnSpPr>
          <p:spPr>
            <a:xfrm>
              <a:off x="926034" y="1673476"/>
              <a:ext cx="5419072" cy="0"/>
            </a:xfrm>
            <a:prstGeom prst="line">
              <a:avLst/>
            </a:prstGeom>
            <a:ln w="28575" cap="flat"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024C0077-8344-A103-9F19-88EA0BD6CCBC}"/>
              </a:ext>
            </a:extLst>
          </p:cNvPr>
          <p:cNvGrpSpPr/>
          <p:nvPr/>
        </p:nvGrpSpPr>
        <p:grpSpPr>
          <a:xfrm>
            <a:off x="6429826" y="5463233"/>
            <a:ext cx="9339640" cy="2128922"/>
            <a:chOff x="-3152000" y="1638580"/>
            <a:chExt cx="10436315" cy="2486780"/>
          </a:xfrm>
          <a:noFill/>
        </p:grpSpPr>
        <p:sp>
          <p:nvSpPr>
            <p:cNvPr id="31" name="Rectangle 30">
              <a:extLst>
                <a:ext uri="{FF2B5EF4-FFF2-40B4-BE49-F238E27FC236}">
                  <a16:creationId xmlns:a16="http://schemas.microsoft.com/office/drawing/2014/main" id="{A2A33F4C-FCF7-FF51-098B-B3B1F6780E14}"/>
                </a:ext>
              </a:extLst>
            </p:cNvPr>
            <p:cNvSpPr/>
            <p:nvPr/>
          </p:nvSpPr>
          <p:spPr>
            <a:xfrm>
              <a:off x="-3152000" y="1638580"/>
              <a:ext cx="5463273" cy="400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B0DC"/>
                </a:buClr>
                <a:buSzPct val="120000"/>
                <a:buFontTx/>
                <a:buNone/>
                <a:tabLst/>
                <a:defRPr/>
              </a:pPr>
              <a:r>
                <a:rPr kumimoji="0" lang="nb-NO" sz="1800" b="1" i="0" u="none" strike="noStrike" kern="1200" cap="none" spc="0" normalizeH="0" baseline="0" noProof="0">
                  <a:ln>
                    <a:noFill/>
                  </a:ln>
                  <a:solidFill>
                    <a:srgbClr val="1E2B3C"/>
                  </a:solidFill>
                  <a:effectLst/>
                  <a:uLnTx/>
                  <a:uFillTx/>
                  <a:latin typeface="Arial"/>
                  <a:ea typeface="+mn-ea"/>
                  <a:cs typeface="+mn-cs"/>
                </a:rPr>
                <a:t>Svakheter</a:t>
              </a:r>
            </a:p>
          </p:txBody>
        </p:sp>
        <p:sp>
          <p:nvSpPr>
            <p:cNvPr id="32" name="Rectangle 31">
              <a:extLst>
                <a:ext uri="{FF2B5EF4-FFF2-40B4-BE49-F238E27FC236}">
                  <a16:creationId xmlns:a16="http://schemas.microsoft.com/office/drawing/2014/main" id="{1DDC147C-D294-0C4E-B810-D205E60BAF69}"/>
                </a:ext>
              </a:extLst>
            </p:cNvPr>
            <p:cNvSpPr/>
            <p:nvPr/>
          </p:nvSpPr>
          <p:spPr>
            <a:xfrm>
              <a:off x="385128" y="1673474"/>
              <a:ext cx="6899187" cy="245188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Gir ikke helhet, men svar på det bruker spør om</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Kvaliteten på svar vil være knyttet til brukers forutsetninger til å beskrive godt</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Utnytter markedets kompetanse på gode søk, og kan trene opp mot egen informasjon</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Gir ikke felles «look and feel»</a:t>
              </a:r>
            </a:p>
          </p:txBody>
        </p:sp>
      </p:grpSp>
      <p:grpSp>
        <p:nvGrpSpPr>
          <p:cNvPr id="14" name="Group 13">
            <a:extLst>
              <a:ext uri="{FF2B5EF4-FFF2-40B4-BE49-F238E27FC236}">
                <a16:creationId xmlns:a16="http://schemas.microsoft.com/office/drawing/2014/main" id="{040BAB18-1430-C9FD-D9C7-116B887151C1}"/>
              </a:ext>
            </a:extLst>
          </p:cNvPr>
          <p:cNvGrpSpPr/>
          <p:nvPr/>
        </p:nvGrpSpPr>
        <p:grpSpPr>
          <a:xfrm>
            <a:off x="6429825" y="2361057"/>
            <a:ext cx="9339636" cy="1868043"/>
            <a:chOff x="-3152001" y="1231500"/>
            <a:chExt cx="10436311" cy="1707380"/>
          </a:xfrm>
          <a:noFill/>
        </p:grpSpPr>
        <p:sp>
          <p:nvSpPr>
            <p:cNvPr id="7" name="Rectangle 6">
              <a:extLst>
                <a:ext uri="{FF2B5EF4-FFF2-40B4-BE49-F238E27FC236}">
                  <a16:creationId xmlns:a16="http://schemas.microsoft.com/office/drawing/2014/main" id="{D73D5B4D-2990-2CB1-8666-BD805568B7C9}"/>
                </a:ext>
              </a:extLst>
            </p:cNvPr>
            <p:cNvSpPr/>
            <p:nvPr/>
          </p:nvSpPr>
          <p:spPr>
            <a:xfrm>
              <a:off x="-3152001" y="1231500"/>
              <a:ext cx="5463273" cy="400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B0DC"/>
                </a:buClr>
                <a:buSzPct val="120000"/>
                <a:buFontTx/>
                <a:buNone/>
                <a:tabLst/>
                <a:defRPr/>
              </a:pPr>
              <a:r>
                <a:rPr kumimoji="0" lang="nb-NO" sz="1800" b="1" i="0" u="none" strike="noStrike" kern="1200" cap="none" spc="0" normalizeH="0" baseline="0" noProof="0">
                  <a:ln>
                    <a:noFill/>
                  </a:ln>
                  <a:solidFill>
                    <a:srgbClr val="1E2B3C"/>
                  </a:solidFill>
                  <a:effectLst/>
                  <a:uLnTx/>
                  <a:uFillTx/>
                  <a:latin typeface="Arial"/>
                  <a:ea typeface="+mn-ea"/>
                  <a:cs typeface="+mn-cs"/>
                </a:rPr>
                <a:t>Styrker</a:t>
              </a:r>
            </a:p>
          </p:txBody>
        </p:sp>
        <p:sp>
          <p:nvSpPr>
            <p:cNvPr id="8" name="Rectangle 7">
              <a:extLst>
                <a:ext uri="{FF2B5EF4-FFF2-40B4-BE49-F238E27FC236}">
                  <a16:creationId xmlns:a16="http://schemas.microsoft.com/office/drawing/2014/main" id="{B88FCBE2-5FA7-C0F7-813F-6ED1A721E21A}"/>
                </a:ext>
              </a:extLst>
            </p:cNvPr>
            <p:cNvSpPr/>
            <p:nvPr/>
          </p:nvSpPr>
          <p:spPr>
            <a:xfrm>
              <a:off x="385127" y="1326150"/>
              <a:ext cx="6899183" cy="161273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Gir offentlig sektor økt kontroll på relevante svar</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Sikrer at informasjonen som gis er fokusert mot de tjenestene vi leverer</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Vi har kontroll med etikken i den teknologien vi utnytter</a:t>
              </a:r>
            </a:p>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endParaRPr kumimoji="0" lang="nb-NO" sz="1000" b="0" i="0" u="none" strike="noStrike" kern="1200" cap="none" spc="0" normalizeH="0" baseline="0" noProof="0">
                <a:ln>
                  <a:noFill/>
                </a:ln>
                <a:solidFill>
                  <a:srgbClr val="08404D"/>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1E0064A7-3F4C-7332-36ED-8D32CBE94BF4}"/>
              </a:ext>
            </a:extLst>
          </p:cNvPr>
          <p:cNvGrpSpPr/>
          <p:nvPr/>
        </p:nvGrpSpPr>
        <p:grpSpPr>
          <a:xfrm>
            <a:off x="8319823" y="5896373"/>
            <a:ext cx="1109185" cy="1101277"/>
            <a:chOff x="13117454" y="6273300"/>
            <a:chExt cx="2018326" cy="2018326"/>
          </a:xfrm>
        </p:grpSpPr>
        <p:sp>
          <p:nvSpPr>
            <p:cNvPr id="5" name="Flowchart: Connector 4">
              <a:extLst>
                <a:ext uri="{FF2B5EF4-FFF2-40B4-BE49-F238E27FC236}">
                  <a16:creationId xmlns:a16="http://schemas.microsoft.com/office/drawing/2014/main" id="{0BFC8ED1-0B96-F24D-B615-9B0D32158B4C}"/>
                </a:ext>
              </a:extLst>
            </p:cNvPr>
            <p:cNvSpPr/>
            <p:nvPr/>
          </p:nvSpPr>
          <p:spPr>
            <a:xfrm>
              <a:off x="13117454" y="6273300"/>
              <a:ext cx="2018326" cy="2018326"/>
            </a:xfrm>
            <a:prstGeom prst="flowChartConnector">
              <a:avLst/>
            </a:prstGeom>
            <a:noFill/>
            <a:ln w="1079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de-DE" sz="226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Flowchart: Connector 8">
              <a:extLst>
                <a:ext uri="{FF2B5EF4-FFF2-40B4-BE49-F238E27FC236}">
                  <a16:creationId xmlns:a16="http://schemas.microsoft.com/office/drawing/2014/main" id="{387E79E8-380D-E893-7D91-B0472372753D}"/>
                </a:ext>
              </a:extLst>
            </p:cNvPr>
            <p:cNvSpPr/>
            <p:nvPr/>
          </p:nvSpPr>
          <p:spPr>
            <a:xfrm>
              <a:off x="13266328" y="6438173"/>
              <a:ext cx="1688580" cy="1688580"/>
            </a:xfrm>
            <a:prstGeom prst="flowChart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de-DE" sz="2264"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Freeform 412">
              <a:extLst>
                <a:ext uri="{FF2B5EF4-FFF2-40B4-BE49-F238E27FC236}">
                  <a16:creationId xmlns:a16="http://schemas.microsoft.com/office/drawing/2014/main" id="{AF97235B-9AE7-2CA9-CF4E-3E9F38671615}"/>
                </a:ext>
              </a:extLst>
            </p:cNvPr>
            <p:cNvSpPr>
              <a:spLocks/>
            </p:cNvSpPr>
            <p:nvPr/>
          </p:nvSpPr>
          <p:spPr bwMode="auto">
            <a:xfrm flipV="1">
              <a:off x="13821088" y="6987547"/>
              <a:ext cx="682437" cy="803389"/>
            </a:xfrm>
            <a:custGeom>
              <a:avLst/>
              <a:gdLst/>
              <a:ahLst/>
              <a:cxnLst>
                <a:cxn ang="0">
                  <a:pos x="142" y="86"/>
                </a:cxn>
                <a:cxn ang="0">
                  <a:pos x="121" y="86"/>
                </a:cxn>
                <a:cxn ang="0">
                  <a:pos x="112" y="81"/>
                </a:cxn>
                <a:cxn ang="0">
                  <a:pos x="86" y="40"/>
                </a:cxn>
                <a:cxn ang="0">
                  <a:pos x="86" y="12"/>
                </a:cxn>
                <a:cxn ang="0">
                  <a:pos x="74" y="8"/>
                </a:cxn>
                <a:cxn ang="0">
                  <a:pos x="66" y="72"/>
                </a:cxn>
                <a:cxn ang="0">
                  <a:pos x="59" y="77"/>
                </a:cxn>
                <a:cxn ang="0">
                  <a:pos x="15" y="77"/>
                </a:cxn>
                <a:cxn ang="0">
                  <a:pos x="3" y="89"/>
                </a:cxn>
                <a:cxn ang="0">
                  <a:pos x="16" y="102"/>
                </a:cxn>
                <a:cxn ang="0">
                  <a:pos x="0" y="117"/>
                </a:cxn>
                <a:cxn ang="0">
                  <a:pos x="16" y="130"/>
                </a:cxn>
                <a:cxn ang="0">
                  <a:pos x="5" y="142"/>
                </a:cxn>
                <a:cxn ang="0">
                  <a:pos x="21" y="154"/>
                </a:cxn>
                <a:cxn ang="0">
                  <a:pos x="12" y="163"/>
                </a:cxn>
                <a:cxn ang="0">
                  <a:pos x="24" y="175"/>
                </a:cxn>
                <a:cxn ang="0">
                  <a:pos x="105" y="175"/>
                </a:cxn>
                <a:cxn ang="0">
                  <a:pos x="116" y="164"/>
                </a:cxn>
              </a:cxnLst>
              <a:rect l="0" t="0" r="r" b="b"/>
              <a:pathLst>
                <a:path w="142" h="175">
                  <a:moveTo>
                    <a:pt x="142" y="86"/>
                  </a:moveTo>
                  <a:cubicBezTo>
                    <a:pt x="121" y="86"/>
                    <a:pt x="121" y="86"/>
                    <a:pt x="121" y="86"/>
                  </a:cubicBezTo>
                  <a:cubicBezTo>
                    <a:pt x="121" y="86"/>
                    <a:pt x="115" y="84"/>
                    <a:pt x="112" y="81"/>
                  </a:cubicBezTo>
                  <a:cubicBezTo>
                    <a:pt x="109" y="77"/>
                    <a:pt x="86" y="54"/>
                    <a:pt x="86" y="40"/>
                  </a:cubicBezTo>
                  <a:cubicBezTo>
                    <a:pt x="85" y="31"/>
                    <a:pt x="86" y="12"/>
                    <a:pt x="86" y="12"/>
                  </a:cubicBezTo>
                  <a:cubicBezTo>
                    <a:pt x="86" y="12"/>
                    <a:pt x="86" y="0"/>
                    <a:pt x="74" y="8"/>
                  </a:cubicBezTo>
                  <a:cubicBezTo>
                    <a:pt x="67" y="13"/>
                    <a:pt x="54" y="30"/>
                    <a:pt x="66" y="72"/>
                  </a:cubicBezTo>
                  <a:cubicBezTo>
                    <a:pt x="67" y="75"/>
                    <a:pt x="67" y="77"/>
                    <a:pt x="59" y="77"/>
                  </a:cubicBezTo>
                  <a:cubicBezTo>
                    <a:pt x="15" y="77"/>
                    <a:pt x="15" y="77"/>
                    <a:pt x="15" y="77"/>
                  </a:cubicBezTo>
                  <a:cubicBezTo>
                    <a:pt x="15" y="77"/>
                    <a:pt x="3" y="78"/>
                    <a:pt x="3" y="89"/>
                  </a:cubicBezTo>
                  <a:cubicBezTo>
                    <a:pt x="3" y="99"/>
                    <a:pt x="8" y="102"/>
                    <a:pt x="16" y="102"/>
                  </a:cubicBezTo>
                  <a:cubicBezTo>
                    <a:pt x="16" y="102"/>
                    <a:pt x="0" y="101"/>
                    <a:pt x="0" y="117"/>
                  </a:cubicBezTo>
                  <a:cubicBezTo>
                    <a:pt x="0" y="124"/>
                    <a:pt x="8" y="130"/>
                    <a:pt x="16" y="130"/>
                  </a:cubicBezTo>
                  <a:cubicBezTo>
                    <a:pt x="16" y="130"/>
                    <a:pt x="5" y="132"/>
                    <a:pt x="5" y="142"/>
                  </a:cubicBezTo>
                  <a:cubicBezTo>
                    <a:pt x="5" y="150"/>
                    <a:pt x="16" y="154"/>
                    <a:pt x="21" y="154"/>
                  </a:cubicBezTo>
                  <a:cubicBezTo>
                    <a:pt x="21" y="154"/>
                    <a:pt x="12" y="155"/>
                    <a:pt x="12" y="163"/>
                  </a:cubicBezTo>
                  <a:cubicBezTo>
                    <a:pt x="12" y="172"/>
                    <a:pt x="19" y="175"/>
                    <a:pt x="24" y="175"/>
                  </a:cubicBezTo>
                  <a:cubicBezTo>
                    <a:pt x="105" y="175"/>
                    <a:pt x="105" y="175"/>
                    <a:pt x="105" y="175"/>
                  </a:cubicBezTo>
                  <a:cubicBezTo>
                    <a:pt x="105" y="175"/>
                    <a:pt x="116" y="175"/>
                    <a:pt x="116" y="164"/>
                  </a:cubicBezTo>
                </a:path>
              </a:pathLst>
            </a:custGeom>
            <a:ln w="38100">
              <a:solidFill>
                <a:schemeClr val="accent1"/>
              </a:solidFill>
              <a:headEnd/>
              <a:tailEnd/>
            </a:ln>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8404D"/>
                </a:solidFill>
                <a:effectLst/>
                <a:uLnTx/>
                <a:uFillTx/>
                <a:latin typeface="Arial" pitchFamily="34" charset="0"/>
                <a:ea typeface="+mn-ea"/>
                <a:cs typeface="Arial" pitchFamily="34" charset="0"/>
              </a:endParaRPr>
            </a:p>
          </p:txBody>
        </p:sp>
      </p:grpSp>
      <p:grpSp>
        <p:nvGrpSpPr>
          <p:cNvPr id="16" name="Group 15">
            <a:extLst>
              <a:ext uri="{FF2B5EF4-FFF2-40B4-BE49-F238E27FC236}">
                <a16:creationId xmlns:a16="http://schemas.microsoft.com/office/drawing/2014/main" id="{7C2B301A-2260-8994-1E99-00043B5609F7}"/>
              </a:ext>
            </a:extLst>
          </p:cNvPr>
          <p:cNvGrpSpPr/>
          <p:nvPr/>
        </p:nvGrpSpPr>
        <p:grpSpPr>
          <a:xfrm>
            <a:off x="8319822" y="2844620"/>
            <a:ext cx="1109185" cy="1101277"/>
            <a:chOff x="13117454" y="6273300"/>
            <a:chExt cx="2018326" cy="2018326"/>
          </a:xfrm>
        </p:grpSpPr>
        <p:sp>
          <p:nvSpPr>
            <p:cNvPr id="17" name="Flowchart: Connector 16">
              <a:extLst>
                <a:ext uri="{FF2B5EF4-FFF2-40B4-BE49-F238E27FC236}">
                  <a16:creationId xmlns:a16="http://schemas.microsoft.com/office/drawing/2014/main" id="{FEAD6A84-77D5-B4A2-0681-4FBEAE97CD37}"/>
                </a:ext>
              </a:extLst>
            </p:cNvPr>
            <p:cNvSpPr/>
            <p:nvPr/>
          </p:nvSpPr>
          <p:spPr>
            <a:xfrm>
              <a:off x="13117454" y="6273300"/>
              <a:ext cx="2018326" cy="2018326"/>
            </a:xfrm>
            <a:prstGeom prst="flowChartConnector">
              <a:avLst/>
            </a:prstGeom>
            <a:noFill/>
            <a:ln w="1079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de-DE" sz="226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Flowchart: Connector 26">
              <a:extLst>
                <a:ext uri="{FF2B5EF4-FFF2-40B4-BE49-F238E27FC236}">
                  <a16:creationId xmlns:a16="http://schemas.microsoft.com/office/drawing/2014/main" id="{8E560BA2-8A77-D694-49CE-405E15575D5B}"/>
                </a:ext>
              </a:extLst>
            </p:cNvPr>
            <p:cNvSpPr/>
            <p:nvPr/>
          </p:nvSpPr>
          <p:spPr>
            <a:xfrm>
              <a:off x="13266328" y="6438173"/>
              <a:ext cx="1688580" cy="1688580"/>
            </a:xfrm>
            <a:prstGeom prst="flowChart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de-DE" sz="2264"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29" name="Freeform 412">
            <a:extLst>
              <a:ext uri="{FF2B5EF4-FFF2-40B4-BE49-F238E27FC236}">
                <a16:creationId xmlns:a16="http://schemas.microsoft.com/office/drawing/2014/main" id="{64CC75FA-2FF7-F514-27E7-8750A73F322A}"/>
              </a:ext>
            </a:extLst>
          </p:cNvPr>
          <p:cNvSpPr>
            <a:spLocks/>
          </p:cNvSpPr>
          <p:nvPr/>
        </p:nvSpPr>
        <p:spPr bwMode="auto">
          <a:xfrm>
            <a:off x="8706511" y="3118070"/>
            <a:ext cx="350632" cy="439387"/>
          </a:xfrm>
          <a:custGeom>
            <a:avLst/>
            <a:gdLst/>
            <a:ahLst/>
            <a:cxnLst>
              <a:cxn ang="0">
                <a:pos x="142" y="86"/>
              </a:cxn>
              <a:cxn ang="0">
                <a:pos x="121" y="86"/>
              </a:cxn>
              <a:cxn ang="0">
                <a:pos x="112" y="81"/>
              </a:cxn>
              <a:cxn ang="0">
                <a:pos x="86" y="40"/>
              </a:cxn>
              <a:cxn ang="0">
                <a:pos x="86" y="12"/>
              </a:cxn>
              <a:cxn ang="0">
                <a:pos x="74" y="8"/>
              </a:cxn>
              <a:cxn ang="0">
                <a:pos x="66" y="72"/>
              </a:cxn>
              <a:cxn ang="0">
                <a:pos x="59" y="77"/>
              </a:cxn>
              <a:cxn ang="0">
                <a:pos x="15" y="77"/>
              </a:cxn>
              <a:cxn ang="0">
                <a:pos x="3" y="89"/>
              </a:cxn>
              <a:cxn ang="0">
                <a:pos x="16" y="102"/>
              </a:cxn>
              <a:cxn ang="0">
                <a:pos x="0" y="117"/>
              </a:cxn>
              <a:cxn ang="0">
                <a:pos x="16" y="130"/>
              </a:cxn>
              <a:cxn ang="0">
                <a:pos x="5" y="142"/>
              </a:cxn>
              <a:cxn ang="0">
                <a:pos x="21" y="154"/>
              </a:cxn>
              <a:cxn ang="0">
                <a:pos x="12" y="163"/>
              </a:cxn>
              <a:cxn ang="0">
                <a:pos x="24" y="175"/>
              </a:cxn>
              <a:cxn ang="0">
                <a:pos x="105" y="175"/>
              </a:cxn>
              <a:cxn ang="0">
                <a:pos x="116" y="164"/>
              </a:cxn>
            </a:cxnLst>
            <a:rect l="0" t="0" r="r" b="b"/>
            <a:pathLst>
              <a:path w="142" h="175">
                <a:moveTo>
                  <a:pt x="142" y="86"/>
                </a:moveTo>
                <a:cubicBezTo>
                  <a:pt x="121" y="86"/>
                  <a:pt x="121" y="86"/>
                  <a:pt x="121" y="86"/>
                </a:cubicBezTo>
                <a:cubicBezTo>
                  <a:pt x="121" y="86"/>
                  <a:pt x="115" y="84"/>
                  <a:pt x="112" y="81"/>
                </a:cubicBezTo>
                <a:cubicBezTo>
                  <a:pt x="109" y="77"/>
                  <a:pt x="86" y="54"/>
                  <a:pt x="86" y="40"/>
                </a:cubicBezTo>
                <a:cubicBezTo>
                  <a:pt x="85" y="31"/>
                  <a:pt x="86" y="12"/>
                  <a:pt x="86" y="12"/>
                </a:cubicBezTo>
                <a:cubicBezTo>
                  <a:pt x="86" y="12"/>
                  <a:pt x="86" y="0"/>
                  <a:pt x="74" y="8"/>
                </a:cubicBezTo>
                <a:cubicBezTo>
                  <a:pt x="67" y="13"/>
                  <a:pt x="54" y="30"/>
                  <a:pt x="66" y="72"/>
                </a:cubicBezTo>
                <a:cubicBezTo>
                  <a:pt x="67" y="75"/>
                  <a:pt x="67" y="77"/>
                  <a:pt x="59" y="77"/>
                </a:cubicBezTo>
                <a:cubicBezTo>
                  <a:pt x="15" y="77"/>
                  <a:pt x="15" y="77"/>
                  <a:pt x="15" y="77"/>
                </a:cubicBezTo>
                <a:cubicBezTo>
                  <a:pt x="15" y="77"/>
                  <a:pt x="3" y="78"/>
                  <a:pt x="3" y="89"/>
                </a:cubicBezTo>
                <a:cubicBezTo>
                  <a:pt x="3" y="99"/>
                  <a:pt x="8" y="102"/>
                  <a:pt x="16" y="102"/>
                </a:cubicBezTo>
                <a:cubicBezTo>
                  <a:pt x="16" y="102"/>
                  <a:pt x="0" y="101"/>
                  <a:pt x="0" y="117"/>
                </a:cubicBezTo>
                <a:cubicBezTo>
                  <a:pt x="0" y="124"/>
                  <a:pt x="8" y="130"/>
                  <a:pt x="16" y="130"/>
                </a:cubicBezTo>
                <a:cubicBezTo>
                  <a:pt x="16" y="130"/>
                  <a:pt x="5" y="132"/>
                  <a:pt x="5" y="142"/>
                </a:cubicBezTo>
                <a:cubicBezTo>
                  <a:pt x="5" y="150"/>
                  <a:pt x="16" y="154"/>
                  <a:pt x="21" y="154"/>
                </a:cubicBezTo>
                <a:cubicBezTo>
                  <a:pt x="21" y="154"/>
                  <a:pt x="12" y="155"/>
                  <a:pt x="12" y="163"/>
                </a:cubicBezTo>
                <a:cubicBezTo>
                  <a:pt x="12" y="172"/>
                  <a:pt x="19" y="175"/>
                  <a:pt x="24" y="175"/>
                </a:cubicBezTo>
                <a:cubicBezTo>
                  <a:pt x="105" y="175"/>
                  <a:pt x="105" y="175"/>
                  <a:pt x="105" y="175"/>
                </a:cubicBezTo>
                <a:cubicBezTo>
                  <a:pt x="105" y="175"/>
                  <a:pt x="116" y="175"/>
                  <a:pt x="116" y="164"/>
                </a:cubicBezTo>
              </a:path>
            </a:pathLst>
          </a:custGeom>
          <a:ln w="38100">
            <a:solidFill>
              <a:schemeClr val="accent1"/>
            </a:solidFill>
            <a:headEnd/>
            <a:tailEnd/>
          </a:ln>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sng" strike="noStrike" kern="1200" cap="none" spc="0" normalizeH="0" baseline="0" noProof="0">
              <a:ln>
                <a:noFill/>
              </a:ln>
              <a:solidFill>
                <a:srgbClr val="08404D"/>
              </a:solidFill>
              <a:effectLst/>
              <a:uLnTx/>
              <a:uFillTx/>
              <a:latin typeface="Arial" pitchFamily="34" charset="0"/>
              <a:ea typeface="+mn-ea"/>
              <a:cs typeface="Arial" pitchFamily="34" charset="0"/>
            </a:endParaRPr>
          </a:p>
        </p:txBody>
      </p:sp>
      <p:pic>
        <p:nvPicPr>
          <p:cNvPr id="4" name="Graphic 3">
            <a:extLst>
              <a:ext uri="{FF2B5EF4-FFF2-40B4-BE49-F238E27FC236}">
                <a16:creationId xmlns:a16="http://schemas.microsoft.com/office/drawing/2014/main" id="{27D64533-F4F2-0AF0-CDAC-9E7460F0AAB3}"/>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5000043" y="362785"/>
            <a:ext cx="895662" cy="895662"/>
          </a:xfrm>
          <a:prstGeom prst="rect">
            <a:avLst/>
          </a:prstGeom>
        </p:spPr>
      </p:pic>
      <p:sp>
        <p:nvSpPr>
          <p:cNvPr id="2" name="TekstSylinder 1">
            <a:extLst>
              <a:ext uri="{FF2B5EF4-FFF2-40B4-BE49-F238E27FC236}">
                <a16:creationId xmlns:a16="http://schemas.microsoft.com/office/drawing/2014/main" id="{E640FCF8-37AD-B951-CFE4-7C68BB1CB666}"/>
              </a:ext>
            </a:extLst>
          </p:cNvPr>
          <p:cNvSpPr txBox="1"/>
          <p:nvPr/>
        </p:nvSpPr>
        <p:spPr>
          <a:xfrm rot="2125247">
            <a:off x="13788757" y="678855"/>
            <a:ext cx="2576346" cy="440762"/>
          </a:xfrm>
          <a:prstGeom prst="rect">
            <a:avLst/>
          </a:prstGeom>
          <a:noFill/>
        </p:spPr>
        <p:txBody>
          <a:bodyPr wrap="none" rtlCol="0">
            <a:spAutoFit/>
          </a:bodyPr>
          <a:lstStyle/>
          <a:p>
            <a:r>
              <a:rPr lang="nb-NO" dirty="0">
                <a:solidFill>
                  <a:srgbClr val="FF0000"/>
                </a:solidFill>
              </a:rPr>
              <a:t>Under bearbeiding</a:t>
            </a:r>
          </a:p>
        </p:txBody>
      </p:sp>
    </p:spTree>
    <p:extLst>
      <p:ext uri="{BB962C8B-B14F-4D97-AF65-F5344CB8AC3E}">
        <p14:creationId xmlns:p14="http://schemas.microsoft.com/office/powerpoint/2010/main" val="13438855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0C2140E9-DCCC-DAE6-8BCC-4FB2E4F32A3A}"/>
              </a:ext>
            </a:extLst>
          </p:cNvPr>
          <p:cNvSpPr>
            <a:spLocks noGrp="1"/>
          </p:cNvSpPr>
          <p:nvPr>
            <p:ph type="title"/>
          </p:nvPr>
        </p:nvSpPr>
        <p:spPr/>
        <p:txBody>
          <a:bodyPr/>
          <a:lstStyle/>
          <a:p>
            <a:r>
              <a:rPr lang="nb-NO" dirty="0"/>
              <a:t>Dagens utfordring</a:t>
            </a:r>
          </a:p>
        </p:txBody>
      </p:sp>
      <p:sp>
        <p:nvSpPr>
          <p:cNvPr id="4" name="Plassholder for innhold 3">
            <a:extLst>
              <a:ext uri="{FF2B5EF4-FFF2-40B4-BE49-F238E27FC236}">
                <a16:creationId xmlns:a16="http://schemas.microsoft.com/office/drawing/2014/main" id="{648DFC76-551F-A963-1F3C-80E7384D5830}"/>
              </a:ext>
            </a:extLst>
          </p:cNvPr>
          <p:cNvSpPr>
            <a:spLocks noGrp="1"/>
          </p:cNvSpPr>
          <p:nvPr>
            <p:ph idx="1"/>
          </p:nvPr>
        </p:nvSpPr>
        <p:spPr>
          <a:xfrm>
            <a:off x="2364231" y="2453731"/>
            <a:ext cx="12910937" cy="6379876"/>
          </a:xfrm>
        </p:spPr>
        <p:txBody>
          <a:bodyPr>
            <a:normAutofit fontScale="62500" lnSpcReduction="20000"/>
          </a:bodyPr>
          <a:lstStyle/>
          <a:p>
            <a:r>
              <a:rPr lang="nb-NO" sz="4800" dirty="0"/>
              <a:t>Offentlig sektor tilbyr et mylder av informasjonssider og tjenester, som er krevende å finne frem i, lite sammenhengende og hvor informasjonen enkelte ganger er motstridende. </a:t>
            </a:r>
          </a:p>
          <a:p>
            <a:r>
              <a:rPr lang="nb-NO" sz="4800" dirty="0"/>
              <a:t>Det er krevende for brukere å få oversikt over rettigheter og plikter, og få gjort det de har behov for. </a:t>
            </a:r>
          </a:p>
          <a:p>
            <a:r>
              <a:rPr lang="nb-NO" sz="4800" dirty="0"/>
              <a:t>Om man lykkes er i for stor grad avhengig av brukers forutsetninger. </a:t>
            </a:r>
          </a:p>
          <a:p>
            <a:r>
              <a:rPr lang="nb-NO" sz="4800" dirty="0"/>
              <a:t>Det etableres enkelte nye portaler og digitale agenter for ulike brukergrupper. Er det rett vei å gå eller blir det bare enda flere nettsteder</a:t>
            </a:r>
          </a:p>
          <a:p>
            <a:pPr marL="0" indent="0">
              <a:buNone/>
            </a:pPr>
            <a:r>
              <a:rPr lang="nb-NO" sz="4800" b="1" dirty="0"/>
              <a:t>Formålet med arbeidet</a:t>
            </a:r>
            <a:endParaRPr lang="nb-NO" sz="4800" b="1" dirty="0">
              <a:cs typeface="Arial"/>
            </a:endParaRPr>
          </a:p>
          <a:p>
            <a:pPr marL="539750" indent="-539750"/>
            <a:r>
              <a:rPr lang="nb-NO" sz="4800" dirty="0"/>
              <a:t>Sette mål for hvordan offentlig sektor bør løse disse utfordringene i fremtiden og anbefale tiltak for å nå målene </a:t>
            </a:r>
            <a:endParaRPr lang="nb-NO" sz="4800" dirty="0">
              <a:cs typeface="Arial" panose="020B0604020202020204"/>
            </a:endParaRPr>
          </a:p>
          <a:p>
            <a:pPr marL="539750" indent="-539750"/>
            <a:endParaRPr lang="nb-NO" sz="3200" dirty="0">
              <a:cs typeface="Arial" panose="020B0604020202020204"/>
            </a:endParaRPr>
          </a:p>
          <a:p>
            <a:endParaRPr lang="nb-NO" sz="3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nb-NO" dirty="0"/>
          </a:p>
        </p:txBody>
      </p:sp>
    </p:spTree>
    <p:extLst>
      <p:ext uri="{BB962C8B-B14F-4D97-AF65-F5344CB8AC3E}">
        <p14:creationId xmlns:p14="http://schemas.microsoft.com/office/powerpoint/2010/main" val="57883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2E6F380-6BAC-5672-3A39-47764B3618F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6" imgH="486" progId="TCLayout.ActiveDocument.1">
                  <p:embed/>
                </p:oleObj>
              </mc:Choice>
              <mc:Fallback>
                <p:oleObj name="think-cell Slide" r:id="rId4" imgW="486" imgH="486" progId="TCLayout.ActiveDocument.1">
                  <p:embed/>
                  <p:pic>
                    <p:nvPicPr>
                      <p:cNvPr id="2" name="think-cell data - do not delete" hidden="1">
                        <a:extLst>
                          <a:ext uri="{FF2B5EF4-FFF2-40B4-BE49-F238E27FC236}">
                            <a16:creationId xmlns:a16="http://schemas.microsoft.com/office/drawing/2014/main" id="{82E6F380-6BAC-5672-3A39-47764B3618F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22" name="Group 21">
            <a:extLst>
              <a:ext uri="{FF2B5EF4-FFF2-40B4-BE49-F238E27FC236}">
                <a16:creationId xmlns:a16="http://schemas.microsoft.com/office/drawing/2014/main" id="{D6B6F031-FCBC-879A-0EF2-03C0E52FD912}"/>
              </a:ext>
            </a:extLst>
          </p:cNvPr>
          <p:cNvGrpSpPr/>
          <p:nvPr/>
        </p:nvGrpSpPr>
        <p:grpSpPr>
          <a:xfrm>
            <a:off x="484948" y="5572268"/>
            <a:ext cx="7248895" cy="2936130"/>
            <a:chOff x="435855" y="6124819"/>
            <a:chExt cx="7248895" cy="1920728"/>
          </a:xfrm>
        </p:grpSpPr>
        <p:sp>
          <p:nvSpPr>
            <p:cNvPr id="19" name="Rectangle 18">
              <a:extLst>
                <a:ext uri="{FF2B5EF4-FFF2-40B4-BE49-F238E27FC236}">
                  <a16:creationId xmlns:a16="http://schemas.microsoft.com/office/drawing/2014/main" id="{05C4EEB5-C607-CBDF-F80A-6873136F0365}"/>
                </a:ext>
              </a:extLst>
            </p:cNvPr>
            <p:cNvSpPr/>
            <p:nvPr/>
          </p:nvSpPr>
          <p:spPr>
            <a:xfrm>
              <a:off x="435855" y="6456428"/>
              <a:ext cx="7248895" cy="158911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Tjenesteytere får bedre oversikt over hvilken informasjon og tjenester andre har.</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Det antas at noen tjenesteytere vil ønske å tilfredsstille brukers mer helhetlige behov og sette egen informasjon og tjenester i sammenheng med andres, slik at bruker opplever mer helhetlige tjenester.</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Legger grunnlaget for at de som ønsker kan sette sammen helhetlig informasjon og tjenester.</a:t>
              </a:r>
            </a:p>
          </p:txBody>
        </p:sp>
        <p:cxnSp>
          <p:nvCxnSpPr>
            <p:cNvPr id="20" name="Straight Connector 19">
              <a:extLst>
                <a:ext uri="{FF2B5EF4-FFF2-40B4-BE49-F238E27FC236}">
                  <a16:creationId xmlns:a16="http://schemas.microsoft.com/office/drawing/2014/main" id="{CEF2520D-A660-C42D-CFFC-74D860B4155C}"/>
                </a:ext>
              </a:extLst>
            </p:cNvPr>
            <p:cNvCxnSpPr>
              <a:cxnSpLocks/>
            </p:cNvCxnSpPr>
            <p:nvPr/>
          </p:nvCxnSpPr>
          <p:spPr>
            <a:xfrm>
              <a:off x="435855" y="6456428"/>
              <a:ext cx="7248895" cy="0"/>
            </a:xfrm>
            <a:prstGeom prst="line">
              <a:avLst/>
            </a:prstGeom>
            <a:ln w="28575" cap="flat"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C59F7897-8F1E-352D-3A92-098332494696}"/>
                </a:ext>
              </a:extLst>
            </p:cNvPr>
            <p:cNvSpPr/>
            <p:nvPr/>
          </p:nvSpPr>
          <p:spPr>
            <a:xfrm>
              <a:off x="784978" y="6124819"/>
              <a:ext cx="6397136" cy="3244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B0DC"/>
                </a:buClr>
                <a:buSzPct val="120000"/>
                <a:buFontTx/>
                <a:buNone/>
                <a:tabLst/>
                <a:defRPr/>
              </a:pPr>
              <a:r>
                <a:rPr kumimoji="0" lang="nb-NO" sz="1800" b="1" i="0" u="none" strike="noStrike" kern="1200" cap="none" spc="0" normalizeH="0" baseline="0" noProof="0">
                  <a:ln>
                    <a:noFill/>
                  </a:ln>
                  <a:solidFill>
                    <a:srgbClr val="1E2B3C"/>
                  </a:solidFill>
                  <a:effectLst/>
                  <a:uLnTx/>
                  <a:uFillTx/>
                  <a:latin typeface="Arial"/>
                  <a:ea typeface="+mn-ea"/>
                  <a:cs typeface="+mn-cs"/>
                </a:rPr>
                <a:t>Effekter</a:t>
              </a:r>
            </a:p>
          </p:txBody>
        </p:sp>
      </p:grpSp>
      <p:sp>
        <p:nvSpPr>
          <p:cNvPr id="6" name="Tittel 2">
            <a:extLst>
              <a:ext uri="{FF2B5EF4-FFF2-40B4-BE49-F238E27FC236}">
                <a16:creationId xmlns:a16="http://schemas.microsoft.com/office/drawing/2014/main" id="{5AEDB79C-DB74-3426-3F4C-E0FEABB2E779}"/>
              </a:ext>
            </a:extLst>
          </p:cNvPr>
          <p:cNvSpPr>
            <a:spLocks noGrp="1"/>
          </p:cNvSpPr>
          <p:nvPr/>
        </p:nvSpPr>
        <p:spPr>
          <a:xfrm>
            <a:off x="5367645" y="354246"/>
            <a:ext cx="13085638" cy="621466"/>
          </a:xfrm>
          <a:prstGeom prst="rect">
            <a:avLst/>
          </a:prstGeom>
          <a:noFill/>
        </p:spPr>
        <p:txBody>
          <a:bodyPr vert="horz" lIns="0" tIns="0" rIns="0" bIns="0" rtlCol="0" anchor="b" anchorCtr="0">
            <a:noAutofit/>
          </a:bodyPr>
          <a:lst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a:lstStyle>
          <a:p>
            <a:pPr defTabSz="1625284"/>
            <a:r>
              <a:rPr lang="nb-NO" sz="2800" b="1" dirty="0">
                <a:solidFill>
                  <a:srgbClr val="1E2B3C"/>
                </a:solidFill>
                <a:latin typeface="Arial" panose="020B0604020202020204"/>
              </a:rPr>
              <a:t>3: «Alle til alle»</a:t>
            </a:r>
          </a:p>
        </p:txBody>
      </p:sp>
      <p:grpSp>
        <p:nvGrpSpPr>
          <p:cNvPr id="23" name="Group 22">
            <a:extLst>
              <a:ext uri="{FF2B5EF4-FFF2-40B4-BE49-F238E27FC236}">
                <a16:creationId xmlns:a16="http://schemas.microsoft.com/office/drawing/2014/main" id="{58D955AD-7CEE-332A-AF1A-930776F83AFF}"/>
              </a:ext>
            </a:extLst>
          </p:cNvPr>
          <p:cNvGrpSpPr/>
          <p:nvPr/>
        </p:nvGrpSpPr>
        <p:grpSpPr>
          <a:xfrm>
            <a:off x="484952" y="1364434"/>
            <a:ext cx="7248891" cy="4139552"/>
            <a:chOff x="917274" y="1272613"/>
            <a:chExt cx="5463273" cy="3367974"/>
          </a:xfrm>
        </p:grpSpPr>
        <p:sp>
          <p:nvSpPr>
            <p:cNvPr id="24" name="Rectangle 23">
              <a:extLst>
                <a:ext uri="{FF2B5EF4-FFF2-40B4-BE49-F238E27FC236}">
                  <a16:creationId xmlns:a16="http://schemas.microsoft.com/office/drawing/2014/main" id="{E12E9D51-9B88-06F5-147D-5481F5479199}"/>
                </a:ext>
              </a:extLst>
            </p:cNvPr>
            <p:cNvSpPr/>
            <p:nvPr/>
          </p:nvSpPr>
          <p:spPr>
            <a:xfrm>
              <a:off x="917274" y="1272613"/>
              <a:ext cx="5463273" cy="400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B0DC"/>
                </a:buClr>
                <a:buSzPct val="120000"/>
                <a:buFontTx/>
                <a:buNone/>
                <a:tabLst/>
                <a:defRPr/>
              </a:pPr>
              <a:r>
                <a:rPr kumimoji="0" lang="nb-NO" sz="1800" b="1" i="0" u="none" strike="noStrike" kern="1200" cap="none" spc="0" normalizeH="0" baseline="0" noProof="0">
                  <a:ln>
                    <a:noFill/>
                  </a:ln>
                  <a:solidFill>
                    <a:srgbClr val="1E2B3C"/>
                  </a:solidFill>
                  <a:effectLst/>
                  <a:uLnTx/>
                  <a:uFillTx/>
                  <a:latin typeface="Arial"/>
                  <a:ea typeface="+mn-ea"/>
                  <a:cs typeface="+mn-cs"/>
                </a:rPr>
                <a:t>Beskrivelse</a:t>
              </a:r>
            </a:p>
          </p:txBody>
        </p:sp>
        <p:sp>
          <p:nvSpPr>
            <p:cNvPr id="25" name="Rectangle 24">
              <a:extLst>
                <a:ext uri="{FF2B5EF4-FFF2-40B4-BE49-F238E27FC236}">
                  <a16:creationId xmlns:a16="http://schemas.microsoft.com/office/drawing/2014/main" id="{6C348CF1-F0C7-6CFC-4B9C-90337A337FB1}"/>
                </a:ext>
              </a:extLst>
            </p:cNvPr>
            <p:cNvSpPr/>
            <p:nvPr/>
          </p:nvSpPr>
          <p:spPr>
            <a:xfrm>
              <a:off x="921654" y="1673476"/>
              <a:ext cx="5419072" cy="296711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Det lages en overordnet oversikt over aktører og aktuelle grensesnitt for samhandling i økosystemet.</a:t>
              </a:r>
            </a:p>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Digdir videreutvikler føringer for samhandling med flere konkrete standarder for grensesnitt på organisatorisk, semantisk og teknisk nivå, som tilrettelegger for deling av </a:t>
              </a:r>
              <a:r>
                <a:rPr lang="nb-NO" sz="1600" dirty="0">
                  <a:solidFill>
                    <a:srgbClr val="000000"/>
                  </a:solidFill>
                  <a:latin typeface="Arial" panose="020B0604020202020204"/>
                </a:rPr>
                <a:t>informasjon</a:t>
              </a: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 og funksjonalitet.</a:t>
              </a:r>
            </a:p>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Rammeverket støttes av fellesløsning som gir oversikt over tilgjengelige informasjon og tjenester (API-er) og gjør det enkelt å ta dem i bruk.</a:t>
              </a:r>
            </a:p>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Det gjør det mulig for alle tjenesteytere på nett til å utnytte offentlige etaters info og tjenester, som er gjort tilgjengelig. Alle kan lage mer sammenhengende tjenester, rundt eget tjenestetilbud.</a:t>
              </a:r>
            </a:p>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endPar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26" name="Straight Connector 25">
              <a:extLst>
                <a:ext uri="{FF2B5EF4-FFF2-40B4-BE49-F238E27FC236}">
                  <a16:creationId xmlns:a16="http://schemas.microsoft.com/office/drawing/2014/main" id="{B23DC864-6C71-A345-8ABE-87816B9890F4}"/>
                </a:ext>
              </a:extLst>
            </p:cNvPr>
            <p:cNvCxnSpPr/>
            <p:nvPr/>
          </p:nvCxnSpPr>
          <p:spPr>
            <a:xfrm>
              <a:off x="926034" y="1673476"/>
              <a:ext cx="5419072" cy="0"/>
            </a:xfrm>
            <a:prstGeom prst="line">
              <a:avLst/>
            </a:prstGeom>
            <a:ln w="28575" cap="flat"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024C0077-8344-A103-9F19-88EA0BD6CCBC}"/>
              </a:ext>
            </a:extLst>
          </p:cNvPr>
          <p:cNvGrpSpPr/>
          <p:nvPr/>
        </p:nvGrpSpPr>
        <p:grpSpPr>
          <a:xfrm>
            <a:off x="6429825" y="5981927"/>
            <a:ext cx="9339640" cy="2526470"/>
            <a:chOff x="-3152000" y="1638580"/>
            <a:chExt cx="10436315" cy="2951153"/>
          </a:xfrm>
          <a:noFill/>
        </p:grpSpPr>
        <p:sp>
          <p:nvSpPr>
            <p:cNvPr id="31" name="Rectangle 30">
              <a:extLst>
                <a:ext uri="{FF2B5EF4-FFF2-40B4-BE49-F238E27FC236}">
                  <a16:creationId xmlns:a16="http://schemas.microsoft.com/office/drawing/2014/main" id="{A2A33F4C-FCF7-FF51-098B-B3B1F6780E14}"/>
                </a:ext>
              </a:extLst>
            </p:cNvPr>
            <p:cNvSpPr/>
            <p:nvPr/>
          </p:nvSpPr>
          <p:spPr>
            <a:xfrm>
              <a:off x="-3152000" y="1638580"/>
              <a:ext cx="5463273" cy="400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B0DC"/>
                </a:buClr>
                <a:buSzPct val="120000"/>
                <a:buFontTx/>
                <a:buNone/>
                <a:tabLst/>
                <a:defRPr/>
              </a:pPr>
              <a:r>
                <a:rPr kumimoji="0" lang="nb-NO" sz="1800" b="1" i="0" u="none" strike="noStrike" kern="1200" cap="none" spc="0" normalizeH="0" baseline="0" noProof="0">
                  <a:ln>
                    <a:noFill/>
                  </a:ln>
                  <a:solidFill>
                    <a:srgbClr val="1E2B3C"/>
                  </a:solidFill>
                  <a:effectLst/>
                  <a:uLnTx/>
                  <a:uFillTx/>
                  <a:latin typeface="Arial"/>
                  <a:ea typeface="+mn-ea"/>
                  <a:cs typeface="+mn-cs"/>
                </a:rPr>
                <a:t>Svakheter</a:t>
              </a:r>
            </a:p>
          </p:txBody>
        </p:sp>
        <p:sp>
          <p:nvSpPr>
            <p:cNvPr id="32" name="Rectangle 31">
              <a:extLst>
                <a:ext uri="{FF2B5EF4-FFF2-40B4-BE49-F238E27FC236}">
                  <a16:creationId xmlns:a16="http://schemas.microsoft.com/office/drawing/2014/main" id="{1DDC147C-D294-0C4E-B810-D205E60BAF69}"/>
                </a:ext>
              </a:extLst>
            </p:cNvPr>
            <p:cNvSpPr/>
            <p:nvPr/>
          </p:nvSpPr>
          <p:spPr>
            <a:xfrm>
              <a:off x="385128" y="1673474"/>
              <a:ext cx="6899187" cy="29162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Gir ikke direkte helhet, men tilrettelegger for at de som måtte ønske å lage helhet kan gjøre det</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Eventuell frivillighet vil sannsynlig gjøre at mange offentlige virksomheter ikke vil være i samsvar med kravene og gevinstene vil i begrenset grad realisere</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Gir mange steder å starte og mange steder å søke gjennom og lete i</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Dobbeltarbeid ved at virksomheter gjør det samme</a:t>
              </a:r>
            </a:p>
          </p:txBody>
        </p:sp>
      </p:grpSp>
      <p:grpSp>
        <p:nvGrpSpPr>
          <p:cNvPr id="14" name="Group 13">
            <a:extLst>
              <a:ext uri="{FF2B5EF4-FFF2-40B4-BE49-F238E27FC236}">
                <a16:creationId xmlns:a16="http://schemas.microsoft.com/office/drawing/2014/main" id="{040BAB18-1430-C9FD-D9C7-116B887151C1}"/>
              </a:ext>
            </a:extLst>
          </p:cNvPr>
          <p:cNvGrpSpPr/>
          <p:nvPr/>
        </p:nvGrpSpPr>
        <p:grpSpPr>
          <a:xfrm>
            <a:off x="6429825" y="1736802"/>
            <a:ext cx="9339636" cy="3037420"/>
            <a:chOff x="-3152001" y="1231500"/>
            <a:chExt cx="10436311" cy="2776183"/>
          </a:xfrm>
          <a:noFill/>
        </p:grpSpPr>
        <p:sp>
          <p:nvSpPr>
            <p:cNvPr id="7" name="Rectangle 6">
              <a:extLst>
                <a:ext uri="{FF2B5EF4-FFF2-40B4-BE49-F238E27FC236}">
                  <a16:creationId xmlns:a16="http://schemas.microsoft.com/office/drawing/2014/main" id="{D73D5B4D-2990-2CB1-8666-BD805568B7C9}"/>
                </a:ext>
              </a:extLst>
            </p:cNvPr>
            <p:cNvSpPr/>
            <p:nvPr/>
          </p:nvSpPr>
          <p:spPr>
            <a:xfrm>
              <a:off x="-3152001" y="1231500"/>
              <a:ext cx="5463273" cy="400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B0DC"/>
                </a:buClr>
                <a:buSzPct val="120000"/>
                <a:buFontTx/>
                <a:buNone/>
                <a:tabLst/>
                <a:defRPr/>
              </a:pPr>
              <a:r>
                <a:rPr kumimoji="0" lang="nb-NO" sz="1800" b="1" i="0" u="none" strike="noStrike" kern="1200" cap="none" spc="0" normalizeH="0" baseline="0" noProof="0">
                  <a:ln>
                    <a:noFill/>
                  </a:ln>
                  <a:solidFill>
                    <a:srgbClr val="1E2B3C"/>
                  </a:solidFill>
                  <a:effectLst/>
                  <a:uLnTx/>
                  <a:uFillTx/>
                  <a:latin typeface="Arial"/>
                  <a:ea typeface="+mn-ea"/>
                  <a:cs typeface="+mn-cs"/>
                </a:rPr>
                <a:t>Styrker</a:t>
              </a:r>
            </a:p>
          </p:txBody>
        </p:sp>
        <p:sp>
          <p:nvSpPr>
            <p:cNvPr id="8" name="Rectangle 7">
              <a:extLst>
                <a:ext uri="{FF2B5EF4-FFF2-40B4-BE49-F238E27FC236}">
                  <a16:creationId xmlns:a16="http://schemas.microsoft.com/office/drawing/2014/main" id="{B88FCBE2-5FA7-C0F7-813F-6ED1A721E21A}"/>
                </a:ext>
              </a:extLst>
            </p:cNvPr>
            <p:cNvSpPr/>
            <p:nvPr/>
          </p:nvSpPr>
          <p:spPr>
            <a:xfrm>
              <a:off x="385127" y="1326150"/>
              <a:ext cx="6899183" cy="26815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Gir et rammeverk som gir grunnlag for helhet, samtidig som offentlige tjenesteytere i stor grad kan fokusere på sin kjernevirksomhet</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Offentlige virksomheter kan selv vurdere om kravene er fornuftig i den situasjonen de står i</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Offentlige virksomheter får bedre oversikt over hva andre virksomheter leverer og kan lettere ta kollektive valg som er brukerorienterte og effektive</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Det kan bli noe mer datadeling</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a:ln>
                    <a:noFill/>
                  </a:ln>
                  <a:solidFill>
                    <a:srgbClr val="000000"/>
                  </a:solidFill>
                  <a:effectLst/>
                  <a:uLnTx/>
                  <a:uFillTx/>
                  <a:latin typeface="Arial" panose="020B0604020202020204"/>
                  <a:ea typeface="+mn-ea"/>
                  <a:cs typeface="+mn-cs"/>
                </a:rPr>
                <a:t>Tjenestene får felles «look and feel»</a:t>
              </a:r>
            </a:p>
          </p:txBody>
        </p:sp>
      </p:grpSp>
      <p:grpSp>
        <p:nvGrpSpPr>
          <p:cNvPr id="13" name="Group 12">
            <a:extLst>
              <a:ext uri="{FF2B5EF4-FFF2-40B4-BE49-F238E27FC236}">
                <a16:creationId xmlns:a16="http://schemas.microsoft.com/office/drawing/2014/main" id="{1E0064A7-3F4C-7332-36ED-8D32CBE94BF4}"/>
              </a:ext>
            </a:extLst>
          </p:cNvPr>
          <p:cNvGrpSpPr/>
          <p:nvPr/>
        </p:nvGrpSpPr>
        <p:grpSpPr>
          <a:xfrm>
            <a:off x="8319822" y="6415067"/>
            <a:ext cx="1109185" cy="1101277"/>
            <a:chOff x="13117454" y="6273300"/>
            <a:chExt cx="2018326" cy="2018326"/>
          </a:xfrm>
        </p:grpSpPr>
        <p:sp>
          <p:nvSpPr>
            <p:cNvPr id="5" name="Flowchart: Connector 4">
              <a:extLst>
                <a:ext uri="{FF2B5EF4-FFF2-40B4-BE49-F238E27FC236}">
                  <a16:creationId xmlns:a16="http://schemas.microsoft.com/office/drawing/2014/main" id="{0BFC8ED1-0B96-F24D-B615-9B0D32158B4C}"/>
                </a:ext>
              </a:extLst>
            </p:cNvPr>
            <p:cNvSpPr/>
            <p:nvPr/>
          </p:nvSpPr>
          <p:spPr>
            <a:xfrm>
              <a:off x="13117454" y="6273300"/>
              <a:ext cx="2018326" cy="2018326"/>
            </a:xfrm>
            <a:prstGeom prst="flowChartConnector">
              <a:avLst/>
            </a:prstGeom>
            <a:noFill/>
            <a:ln w="1079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de-DE" sz="226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Flowchart: Connector 8">
              <a:extLst>
                <a:ext uri="{FF2B5EF4-FFF2-40B4-BE49-F238E27FC236}">
                  <a16:creationId xmlns:a16="http://schemas.microsoft.com/office/drawing/2014/main" id="{387E79E8-380D-E893-7D91-B0472372753D}"/>
                </a:ext>
              </a:extLst>
            </p:cNvPr>
            <p:cNvSpPr/>
            <p:nvPr/>
          </p:nvSpPr>
          <p:spPr>
            <a:xfrm>
              <a:off x="13266328" y="6438173"/>
              <a:ext cx="1688580" cy="1688580"/>
            </a:xfrm>
            <a:prstGeom prst="flowChart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de-DE" sz="2264"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Freeform 412">
              <a:extLst>
                <a:ext uri="{FF2B5EF4-FFF2-40B4-BE49-F238E27FC236}">
                  <a16:creationId xmlns:a16="http://schemas.microsoft.com/office/drawing/2014/main" id="{AF97235B-9AE7-2CA9-CF4E-3E9F38671615}"/>
                </a:ext>
              </a:extLst>
            </p:cNvPr>
            <p:cNvSpPr>
              <a:spLocks/>
            </p:cNvSpPr>
            <p:nvPr/>
          </p:nvSpPr>
          <p:spPr bwMode="auto">
            <a:xfrm flipV="1">
              <a:off x="13821088" y="6987547"/>
              <a:ext cx="682437" cy="803389"/>
            </a:xfrm>
            <a:custGeom>
              <a:avLst/>
              <a:gdLst/>
              <a:ahLst/>
              <a:cxnLst>
                <a:cxn ang="0">
                  <a:pos x="142" y="86"/>
                </a:cxn>
                <a:cxn ang="0">
                  <a:pos x="121" y="86"/>
                </a:cxn>
                <a:cxn ang="0">
                  <a:pos x="112" y="81"/>
                </a:cxn>
                <a:cxn ang="0">
                  <a:pos x="86" y="40"/>
                </a:cxn>
                <a:cxn ang="0">
                  <a:pos x="86" y="12"/>
                </a:cxn>
                <a:cxn ang="0">
                  <a:pos x="74" y="8"/>
                </a:cxn>
                <a:cxn ang="0">
                  <a:pos x="66" y="72"/>
                </a:cxn>
                <a:cxn ang="0">
                  <a:pos x="59" y="77"/>
                </a:cxn>
                <a:cxn ang="0">
                  <a:pos x="15" y="77"/>
                </a:cxn>
                <a:cxn ang="0">
                  <a:pos x="3" y="89"/>
                </a:cxn>
                <a:cxn ang="0">
                  <a:pos x="16" y="102"/>
                </a:cxn>
                <a:cxn ang="0">
                  <a:pos x="0" y="117"/>
                </a:cxn>
                <a:cxn ang="0">
                  <a:pos x="16" y="130"/>
                </a:cxn>
                <a:cxn ang="0">
                  <a:pos x="5" y="142"/>
                </a:cxn>
                <a:cxn ang="0">
                  <a:pos x="21" y="154"/>
                </a:cxn>
                <a:cxn ang="0">
                  <a:pos x="12" y="163"/>
                </a:cxn>
                <a:cxn ang="0">
                  <a:pos x="24" y="175"/>
                </a:cxn>
                <a:cxn ang="0">
                  <a:pos x="105" y="175"/>
                </a:cxn>
                <a:cxn ang="0">
                  <a:pos x="116" y="164"/>
                </a:cxn>
              </a:cxnLst>
              <a:rect l="0" t="0" r="r" b="b"/>
              <a:pathLst>
                <a:path w="142" h="175">
                  <a:moveTo>
                    <a:pt x="142" y="86"/>
                  </a:moveTo>
                  <a:cubicBezTo>
                    <a:pt x="121" y="86"/>
                    <a:pt x="121" y="86"/>
                    <a:pt x="121" y="86"/>
                  </a:cubicBezTo>
                  <a:cubicBezTo>
                    <a:pt x="121" y="86"/>
                    <a:pt x="115" y="84"/>
                    <a:pt x="112" y="81"/>
                  </a:cubicBezTo>
                  <a:cubicBezTo>
                    <a:pt x="109" y="77"/>
                    <a:pt x="86" y="54"/>
                    <a:pt x="86" y="40"/>
                  </a:cubicBezTo>
                  <a:cubicBezTo>
                    <a:pt x="85" y="31"/>
                    <a:pt x="86" y="12"/>
                    <a:pt x="86" y="12"/>
                  </a:cubicBezTo>
                  <a:cubicBezTo>
                    <a:pt x="86" y="12"/>
                    <a:pt x="86" y="0"/>
                    <a:pt x="74" y="8"/>
                  </a:cubicBezTo>
                  <a:cubicBezTo>
                    <a:pt x="67" y="13"/>
                    <a:pt x="54" y="30"/>
                    <a:pt x="66" y="72"/>
                  </a:cubicBezTo>
                  <a:cubicBezTo>
                    <a:pt x="67" y="75"/>
                    <a:pt x="67" y="77"/>
                    <a:pt x="59" y="77"/>
                  </a:cubicBezTo>
                  <a:cubicBezTo>
                    <a:pt x="15" y="77"/>
                    <a:pt x="15" y="77"/>
                    <a:pt x="15" y="77"/>
                  </a:cubicBezTo>
                  <a:cubicBezTo>
                    <a:pt x="15" y="77"/>
                    <a:pt x="3" y="78"/>
                    <a:pt x="3" y="89"/>
                  </a:cubicBezTo>
                  <a:cubicBezTo>
                    <a:pt x="3" y="99"/>
                    <a:pt x="8" y="102"/>
                    <a:pt x="16" y="102"/>
                  </a:cubicBezTo>
                  <a:cubicBezTo>
                    <a:pt x="16" y="102"/>
                    <a:pt x="0" y="101"/>
                    <a:pt x="0" y="117"/>
                  </a:cubicBezTo>
                  <a:cubicBezTo>
                    <a:pt x="0" y="124"/>
                    <a:pt x="8" y="130"/>
                    <a:pt x="16" y="130"/>
                  </a:cubicBezTo>
                  <a:cubicBezTo>
                    <a:pt x="16" y="130"/>
                    <a:pt x="5" y="132"/>
                    <a:pt x="5" y="142"/>
                  </a:cubicBezTo>
                  <a:cubicBezTo>
                    <a:pt x="5" y="150"/>
                    <a:pt x="16" y="154"/>
                    <a:pt x="21" y="154"/>
                  </a:cubicBezTo>
                  <a:cubicBezTo>
                    <a:pt x="21" y="154"/>
                    <a:pt x="12" y="155"/>
                    <a:pt x="12" y="163"/>
                  </a:cubicBezTo>
                  <a:cubicBezTo>
                    <a:pt x="12" y="172"/>
                    <a:pt x="19" y="175"/>
                    <a:pt x="24" y="175"/>
                  </a:cubicBezTo>
                  <a:cubicBezTo>
                    <a:pt x="105" y="175"/>
                    <a:pt x="105" y="175"/>
                    <a:pt x="105" y="175"/>
                  </a:cubicBezTo>
                  <a:cubicBezTo>
                    <a:pt x="105" y="175"/>
                    <a:pt x="116" y="175"/>
                    <a:pt x="116" y="164"/>
                  </a:cubicBezTo>
                </a:path>
              </a:pathLst>
            </a:custGeom>
            <a:ln w="38100">
              <a:solidFill>
                <a:schemeClr val="accent1"/>
              </a:solidFill>
              <a:headEnd/>
              <a:tailEnd/>
            </a:ln>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8404D"/>
                </a:solidFill>
                <a:effectLst/>
                <a:uLnTx/>
                <a:uFillTx/>
                <a:latin typeface="Arial" pitchFamily="34" charset="0"/>
                <a:ea typeface="+mn-ea"/>
                <a:cs typeface="Arial" pitchFamily="34" charset="0"/>
              </a:endParaRPr>
            </a:p>
          </p:txBody>
        </p:sp>
      </p:grpSp>
      <p:grpSp>
        <p:nvGrpSpPr>
          <p:cNvPr id="16" name="Group 15">
            <a:extLst>
              <a:ext uri="{FF2B5EF4-FFF2-40B4-BE49-F238E27FC236}">
                <a16:creationId xmlns:a16="http://schemas.microsoft.com/office/drawing/2014/main" id="{7C2B301A-2260-8994-1E99-00043B5609F7}"/>
              </a:ext>
            </a:extLst>
          </p:cNvPr>
          <p:cNvGrpSpPr/>
          <p:nvPr/>
        </p:nvGrpSpPr>
        <p:grpSpPr>
          <a:xfrm>
            <a:off x="8319822" y="2220365"/>
            <a:ext cx="1109185" cy="1101277"/>
            <a:chOff x="13117454" y="6273300"/>
            <a:chExt cx="2018326" cy="2018326"/>
          </a:xfrm>
        </p:grpSpPr>
        <p:sp>
          <p:nvSpPr>
            <p:cNvPr id="17" name="Flowchart: Connector 16">
              <a:extLst>
                <a:ext uri="{FF2B5EF4-FFF2-40B4-BE49-F238E27FC236}">
                  <a16:creationId xmlns:a16="http://schemas.microsoft.com/office/drawing/2014/main" id="{FEAD6A84-77D5-B4A2-0681-4FBEAE97CD37}"/>
                </a:ext>
              </a:extLst>
            </p:cNvPr>
            <p:cNvSpPr/>
            <p:nvPr/>
          </p:nvSpPr>
          <p:spPr>
            <a:xfrm>
              <a:off x="13117454" y="6273300"/>
              <a:ext cx="2018326" cy="2018326"/>
            </a:xfrm>
            <a:prstGeom prst="flowChartConnector">
              <a:avLst/>
            </a:prstGeom>
            <a:noFill/>
            <a:ln w="1079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de-DE" sz="226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Flowchart: Connector 26">
              <a:extLst>
                <a:ext uri="{FF2B5EF4-FFF2-40B4-BE49-F238E27FC236}">
                  <a16:creationId xmlns:a16="http://schemas.microsoft.com/office/drawing/2014/main" id="{8E560BA2-8A77-D694-49CE-405E15575D5B}"/>
                </a:ext>
              </a:extLst>
            </p:cNvPr>
            <p:cNvSpPr/>
            <p:nvPr/>
          </p:nvSpPr>
          <p:spPr>
            <a:xfrm>
              <a:off x="13266328" y="6438173"/>
              <a:ext cx="1688580" cy="1688580"/>
            </a:xfrm>
            <a:prstGeom prst="flowChart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de-DE" sz="2264"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29" name="Freeform 412">
            <a:extLst>
              <a:ext uri="{FF2B5EF4-FFF2-40B4-BE49-F238E27FC236}">
                <a16:creationId xmlns:a16="http://schemas.microsoft.com/office/drawing/2014/main" id="{64CC75FA-2FF7-F514-27E7-8750A73F322A}"/>
              </a:ext>
            </a:extLst>
          </p:cNvPr>
          <p:cNvSpPr>
            <a:spLocks/>
          </p:cNvSpPr>
          <p:nvPr/>
        </p:nvSpPr>
        <p:spPr bwMode="auto">
          <a:xfrm>
            <a:off x="8706511" y="2493815"/>
            <a:ext cx="350632" cy="439387"/>
          </a:xfrm>
          <a:custGeom>
            <a:avLst/>
            <a:gdLst/>
            <a:ahLst/>
            <a:cxnLst>
              <a:cxn ang="0">
                <a:pos x="142" y="86"/>
              </a:cxn>
              <a:cxn ang="0">
                <a:pos x="121" y="86"/>
              </a:cxn>
              <a:cxn ang="0">
                <a:pos x="112" y="81"/>
              </a:cxn>
              <a:cxn ang="0">
                <a:pos x="86" y="40"/>
              </a:cxn>
              <a:cxn ang="0">
                <a:pos x="86" y="12"/>
              </a:cxn>
              <a:cxn ang="0">
                <a:pos x="74" y="8"/>
              </a:cxn>
              <a:cxn ang="0">
                <a:pos x="66" y="72"/>
              </a:cxn>
              <a:cxn ang="0">
                <a:pos x="59" y="77"/>
              </a:cxn>
              <a:cxn ang="0">
                <a:pos x="15" y="77"/>
              </a:cxn>
              <a:cxn ang="0">
                <a:pos x="3" y="89"/>
              </a:cxn>
              <a:cxn ang="0">
                <a:pos x="16" y="102"/>
              </a:cxn>
              <a:cxn ang="0">
                <a:pos x="0" y="117"/>
              </a:cxn>
              <a:cxn ang="0">
                <a:pos x="16" y="130"/>
              </a:cxn>
              <a:cxn ang="0">
                <a:pos x="5" y="142"/>
              </a:cxn>
              <a:cxn ang="0">
                <a:pos x="21" y="154"/>
              </a:cxn>
              <a:cxn ang="0">
                <a:pos x="12" y="163"/>
              </a:cxn>
              <a:cxn ang="0">
                <a:pos x="24" y="175"/>
              </a:cxn>
              <a:cxn ang="0">
                <a:pos x="105" y="175"/>
              </a:cxn>
              <a:cxn ang="0">
                <a:pos x="116" y="164"/>
              </a:cxn>
            </a:cxnLst>
            <a:rect l="0" t="0" r="r" b="b"/>
            <a:pathLst>
              <a:path w="142" h="175">
                <a:moveTo>
                  <a:pt x="142" y="86"/>
                </a:moveTo>
                <a:cubicBezTo>
                  <a:pt x="121" y="86"/>
                  <a:pt x="121" y="86"/>
                  <a:pt x="121" y="86"/>
                </a:cubicBezTo>
                <a:cubicBezTo>
                  <a:pt x="121" y="86"/>
                  <a:pt x="115" y="84"/>
                  <a:pt x="112" y="81"/>
                </a:cubicBezTo>
                <a:cubicBezTo>
                  <a:pt x="109" y="77"/>
                  <a:pt x="86" y="54"/>
                  <a:pt x="86" y="40"/>
                </a:cubicBezTo>
                <a:cubicBezTo>
                  <a:pt x="85" y="31"/>
                  <a:pt x="86" y="12"/>
                  <a:pt x="86" y="12"/>
                </a:cubicBezTo>
                <a:cubicBezTo>
                  <a:pt x="86" y="12"/>
                  <a:pt x="86" y="0"/>
                  <a:pt x="74" y="8"/>
                </a:cubicBezTo>
                <a:cubicBezTo>
                  <a:pt x="67" y="13"/>
                  <a:pt x="54" y="30"/>
                  <a:pt x="66" y="72"/>
                </a:cubicBezTo>
                <a:cubicBezTo>
                  <a:pt x="67" y="75"/>
                  <a:pt x="67" y="77"/>
                  <a:pt x="59" y="77"/>
                </a:cubicBezTo>
                <a:cubicBezTo>
                  <a:pt x="15" y="77"/>
                  <a:pt x="15" y="77"/>
                  <a:pt x="15" y="77"/>
                </a:cubicBezTo>
                <a:cubicBezTo>
                  <a:pt x="15" y="77"/>
                  <a:pt x="3" y="78"/>
                  <a:pt x="3" y="89"/>
                </a:cubicBezTo>
                <a:cubicBezTo>
                  <a:pt x="3" y="99"/>
                  <a:pt x="8" y="102"/>
                  <a:pt x="16" y="102"/>
                </a:cubicBezTo>
                <a:cubicBezTo>
                  <a:pt x="16" y="102"/>
                  <a:pt x="0" y="101"/>
                  <a:pt x="0" y="117"/>
                </a:cubicBezTo>
                <a:cubicBezTo>
                  <a:pt x="0" y="124"/>
                  <a:pt x="8" y="130"/>
                  <a:pt x="16" y="130"/>
                </a:cubicBezTo>
                <a:cubicBezTo>
                  <a:pt x="16" y="130"/>
                  <a:pt x="5" y="132"/>
                  <a:pt x="5" y="142"/>
                </a:cubicBezTo>
                <a:cubicBezTo>
                  <a:pt x="5" y="150"/>
                  <a:pt x="16" y="154"/>
                  <a:pt x="21" y="154"/>
                </a:cubicBezTo>
                <a:cubicBezTo>
                  <a:pt x="21" y="154"/>
                  <a:pt x="12" y="155"/>
                  <a:pt x="12" y="163"/>
                </a:cubicBezTo>
                <a:cubicBezTo>
                  <a:pt x="12" y="172"/>
                  <a:pt x="19" y="175"/>
                  <a:pt x="24" y="175"/>
                </a:cubicBezTo>
                <a:cubicBezTo>
                  <a:pt x="105" y="175"/>
                  <a:pt x="105" y="175"/>
                  <a:pt x="105" y="175"/>
                </a:cubicBezTo>
                <a:cubicBezTo>
                  <a:pt x="105" y="175"/>
                  <a:pt x="116" y="175"/>
                  <a:pt x="116" y="164"/>
                </a:cubicBezTo>
              </a:path>
            </a:pathLst>
          </a:custGeom>
          <a:ln w="38100">
            <a:solidFill>
              <a:schemeClr val="accent1"/>
            </a:solidFill>
            <a:headEnd/>
            <a:tailEnd/>
          </a:ln>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sng" strike="noStrike" kern="1200" cap="none" spc="0" normalizeH="0" baseline="0" noProof="0">
              <a:ln>
                <a:noFill/>
              </a:ln>
              <a:solidFill>
                <a:srgbClr val="08404D"/>
              </a:solidFill>
              <a:effectLst/>
              <a:uLnTx/>
              <a:uFillTx/>
              <a:latin typeface="Arial" pitchFamily="34" charset="0"/>
              <a:ea typeface="+mn-ea"/>
              <a:cs typeface="Arial" pitchFamily="34" charset="0"/>
            </a:endParaRPr>
          </a:p>
        </p:txBody>
      </p:sp>
      <p:pic>
        <p:nvPicPr>
          <p:cNvPr id="3" name="Graphic 2">
            <a:extLst>
              <a:ext uri="{FF2B5EF4-FFF2-40B4-BE49-F238E27FC236}">
                <a16:creationId xmlns:a16="http://schemas.microsoft.com/office/drawing/2014/main" id="{6373EDEB-A3FB-BB71-2793-20180D793EE1}"/>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4282829" y="260323"/>
            <a:ext cx="985986" cy="985986"/>
          </a:xfrm>
          <a:prstGeom prst="rect">
            <a:avLst/>
          </a:prstGeom>
        </p:spPr>
      </p:pic>
      <p:sp>
        <p:nvSpPr>
          <p:cNvPr id="4" name="TekstSylinder 3">
            <a:extLst>
              <a:ext uri="{FF2B5EF4-FFF2-40B4-BE49-F238E27FC236}">
                <a16:creationId xmlns:a16="http://schemas.microsoft.com/office/drawing/2014/main" id="{2DB387CB-FD55-ADA2-F90B-127FA29461F2}"/>
              </a:ext>
            </a:extLst>
          </p:cNvPr>
          <p:cNvSpPr txBox="1"/>
          <p:nvPr/>
        </p:nvSpPr>
        <p:spPr>
          <a:xfrm rot="2125247">
            <a:off x="13788757" y="678855"/>
            <a:ext cx="2576346" cy="440762"/>
          </a:xfrm>
          <a:prstGeom prst="rect">
            <a:avLst/>
          </a:prstGeom>
          <a:noFill/>
        </p:spPr>
        <p:txBody>
          <a:bodyPr wrap="none" rtlCol="0">
            <a:spAutoFit/>
          </a:bodyPr>
          <a:lstStyle/>
          <a:p>
            <a:r>
              <a:rPr lang="nb-NO" dirty="0">
                <a:solidFill>
                  <a:srgbClr val="FF0000"/>
                </a:solidFill>
              </a:rPr>
              <a:t>Under bearbeiding</a:t>
            </a:r>
          </a:p>
        </p:txBody>
      </p:sp>
    </p:spTree>
    <p:extLst>
      <p:ext uri="{BB962C8B-B14F-4D97-AF65-F5344CB8AC3E}">
        <p14:creationId xmlns:p14="http://schemas.microsoft.com/office/powerpoint/2010/main" val="2996027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2E6F380-6BAC-5672-3A39-47764B3618F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6" imgH="486" progId="TCLayout.ActiveDocument.1">
                  <p:embed/>
                </p:oleObj>
              </mc:Choice>
              <mc:Fallback>
                <p:oleObj name="think-cell Slide" r:id="rId4" imgW="486" imgH="486" progId="TCLayout.ActiveDocument.1">
                  <p:embed/>
                  <p:pic>
                    <p:nvPicPr>
                      <p:cNvPr id="2" name="think-cell data - do not delete" hidden="1">
                        <a:extLst>
                          <a:ext uri="{FF2B5EF4-FFF2-40B4-BE49-F238E27FC236}">
                            <a16:creationId xmlns:a16="http://schemas.microsoft.com/office/drawing/2014/main" id="{82E6F380-6BAC-5672-3A39-47764B3618F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22" name="Group 21">
            <a:extLst>
              <a:ext uri="{FF2B5EF4-FFF2-40B4-BE49-F238E27FC236}">
                <a16:creationId xmlns:a16="http://schemas.microsoft.com/office/drawing/2014/main" id="{D6B6F031-FCBC-879A-0EF2-03C0E52FD912}"/>
              </a:ext>
            </a:extLst>
          </p:cNvPr>
          <p:cNvGrpSpPr/>
          <p:nvPr/>
        </p:nvGrpSpPr>
        <p:grpSpPr>
          <a:xfrm>
            <a:off x="484948" y="5174159"/>
            <a:ext cx="7248895" cy="3617140"/>
            <a:chOff x="435855" y="6124819"/>
            <a:chExt cx="7248895" cy="2366224"/>
          </a:xfrm>
        </p:grpSpPr>
        <p:sp>
          <p:nvSpPr>
            <p:cNvPr id="19" name="Rectangle 18">
              <a:extLst>
                <a:ext uri="{FF2B5EF4-FFF2-40B4-BE49-F238E27FC236}">
                  <a16:creationId xmlns:a16="http://schemas.microsoft.com/office/drawing/2014/main" id="{05C4EEB5-C607-CBDF-F80A-6873136F0365}"/>
                </a:ext>
              </a:extLst>
            </p:cNvPr>
            <p:cNvSpPr/>
            <p:nvPr/>
          </p:nvSpPr>
          <p:spPr>
            <a:xfrm>
              <a:off x="435855" y="6456428"/>
              <a:ext cx="7248895" cy="203461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Brukere får en felles oversikt over aktuell informasjon og tjenester, noe som gjør det enklere å få oversikt over rettigheter og plikter og hvilke tjenester som bør benyttes for å realisere dette. Samtidig kan de fortsatt søke gjennom de vanlige søkemotorer.</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Personalisert side gir tilgang til helhetlige tjenester tilpasset livssituasjonen.</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Obligatorisk å kun være der, gir økt fokus i etatene som sitter på utviklingsressursene å lage noe som fungerer godt i fellesskap og ikke bare for egen virksomhet, som i dag er hovedfokus.</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Felles porteføljestyring med fellespott tilrettelegger for at sentral løsning skal ha midler for utvikling av ønsket funksjonalitet. I tillegg vil virksomhetene kunne delfinansiere.​</a:t>
              </a:r>
            </a:p>
            <a:p>
              <a:pPr marR="0" lvl="0" algn="l" defTabSz="914400" rtl="0" eaLnBrk="1" fontAlgn="auto" latinLnBrk="0" hangingPunct="1">
                <a:lnSpc>
                  <a:spcPct val="100000"/>
                </a:lnSpc>
                <a:spcBef>
                  <a:spcPts val="600"/>
                </a:spcBef>
                <a:spcAft>
                  <a:spcPts val="0"/>
                </a:spcAft>
                <a:buClr>
                  <a:srgbClr val="C2132C"/>
                </a:buClr>
                <a:buSzPct val="100000"/>
                <a:tabLst/>
                <a:defRPr/>
              </a:pPr>
              <a:b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br>
              <a:b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endPar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CEF2520D-A660-C42D-CFFC-74D860B4155C}"/>
                </a:ext>
              </a:extLst>
            </p:cNvPr>
            <p:cNvCxnSpPr>
              <a:cxnSpLocks/>
            </p:cNvCxnSpPr>
            <p:nvPr/>
          </p:nvCxnSpPr>
          <p:spPr>
            <a:xfrm>
              <a:off x="435855" y="6456428"/>
              <a:ext cx="7248895" cy="0"/>
            </a:xfrm>
            <a:prstGeom prst="line">
              <a:avLst/>
            </a:prstGeom>
            <a:ln w="28575" cap="flat"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C59F7897-8F1E-352D-3A92-098332494696}"/>
                </a:ext>
              </a:extLst>
            </p:cNvPr>
            <p:cNvSpPr/>
            <p:nvPr/>
          </p:nvSpPr>
          <p:spPr>
            <a:xfrm>
              <a:off x="784978" y="6124819"/>
              <a:ext cx="6397136" cy="3244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B0DC"/>
                </a:buClr>
                <a:buSzPct val="120000"/>
                <a:buFontTx/>
                <a:buNone/>
                <a:tabLst/>
                <a:defRPr/>
              </a:pPr>
              <a:r>
                <a:rPr kumimoji="0" lang="nb-NO" sz="1800" b="1" i="0" u="none" strike="noStrike" kern="1200" cap="none" spc="0" normalizeH="0" baseline="0" noProof="0">
                  <a:ln>
                    <a:noFill/>
                  </a:ln>
                  <a:solidFill>
                    <a:srgbClr val="1E2B3C"/>
                  </a:solidFill>
                  <a:effectLst/>
                  <a:uLnTx/>
                  <a:uFillTx/>
                  <a:latin typeface="Arial"/>
                  <a:ea typeface="+mn-ea"/>
                  <a:cs typeface="+mn-cs"/>
                </a:rPr>
                <a:t>Effekter</a:t>
              </a:r>
            </a:p>
          </p:txBody>
        </p:sp>
      </p:grpSp>
      <p:sp>
        <p:nvSpPr>
          <p:cNvPr id="6" name="Tittel 2">
            <a:extLst>
              <a:ext uri="{FF2B5EF4-FFF2-40B4-BE49-F238E27FC236}">
                <a16:creationId xmlns:a16="http://schemas.microsoft.com/office/drawing/2014/main" id="{5AEDB79C-DB74-3426-3F4C-E0FEABB2E779}"/>
              </a:ext>
            </a:extLst>
          </p:cNvPr>
          <p:cNvSpPr>
            <a:spLocks noGrp="1"/>
          </p:cNvSpPr>
          <p:nvPr/>
        </p:nvSpPr>
        <p:spPr>
          <a:xfrm>
            <a:off x="839200" y="354246"/>
            <a:ext cx="13791200" cy="621466"/>
          </a:xfrm>
          <a:prstGeom prst="rect">
            <a:avLst/>
          </a:prstGeom>
          <a:noFill/>
        </p:spPr>
        <p:txBody>
          <a:bodyPr vert="horz" lIns="0" tIns="0" rIns="0" bIns="0" rtlCol="0" anchor="b" anchorCtr="0">
            <a:noAutofit/>
          </a:bodyPr>
          <a:lst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a:lstStyle>
          <a:p>
            <a:pPr algn="ctr" defTabSz="1625284"/>
            <a:r>
              <a:rPr lang="nb-NO" sz="2800" b="1" dirty="0">
                <a:solidFill>
                  <a:srgbClr val="1E2B3C"/>
                </a:solidFill>
                <a:latin typeface="Arial" panose="020B0604020202020204"/>
              </a:rPr>
              <a:t>4</a:t>
            </a:r>
            <a:r>
              <a:rPr kumimoji="0" lang="nb-NO" sz="2800" b="1" i="0" u="none" strike="noStrike" kern="1200" cap="none" spc="0" normalizeH="0" baseline="0" noProof="0" dirty="0">
                <a:ln>
                  <a:noFill/>
                </a:ln>
                <a:solidFill>
                  <a:srgbClr val="1E2B3C"/>
                </a:solidFill>
                <a:effectLst/>
                <a:uLnTx/>
                <a:uFillTx/>
                <a:latin typeface="Arial" panose="020B0604020202020204"/>
                <a:ea typeface="+mj-ea"/>
                <a:cs typeface="+mj-cs"/>
              </a:rPr>
              <a:t>: É</a:t>
            </a:r>
            <a:r>
              <a:rPr lang="nb-NO" sz="2800" b="1" dirty="0">
                <a:solidFill>
                  <a:srgbClr val="1E2B3C"/>
                </a:solidFill>
                <a:latin typeface="Arial" panose="020B0604020202020204"/>
              </a:rPr>
              <a:t>n portal til offentlig sektor</a:t>
            </a:r>
            <a:r>
              <a:rPr kumimoji="0" lang="nb-NO" sz="2800" b="1" i="0" u="none" strike="noStrike" kern="1200" cap="none" spc="0" normalizeH="0" baseline="0" noProof="0" dirty="0">
                <a:ln>
                  <a:noFill/>
                </a:ln>
                <a:solidFill>
                  <a:srgbClr val="1E2B3C"/>
                </a:solidFill>
                <a:effectLst/>
                <a:uLnTx/>
                <a:uFillTx/>
                <a:latin typeface="Arial" panose="020B0604020202020204"/>
                <a:ea typeface="+mj-ea"/>
                <a:cs typeface="+mj-cs"/>
              </a:rPr>
              <a:t> </a:t>
            </a:r>
            <a:endParaRPr lang="nb-NO" sz="2800" b="1" dirty="0">
              <a:solidFill>
                <a:srgbClr val="1E2B3C"/>
              </a:solidFill>
              <a:latin typeface="Arial" panose="020B0604020202020204"/>
            </a:endParaRPr>
          </a:p>
        </p:txBody>
      </p:sp>
      <p:grpSp>
        <p:nvGrpSpPr>
          <p:cNvPr id="23" name="Group 22">
            <a:extLst>
              <a:ext uri="{FF2B5EF4-FFF2-40B4-BE49-F238E27FC236}">
                <a16:creationId xmlns:a16="http://schemas.microsoft.com/office/drawing/2014/main" id="{58D955AD-7CEE-332A-AF1A-930776F83AFF}"/>
              </a:ext>
            </a:extLst>
          </p:cNvPr>
          <p:cNvGrpSpPr/>
          <p:nvPr/>
        </p:nvGrpSpPr>
        <p:grpSpPr>
          <a:xfrm>
            <a:off x="484952" y="1364434"/>
            <a:ext cx="7248891" cy="2815571"/>
            <a:chOff x="917274" y="1272613"/>
            <a:chExt cx="5463273" cy="2290772"/>
          </a:xfrm>
        </p:grpSpPr>
        <p:sp>
          <p:nvSpPr>
            <p:cNvPr id="24" name="Rectangle 23">
              <a:extLst>
                <a:ext uri="{FF2B5EF4-FFF2-40B4-BE49-F238E27FC236}">
                  <a16:creationId xmlns:a16="http://schemas.microsoft.com/office/drawing/2014/main" id="{E12E9D51-9B88-06F5-147D-5481F5479199}"/>
                </a:ext>
              </a:extLst>
            </p:cNvPr>
            <p:cNvSpPr/>
            <p:nvPr/>
          </p:nvSpPr>
          <p:spPr>
            <a:xfrm>
              <a:off x="917274" y="1272613"/>
              <a:ext cx="5463273" cy="400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B0DC"/>
                </a:buClr>
                <a:buSzPct val="120000"/>
                <a:buFontTx/>
                <a:buNone/>
                <a:tabLst/>
                <a:defRPr/>
              </a:pPr>
              <a:r>
                <a:rPr kumimoji="0" lang="nb-NO" sz="1800" b="1" i="0" u="none" strike="noStrike" kern="1200" cap="none" spc="0" normalizeH="0" baseline="0" noProof="0">
                  <a:ln>
                    <a:noFill/>
                  </a:ln>
                  <a:solidFill>
                    <a:srgbClr val="1E2B3C"/>
                  </a:solidFill>
                  <a:effectLst/>
                  <a:uLnTx/>
                  <a:uFillTx/>
                  <a:latin typeface="Arial"/>
                  <a:ea typeface="+mn-ea"/>
                  <a:cs typeface="+mn-cs"/>
                </a:rPr>
                <a:t>Beskrivelse</a:t>
              </a:r>
            </a:p>
          </p:txBody>
        </p:sp>
        <p:sp>
          <p:nvSpPr>
            <p:cNvPr id="25" name="Rectangle 24">
              <a:extLst>
                <a:ext uri="{FF2B5EF4-FFF2-40B4-BE49-F238E27FC236}">
                  <a16:creationId xmlns:a16="http://schemas.microsoft.com/office/drawing/2014/main" id="{6C348CF1-F0C7-6CFC-4B9C-90337A337FB1}"/>
                </a:ext>
              </a:extLst>
            </p:cNvPr>
            <p:cNvSpPr/>
            <p:nvPr/>
          </p:nvSpPr>
          <p:spPr>
            <a:xfrm>
              <a:off x="921654" y="1673476"/>
              <a:ext cx="5419072" cy="188990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Alle offentlige tjenesteytere pålegges å levere tjenester til brukere kun gjennom felles portal. Bruker får både generell informasjon og tjenester, men får også en innloggingsmulighet </a:t>
              </a:r>
              <a:r>
                <a:rPr lang="nb-NO" sz="1600" dirty="0">
                  <a:solidFill>
                    <a:srgbClr val="000000"/>
                  </a:solidFill>
                  <a:latin typeface="Arial" panose="020B0604020202020204"/>
                </a:rPr>
                <a:t>med</a:t>
              </a: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 tilpasset brukerflate. Det vil være mulig å ha ulike roller i løsningen og bytte mellom disse.</a:t>
              </a:r>
            </a:p>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Det opprettes i tillegg et felles porteføljestyre for utvikling av ny funksjonalitet med en betydelig utviklingspott. </a:t>
              </a:r>
            </a:p>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Det lages et rammeverk av standarder for å legge tjenester inn i fellesløsningen.</a:t>
              </a:r>
            </a:p>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endPar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600"/>
                </a:spcBef>
                <a:spcAft>
                  <a:spcPts val="0"/>
                </a:spcAft>
                <a:buClr>
                  <a:srgbClr val="DEF2ED">
                    <a:lumMod val="50000"/>
                  </a:srgbClr>
                </a:buClr>
                <a:buSzPct val="120000"/>
                <a:buFontTx/>
                <a:buNone/>
                <a:tabLst/>
                <a:defRPr/>
              </a:pPr>
              <a:endParaRPr kumimoji="0" lang="nb-NO" sz="1000" b="0" i="0" u="none" strike="noStrike" kern="1200" cap="none" spc="0" normalizeH="0" baseline="0" noProof="0" dirty="0">
                <a:ln>
                  <a:noFill/>
                </a:ln>
                <a:solidFill>
                  <a:srgbClr val="08404D"/>
                </a:solidFill>
                <a:effectLst/>
                <a:uLnTx/>
                <a:uFillTx/>
                <a:latin typeface="Arial"/>
                <a:ea typeface="+mn-ea"/>
                <a:cs typeface="+mn-cs"/>
              </a:endParaRPr>
            </a:p>
          </p:txBody>
        </p:sp>
        <p:cxnSp>
          <p:nvCxnSpPr>
            <p:cNvPr id="26" name="Straight Connector 25">
              <a:extLst>
                <a:ext uri="{FF2B5EF4-FFF2-40B4-BE49-F238E27FC236}">
                  <a16:creationId xmlns:a16="http://schemas.microsoft.com/office/drawing/2014/main" id="{B23DC864-6C71-A345-8ABE-87816B9890F4}"/>
                </a:ext>
              </a:extLst>
            </p:cNvPr>
            <p:cNvCxnSpPr/>
            <p:nvPr/>
          </p:nvCxnSpPr>
          <p:spPr>
            <a:xfrm>
              <a:off x="926034" y="1673476"/>
              <a:ext cx="5419072" cy="0"/>
            </a:xfrm>
            <a:prstGeom prst="line">
              <a:avLst/>
            </a:prstGeom>
            <a:ln w="28575" cap="flat"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024C0077-8344-A103-9F19-88EA0BD6CCBC}"/>
              </a:ext>
            </a:extLst>
          </p:cNvPr>
          <p:cNvGrpSpPr/>
          <p:nvPr/>
        </p:nvGrpSpPr>
        <p:grpSpPr>
          <a:xfrm>
            <a:off x="6429825" y="5703653"/>
            <a:ext cx="9339640" cy="1534417"/>
            <a:chOff x="-3152000" y="1638580"/>
            <a:chExt cx="10436315" cy="1792343"/>
          </a:xfrm>
          <a:noFill/>
        </p:grpSpPr>
        <p:sp>
          <p:nvSpPr>
            <p:cNvPr id="31" name="Rectangle 30">
              <a:extLst>
                <a:ext uri="{FF2B5EF4-FFF2-40B4-BE49-F238E27FC236}">
                  <a16:creationId xmlns:a16="http://schemas.microsoft.com/office/drawing/2014/main" id="{A2A33F4C-FCF7-FF51-098B-B3B1F6780E14}"/>
                </a:ext>
              </a:extLst>
            </p:cNvPr>
            <p:cNvSpPr/>
            <p:nvPr/>
          </p:nvSpPr>
          <p:spPr>
            <a:xfrm>
              <a:off x="-3152000" y="1638580"/>
              <a:ext cx="5463273" cy="400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B0DC"/>
                </a:buClr>
                <a:buSzPct val="120000"/>
                <a:buFontTx/>
                <a:buNone/>
                <a:tabLst/>
                <a:defRPr/>
              </a:pPr>
              <a:r>
                <a:rPr kumimoji="0" lang="nb-NO" sz="1800" b="1" i="0" u="none" strike="noStrike" kern="1200" cap="none" spc="0" normalizeH="0" baseline="0" noProof="0">
                  <a:ln>
                    <a:noFill/>
                  </a:ln>
                  <a:solidFill>
                    <a:srgbClr val="1E2B3C"/>
                  </a:solidFill>
                  <a:effectLst/>
                  <a:uLnTx/>
                  <a:uFillTx/>
                  <a:latin typeface="Arial"/>
                  <a:ea typeface="+mn-ea"/>
                  <a:cs typeface="+mn-cs"/>
                </a:rPr>
                <a:t>Svakheter</a:t>
              </a:r>
            </a:p>
          </p:txBody>
        </p:sp>
        <p:sp>
          <p:nvSpPr>
            <p:cNvPr id="32" name="Rectangle 31">
              <a:extLst>
                <a:ext uri="{FF2B5EF4-FFF2-40B4-BE49-F238E27FC236}">
                  <a16:creationId xmlns:a16="http://schemas.microsoft.com/office/drawing/2014/main" id="{1DDC147C-D294-0C4E-B810-D205E60BAF69}"/>
                </a:ext>
              </a:extLst>
            </p:cNvPr>
            <p:cNvSpPr/>
            <p:nvPr/>
          </p:nvSpPr>
          <p:spPr>
            <a:xfrm>
              <a:off x="385128" y="1792495"/>
              <a:ext cx="6899187" cy="163842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Svært krevende omlegging. Vil møte motstand fordi man over tid har bygget opp noe som fungerer distribuert i dag. Trenger en overgangsordning.</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Vil kreve at man greier å opprettholde tilstrekkelig brukerfokus for at løsningen skal fungere.</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En fare for at man ikke greier å opprette en smidig organisasjon, som opprettholder en god balanse mellom det brukernære som krever rask utvikling og sentral funksjonalitet som er mer stabil. (økt kompleksitet)</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Økt kostnad sentralt og usikkert i hvilken grad lokale kostnader vil gå ned tilsvarende.</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endPar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4" name="Group 13">
            <a:extLst>
              <a:ext uri="{FF2B5EF4-FFF2-40B4-BE49-F238E27FC236}">
                <a16:creationId xmlns:a16="http://schemas.microsoft.com/office/drawing/2014/main" id="{040BAB18-1430-C9FD-D9C7-116B887151C1}"/>
              </a:ext>
            </a:extLst>
          </p:cNvPr>
          <p:cNvGrpSpPr/>
          <p:nvPr/>
        </p:nvGrpSpPr>
        <p:grpSpPr>
          <a:xfrm>
            <a:off x="6429825" y="1531281"/>
            <a:ext cx="9339636" cy="3999080"/>
            <a:chOff x="-3152001" y="1231500"/>
            <a:chExt cx="10436311" cy="3655135"/>
          </a:xfrm>
          <a:noFill/>
        </p:grpSpPr>
        <p:sp>
          <p:nvSpPr>
            <p:cNvPr id="7" name="Rectangle 6">
              <a:extLst>
                <a:ext uri="{FF2B5EF4-FFF2-40B4-BE49-F238E27FC236}">
                  <a16:creationId xmlns:a16="http://schemas.microsoft.com/office/drawing/2014/main" id="{D73D5B4D-2990-2CB1-8666-BD805568B7C9}"/>
                </a:ext>
              </a:extLst>
            </p:cNvPr>
            <p:cNvSpPr/>
            <p:nvPr/>
          </p:nvSpPr>
          <p:spPr>
            <a:xfrm>
              <a:off x="-3152001" y="1231500"/>
              <a:ext cx="5463273" cy="400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B0DC"/>
                </a:buClr>
                <a:buSzPct val="120000"/>
                <a:buFontTx/>
                <a:buNone/>
                <a:tabLst/>
                <a:defRPr/>
              </a:pPr>
              <a:r>
                <a:rPr kumimoji="0" lang="nb-NO" sz="1800" b="1" i="0" u="none" strike="noStrike" kern="1200" cap="none" spc="0" normalizeH="0" baseline="0" noProof="0">
                  <a:ln>
                    <a:noFill/>
                  </a:ln>
                  <a:solidFill>
                    <a:srgbClr val="1E2B3C"/>
                  </a:solidFill>
                  <a:effectLst/>
                  <a:uLnTx/>
                  <a:uFillTx/>
                  <a:latin typeface="Arial"/>
                  <a:ea typeface="+mn-ea"/>
                  <a:cs typeface="+mn-cs"/>
                </a:rPr>
                <a:t>Styrker</a:t>
              </a:r>
            </a:p>
          </p:txBody>
        </p:sp>
        <p:sp>
          <p:nvSpPr>
            <p:cNvPr id="8" name="Rectangle 7">
              <a:extLst>
                <a:ext uri="{FF2B5EF4-FFF2-40B4-BE49-F238E27FC236}">
                  <a16:creationId xmlns:a16="http://schemas.microsoft.com/office/drawing/2014/main" id="{B88FCBE2-5FA7-C0F7-813F-6ED1A721E21A}"/>
                </a:ext>
              </a:extLst>
            </p:cNvPr>
            <p:cNvSpPr/>
            <p:nvPr/>
          </p:nvSpPr>
          <p:spPr>
            <a:xfrm>
              <a:off x="385127" y="1326151"/>
              <a:ext cx="6899183" cy="356048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Gir brukere ett sted å starte og full oversikt ett sted. Ingen fare for at noen ikke er tilstede.</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Gir økt fokus på det kollektive ute hos offentlige tjenesteytere</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Offentlige virksomheter får bedre oversikt over hva andre virksomheter leverer og kan lettere ta kollektive valg som er brukerorienterte og effektive.</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Legger grunnlag for økt datadeling</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Effektivisering gjennom felles CMS</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Tjenestene får felles «</a:t>
              </a:r>
              <a:r>
                <a:rPr kumimoji="0" lang="nb-NO" sz="1600" b="0" i="0" u="none" strike="noStrike" kern="1200" cap="none" spc="0" normalizeH="0" baseline="0" noProof="0" dirty="0" err="1">
                  <a:ln>
                    <a:noFill/>
                  </a:ln>
                  <a:solidFill>
                    <a:srgbClr val="000000"/>
                  </a:solidFill>
                  <a:effectLst/>
                  <a:uLnTx/>
                  <a:uFillTx/>
                  <a:latin typeface="Arial" panose="020B0604020202020204"/>
                  <a:ea typeface="+mn-ea"/>
                  <a:cs typeface="+mn-cs"/>
                </a:rPr>
                <a:t>look</a:t>
              </a: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 and </a:t>
              </a:r>
              <a:r>
                <a:rPr kumimoji="0" lang="nb-NO" sz="1600" b="0" i="0" u="none" strike="noStrike" kern="1200" cap="none" spc="0" normalizeH="0" baseline="0" noProof="0" dirty="0" err="1">
                  <a:ln>
                    <a:noFill/>
                  </a:ln>
                  <a:solidFill>
                    <a:srgbClr val="000000"/>
                  </a:solidFill>
                  <a:effectLst/>
                  <a:uLnTx/>
                  <a:uFillTx/>
                  <a:latin typeface="Arial" panose="020B0604020202020204"/>
                  <a:ea typeface="+mn-ea"/>
                  <a:cs typeface="+mn-cs"/>
                </a:rPr>
                <a:t>feel</a:t>
              </a: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Felles porteføljestyring øker muligheten for å ta frem gode helhetlige initiativ, da virksomhetene samarbeider om styring og får budsjetter fokusert på utvikling mot helhet. </a:t>
              </a:r>
            </a:p>
            <a:p>
              <a:pPr marL="285750" marR="0" lvl="0" indent="-285750" algn="l" defTabSz="914400" rtl="0" eaLnBrk="1" fontAlgn="auto" latinLnBrk="0" hangingPunct="1">
                <a:lnSpc>
                  <a:spcPct val="100000"/>
                </a:lnSpc>
                <a:spcBef>
                  <a:spcPts val="600"/>
                </a:spcBef>
                <a:spcAft>
                  <a:spcPts val="0"/>
                </a:spcAft>
                <a:buClr>
                  <a:srgbClr val="C2132C"/>
                </a:buClr>
                <a:buSzPct val="100000"/>
                <a:buFont typeface="Arial" panose="020B0604020202020204" pitchFamily="34" charset="0"/>
                <a:buChar char="•"/>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Sterke sentrale fagmiljø som kan bidra til utvikling ute i etatene.</a:t>
              </a:r>
            </a:p>
          </p:txBody>
        </p:sp>
      </p:grpSp>
      <p:grpSp>
        <p:nvGrpSpPr>
          <p:cNvPr id="13" name="Group 12">
            <a:extLst>
              <a:ext uri="{FF2B5EF4-FFF2-40B4-BE49-F238E27FC236}">
                <a16:creationId xmlns:a16="http://schemas.microsoft.com/office/drawing/2014/main" id="{1E0064A7-3F4C-7332-36ED-8D32CBE94BF4}"/>
              </a:ext>
            </a:extLst>
          </p:cNvPr>
          <p:cNvGrpSpPr/>
          <p:nvPr/>
        </p:nvGrpSpPr>
        <p:grpSpPr>
          <a:xfrm>
            <a:off x="8319822" y="6136793"/>
            <a:ext cx="1109185" cy="1101277"/>
            <a:chOff x="13117454" y="6273300"/>
            <a:chExt cx="2018326" cy="2018326"/>
          </a:xfrm>
        </p:grpSpPr>
        <p:sp>
          <p:nvSpPr>
            <p:cNvPr id="5" name="Flowchart: Connector 4">
              <a:extLst>
                <a:ext uri="{FF2B5EF4-FFF2-40B4-BE49-F238E27FC236}">
                  <a16:creationId xmlns:a16="http://schemas.microsoft.com/office/drawing/2014/main" id="{0BFC8ED1-0B96-F24D-B615-9B0D32158B4C}"/>
                </a:ext>
              </a:extLst>
            </p:cNvPr>
            <p:cNvSpPr/>
            <p:nvPr/>
          </p:nvSpPr>
          <p:spPr>
            <a:xfrm>
              <a:off x="13117454" y="6273300"/>
              <a:ext cx="2018326" cy="2018326"/>
            </a:xfrm>
            <a:prstGeom prst="flowChartConnector">
              <a:avLst/>
            </a:prstGeom>
            <a:noFill/>
            <a:ln w="1079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de-DE" sz="226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Flowchart: Connector 8">
              <a:extLst>
                <a:ext uri="{FF2B5EF4-FFF2-40B4-BE49-F238E27FC236}">
                  <a16:creationId xmlns:a16="http://schemas.microsoft.com/office/drawing/2014/main" id="{387E79E8-380D-E893-7D91-B0472372753D}"/>
                </a:ext>
              </a:extLst>
            </p:cNvPr>
            <p:cNvSpPr/>
            <p:nvPr/>
          </p:nvSpPr>
          <p:spPr>
            <a:xfrm>
              <a:off x="13266328" y="6438173"/>
              <a:ext cx="1688580" cy="1688580"/>
            </a:xfrm>
            <a:prstGeom prst="flowChart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de-DE" sz="2264"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Freeform 412">
              <a:extLst>
                <a:ext uri="{FF2B5EF4-FFF2-40B4-BE49-F238E27FC236}">
                  <a16:creationId xmlns:a16="http://schemas.microsoft.com/office/drawing/2014/main" id="{AF97235B-9AE7-2CA9-CF4E-3E9F38671615}"/>
                </a:ext>
              </a:extLst>
            </p:cNvPr>
            <p:cNvSpPr>
              <a:spLocks/>
            </p:cNvSpPr>
            <p:nvPr/>
          </p:nvSpPr>
          <p:spPr bwMode="auto">
            <a:xfrm flipV="1">
              <a:off x="13821088" y="6987547"/>
              <a:ext cx="682437" cy="803389"/>
            </a:xfrm>
            <a:custGeom>
              <a:avLst/>
              <a:gdLst/>
              <a:ahLst/>
              <a:cxnLst>
                <a:cxn ang="0">
                  <a:pos x="142" y="86"/>
                </a:cxn>
                <a:cxn ang="0">
                  <a:pos x="121" y="86"/>
                </a:cxn>
                <a:cxn ang="0">
                  <a:pos x="112" y="81"/>
                </a:cxn>
                <a:cxn ang="0">
                  <a:pos x="86" y="40"/>
                </a:cxn>
                <a:cxn ang="0">
                  <a:pos x="86" y="12"/>
                </a:cxn>
                <a:cxn ang="0">
                  <a:pos x="74" y="8"/>
                </a:cxn>
                <a:cxn ang="0">
                  <a:pos x="66" y="72"/>
                </a:cxn>
                <a:cxn ang="0">
                  <a:pos x="59" y="77"/>
                </a:cxn>
                <a:cxn ang="0">
                  <a:pos x="15" y="77"/>
                </a:cxn>
                <a:cxn ang="0">
                  <a:pos x="3" y="89"/>
                </a:cxn>
                <a:cxn ang="0">
                  <a:pos x="16" y="102"/>
                </a:cxn>
                <a:cxn ang="0">
                  <a:pos x="0" y="117"/>
                </a:cxn>
                <a:cxn ang="0">
                  <a:pos x="16" y="130"/>
                </a:cxn>
                <a:cxn ang="0">
                  <a:pos x="5" y="142"/>
                </a:cxn>
                <a:cxn ang="0">
                  <a:pos x="21" y="154"/>
                </a:cxn>
                <a:cxn ang="0">
                  <a:pos x="12" y="163"/>
                </a:cxn>
                <a:cxn ang="0">
                  <a:pos x="24" y="175"/>
                </a:cxn>
                <a:cxn ang="0">
                  <a:pos x="105" y="175"/>
                </a:cxn>
                <a:cxn ang="0">
                  <a:pos x="116" y="164"/>
                </a:cxn>
              </a:cxnLst>
              <a:rect l="0" t="0" r="r" b="b"/>
              <a:pathLst>
                <a:path w="142" h="175">
                  <a:moveTo>
                    <a:pt x="142" y="86"/>
                  </a:moveTo>
                  <a:cubicBezTo>
                    <a:pt x="121" y="86"/>
                    <a:pt x="121" y="86"/>
                    <a:pt x="121" y="86"/>
                  </a:cubicBezTo>
                  <a:cubicBezTo>
                    <a:pt x="121" y="86"/>
                    <a:pt x="115" y="84"/>
                    <a:pt x="112" y="81"/>
                  </a:cubicBezTo>
                  <a:cubicBezTo>
                    <a:pt x="109" y="77"/>
                    <a:pt x="86" y="54"/>
                    <a:pt x="86" y="40"/>
                  </a:cubicBezTo>
                  <a:cubicBezTo>
                    <a:pt x="85" y="31"/>
                    <a:pt x="86" y="12"/>
                    <a:pt x="86" y="12"/>
                  </a:cubicBezTo>
                  <a:cubicBezTo>
                    <a:pt x="86" y="12"/>
                    <a:pt x="86" y="0"/>
                    <a:pt x="74" y="8"/>
                  </a:cubicBezTo>
                  <a:cubicBezTo>
                    <a:pt x="67" y="13"/>
                    <a:pt x="54" y="30"/>
                    <a:pt x="66" y="72"/>
                  </a:cubicBezTo>
                  <a:cubicBezTo>
                    <a:pt x="67" y="75"/>
                    <a:pt x="67" y="77"/>
                    <a:pt x="59" y="77"/>
                  </a:cubicBezTo>
                  <a:cubicBezTo>
                    <a:pt x="15" y="77"/>
                    <a:pt x="15" y="77"/>
                    <a:pt x="15" y="77"/>
                  </a:cubicBezTo>
                  <a:cubicBezTo>
                    <a:pt x="15" y="77"/>
                    <a:pt x="3" y="78"/>
                    <a:pt x="3" y="89"/>
                  </a:cubicBezTo>
                  <a:cubicBezTo>
                    <a:pt x="3" y="99"/>
                    <a:pt x="8" y="102"/>
                    <a:pt x="16" y="102"/>
                  </a:cubicBezTo>
                  <a:cubicBezTo>
                    <a:pt x="16" y="102"/>
                    <a:pt x="0" y="101"/>
                    <a:pt x="0" y="117"/>
                  </a:cubicBezTo>
                  <a:cubicBezTo>
                    <a:pt x="0" y="124"/>
                    <a:pt x="8" y="130"/>
                    <a:pt x="16" y="130"/>
                  </a:cubicBezTo>
                  <a:cubicBezTo>
                    <a:pt x="16" y="130"/>
                    <a:pt x="5" y="132"/>
                    <a:pt x="5" y="142"/>
                  </a:cubicBezTo>
                  <a:cubicBezTo>
                    <a:pt x="5" y="150"/>
                    <a:pt x="16" y="154"/>
                    <a:pt x="21" y="154"/>
                  </a:cubicBezTo>
                  <a:cubicBezTo>
                    <a:pt x="21" y="154"/>
                    <a:pt x="12" y="155"/>
                    <a:pt x="12" y="163"/>
                  </a:cubicBezTo>
                  <a:cubicBezTo>
                    <a:pt x="12" y="172"/>
                    <a:pt x="19" y="175"/>
                    <a:pt x="24" y="175"/>
                  </a:cubicBezTo>
                  <a:cubicBezTo>
                    <a:pt x="105" y="175"/>
                    <a:pt x="105" y="175"/>
                    <a:pt x="105" y="175"/>
                  </a:cubicBezTo>
                  <a:cubicBezTo>
                    <a:pt x="105" y="175"/>
                    <a:pt x="116" y="175"/>
                    <a:pt x="116" y="164"/>
                  </a:cubicBezTo>
                </a:path>
              </a:pathLst>
            </a:custGeom>
            <a:ln w="38100">
              <a:solidFill>
                <a:schemeClr val="accent1"/>
              </a:solidFill>
              <a:headEnd/>
              <a:tailEnd/>
            </a:ln>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8404D"/>
                </a:solidFill>
                <a:effectLst/>
                <a:uLnTx/>
                <a:uFillTx/>
                <a:latin typeface="Arial" pitchFamily="34" charset="0"/>
                <a:ea typeface="+mn-ea"/>
                <a:cs typeface="Arial" pitchFamily="34" charset="0"/>
              </a:endParaRPr>
            </a:p>
          </p:txBody>
        </p:sp>
      </p:grpSp>
      <p:grpSp>
        <p:nvGrpSpPr>
          <p:cNvPr id="16" name="Group 15">
            <a:extLst>
              <a:ext uri="{FF2B5EF4-FFF2-40B4-BE49-F238E27FC236}">
                <a16:creationId xmlns:a16="http://schemas.microsoft.com/office/drawing/2014/main" id="{7C2B301A-2260-8994-1E99-00043B5609F7}"/>
              </a:ext>
            </a:extLst>
          </p:cNvPr>
          <p:cNvGrpSpPr/>
          <p:nvPr/>
        </p:nvGrpSpPr>
        <p:grpSpPr>
          <a:xfrm>
            <a:off x="8319822" y="2014844"/>
            <a:ext cx="1109185" cy="1101277"/>
            <a:chOff x="13117454" y="6273300"/>
            <a:chExt cx="2018326" cy="2018326"/>
          </a:xfrm>
        </p:grpSpPr>
        <p:sp>
          <p:nvSpPr>
            <p:cNvPr id="17" name="Flowchart: Connector 16">
              <a:extLst>
                <a:ext uri="{FF2B5EF4-FFF2-40B4-BE49-F238E27FC236}">
                  <a16:creationId xmlns:a16="http://schemas.microsoft.com/office/drawing/2014/main" id="{FEAD6A84-77D5-B4A2-0681-4FBEAE97CD37}"/>
                </a:ext>
              </a:extLst>
            </p:cNvPr>
            <p:cNvSpPr/>
            <p:nvPr/>
          </p:nvSpPr>
          <p:spPr>
            <a:xfrm>
              <a:off x="13117454" y="6273300"/>
              <a:ext cx="2018326" cy="2018326"/>
            </a:xfrm>
            <a:prstGeom prst="flowChartConnector">
              <a:avLst/>
            </a:prstGeom>
            <a:noFill/>
            <a:ln w="1079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de-DE" sz="226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Flowchart: Connector 26">
              <a:extLst>
                <a:ext uri="{FF2B5EF4-FFF2-40B4-BE49-F238E27FC236}">
                  <a16:creationId xmlns:a16="http://schemas.microsoft.com/office/drawing/2014/main" id="{8E560BA2-8A77-D694-49CE-405E15575D5B}"/>
                </a:ext>
              </a:extLst>
            </p:cNvPr>
            <p:cNvSpPr/>
            <p:nvPr/>
          </p:nvSpPr>
          <p:spPr>
            <a:xfrm>
              <a:off x="13266328" y="6438173"/>
              <a:ext cx="1688580" cy="1688580"/>
            </a:xfrm>
            <a:prstGeom prst="flowChart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de-DE" sz="2264"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29" name="Freeform 412">
            <a:extLst>
              <a:ext uri="{FF2B5EF4-FFF2-40B4-BE49-F238E27FC236}">
                <a16:creationId xmlns:a16="http://schemas.microsoft.com/office/drawing/2014/main" id="{64CC75FA-2FF7-F514-27E7-8750A73F322A}"/>
              </a:ext>
            </a:extLst>
          </p:cNvPr>
          <p:cNvSpPr>
            <a:spLocks/>
          </p:cNvSpPr>
          <p:nvPr/>
        </p:nvSpPr>
        <p:spPr bwMode="auto">
          <a:xfrm>
            <a:off x="8706511" y="2288294"/>
            <a:ext cx="350632" cy="439387"/>
          </a:xfrm>
          <a:custGeom>
            <a:avLst/>
            <a:gdLst/>
            <a:ahLst/>
            <a:cxnLst>
              <a:cxn ang="0">
                <a:pos x="142" y="86"/>
              </a:cxn>
              <a:cxn ang="0">
                <a:pos x="121" y="86"/>
              </a:cxn>
              <a:cxn ang="0">
                <a:pos x="112" y="81"/>
              </a:cxn>
              <a:cxn ang="0">
                <a:pos x="86" y="40"/>
              </a:cxn>
              <a:cxn ang="0">
                <a:pos x="86" y="12"/>
              </a:cxn>
              <a:cxn ang="0">
                <a:pos x="74" y="8"/>
              </a:cxn>
              <a:cxn ang="0">
                <a:pos x="66" y="72"/>
              </a:cxn>
              <a:cxn ang="0">
                <a:pos x="59" y="77"/>
              </a:cxn>
              <a:cxn ang="0">
                <a:pos x="15" y="77"/>
              </a:cxn>
              <a:cxn ang="0">
                <a:pos x="3" y="89"/>
              </a:cxn>
              <a:cxn ang="0">
                <a:pos x="16" y="102"/>
              </a:cxn>
              <a:cxn ang="0">
                <a:pos x="0" y="117"/>
              </a:cxn>
              <a:cxn ang="0">
                <a:pos x="16" y="130"/>
              </a:cxn>
              <a:cxn ang="0">
                <a:pos x="5" y="142"/>
              </a:cxn>
              <a:cxn ang="0">
                <a:pos x="21" y="154"/>
              </a:cxn>
              <a:cxn ang="0">
                <a:pos x="12" y="163"/>
              </a:cxn>
              <a:cxn ang="0">
                <a:pos x="24" y="175"/>
              </a:cxn>
              <a:cxn ang="0">
                <a:pos x="105" y="175"/>
              </a:cxn>
              <a:cxn ang="0">
                <a:pos x="116" y="164"/>
              </a:cxn>
            </a:cxnLst>
            <a:rect l="0" t="0" r="r" b="b"/>
            <a:pathLst>
              <a:path w="142" h="175">
                <a:moveTo>
                  <a:pt x="142" y="86"/>
                </a:moveTo>
                <a:cubicBezTo>
                  <a:pt x="121" y="86"/>
                  <a:pt x="121" y="86"/>
                  <a:pt x="121" y="86"/>
                </a:cubicBezTo>
                <a:cubicBezTo>
                  <a:pt x="121" y="86"/>
                  <a:pt x="115" y="84"/>
                  <a:pt x="112" y="81"/>
                </a:cubicBezTo>
                <a:cubicBezTo>
                  <a:pt x="109" y="77"/>
                  <a:pt x="86" y="54"/>
                  <a:pt x="86" y="40"/>
                </a:cubicBezTo>
                <a:cubicBezTo>
                  <a:pt x="85" y="31"/>
                  <a:pt x="86" y="12"/>
                  <a:pt x="86" y="12"/>
                </a:cubicBezTo>
                <a:cubicBezTo>
                  <a:pt x="86" y="12"/>
                  <a:pt x="86" y="0"/>
                  <a:pt x="74" y="8"/>
                </a:cubicBezTo>
                <a:cubicBezTo>
                  <a:pt x="67" y="13"/>
                  <a:pt x="54" y="30"/>
                  <a:pt x="66" y="72"/>
                </a:cubicBezTo>
                <a:cubicBezTo>
                  <a:pt x="67" y="75"/>
                  <a:pt x="67" y="77"/>
                  <a:pt x="59" y="77"/>
                </a:cubicBezTo>
                <a:cubicBezTo>
                  <a:pt x="15" y="77"/>
                  <a:pt x="15" y="77"/>
                  <a:pt x="15" y="77"/>
                </a:cubicBezTo>
                <a:cubicBezTo>
                  <a:pt x="15" y="77"/>
                  <a:pt x="3" y="78"/>
                  <a:pt x="3" y="89"/>
                </a:cubicBezTo>
                <a:cubicBezTo>
                  <a:pt x="3" y="99"/>
                  <a:pt x="8" y="102"/>
                  <a:pt x="16" y="102"/>
                </a:cubicBezTo>
                <a:cubicBezTo>
                  <a:pt x="16" y="102"/>
                  <a:pt x="0" y="101"/>
                  <a:pt x="0" y="117"/>
                </a:cubicBezTo>
                <a:cubicBezTo>
                  <a:pt x="0" y="124"/>
                  <a:pt x="8" y="130"/>
                  <a:pt x="16" y="130"/>
                </a:cubicBezTo>
                <a:cubicBezTo>
                  <a:pt x="16" y="130"/>
                  <a:pt x="5" y="132"/>
                  <a:pt x="5" y="142"/>
                </a:cubicBezTo>
                <a:cubicBezTo>
                  <a:pt x="5" y="150"/>
                  <a:pt x="16" y="154"/>
                  <a:pt x="21" y="154"/>
                </a:cubicBezTo>
                <a:cubicBezTo>
                  <a:pt x="21" y="154"/>
                  <a:pt x="12" y="155"/>
                  <a:pt x="12" y="163"/>
                </a:cubicBezTo>
                <a:cubicBezTo>
                  <a:pt x="12" y="172"/>
                  <a:pt x="19" y="175"/>
                  <a:pt x="24" y="175"/>
                </a:cubicBezTo>
                <a:cubicBezTo>
                  <a:pt x="105" y="175"/>
                  <a:pt x="105" y="175"/>
                  <a:pt x="105" y="175"/>
                </a:cubicBezTo>
                <a:cubicBezTo>
                  <a:pt x="105" y="175"/>
                  <a:pt x="116" y="175"/>
                  <a:pt x="116" y="164"/>
                </a:cubicBezTo>
              </a:path>
            </a:pathLst>
          </a:custGeom>
          <a:ln w="38100">
            <a:solidFill>
              <a:schemeClr val="accent1"/>
            </a:solidFill>
            <a:headEnd/>
            <a:tailEnd/>
          </a:ln>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sng" strike="noStrike" kern="1200" cap="none" spc="0" normalizeH="0" baseline="0" noProof="0">
              <a:ln>
                <a:noFill/>
              </a:ln>
              <a:solidFill>
                <a:srgbClr val="08404D"/>
              </a:solidFill>
              <a:effectLst/>
              <a:uLnTx/>
              <a:uFillTx/>
              <a:latin typeface="Arial" pitchFamily="34" charset="0"/>
              <a:ea typeface="+mn-ea"/>
              <a:cs typeface="Arial" pitchFamily="34" charset="0"/>
            </a:endParaRPr>
          </a:p>
        </p:txBody>
      </p:sp>
      <p:pic>
        <p:nvPicPr>
          <p:cNvPr id="3" name="Graphic 2">
            <a:extLst>
              <a:ext uri="{FF2B5EF4-FFF2-40B4-BE49-F238E27FC236}">
                <a16:creationId xmlns:a16="http://schemas.microsoft.com/office/drawing/2014/main" id="{AC50CD0E-8DC5-AADE-8B4E-37DC7DA79D2F}"/>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4109395" y="278300"/>
            <a:ext cx="773358" cy="773358"/>
          </a:xfrm>
          <a:prstGeom prst="rect">
            <a:avLst/>
          </a:prstGeom>
        </p:spPr>
      </p:pic>
      <p:sp>
        <p:nvSpPr>
          <p:cNvPr id="4" name="TekstSylinder 3">
            <a:extLst>
              <a:ext uri="{FF2B5EF4-FFF2-40B4-BE49-F238E27FC236}">
                <a16:creationId xmlns:a16="http://schemas.microsoft.com/office/drawing/2014/main" id="{BBE1737E-063C-EFB5-8475-9B7CD061486C}"/>
              </a:ext>
            </a:extLst>
          </p:cNvPr>
          <p:cNvSpPr txBox="1"/>
          <p:nvPr/>
        </p:nvSpPr>
        <p:spPr>
          <a:xfrm rot="2125247">
            <a:off x="13788757" y="678855"/>
            <a:ext cx="2576346" cy="440762"/>
          </a:xfrm>
          <a:prstGeom prst="rect">
            <a:avLst/>
          </a:prstGeom>
          <a:noFill/>
        </p:spPr>
        <p:txBody>
          <a:bodyPr wrap="none" rtlCol="0">
            <a:spAutoFit/>
          </a:bodyPr>
          <a:lstStyle/>
          <a:p>
            <a:r>
              <a:rPr lang="nb-NO" dirty="0">
                <a:solidFill>
                  <a:srgbClr val="FF0000"/>
                </a:solidFill>
              </a:rPr>
              <a:t>Under bearbeiding</a:t>
            </a:r>
          </a:p>
        </p:txBody>
      </p:sp>
    </p:spTree>
    <p:extLst>
      <p:ext uri="{BB962C8B-B14F-4D97-AF65-F5344CB8AC3E}">
        <p14:creationId xmlns:p14="http://schemas.microsoft.com/office/powerpoint/2010/main" val="3114348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2A2CCC-590A-0593-2BAA-5AFA9B1B80F3}"/>
              </a:ext>
            </a:extLst>
          </p:cNvPr>
          <p:cNvSpPr>
            <a:spLocks noGrp="1"/>
          </p:cNvSpPr>
          <p:nvPr>
            <p:ph type="ctrTitle"/>
          </p:nvPr>
        </p:nvSpPr>
        <p:spPr/>
        <p:txBody>
          <a:bodyPr>
            <a:normAutofit/>
          </a:bodyPr>
          <a:lstStyle/>
          <a:p>
            <a:r>
              <a:rPr lang="nb-NO" sz="3200" b="1" dirty="0"/>
              <a:t>Vedlegg E</a:t>
            </a:r>
            <a:br>
              <a:rPr lang="nb-NO" sz="3200" b="1" dirty="0"/>
            </a:br>
            <a:br>
              <a:rPr lang="nb-NO" sz="3200" dirty="0"/>
            </a:br>
            <a:r>
              <a:rPr lang="nb-NO" sz="3200" dirty="0"/>
              <a:t>Strategier og føringer</a:t>
            </a:r>
          </a:p>
        </p:txBody>
      </p:sp>
    </p:spTree>
    <p:extLst>
      <p:ext uri="{BB962C8B-B14F-4D97-AF65-F5344CB8AC3E}">
        <p14:creationId xmlns:p14="http://schemas.microsoft.com/office/powerpoint/2010/main" val="3765938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Plassholder for innhold 2">
            <a:extLst>
              <a:ext uri="{FF2B5EF4-FFF2-40B4-BE49-F238E27FC236}">
                <a16:creationId xmlns:a16="http://schemas.microsoft.com/office/drawing/2014/main" id="{F1614943-E856-4D36-C25D-1EAEC7ED88F4}"/>
              </a:ext>
            </a:extLst>
          </p:cNvPr>
          <p:cNvGraphicFramePr>
            <a:graphicFrameLocks noGrp="1"/>
          </p:cNvGraphicFramePr>
          <p:nvPr>
            <p:ph idx="1"/>
            <p:extLst>
              <p:ext uri="{D42A27DB-BD31-4B8C-83A1-F6EECF244321}">
                <p14:modId xmlns:p14="http://schemas.microsoft.com/office/powerpoint/2010/main" val="1470893459"/>
              </p:ext>
            </p:extLst>
          </p:nvPr>
        </p:nvGraphicFramePr>
        <p:xfrm>
          <a:off x="5685661" y="783215"/>
          <a:ext cx="9522875" cy="7881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4904CED-39EE-C0DC-70D8-D2D7DFB59F56}"/>
              </a:ext>
            </a:extLst>
          </p:cNvPr>
          <p:cNvSpPr txBox="1"/>
          <p:nvPr/>
        </p:nvSpPr>
        <p:spPr>
          <a:xfrm>
            <a:off x="15251400" y="142873"/>
            <a:ext cx="1003013" cy="971550"/>
          </a:xfrm>
          <a:prstGeom prst="rect">
            <a:avLst/>
          </a:prstGeom>
          <a:solidFill>
            <a:schemeClr val="bg1"/>
          </a:solidFill>
        </p:spPr>
        <p:txBody>
          <a:bodyPr wrap="square" rtlCol="0">
            <a:spAutoFit/>
          </a:bodyPr>
          <a:lstStyle/>
          <a:p>
            <a:endParaRPr lang="en-US"/>
          </a:p>
        </p:txBody>
      </p:sp>
      <p:sp>
        <p:nvSpPr>
          <p:cNvPr id="5" name="Tittel 4">
            <a:extLst>
              <a:ext uri="{FF2B5EF4-FFF2-40B4-BE49-F238E27FC236}">
                <a16:creationId xmlns:a16="http://schemas.microsoft.com/office/drawing/2014/main" id="{E4FCDC47-BA22-14A2-0AC8-465CAC70B600}"/>
              </a:ext>
            </a:extLst>
          </p:cNvPr>
          <p:cNvSpPr>
            <a:spLocks noGrp="1"/>
          </p:cNvSpPr>
          <p:nvPr>
            <p:ph type="title"/>
          </p:nvPr>
        </p:nvSpPr>
        <p:spPr>
          <a:xfrm>
            <a:off x="764031" y="3068052"/>
            <a:ext cx="4120789" cy="4539749"/>
          </a:xfrm>
        </p:spPr>
        <p:txBody>
          <a:bodyPr/>
          <a:lstStyle/>
          <a:p>
            <a:r>
              <a:rPr lang="nb-NO" sz="2800"/>
              <a:t>Det er utarbeidet en strategisk retning for digitalisering i offentlig sektor gjennom strategier og føringer.</a:t>
            </a:r>
            <a:br>
              <a:rPr lang="nb-NO" sz="2800"/>
            </a:br>
            <a:br>
              <a:rPr lang="nb-NO" sz="2800"/>
            </a:br>
            <a:r>
              <a:rPr lang="nb-NO" sz="2800"/>
              <a:t>Det er også etablert aktører og arenaer for koordinering, styring og samhandling for å understøtte gjeldende strategi. </a:t>
            </a:r>
          </a:p>
        </p:txBody>
      </p:sp>
    </p:spTree>
    <p:extLst>
      <p:ext uri="{BB962C8B-B14F-4D97-AF65-F5344CB8AC3E}">
        <p14:creationId xmlns:p14="http://schemas.microsoft.com/office/powerpoint/2010/main" val="302619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B4E301C-5814-9853-A9A2-A852FD62C29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8B4E301C-5814-9853-A9A2-A852FD62C2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8" name="Group 17">
            <a:extLst>
              <a:ext uri="{FF2B5EF4-FFF2-40B4-BE49-F238E27FC236}">
                <a16:creationId xmlns:a16="http://schemas.microsoft.com/office/drawing/2014/main" id="{817D2FCF-6CEA-DC39-EE16-39E2E9DCEEC0}"/>
              </a:ext>
            </a:extLst>
          </p:cNvPr>
          <p:cNvGrpSpPr/>
          <p:nvPr/>
        </p:nvGrpSpPr>
        <p:grpSpPr>
          <a:xfrm>
            <a:off x="3861973" y="2030861"/>
            <a:ext cx="8067760" cy="1742210"/>
            <a:chOff x="522161" y="190242"/>
            <a:chExt cx="15333988" cy="3758328"/>
          </a:xfrm>
        </p:grpSpPr>
        <p:pic>
          <p:nvPicPr>
            <p:cNvPr id="3" name="Bilde 4">
              <a:extLst>
                <a:ext uri="{FF2B5EF4-FFF2-40B4-BE49-F238E27FC236}">
                  <a16:creationId xmlns:a16="http://schemas.microsoft.com/office/drawing/2014/main" id="{1F9F06BB-8A91-07E9-1CE5-339BF65769C9}"/>
                </a:ext>
              </a:extLst>
            </p:cNvPr>
            <p:cNvPicPr>
              <a:picLocks noChangeAspect="1"/>
            </p:cNvPicPr>
            <p:nvPr/>
          </p:nvPicPr>
          <p:blipFill>
            <a:blip r:embed="rId6"/>
            <a:stretch>
              <a:fillRect/>
            </a:stretch>
          </p:blipFill>
          <p:spPr>
            <a:xfrm>
              <a:off x="7448272" y="595995"/>
              <a:ext cx="2672656" cy="3352575"/>
            </a:xfrm>
            <a:prstGeom prst="rect">
              <a:avLst/>
            </a:prstGeom>
          </p:spPr>
        </p:pic>
        <p:pic>
          <p:nvPicPr>
            <p:cNvPr id="5" name="Bilde 2">
              <a:extLst>
                <a:ext uri="{FF2B5EF4-FFF2-40B4-BE49-F238E27FC236}">
                  <a16:creationId xmlns:a16="http://schemas.microsoft.com/office/drawing/2014/main" id="{F26B09E7-3933-4561-2DAB-0BC8F344FD3C}"/>
                </a:ext>
              </a:extLst>
            </p:cNvPr>
            <p:cNvPicPr>
              <a:picLocks noChangeAspect="1"/>
            </p:cNvPicPr>
            <p:nvPr/>
          </p:nvPicPr>
          <p:blipFill>
            <a:blip r:embed="rId7"/>
            <a:stretch>
              <a:fillRect/>
            </a:stretch>
          </p:blipFill>
          <p:spPr>
            <a:xfrm>
              <a:off x="522161" y="469818"/>
              <a:ext cx="2190961" cy="3061739"/>
            </a:xfrm>
            <a:prstGeom prst="rect">
              <a:avLst/>
            </a:prstGeom>
          </p:spPr>
        </p:pic>
        <p:pic>
          <p:nvPicPr>
            <p:cNvPr id="6" name="Bilde 6">
              <a:extLst>
                <a:ext uri="{FF2B5EF4-FFF2-40B4-BE49-F238E27FC236}">
                  <a16:creationId xmlns:a16="http://schemas.microsoft.com/office/drawing/2014/main" id="{C63A98BD-D47C-DA52-96F9-0F6AC60FCE27}"/>
                </a:ext>
              </a:extLst>
            </p:cNvPr>
            <p:cNvPicPr>
              <a:picLocks noChangeAspect="1"/>
            </p:cNvPicPr>
            <p:nvPr/>
          </p:nvPicPr>
          <p:blipFill>
            <a:blip r:embed="rId8"/>
            <a:stretch>
              <a:fillRect/>
            </a:stretch>
          </p:blipFill>
          <p:spPr>
            <a:xfrm>
              <a:off x="2870567" y="557008"/>
              <a:ext cx="2190962" cy="3352575"/>
            </a:xfrm>
            <a:prstGeom prst="rect">
              <a:avLst/>
            </a:prstGeom>
          </p:spPr>
        </p:pic>
        <p:pic>
          <p:nvPicPr>
            <p:cNvPr id="7" name="Bilde 8">
              <a:extLst>
                <a:ext uri="{FF2B5EF4-FFF2-40B4-BE49-F238E27FC236}">
                  <a16:creationId xmlns:a16="http://schemas.microsoft.com/office/drawing/2014/main" id="{0005247C-8F8A-38ED-0DDC-346EE1E962FA}"/>
                </a:ext>
              </a:extLst>
            </p:cNvPr>
            <p:cNvPicPr>
              <a:picLocks noChangeAspect="1"/>
            </p:cNvPicPr>
            <p:nvPr/>
          </p:nvPicPr>
          <p:blipFill>
            <a:blip r:embed="rId9"/>
            <a:stretch>
              <a:fillRect/>
            </a:stretch>
          </p:blipFill>
          <p:spPr>
            <a:xfrm>
              <a:off x="10278373" y="190242"/>
              <a:ext cx="2747676" cy="3237500"/>
            </a:xfrm>
            <a:prstGeom prst="rect">
              <a:avLst/>
            </a:prstGeom>
          </p:spPr>
        </p:pic>
        <p:pic>
          <p:nvPicPr>
            <p:cNvPr id="8" name="Bilde 10">
              <a:extLst>
                <a:ext uri="{FF2B5EF4-FFF2-40B4-BE49-F238E27FC236}">
                  <a16:creationId xmlns:a16="http://schemas.microsoft.com/office/drawing/2014/main" id="{CD9CC934-0186-1E0E-E8E8-13BA485096C6}"/>
                </a:ext>
              </a:extLst>
            </p:cNvPr>
            <p:cNvPicPr>
              <a:picLocks noChangeAspect="1"/>
            </p:cNvPicPr>
            <p:nvPr/>
          </p:nvPicPr>
          <p:blipFill>
            <a:blip r:embed="rId10"/>
            <a:stretch>
              <a:fillRect/>
            </a:stretch>
          </p:blipFill>
          <p:spPr>
            <a:xfrm>
              <a:off x="5218974" y="366004"/>
              <a:ext cx="2071853" cy="3061739"/>
            </a:xfrm>
            <a:prstGeom prst="rect">
              <a:avLst/>
            </a:prstGeom>
          </p:spPr>
        </p:pic>
        <p:pic>
          <p:nvPicPr>
            <p:cNvPr id="10" name="Bilde 16">
              <a:extLst>
                <a:ext uri="{FF2B5EF4-FFF2-40B4-BE49-F238E27FC236}">
                  <a16:creationId xmlns:a16="http://schemas.microsoft.com/office/drawing/2014/main" id="{6A5FC081-4775-5F0B-11A6-D7759FE88ABF}"/>
                </a:ext>
              </a:extLst>
            </p:cNvPr>
            <p:cNvPicPr>
              <a:picLocks noChangeAspect="1"/>
            </p:cNvPicPr>
            <p:nvPr/>
          </p:nvPicPr>
          <p:blipFill>
            <a:blip r:embed="rId11"/>
            <a:stretch>
              <a:fillRect/>
            </a:stretch>
          </p:blipFill>
          <p:spPr>
            <a:xfrm>
              <a:off x="13183492" y="344108"/>
              <a:ext cx="2672657" cy="3533742"/>
            </a:xfrm>
            <a:prstGeom prst="rect">
              <a:avLst/>
            </a:prstGeom>
          </p:spPr>
        </p:pic>
      </p:grpSp>
      <p:sp>
        <p:nvSpPr>
          <p:cNvPr id="11" name="Rectangle 10">
            <a:extLst>
              <a:ext uri="{FF2B5EF4-FFF2-40B4-BE49-F238E27FC236}">
                <a16:creationId xmlns:a16="http://schemas.microsoft.com/office/drawing/2014/main" id="{E02645FD-FF1B-07E3-E2F2-473E0AB75C05}"/>
              </a:ext>
            </a:extLst>
          </p:cNvPr>
          <p:cNvSpPr/>
          <p:nvPr/>
        </p:nvSpPr>
        <p:spPr>
          <a:xfrm>
            <a:off x="338869" y="4156499"/>
            <a:ext cx="15696895" cy="575638"/>
          </a:xfrm>
          <a:prstGeom prst="rect">
            <a:avLst/>
          </a:prstGeom>
          <a:solidFill>
            <a:srgbClr val="1E9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prstClr val="white"/>
                </a:solidFill>
                <a:effectLst/>
                <a:uLnTx/>
                <a:uFillTx/>
                <a:latin typeface="Arial" panose="020B0604020202020204"/>
                <a:ea typeface="+mn-ea"/>
                <a:cs typeface="+mn-cs"/>
              </a:rPr>
              <a:t>Enklere</a:t>
            </a:r>
            <a:r>
              <a:rPr kumimoji="0" lang="en-GB" sz="2400" b="1" i="0" u="none" strike="noStrike" kern="1200" cap="none" spc="0" normalizeH="0" baseline="0" noProof="0">
                <a:ln>
                  <a:noFill/>
                </a:ln>
                <a:solidFill>
                  <a:prstClr val="white"/>
                </a:solidFill>
                <a:effectLst/>
                <a:uLnTx/>
                <a:uFillTx/>
                <a:latin typeface="Arial" panose="020B0604020202020204"/>
                <a:ea typeface="+mn-ea"/>
                <a:cs typeface="+mn-cs"/>
              </a:rPr>
              <a:t> </a:t>
            </a:r>
            <a:r>
              <a:rPr kumimoji="0" lang="en-GB" sz="2400" b="1" i="0" u="none" strike="noStrike" kern="1200" cap="none" spc="0" normalizeH="0" baseline="0" noProof="0" err="1">
                <a:ln>
                  <a:noFill/>
                </a:ln>
                <a:solidFill>
                  <a:prstClr val="white"/>
                </a:solidFill>
                <a:effectLst/>
                <a:uLnTx/>
                <a:uFillTx/>
                <a:latin typeface="Arial" panose="020B0604020202020204"/>
                <a:ea typeface="+mn-ea"/>
                <a:cs typeface="+mn-cs"/>
              </a:rPr>
              <a:t>hverdag</a:t>
            </a:r>
            <a:r>
              <a:rPr kumimoji="0" lang="en-GB" sz="2400" b="1" i="0" u="none" strike="noStrike" kern="1200" cap="none" spc="0" normalizeH="0" baseline="0" noProof="0">
                <a:ln>
                  <a:noFill/>
                </a:ln>
                <a:solidFill>
                  <a:prstClr val="white"/>
                </a:solidFill>
                <a:effectLst/>
                <a:uLnTx/>
                <a:uFillTx/>
                <a:latin typeface="Arial" panose="020B0604020202020204"/>
                <a:ea typeface="+mn-ea"/>
                <a:cs typeface="+mn-cs"/>
              </a:rPr>
              <a:t> for </a:t>
            </a:r>
            <a:r>
              <a:rPr kumimoji="0" lang="en-GB" sz="2400" b="1" i="0" u="none" strike="noStrike" kern="1200" cap="none" spc="0" normalizeH="0" baseline="0" noProof="0" err="1">
                <a:ln>
                  <a:noFill/>
                </a:ln>
                <a:solidFill>
                  <a:prstClr val="white"/>
                </a:solidFill>
                <a:effectLst/>
                <a:uLnTx/>
                <a:uFillTx/>
                <a:latin typeface="Arial" panose="020B0604020202020204"/>
                <a:ea typeface="+mn-ea"/>
                <a:cs typeface="+mn-cs"/>
              </a:rPr>
              <a:t>innbyggere</a:t>
            </a:r>
            <a:r>
              <a:rPr kumimoji="0" lang="en-GB" sz="2400" b="1" i="0" u="none" strike="noStrike" kern="1200" cap="none" spc="0" normalizeH="0" baseline="0" noProof="0">
                <a:ln>
                  <a:noFill/>
                </a:ln>
                <a:solidFill>
                  <a:prstClr val="white"/>
                </a:solidFill>
                <a:effectLst/>
                <a:uLnTx/>
                <a:uFillTx/>
                <a:latin typeface="Arial" panose="020B0604020202020204"/>
                <a:ea typeface="+mn-ea"/>
                <a:cs typeface="+mn-cs"/>
              </a:rPr>
              <a:t> </a:t>
            </a:r>
            <a:r>
              <a:rPr kumimoji="0" lang="en-GB" sz="2400" b="1" i="0" u="none" strike="noStrike" kern="1200" cap="none" spc="0" normalizeH="0" baseline="0" noProof="0" err="1">
                <a:ln>
                  <a:noFill/>
                </a:ln>
                <a:solidFill>
                  <a:prstClr val="white"/>
                </a:solidFill>
                <a:effectLst/>
                <a:uLnTx/>
                <a:uFillTx/>
                <a:latin typeface="Arial" panose="020B0604020202020204"/>
                <a:ea typeface="+mn-ea"/>
                <a:cs typeface="+mn-cs"/>
              </a:rPr>
              <a:t>og</a:t>
            </a:r>
            <a:r>
              <a:rPr kumimoji="0" lang="en-GB" sz="2400" b="1" i="0" u="none" strike="noStrike" kern="1200" cap="none" spc="0" normalizeH="0" baseline="0" noProof="0">
                <a:ln>
                  <a:noFill/>
                </a:ln>
                <a:solidFill>
                  <a:prstClr val="white"/>
                </a:solidFill>
                <a:effectLst/>
                <a:uLnTx/>
                <a:uFillTx/>
                <a:latin typeface="Arial" panose="020B0604020202020204"/>
                <a:ea typeface="+mn-ea"/>
                <a:cs typeface="+mn-cs"/>
              </a:rPr>
              <a:t> </a:t>
            </a:r>
            <a:r>
              <a:rPr kumimoji="0" lang="en-GB" sz="2400" b="1" i="0" u="none" strike="noStrike" kern="1200" cap="none" spc="0" normalizeH="0" baseline="0" noProof="0" err="1">
                <a:ln>
                  <a:noFill/>
                </a:ln>
                <a:solidFill>
                  <a:prstClr val="white"/>
                </a:solidFill>
                <a:effectLst/>
                <a:uLnTx/>
                <a:uFillTx/>
                <a:latin typeface="Arial" panose="020B0604020202020204"/>
                <a:ea typeface="+mn-ea"/>
                <a:cs typeface="+mn-cs"/>
              </a:rPr>
              <a:t>næringsliv</a:t>
            </a:r>
            <a:endParaRPr kumimoji="0" lang="en-GB" sz="2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6" name="Group 15">
            <a:extLst>
              <a:ext uri="{FF2B5EF4-FFF2-40B4-BE49-F238E27FC236}">
                <a16:creationId xmlns:a16="http://schemas.microsoft.com/office/drawing/2014/main" id="{C75B0D29-122D-1542-0073-1463F41C9B8B}"/>
              </a:ext>
            </a:extLst>
          </p:cNvPr>
          <p:cNvGrpSpPr/>
          <p:nvPr/>
        </p:nvGrpSpPr>
        <p:grpSpPr>
          <a:xfrm>
            <a:off x="338869" y="4827746"/>
            <a:ext cx="15696893" cy="575638"/>
            <a:chOff x="338869" y="5390964"/>
            <a:chExt cx="15696893" cy="575638"/>
          </a:xfrm>
          <a:solidFill>
            <a:srgbClr val="5EB6F8"/>
          </a:solidFill>
        </p:grpSpPr>
        <p:sp>
          <p:nvSpPr>
            <p:cNvPr id="12" name="Rectangle 11">
              <a:extLst>
                <a:ext uri="{FF2B5EF4-FFF2-40B4-BE49-F238E27FC236}">
                  <a16:creationId xmlns:a16="http://schemas.microsoft.com/office/drawing/2014/main" id="{FAB9994D-5FBC-45C7-721C-FB08276D9322}"/>
                </a:ext>
              </a:extLst>
            </p:cNvPr>
            <p:cNvSpPr/>
            <p:nvPr/>
          </p:nvSpPr>
          <p:spPr>
            <a:xfrm>
              <a:off x="338869" y="5390964"/>
              <a:ext cx="5153612" cy="5756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prstClr val="white"/>
                  </a:solidFill>
                  <a:effectLst/>
                  <a:uLnTx/>
                  <a:uFillTx/>
                  <a:latin typeface="Arial" panose="020B0604020202020204"/>
                  <a:ea typeface="+mn-ea"/>
                  <a:cs typeface="+mn-cs"/>
                </a:rPr>
                <a:t>Bedre</a:t>
              </a:r>
              <a:r>
                <a:rPr kumimoji="0" lang="en-GB" sz="2400" b="1" i="0" u="none" strike="noStrike" kern="1200" cap="none" spc="0" normalizeH="0" baseline="0" noProof="0">
                  <a:ln>
                    <a:noFill/>
                  </a:ln>
                  <a:solidFill>
                    <a:prstClr val="white"/>
                  </a:solidFill>
                  <a:effectLst/>
                  <a:uLnTx/>
                  <a:uFillTx/>
                  <a:latin typeface="Arial" panose="020B0604020202020204"/>
                  <a:ea typeface="+mn-ea"/>
                  <a:cs typeface="+mn-cs"/>
                </a:rPr>
                <a:t> </a:t>
              </a:r>
              <a:r>
                <a:rPr kumimoji="0" lang="en-GB" sz="2400" b="1" i="0" u="none" strike="noStrike" kern="1200" cap="none" spc="0" normalizeH="0" baseline="0" noProof="0" err="1">
                  <a:ln>
                    <a:noFill/>
                  </a:ln>
                  <a:solidFill>
                    <a:prstClr val="white"/>
                  </a:solidFill>
                  <a:effectLst/>
                  <a:uLnTx/>
                  <a:uFillTx/>
                  <a:latin typeface="Arial" panose="020B0604020202020204"/>
                  <a:ea typeface="+mn-ea"/>
                  <a:cs typeface="+mn-cs"/>
                </a:rPr>
                <a:t>tjenester</a:t>
              </a:r>
              <a:endParaRPr kumimoji="0" lang="en-GB" sz="2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076E930E-D31E-549E-4D75-D179944795D0}"/>
                </a:ext>
              </a:extLst>
            </p:cNvPr>
            <p:cNvSpPr/>
            <p:nvPr/>
          </p:nvSpPr>
          <p:spPr>
            <a:xfrm>
              <a:off x="5610509" y="5390964"/>
              <a:ext cx="5153612" cy="5756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prstClr val="white"/>
                  </a:solidFill>
                  <a:effectLst/>
                  <a:uLnTx/>
                  <a:uFillTx/>
                  <a:latin typeface="Arial" panose="020B0604020202020204"/>
                  <a:ea typeface="+mn-ea"/>
                  <a:cs typeface="+mn-cs"/>
                </a:rPr>
                <a:t>Effektiv</a:t>
              </a:r>
              <a:r>
                <a:rPr kumimoji="0" lang="en-GB" sz="2400" b="1" i="0" u="none" strike="noStrike" kern="1200" cap="none" spc="0" normalizeH="0" baseline="0" noProof="0">
                  <a:ln>
                    <a:noFill/>
                  </a:ln>
                  <a:solidFill>
                    <a:prstClr val="white"/>
                  </a:solidFill>
                  <a:effectLst/>
                  <a:uLnTx/>
                  <a:uFillTx/>
                  <a:latin typeface="Arial" panose="020B0604020202020204"/>
                  <a:ea typeface="+mn-ea"/>
                  <a:cs typeface="+mn-cs"/>
                </a:rPr>
                <a:t> </a:t>
              </a:r>
              <a:r>
                <a:rPr kumimoji="0" lang="en-GB" sz="2400" b="1" i="0" u="none" strike="noStrike" kern="1200" cap="none" spc="0" normalizeH="0" baseline="0" noProof="0" err="1">
                  <a:ln>
                    <a:noFill/>
                  </a:ln>
                  <a:solidFill>
                    <a:prstClr val="white"/>
                  </a:solidFill>
                  <a:effectLst/>
                  <a:uLnTx/>
                  <a:uFillTx/>
                  <a:latin typeface="Arial" panose="020B0604020202020204"/>
                  <a:ea typeface="+mn-ea"/>
                  <a:cs typeface="+mn-cs"/>
                </a:rPr>
                <a:t>offentlig</a:t>
              </a:r>
              <a:r>
                <a:rPr kumimoji="0" lang="en-GB" sz="2400" b="1" i="0" u="none" strike="noStrike" kern="1200" cap="none" spc="0" normalizeH="0" baseline="0" noProof="0">
                  <a:ln>
                    <a:noFill/>
                  </a:ln>
                  <a:solidFill>
                    <a:prstClr val="white"/>
                  </a:solidFill>
                  <a:effectLst/>
                  <a:uLnTx/>
                  <a:uFillTx/>
                  <a:latin typeface="Arial" panose="020B0604020202020204"/>
                  <a:ea typeface="+mn-ea"/>
                  <a:cs typeface="+mn-cs"/>
                </a:rPr>
                <a:t> </a:t>
              </a:r>
              <a:r>
                <a:rPr kumimoji="0" lang="en-GB" sz="2400" b="1" i="0" u="none" strike="noStrike" kern="1200" cap="none" spc="0" normalizeH="0" baseline="0" noProof="0" err="1">
                  <a:ln>
                    <a:noFill/>
                  </a:ln>
                  <a:solidFill>
                    <a:prstClr val="white"/>
                  </a:solidFill>
                  <a:effectLst/>
                  <a:uLnTx/>
                  <a:uFillTx/>
                  <a:latin typeface="Arial" panose="020B0604020202020204"/>
                  <a:ea typeface="+mn-ea"/>
                  <a:cs typeface="+mn-cs"/>
                </a:rPr>
                <a:t>ressursbruk</a:t>
              </a:r>
              <a:endParaRPr kumimoji="0" lang="en-GB" sz="2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952D3A33-2C35-FC66-917C-DD13092C4694}"/>
                </a:ext>
              </a:extLst>
            </p:cNvPr>
            <p:cNvSpPr/>
            <p:nvPr/>
          </p:nvSpPr>
          <p:spPr>
            <a:xfrm>
              <a:off x="10882150" y="5390964"/>
              <a:ext cx="5153612" cy="5756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prstClr val="white"/>
                  </a:solidFill>
                  <a:effectLst/>
                  <a:uLnTx/>
                  <a:uFillTx/>
                  <a:latin typeface="Arial" panose="020B0604020202020204"/>
                  <a:ea typeface="+mn-ea"/>
                  <a:cs typeface="+mn-cs"/>
                </a:rPr>
                <a:t>Økt</a:t>
              </a:r>
              <a:r>
                <a:rPr kumimoji="0" lang="en-GB" sz="2400" b="1" i="0" u="none" strike="noStrike" kern="1200" cap="none" spc="0" normalizeH="0" baseline="0" noProof="0">
                  <a:ln>
                    <a:noFill/>
                  </a:ln>
                  <a:solidFill>
                    <a:prstClr val="white"/>
                  </a:solidFill>
                  <a:effectLst/>
                  <a:uLnTx/>
                  <a:uFillTx/>
                  <a:latin typeface="Arial" panose="020B0604020202020204"/>
                  <a:ea typeface="+mn-ea"/>
                  <a:cs typeface="+mn-cs"/>
                </a:rPr>
                <a:t> </a:t>
              </a:r>
              <a:r>
                <a:rPr kumimoji="0" lang="en-GB" sz="2400" b="1" i="0" u="none" strike="noStrike" kern="1200" cap="none" spc="0" normalizeH="0" baseline="0" noProof="0" err="1">
                  <a:ln>
                    <a:noFill/>
                  </a:ln>
                  <a:solidFill>
                    <a:prstClr val="white"/>
                  </a:solidFill>
                  <a:effectLst/>
                  <a:uLnTx/>
                  <a:uFillTx/>
                  <a:latin typeface="Arial" panose="020B0604020202020204"/>
                  <a:ea typeface="+mn-ea"/>
                  <a:cs typeface="+mn-cs"/>
                </a:rPr>
                <a:t>verdiskaping</a:t>
              </a:r>
              <a:endParaRPr kumimoji="0" lang="en-GB" sz="2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5" name="Rectangle 14">
            <a:extLst>
              <a:ext uri="{FF2B5EF4-FFF2-40B4-BE49-F238E27FC236}">
                <a16:creationId xmlns:a16="http://schemas.microsoft.com/office/drawing/2014/main" id="{29D8B1F5-83C4-295C-16E5-2B5F427C94E6}"/>
              </a:ext>
            </a:extLst>
          </p:cNvPr>
          <p:cNvSpPr/>
          <p:nvPr/>
        </p:nvSpPr>
        <p:spPr>
          <a:xfrm>
            <a:off x="338868" y="5498994"/>
            <a:ext cx="15696894" cy="3365588"/>
          </a:xfrm>
          <a:prstGeom prst="rect">
            <a:avLst/>
          </a:prstGeom>
          <a:solidFill>
            <a:srgbClr val="97D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1149949" rtl="0" eaLnBrk="1" fontAlgn="auto" latinLnBrk="0" hangingPunct="1">
              <a:lnSpc>
                <a:spcPct val="100000"/>
              </a:lnSpc>
              <a:spcBef>
                <a:spcPts val="300"/>
              </a:spcBef>
              <a:spcAft>
                <a:spcPts val="600"/>
              </a:spcAft>
              <a:buClrTx/>
              <a:buSzTx/>
              <a:buFont typeface="Arial" panose="020B0604020202020204" pitchFamily="34" charset="0"/>
              <a:buChar char="•"/>
              <a:tabLst/>
              <a:defRPr/>
            </a:pPr>
            <a:r>
              <a:rPr kumimoji="0" lang="nb-NO" sz="2000" b="1" i="0" u="none" strike="noStrike" kern="1200" cap="none" spc="0" normalizeH="0" baseline="0" noProof="0">
                <a:ln>
                  <a:noFill/>
                </a:ln>
                <a:solidFill>
                  <a:srgbClr val="1E2B3C"/>
                </a:solidFill>
                <a:effectLst/>
                <a:uLnTx/>
                <a:uFillTx/>
                <a:latin typeface="Arial" panose="020B0604020202020204"/>
                <a:ea typeface="+mn-ea"/>
                <a:cs typeface="+mn-cs"/>
              </a:rPr>
              <a:t>Offentlig sektor digitaliseres på en åpen; inkluderende og tillitvekkende måte</a:t>
            </a:r>
          </a:p>
          <a:p>
            <a:pPr marL="342900" marR="0" lvl="0" indent="-342900" algn="l" defTabSz="1149949" rtl="0" eaLnBrk="1" fontAlgn="auto" latinLnBrk="0" hangingPunct="1">
              <a:lnSpc>
                <a:spcPct val="100000"/>
              </a:lnSpc>
              <a:spcBef>
                <a:spcPts val="300"/>
              </a:spcBef>
              <a:spcAft>
                <a:spcPts val="600"/>
              </a:spcAft>
              <a:buClrTx/>
              <a:buSzTx/>
              <a:buFont typeface="Arial" panose="020B0604020202020204" pitchFamily="34" charset="0"/>
              <a:buChar char="•"/>
              <a:tabLst/>
              <a:defRPr/>
            </a:pPr>
            <a:r>
              <a:rPr kumimoji="0" lang="nb-NO" sz="2000" b="1" i="0" u="none" strike="noStrike" kern="1200" cap="none" spc="0" normalizeH="0" baseline="0" noProof="0">
                <a:ln>
                  <a:noFill/>
                </a:ln>
                <a:solidFill>
                  <a:srgbClr val="1E2B3C"/>
                </a:solidFill>
                <a:effectLst/>
                <a:uLnTx/>
                <a:uFillTx/>
                <a:latin typeface="Arial" panose="020B0604020202020204"/>
                <a:ea typeface="+mn-ea"/>
                <a:cs typeface="+mn-cs"/>
              </a:rPr>
              <a:t>Flere oppgaver løses digitalt, og som sammenhengende digitale tjenester</a:t>
            </a:r>
          </a:p>
          <a:p>
            <a:pPr marL="342900" marR="0" lvl="0" indent="-342900" algn="l" defTabSz="1149949" rtl="0" eaLnBrk="1" fontAlgn="auto" latinLnBrk="0" hangingPunct="1">
              <a:lnSpc>
                <a:spcPct val="100000"/>
              </a:lnSpc>
              <a:spcBef>
                <a:spcPts val="300"/>
              </a:spcBef>
              <a:spcAft>
                <a:spcPts val="600"/>
              </a:spcAft>
              <a:buClrTx/>
              <a:buSzTx/>
              <a:buFont typeface="Arial" panose="020B0604020202020204" pitchFamily="34" charset="0"/>
              <a:buChar char="•"/>
              <a:tabLst/>
              <a:defRPr/>
            </a:pPr>
            <a:r>
              <a:rPr kumimoji="0" lang="nb-NO" sz="2000" b="1" i="0" u="none" strike="noStrike" kern="1200" cap="none" spc="0" normalizeH="0" baseline="0" noProof="0">
                <a:ln>
                  <a:noFill/>
                </a:ln>
                <a:solidFill>
                  <a:srgbClr val="1E2B3C"/>
                </a:solidFill>
                <a:effectLst/>
                <a:uLnTx/>
                <a:uFillTx/>
                <a:latin typeface="Arial" panose="020B0604020202020204"/>
                <a:ea typeface="+mn-ea"/>
                <a:cs typeface="+mn-cs"/>
              </a:rPr>
              <a:t>Alle innbyggere, næringsdrivende og frivillige organisasjoner som har evne til det, kommuniserer digitalt med offentlig sektor</a:t>
            </a:r>
          </a:p>
          <a:p>
            <a:pPr marL="342900" marR="0" lvl="0" indent="-342900" algn="l" defTabSz="1149949" rtl="0" eaLnBrk="1" fontAlgn="auto" latinLnBrk="0" hangingPunct="1">
              <a:lnSpc>
                <a:spcPct val="100000"/>
              </a:lnSpc>
              <a:spcBef>
                <a:spcPts val="300"/>
              </a:spcBef>
              <a:spcAft>
                <a:spcPts val="600"/>
              </a:spcAft>
              <a:buClrTx/>
              <a:buSzTx/>
              <a:buFont typeface="Arial" panose="020B0604020202020204" pitchFamily="34" charset="0"/>
              <a:buChar char="•"/>
              <a:tabLst/>
              <a:defRPr/>
            </a:pPr>
            <a:r>
              <a:rPr kumimoji="0" lang="nb-NO" sz="2000" b="1" i="0" u="none" strike="noStrike" kern="1200" cap="none" spc="0" normalizeH="0" baseline="0" noProof="0">
                <a:ln>
                  <a:noFill/>
                </a:ln>
                <a:solidFill>
                  <a:srgbClr val="1E2B3C"/>
                </a:solidFill>
                <a:effectLst/>
                <a:uLnTx/>
                <a:uFillTx/>
                <a:latin typeface="Arial" panose="020B0604020202020204"/>
                <a:ea typeface="+mn-ea"/>
                <a:cs typeface="+mn-cs"/>
              </a:rPr>
              <a:t>Offentlig sektor utnytter potensialet i deling og bruk av data til å lage brukervennlige tjenester, og for å bidra til verdiskapning for næringslivet</a:t>
            </a:r>
          </a:p>
          <a:p>
            <a:pPr marL="342900" marR="0" lvl="0" indent="-342900" algn="l" defTabSz="1149949" rtl="0" eaLnBrk="1" fontAlgn="auto" latinLnBrk="0" hangingPunct="1">
              <a:lnSpc>
                <a:spcPct val="100000"/>
              </a:lnSpc>
              <a:spcBef>
                <a:spcPts val="300"/>
              </a:spcBef>
              <a:spcAft>
                <a:spcPts val="600"/>
              </a:spcAft>
              <a:buClrTx/>
              <a:buSzTx/>
              <a:buFont typeface="Arial" panose="020B0604020202020204" pitchFamily="34" charset="0"/>
              <a:buChar char="•"/>
              <a:tabLst/>
              <a:defRPr/>
            </a:pPr>
            <a:r>
              <a:rPr kumimoji="0" lang="nb-NO" sz="2000" b="1" i="0" u="none" strike="noStrike" kern="1200" cap="none" spc="0" normalizeH="0" baseline="0" noProof="0">
                <a:ln>
                  <a:noFill/>
                </a:ln>
                <a:solidFill>
                  <a:srgbClr val="1E2B3C"/>
                </a:solidFill>
                <a:effectLst/>
                <a:uLnTx/>
                <a:uFillTx/>
                <a:latin typeface="Arial" panose="020B0604020202020204"/>
                <a:ea typeface="+mn-ea"/>
                <a:cs typeface="+mn-cs"/>
              </a:rPr>
              <a:t>Kommunale og statlige virksomheter bygger sine tjenester med utgangspunkt i et felles digitalt økosystem for samhandling</a:t>
            </a:r>
          </a:p>
          <a:p>
            <a:pPr marL="342900" marR="0" lvl="0" indent="-342900" algn="l" defTabSz="1149949" rtl="0" eaLnBrk="1" fontAlgn="auto" latinLnBrk="0" hangingPunct="1">
              <a:lnSpc>
                <a:spcPct val="100000"/>
              </a:lnSpc>
              <a:spcBef>
                <a:spcPts val="300"/>
              </a:spcBef>
              <a:spcAft>
                <a:spcPts val="600"/>
              </a:spcAft>
              <a:buClrTx/>
              <a:buSzTx/>
              <a:buFont typeface="Arial" panose="020B0604020202020204" pitchFamily="34" charset="0"/>
              <a:buChar char="•"/>
              <a:tabLst/>
              <a:defRPr/>
            </a:pPr>
            <a:r>
              <a:rPr kumimoji="0" lang="nb-NO" sz="2000" b="1" i="0" u="none" strike="noStrike" kern="1200" cap="none" spc="0" normalizeH="0" baseline="0" noProof="0">
                <a:ln>
                  <a:noFill/>
                </a:ln>
                <a:solidFill>
                  <a:srgbClr val="1E2B3C"/>
                </a:solidFill>
                <a:effectLst/>
                <a:uLnTx/>
                <a:uFillTx/>
                <a:latin typeface="Arial" panose="020B0604020202020204"/>
                <a:ea typeface="+mn-ea"/>
                <a:cs typeface="+mn-cs"/>
              </a:rPr>
              <a:t>Kommunale og statlige virksomheter henter gevinster fra digitalisering på en systematisert måte</a:t>
            </a:r>
            <a:endParaRPr kumimoji="0" lang="en-GB" sz="2000" b="1" i="0" u="none" strike="noStrike" kern="1200" cap="none" spc="0" normalizeH="0" baseline="0" noProof="0">
              <a:ln>
                <a:noFill/>
              </a:ln>
              <a:solidFill>
                <a:srgbClr val="1E2B3C"/>
              </a:solidFill>
              <a:effectLst/>
              <a:uLnTx/>
              <a:uFillTx/>
              <a:latin typeface="Arial" panose="020B0604020202020204"/>
              <a:ea typeface="+mn-ea"/>
              <a:cs typeface="+mn-cs"/>
            </a:endParaRPr>
          </a:p>
        </p:txBody>
      </p:sp>
      <p:sp>
        <p:nvSpPr>
          <p:cNvPr id="2" name="TekstSylinder 1">
            <a:extLst>
              <a:ext uri="{FF2B5EF4-FFF2-40B4-BE49-F238E27FC236}">
                <a16:creationId xmlns:a16="http://schemas.microsoft.com/office/drawing/2014/main" id="{58CDCFC8-A19C-C6C5-2020-C2977C9BAAAA}"/>
              </a:ext>
            </a:extLst>
          </p:cNvPr>
          <p:cNvSpPr txBox="1"/>
          <p:nvPr/>
        </p:nvSpPr>
        <p:spPr>
          <a:xfrm>
            <a:off x="434722" y="1271534"/>
            <a:ext cx="15696895" cy="523220"/>
          </a:xfrm>
          <a:prstGeom prst="rect">
            <a:avLst/>
          </a:prstGeom>
          <a:noFill/>
        </p:spPr>
        <p:txBody>
          <a:bodyPr wrap="square" lIns="91440" tIns="45720" rIns="91440" bIns="45720" rtlCol="0" anchor="t">
            <a:spAutoFit/>
          </a:bodyP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a:ln>
                  <a:noFill/>
                </a:ln>
                <a:effectLst/>
                <a:uLnTx/>
                <a:uFillTx/>
                <a:latin typeface="Arial" panose="020B0604020202020204"/>
                <a:ea typeface="+mn-ea"/>
                <a:cs typeface="+mn-cs"/>
              </a:rPr>
              <a:t>Det er identifisert et overordnet mål, og tre effektmål for digitaliseringsarbeidet </a:t>
            </a:r>
            <a:endParaRPr lang="nb-NO">
              <a:ea typeface="+mn-ea"/>
              <a:cs typeface="+mn-cs"/>
            </a:endParaRPr>
          </a:p>
        </p:txBody>
      </p:sp>
    </p:spTree>
    <p:extLst>
      <p:ext uri="{BB962C8B-B14F-4D97-AF65-F5344CB8AC3E}">
        <p14:creationId xmlns:p14="http://schemas.microsoft.com/office/powerpoint/2010/main" val="430782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5915EC-2A90-C95F-3464-62C66AFE872A}"/>
              </a:ext>
            </a:extLst>
          </p:cNvPr>
          <p:cNvSpPr>
            <a:spLocks noGrp="1"/>
          </p:cNvSpPr>
          <p:nvPr>
            <p:ph type="title"/>
          </p:nvPr>
        </p:nvSpPr>
        <p:spPr>
          <a:xfrm>
            <a:off x="493602" y="1337309"/>
            <a:ext cx="4072558" cy="6881657"/>
          </a:xfrm>
        </p:spPr>
        <p:txBody>
          <a:bodyPr/>
          <a:lstStyle/>
          <a:p>
            <a:r>
              <a:rPr lang="nb-NO" sz="2800" dirty="0"/>
              <a:t>Det er utarbeidet overordnede arkitektur-prinsipper for offentlig sektor, som operasjonaliserer føringer i gjeldende strategier. </a:t>
            </a:r>
            <a:br>
              <a:rPr lang="nb-NO" sz="2800" dirty="0"/>
            </a:br>
            <a:br>
              <a:rPr lang="nb-NO" sz="2800" dirty="0"/>
            </a:br>
            <a:r>
              <a:rPr lang="nb-NO" sz="2800" dirty="0"/>
              <a:t>Arkitekturprinsippene gir føringer for en </a:t>
            </a:r>
            <a:r>
              <a:rPr lang="nb-NO" sz="2800" i="1" dirty="0"/>
              <a:t>målarkitektur</a:t>
            </a:r>
            <a:r>
              <a:rPr lang="nb-NO" sz="2800" dirty="0"/>
              <a:t> for helhetlig informasjon og digital assistanse.</a:t>
            </a:r>
            <a:br>
              <a:rPr lang="nb-NO" sz="2800" dirty="0"/>
            </a:br>
            <a:r>
              <a:rPr lang="nb-NO" sz="2800" dirty="0"/>
              <a:t> </a:t>
            </a:r>
            <a:br>
              <a:rPr lang="nb-NO" sz="2800" dirty="0"/>
            </a:br>
            <a:r>
              <a:rPr lang="nb-NO" sz="2800" dirty="0"/>
              <a:t>På neste side oppsummeres de relevante føringene for dette arbeidet.</a:t>
            </a:r>
          </a:p>
        </p:txBody>
      </p:sp>
      <p:pic>
        <p:nvPicPr>
          <p:cNvPr id="6" name="Plassholder for innhold 4">
            <a:extLst>
              <a:ext uri="{FF2B5EF4-FFF2-40B4-BE49-F238E27FC236}">
                <a16:creationId xmlns:a16="http://schemas.microsoft.com/office/drawing/2014/main" id="{790AE084-64A1-7E15-BD58-06C4E7E56037}"/>
              </a:ext>
            </a:extLst>
          </p:cNvPr>
          <p:cNvPicPr>
            <a:picLocks noGrp="1" noChangeAspect="1"/>
          </p:cNvPicPr>
          <p:nvPr>
            <p:ph idx="1"/>
          </p:nvPr>
        </p:nvPicPr>
        <p:blipFill>
          <a:blip r:embed="rId2"/>
          <a:stretch>
            <a:fillRect/>
          </a:stretch>
        </p:blipFill>
        <p:spPr>
          <a:xfrm>
            <a:off x="5041515" y="5491"/>
            <a:ext cx="11212898" cy="9138509"/>
          </a:xfrm>
          <a:prstGeom prst="rect">
            <a:avLst/>
          </a:prstGeom>
        </p:spPr>
      </p:pic>
    </p:spTree>
    <p:extLst>
      <p:ext uri="{BB962C8B-B14F-4D97-AF65-F5344CB8AC3E}">
        <p14:creationId xmlns:p14="http://schemas.microsoft.com/office/powerpoint/2010/main" val="3537444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63A32C-3173-0557-E6B4-A19173CBA7DF}"/>
              </a:ext>
            </a:extLst>
          </p:cNvPr>
          <p:cNvSpPr>
            <a:spLocks noGrp="1"/>
          </p:cNvSpPr>
          <p:nvPr>
            <p:ph type="title"/>
          </p:nvPr>
        </p:nvSpPr>
        <p:spPr>
          <a:xfrm>
            <a:off x="1217593" y="1395003"/>
            <a:ext cx="3125473" cy="5032121"/>
          </a:xfrm>
        </p:spPr>
        <p:txBody>
          <a:bodyPr/>
          <a:lstStyle/>
          <a:p>
            <a:r>
              <a:rPr lang="nb-NO" dirty="0"/>
              <a:t>Hvordan bygge for økt </a:t>
            </a:r>
            <a:r>
              <a:rPr lang="nb-NO" dirty="0" err="1"/>
              <a:t>automati-sering</a:t>
            </a:r>
            <a:r>
              <a:rPr lang="nb-NO" dirty="0"/>
              <a:t> og gjenbruk?</a:t>
            </a:r>
          </a:p>
        </p:txBody>
      </p:sp>
      <p:pic>
        <p:nvPicPr>
          <p:cNvPr id="8" name="Bilde 7">
            <a:extLst>
              <a:ext uri="{FF2B5EF4-FFF2-40B4-BE49-F238E27FC236}">
                <a16:creationId xmlns:a16="http://schemas.microsoft.com/office/drawing/2014/main" id="{FDB86148-0E0E-482E-9FC1-9612F333BDA2}"/>
              </a:ext>
            </a:extLst>
          </p:cNvPr>
          <p:cNvPicPr>
            <a:picLocks noChangeAspect="1"/>
          </p:cNvPicPr>
          <p:nvPr/>
        </p:nvPicPr>
        <p:blipFill>
          <a:blip r:embed="rId3"/>
          <a:stretch>
            <a:fillRect/>
          </a:stretch>
        </p:blipFill>
        <p:spPr>
          <a:xfrm>
            <a:off x="6667765" y="204468"/>
            <a:ext cx="8369056" cy="8752580"/>
          </a:xfrm>
          <a:prstGeom prst="rect">
            <a:avLst/>
          </a:prstGeom>
        </p:spPr>
      </p:pic>
    </p:spTree>
    <p:extLst>
      <p:ext uri="{BB962C8B-B14F-4D97-AF65-F5344CB8AC3E}">
        <p14:creationId xmlns:p14="http://schemas.microsoft.com/office/powerpoint/2010/main" val="85740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41341CA-51BC-58EF-0520-71ABB0369F82}"/>
              </a:ext>
            </a:extLst>
          </p:cNvPr>
          <p:cNvSpPr>
            <a:spLocks noGrp="1"/>
          </p:cNvSpPr>
          <p:nvPr>
            <p:ph idx="1"/>
          </p:nvPr>
        </p:nvSpPr>
        <p:spPr>
          <a:xfrm>
            <a:off x="355600" y="2152373"/>
            <a:ext cx="14828836" cy="6819899"/>
          </a:xfrm>
        </p:spPr>
        <p:txBody>
          <a:bodyPr>
            <a:noAutofit/>
          </a:bodyPr>
          <a:lstStyle/>
          <a:p>
            <a:pPr marL="914400" lvl="1" indent="-457200">
              <a:buFont typeface="+mj-lt"/>
              <a:buAutoNum type="arabicPeriod"/>
            </a:pPr>
            <a:r>
              <a:rPr lang="nb-NO" sz="2200" b="0" i="0" dirty="0">
                <a:solidFill>
                  <a:srgbClr val="1E2B3C"/>
                </a:solidFill>
                <a:effectLst/>
              </a:rPr>
              <a:t>Arkitekturbeslutninger må følge nasjonale og sektorielle krav og føringer, og ta hensyn til målene for digitaliseringen av offentlig sektor.</a:t>
            </a:r>
            <a:endParaRPr lang="nb-NO" sz="2200" dirty="0"/>
          </a:p>
          <a:p>
            <a:pPr marL="914400" lvl="1" indent="-457200">
              <a:buFont typeface="+mj-lt"/>
              <a:buAutoNum type="arabicPeriod"/>
            </a:pPr>
            <a:r>
              <a:rPr lang="nb-NO" sz="2200" b="0" i="0" dirty="0">
                <a:solidFill>
                  <a:srgbClr val="1E2B3C"/>
                </a:solidFill>
                <a:effectLst/>
              </a:rPr>
              <a:t>Brukernes behov må dekkes fortløpende og med en smidig tilnærming</a:t>
            </a:r>
            <a:endParaRPr lang="nb-NO" sz="2200" dirty="0"/>
          </a:p>
          <a:p>
            <a:pPr marL="914400" lvl="1" indent="-457200">
              <a:buFont typeface="+mj-lt"/>
              <a:buAutoNum type="arabicPeriod"/>
            </a:pPr>
            <a:r>
              <a:rPr lang="nb-NO" sz="2200" dirty="0"/>
              <a:t>Informasjon og data skal kunne inngå i nye sammenhenger og i sammenhengende tjenester</a:t>
            </a:r>
          </a:p>
          <a:p>
            <a:pPr marL="914400" lvl="1" indent="-457200">
              <a:buFont typeface="+mj-lt"/>
              <a:buAutoNum type="arabicPeriod"/>
            </a:pPr>
            <a:r>
              <a:rPr lang="nb-NO" sz="2200" dirty="0"/>
              <a:t>Informasjon skal kunne brukes i den kontekst der bruker er</a:t>
            </a:r>
            <a:endParaRPr lang="nb-NO" sz="2200" b="0" i="0" dirty="0">
              <a:solidFill>
                <a:srgbClr val="1E2B3C"/>
              </a:solidFill>
              <a:effectLst/>
            </a:endParaRPr>
          </a:p>
          <a:p>
            <a:pPr marL="914400" lvl="1" indent="-457200">
              <a:buFont typeface="+mj-lt"/>
              <a:buAutoNum type="arabicPeriod"/>
            </a:pPr>
            <a:r>
              <a:rPr lang="nb-NO" sz="2200" dirty="0"/>
              <a:t>«Del og gjenbruk data»</a:t>
            </a:r>
          </a:p>
          <a:p>
            <a:pPr marL="1274364" lvl="2" indent="-457200">
              <a:buFont typeface="+mj-lt"/>
              <a:buAutoNum type="alphaLcPeriod"/>
            </a:pPr>
            <a:r>
              <a:rPr lang="nb-NO" sz="2200" dirty="0"/>
              <a:t>Informasjon og data skal kunne deles og gjenbrukes på tvers av løsninger og bruksområder</a:t>
            </a:r>
          </a:p>
          <a:p>
            <a:pPr marL="1274364" lvl="2" indent="-457200">
              <a:buFont typeface="+mj-lt"/>
              <a:buAutoNum type="alphaLcPeriod"/>
            </a:pPr>
            <a:r>
              <a:rPr lang="nb-NO" sz="2200" dirty="0"/>
              <a:t>Informasjon og data skal vedlikeholdes i den autoritative kilden</a:t>
            </a:r>
          </a:p>
          <a:p>
            <a:pPr marL="1274364" lvl="2" indent="-457200">
              <a:buFont typeface="+mj-lt"/>
              <a:buAutoNum type="alphaLcPeriod"/>
            </a:pPr>
            <a:r>
              <a:rPr lang="nb-NO" sz="2200" dirty="0"/>
              <a:t>Informasjon og data skal være tilgjengelig via API</a:t>
            </a:r>
          </a:p>
          <a:p>
            <a:pPr marL="1274364" lvl="2" indent="-457200">
              <a:buFont typeface="+mj-lt"/>
              <a:buAutoNum type="alphaLcPeriod"/>
            </a:pPr>
            <a:r>
              <a:rPr lang="nb-NO" sz="2200" dirty="0"/>
              <a:t>Tilgjengeliggjør beskrivelser av datasett, API-er, begreper og informasjonsmodeller i Felles datakatalog.</a:t>
            </a:r>
          </a:p>
          <a:p>
            <a:pPr marL="1011636" lvl="1" indent="-457200">
              <a:buFont typeface="+mj-lt"/>
              <a:buAutoNum type="arabicPeriod"/>
            </a:pPr>
            <a:r>
              <a:rPr lang="nb-NO" sz="2200" b="0" i="0" dirty="0">
                <a:solidFill>
                  <a:srgbClr val="1E2B3C"/>
                </a:solidFill>
                <a:effectLst/>
              </a:rPr>
              <a:t>«Del og gjenbruk løsninger»</a:t>
            </a:r>
            <a:endParaRPr lang="nb-NO" sz="2200" dirty="0"/>
          </a:p>
          <a:p>
            <a:pPr marL="1274364" lvl="2" indent="-457200">
              <a:buFont typeface="+mj-lt"/>
              <a:buAutoNum type="alphaLcPeriod"/>
            </a:pPr>
            <a:r>
              <a:rPr lang="nb-NO" sz="2200" b="0" i="0" dirty="0">
                <a:solidFill>
                  <a:srgbClr val="1E2B3C"/>
                </a:solidFill>
                <a:effectLst/>
              </a:rPr>
              <a:t>Kartlegg eksisterende og planlagte løsninger som kan være aktuelle å gjenbruke</a:t>
            </a:r>
            <a:endParaRPr lang="nb-NO" sz="2200" dirty="0"/>
          </a:p>
          <a:p>
            <a:pPr marL="1274364" lvl="2" indent="-457200">
              <a:buFont typeface="+mj-lt"/>
              <a:buAutoNum type="alphaLcPeriod"/>
            </a:pPr>
            <a:r>
              <a:rPr lang="nb-NO" sz="2200" b="0" i="0" dirty="0">
                <a:solidFill>
                  <a:srgbClr val="1E2B3C"/>
                </a:solidFill>
                <a:effectLst/>
              </a:rPr>
              <a:t>Bruk tilgjengelige felleskomponenter og fellesløsninger der disse er egnet for formålet</a:t>
            </a:r>
          </a:p>
          <a:p>
            <a:pPr marL="1274364" lvl="2" indent="-457200">
              <a:buFont typeface="+mj-lt"/>
              <a:buAutoNum type="alphaLcPeriod"/>
            </a:pPr>
            <a:r>
              <a:rPr lang="nb-NO" sz="2200" b="0" i="0" dirty="0">
                <a:solidFill>
                  <a:srgbClr val="1E2B3C"/>
                </a:solidFill>
                <a:effectLst/>
              </a:rPr>
              <a:t>Tilgjengeliggjør informasjon om, og tilby gjenbruk av egne løsninger som kan være interessante for andre.</a:t>
            </a:r>
          </a:p>
        </p:txBody>
      </p:sp>
      <p:pic>
        <p:nvPicPr>
          <p:cNvPr id="6" name="Bilde 5">
            <a:extLst>
              <a:ext uri="{FF2B5EF4-FFF2-40B4-BE49-F238E27FC236}">
                <a16:creationId xmlns:a16="http://schemas.microsoft.com/office/drawing/2014/main" id="{54AF0351-26DB-4C1E-9935-9EF9A8DCC407}"/>
              </a:ext>
            </a:extLst>
          </p:cNvPr>
          <p:cNvPicPr>
            <a:picLocks noChangeAspect="1"/>
          </p:cNvPicPr>
          <p:nvPr/>
        </p:nvPicPr>
        <p:blipFill>
          <a:blip r:embed="rId3"/>
          <a:stretch>
            <a:fillRect/>
          </a:stretch>
        </p:blipFill>
        <p:spPr>
          <a:xfrm>
            <a:off x="1824720" y="30649"/>
            <a:ext cx="12341223" cy="2121724"/>
          </a:xfrm>
          <a:prstGeom prst="rect">
            <a:avLst/>
          </a:prstGeom>
        </p:spPr>
      </p:pic>
    </p:spTree>
    <p:extLst>
      <p:ext uri="{BB962C8B-B14F-4D97-AF65-F5344CB8AC3E}">
        <p14:creationId xmlns:p14="http://schemas.microsoft.com/office/powerpoint/2010/main" val="1489754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98758E-4F2C-E70F-0E72-4D18A5E6D05A}"/>
              </a:ext>
            </a:extLst>
          </p:cNvPr>
          <p:cNvSpPr>
            <a:spLocks noGrp="1"/>
          </p:cNvSpPr>
          <p:nvPr>
            <p:ph type="ctrTitle"/>
          </p:nvPr>
        </p:nvSpPr>
        <p:spPr/>
        <p:txBody>
          <a:bodyPr>
            <a:normAutofit/>
          </a:bodyPr>
          <a:lstStyle/>
          <a:p>
            <a:r>
              <a:rPr lang="nb-NO" sz="3200" b="1" dirty="0"/>
              <a:t>Vedlegg F</a:t>
            </a:r>
            <a:br>
              <a:rPr lang="nb-NO" sz="3200" b="1" dirty="0"/>
            </a:br>
            <a:br>
              <a:rPr lang="nb-NO" sz="3200" b="1" dirty="0">
                <a:cs typeface="Arial"/>
              </a:rPr>
            </a:br>
            <a:r>
              <a:rPr lang="nb-NO" sz="3200" dirty="0">
                <a:cs typeface="Arial"/>
              </a:rPr>
              <a:t>Sentrale utviklingstrekk</a:t>
            </a:r>
            <a:endParaRPr lang="en-US" sz="3200" dirty="0">
              <a:cs typeface="Arial"/>
            </a:endParaRPr>
          </a:p>
        </p:txBody>
      </p:sp>
    </p:spTree>
    <p:extLst>
      <p:ext uri="{BB962C8B-B14F-4D97-AF65-F5344CB8AC3E}">
        <p14:creationId xmlns:p14="http://schemas.microsoft.com/office/powerpoint/2010/main" val="2532929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AEBD77F8-8737-D5F1-C309-BC3D4AFFA309}"/>
              </a:ext>
            </a:extLst>
          </p:cNvPr>
          <p:cNvPicPr>
            <a:picLocks noChangeAspect="1"/>
          </p:cNvPicPr>
          <p:nvPr/>
        </p:nvPicPr>
        <p:blipFill>
          <a:blip r:embed="rId3"/>
          <a:stretch>
            <a:fillRect/>
          </a:stretch>
        </p:blipFill>
        <p:spPr>
          <a:xfrm>
            <a:off x="656395" y="1030640"/>
            <a:ext cx="2372564" cy="1383108"/>
          </a:xfrm>
          <a:prstGeom prst="rect">
            <a:avLst/>
          </a:prstGeom>
        </p:spPr>
      </p:pic>
      <p:sp>
        <p:nvSpPr>
          <p:cNvPr id="6" name="TekstSylinder 5">
            <a:extLst>
              <a:ext uri="{FF2B5EF4-FFF2-40B4-BE49-F238E27FC236}">
                <a16:creationId xmlns:a16="http://schemas.microsoft.com/office/drawing/2014/main" id="{572BEFE5-F350-9554-6112-E2F7EE163F7E}"/>
              </a:ext>
            </a:extLst>
          </p:cNvPr>
          <p:cNvSpPr txBox="1"/>
          <p:nvPr/>
        </p:nvSpPr>
        <p:spPr>
          <a:xfrm>
            <a:off x="656395" y="2952312"/>
            <a:ext cx="4504204" cy="954107"/>
          </a:xfrm>
          <a:prstGeom prst="rect">
            <a:avLst/>
          </a:prstGeom>
          <a:noFill/>
        </p:spPr>
        <p:txBody>
          <a:bodyPr wrap="square" lIns="91440" tIns="45720" rIns="91440" bIns="45720" anchor="t">
            <a:spAutoFit/>
          </a:bodyPr>
          <a:lstStyle/>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2800" b="1" i="0" u="sng" strike="noStrike" kern="1200" cap="none" spc="0" normalizeH="0" baseline="0" noProof="0">
                <a:ln>
                  <a:noFill/>
                </a:ln>
                <a:solidFill>
                  <a:srgbClr val="1E2B3C"/>
                </a:solidFill>
                <a:effectLst/>
                <a:uLnTx/>
                <a:uFillTx/>
                <a:latin typeface="Inter"/>
                <a:ea typeface="+mn-ea"/>
                <a:cs typeface="+mn-cs"/>
              </a:rPr>
              <a:t>Single Digital Gateway (SDG) og EU </a:t>
            </a:r>
          </a:p>
        </p:txBody>
      </p:sp>
      <p:pic>
        <p:nvPicPr>
          <p:cNvPr id="8" name="Bilde 7">
            <a:extLst>
              <a:ext uri="{FF2B5EF4-FFF2-40B4-BE49-F238E27FC236}">
                <a16:creationId xmlns:a16="http://schemas.microsoft.com/office/drawing/2014/main" id="{4BF56DDC-6506-680A-578C-C50D9645A975}"/>
              </a:ext>
            </a:extLst>
          </p:cNvPr>
          <p:cNvPicPr>
            <a:picLocks noChangeAspect="1"/>
          </p:cNvPicPr>
          <p:nvPr/>
        </p:nvPicPr>
        <p:blipFill>
          <a:blip r:embed="rId4"/>
          <a:stretch>
            <a:fillRect/>
          </a:stretch>
        </p:blipFill>
        <p:spPr>
          <a:xfrm>
            <a:off x="10295404" y="6963318"/>
            <a:ext cx="5569236" cy="711237"/>
          </a:xfrm>
          <a:prstGeom prst="rect">
            <a:avLst/>
          </a:prstGeom>
        </p:spPr>
      </p:pic>
      <p:sp>
        <p:nvSpPr>
          <p:cNvPr id="10" name="TekstSylinder 9">
            <a:extLst>
              <a:ext uri="{FF2B5EF4-FFF2-40B4-BE49-F238E27FC236}">
                <a16:creationId xmlns:a16="http://schemas.microsoft.com/office/drawing/2014/main" id="{F78D1F8A-DDD7-2677-4F57-B01CACF18119}"/>
              </a:ext>
            </a:extLst>
          </p:cNvPr>
          <p:cNvSpPr txBox="1"/>
          <p:nvPr/>
        </p:nvSpPr>
        <p:spPr>
          <a:xfrm>
            <a:off x="10618793" y="5841047"/>
            <a:ext cx="5569236" cy="954107"/>
          </a:xfrm>
          <a:prstGeom prst="rect">
            <a:avLst/>
          </a:prstGeom>
          <a:noFill/>
        </p:spPr>
        <p:txBody>
          <a:bodyPr wrap="square" lIns="91440" tIns="45720" rIns="91440" bIns="45720" anchor="t">
            <a:spAutoFit/>
          </a:bodyPr>
          <a:lstStyle/>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2800" b="1" i="0" u="sng" strike="noStrike" kern="1200" cap="none" spc="0" normalizeH="0" baseline="0" noProof="0">
                <a:ln>
                  <a:noFill/>
                </a:ln>
                <a:solidFill>
                  <a:srgbClr val="1E2B3C"/>
                </a:solidFill>
                <a:effectLst/>
                <a:uLnTx/>
                <a:uFillTx/>
                <a:latin typeface="Inter"/>
                <a:ea typeface="+mn-ea"/>
                <a:cs typeface="+mn-cs"/>
              </a:rPr>
              <a:t>Livshendelser og sammenhengende tjenester</a:t>
            </a:r>
          </a:p>
        </p:txBody>
      </p:sp>
      <p:sp>
        <p:nvSpPr>
          <p:cNvPr id="11" name="Ellipse 10">
            <a:extLst>
              <a:ext uri="{FF2B5EF4-FFF2-40B4-BE49-F238E27FC236}">
                <a16:creationId xmlns:a16="http://schemas.microsoft.com/office/drawing/2014/main" id="{65CF96A3-64D0-37A1-5CD0-4F2AD2438FBB}"/>
              </a:ext>
            </a:extLst>
          </p:cNvPr>
          <p:cNvSpPr/>
          <p:nvPr/>
        </p:nvSpPr>
        <p:spPr>
          <a:xfrm>
            <a:off x="6142504" y="2896520"/>
            <a:ext cx="4152900" cy="396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a:ln>
                  <a:noFill/>
                </a:ln>
                <a:solidFill>
                  <a:prstClr val="white"/>
                </a:solidFill>
                <a:effectLst/>
                <a:uLnTx/>
                <a:uFillTx/>
                <a:latin typeface="Arial" panose="020B0604020202020204"/>
                <a:ea typeface="+mn-ea"/>
                <a:cs typeface="+mn-cs"/>
              </a:rPr>
              <a:t>Helhetlig informasjon for digital assistanse – til brukerens beste</a:t>
            </a:r>
          </a:p>
        </p:txBody>
      </p:sp>
      <p:pic>
        <p:nvPicPr>
          <p:cNvPr id="13" name="Bilde 12" descr="Vinkel visning av krets formet som en hjerne">
            <a:extLst>
              <a:ext uri="{FF2B5EF4-FFF2-40B4-BE49-F238E27FC236}">
                <a16:creationId xmlns:a16="http://schemas.microsoft.com/office/drawing/2014/main" id="{7AFACCD7-3D4A-8A7A-8909-C77F825766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395" y="6612917"/>
            <a:ext cx="3028959" cy="2109723"/>
          </a:xfrm>
          <a:prstGeom prst="rect">
            <a:avLst/>
          </a:prstGeom>
        </p:spPr>
      </p:pic>
      <p:sp>
        <p:nvSpPr>
          <p:cNvPr id="14" name="TekstSylinder 13">
            <a:extLst>
              <a:ext uri="{FF2B5EF4-FFF2-40B4-BE49-F238E27FC236}">
                <a16:creationId xmlns:a16="http://schemas.microsoft.com/office/drawing/2014/main" id="{D91E2605-B58E-6858-3CFB-46CE976C0AA1}"/>
              </a:ext>
            </a:extLst>
          </p:cNvPr>
          <p:cNvSpPr txBox="1"/>
          <p:nvPr/>
        </p:nvSpPr>
        <p:spPr>
          <a:xfrm>
            <a:off x="656395" y="5480670"/>
            <a:ext cx="5995987" cy="954107"/>
          </a:xfrm>
          <a:prstGeom prst="rect">
            <a:avLst/>
          </a:prstGeom>
          <a:noFill/>
        </p:spPr>
        <p:txBody>
          <a:bodyPr wrap="square" lIns="91440" tIns="45720" rIns="91440" bIns="45720" anchor="t">
            <a:spAutoFit/>
          </a:bodyPr>
          <a:lstStyle/>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2800" b="1" i="0" u="sng" strike="noStrike" kern="1200" cap="none" spc="0" normalizeH="0" baseline="0" noProof="0">
                <a:ln>
                  <a:noFill/>
                </a:ln>
                <a:solidFill>
                  <a:srgbClr val="1E2B3C"/>
                </a:solidFill>
                <a:effectLst/>
                <a:uLnTx/>
                <a:uFillTx/>
                <a:latin typeface="Inter"/>
                <a:ea typeface="+mn-ea"/>
                <a:cs typeface="+mn-cs"/>
              </a:rPr>
              <a:t>Kunstig intelligens og teknologisk utvikling</a:t>
            </a:r>
            <a:endParaRPr kumimoji="0" lang="nb-NO" sz="2800" b="0" i="0" u="none" strike="noStrike" kern="1200" cap="none" spc="0" normalizeH="0" baseline="0" noProof="0">
              <a:ln>
                <a:noFill/>
              </a:ln>
              <a:solidFill>
                <a:srgbClr val="1E2B3C"/>
              </a:solidFill>
              <a:effectLst/>
              <a:uLnTx/>
              <a:uFillTx/>
              <a:latin typeface="Inter"/>
              <a:ea typeface="+mn-ea"/>
              <a:cs typeface="+mn-cs"/>
            </a:endParaRPr>
          </a:p>
        </p:txBody>
      </p:sp>
      <p:sp>
        <p:nvSpPr>
          <p:cNvPr id="15" name="TekstSylinder 14">
            <a:extLst>
              <a:ext uri="{FF2B5EF4-FFF2-40B4-BE49-F238E27FC236}">
                <a16:creationId xmlns:a16="http://schemas.microsoft.com/office/drawing/2014/main" id="{F032F510-5D04-982A-D63E-E0DFE23961B7}"/>
              </a:ext>
            </a:extLst>
          </p:cNvPr>
          <p:cNvSpPr txBox="1"/>
          <p:nvPr/>
        </p:nvSpPr>
        <p:spPr>
          <a:xfrm>
            <a:off x="4852299" y="162074"/>
            <a:ext cx="6733309" cy="2123658"/>
          </a:xfrm>
          <a:prstGeom prst="rect">
            <a:avLst/>
          </a:prstGeom>
          <a:noFill/>
        </p:spPr>
        <p:txBody>
          <a:bodyPr wrap="square" rtlCol="0">
            <a:spAutoFit/>
          </a:bodyPr>
          <a:lstStyle/>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6600" b="0" i="0" u="none" strike="noStrike" kern="1200" cap="none" spc="0" normalizeH="0" baseline="0" noProof="0">
                <a:ln>
                  <a:noFill/>
                </a:ln>
                <a:solidFill>
                  <a:srgbClr val="1E2B3C"/>
                </a:solidFill>
                <a:effectLst/>
                <a:uLnTx/>
                <a:uFillTx/>
                <a:latin typeface="Arial" panose="020B0604020202020204"/>
                <a:ea typeface="+mn-ea"/>
                <a:cs typeface="+mn-cs"/>
              </a:rPr>
              <a:t>Sentrale utviklingstrekk</a:t>
            </a:r>
            <a:endParaRPr kumimoji="0" lang="nb-NO" sz="7200" b="0" i="0" u="none" strike="noStrike" kern="1200" cap="none" spc="0" normalizeH="0" baseline="0" noProof="0">
              <a:ln>
                <a:noFill/>
              </a:ln>
              <a:solidFill>
                <a:srgbClr val="1E2B3C"/>
              </a:solidFill>
              <a:effectLst/>
              <a:uLnTx/>
              <a:uFillTx/>
              <a:latin typeface="Arial" panose="020B0604020202020204"/>
              <a:ea typeface="+mn-ea"/>
              <a:cs typeface="+mn-cs"/>
            </a:endParaRPr>
          </a:p>
        </p:txBody>
      </p:sp>
      <p:sp>
        <p:nvSpPr>
          <p:cNvPr id="17" name="TekstSylinder 16">
            <a:extLst>
              <a:ext uri="{FF2B5EF4-FFF2-40B4-BE49-F238E27FC236}">
                <a16:creationId xmlns:a16="http://schemas.microsoft.com/office/drawing/2014/main" id="{F3EB591A-7FA9-79F6-EE02-75D01850251A}"/>
              </a:ext>
            </a:extLst>
          </p:cNvPr>
          <p:cNvSpPr txBox="1"/>
          <p:nvPr/>
        </p:nvSpPr>
        <p:spPr>
          <a:xfrm>
            <a:off x="11156396" y="3060500"/>
            <a:ext cx="3412654" cy="523220"/>
          </a:xfrm>
          <a:prstGeom prst="rect">
            <a:avLst/>
          </a:prstGeom>
          <a:noFill/>
        </p:spPr>
        <p:txBody>
          <a:bodyPr wrap="square" lIns="91440" tIns="45720" rIns="91440" bIns="45720" anchor="t">
            <a:spAutoFit/>
          </a:bodyPr>
          <a:lstStyle/>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2800" b="1" i="0" u="sng" strike="noStrike" kern="1200" cap="none" spc="0" normalizeH="0" baseline="0" noProof="0">
                <a:ln>
                  <a:noFill/>
                </a:ln>
                <a:solidFill>
                  <a:srgbClr val="1E2B3C"/>
                </a:solidFill>
                <a:effectLst/>
                <a:uLnTx/>
                <a:uFillTx/>
                <a:latin typeface="Inter"/>
                <a:ea typeface="+mn-ea"/>
                <a:cs typeface="+mn-cs"/>
              </a:rPr>
              <a:t>Digital inkludering</a:t>
            </a:r>
          </a:p>
        </p:txBody>
      </p:sp>
      <p:pic>
        <p:nvPicPr>
          <p:cNvPr id="19" name="Bilde 18" descr="Person som skriver på bærbar datamaskin">
            <a:extLst>
              <a:ext uri="{FF2B5EF4-FFF2-40B4-BE49-F238E27FC236}">
                <a16:creationId xmlns:a16="http://schemas.microsoft.com/office/drawing/2014/main" id="{3C14BE27-3A3E-6DE0-2058-077EC53A16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28101" y="768271"/>
            <a:ext cx="3750619" cy="2109723"/>
          </a:xfrm>
          <a:prstGeom prst="rect">
            <a:avLst/>
          </a:prstGeom>
        </p:spPr>
      </p:pic>
    </p:spTree>
    <p:extLst>
      <p:ext uri="{BB962C8B-B14F-4D97-AF65-F5344CB8AC3E}">
        <p14:creationId xmlns:p14="http://schemas.microsoft.com/office/powerpoint/2010/main" val="1937101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809262-CA0D-95A9-B3B5-70879537840F}"/>
              </a:ext>
            </a:extLst>
          </p:cNvPr>
          <p:cNvSpPr>
            <a:spLocks noGrp="1"/>
          </p:cNvSpPr>
          <p:nvPr>
            <p:ph type="title"/>
          </p:nvPr>
        </p:nvSpPr>
        <p:spPr>
          <a:xfrm>
            <a:off x="2364232" y="1336578"/>
            <a:ext cx="12295197" cy="692497"/>
          </a:xfrm>
        </p:spPr>
        <p:txBody>
          <a:bodyPr/>
          <a:lstStyle/>
          <a:p>
            <a:r>
              <a:rPr lang="nb-NO" sz="4000" dirty="0"/>
              <a:t>Metode</a:t>
            </a:r>
          </a:p>
        </p:txBody>
      </p:sp>
      <p:sp>
        <p:nvSpPr>
          <p:cNvPr id="3" name="Plassholder for innhold 2">
            <a:extLst>
              <a:ext uri="{FF2B5EF4-FFF2-40B4-BE49-F238E27FC236}">
                <a16:creationId xmlns:a16="http://schemas.microsoft.com/office/drawing/2014/main" id="{E447C773-4A9A-5ACA-5AE1-E322015CE776}"/>
              </a:ext>
            </a:extLst>
          </p:cNvPr>
          <p:cNvSpPr>
            <a:spLocks noGrp="1"/>
          </p:cNvSpPr>
          <p:nvPr>
            <p:ph idx="1"/>
          </p:nvPr>
        </p:nvSpPr>
        <p:spPr>
          <a:xfrm>
            <a:off x="2364232" y="2177006"/>
            <a:ext cx="13613705" cy="6618078"/>
          </a:xfrm>
        </p:spPr>
        <p:txBody>
          <a:bodyPr vert="horz" lIns="0" tIns="0" rIns="0" bIns="0" rtlCol="0" anchor="t">
            <a:noAutofit/>
          </a:bodyPr>
          <a:lstStyle/>
          <a:p>
            <a:pPr marL="539750" indent="-539750">
              <a:lnSpc>
                <a:spcPct val="120000"/>
              </a:lnSpc>
              <a:spcBef>
                <a:spcPts val="1200"/>
              </a:spcBef>
            </a:pPr>
            <a:r>
              <a:rPr lang="nb-NO" sz="2600" dirty="0"/>
              <a:t>Tverrfaglig team i </a:t>
            </a:r>
            <a:r>
              <a:rPr lang="nb-NO" sz="2600" dirty="0" err="1"/>
              <a:t>DigDir</a:t>
            </a:r>
            <a:r>
              <a:rPr lang="nb-NO" sz="2600" dirty="0"/>
              <a:t> har jobbet utforskende og smidig med problemstillingen i 2023. </a:t>
            </a:r>
          </a:p>
          <a:p>
            <a:pPr marL="539750" indent="-539750">
              <a:lnSpc>
                <a:spcPct val="120000"/>
              </a:lnSpc>
              <a:spcBef>
                <a:spcPts val="1200"/>
              </a:spcBef>
            </a:pPr>
            <a:r>
              <a:rPr lang="nb-NO" sz="2600" dirty="0"/>
              <a:t>Dokumentstudier av tidligere brukerinnsikt fra Digdir og livshendelsesprosjekter. </a:t>
            </a:r>
          </a:p>
          <a:p>
            <a:pPr marL="539750" indent="-539750">
              <a:lnSpc>
                <a:spcPct val="120000"/>
              </a:lnSpc>
              <a:spcBef>
                <a:spcPts val="1200"/>
              </a:spcBef>
            </a:pPr>
            <a:r>
              <a:rPr lang="nb-NO" sz="2600" dirty="0"/>
              <a:t>Dialog med livshendelsesprosjekter og andre tverrgående initiativ for å dra nytte av deres erfaringer, diskutere muligheter og teste løsninger. Innspill er også hentet inn gjennom workshops og paneldebatt på Digitaliseringskonferansen og </a:t>
            </a:r>
            <a:r>
              <a:rPr lang="nb-NO" sz="2600" dirty="0" err="1"/>
              <a:t>Nokios</a:t>
            </a:r>
            <a:r>
              <a:rPr lang="nb-NO" sz="2600" dirty="0"/>
              <a:t> i 2023.</a:t>
            </a:r>
          </a:p>
          <a:p>
            <a:pPr marL="539750" indent="-539750">
              <a:lnSpc>
                <a:spcPct val="120000"/>
              </a:lnSpc>
              <a:spcBef>
                <a:spcPts val="1200"/>
              </a:spcBef>
            </a:pPr>
            <a:r>
              <a:rPr lang="nb-NO" sz="2600" dirty="0"/>
              <a:t>Digdir har støttet tverrgående initiativ med rådgivning innen arkitektur, standardisering og fellesløsninger. (Utkast referansearkitektur og spesifikasjon for innholdsbeskrivelser).</a:t>
            </a:r>
          </a:p>
          <a:p>
            <a:pPr>
              <a:lnSpc>
                <a:spcPct val="120000"/>
              </a:lnSpc>
              <a:spcBef>
                <a:spcPts val="1200"/>
              </a:spcBef>
            </a:pPr>
            <a:r>
              <a:rPr lang="nb-NO" sz="2600" dirty="0"/>
              <a:t>Tverrgående analyse basert på innhentet informasjon fra ulike initiativ. (Kunnskapsoppsummering og årsakssammenhenger)</a:t>
            </a:r>
          </a:p>
          <a:p>
            <a:pPr>
              <a:lnSpc>
                <a:spcPct val="120000"/>
              </a:lnSpc>
              <a:spcBef>
                <a:spcPts val="1200"/>
              </a:spcBef>
            </a:pPr>
            <a:r>
              <a:rPr lang="nb-NO" sz="2600" dirty="0"/>
              <a:t>Alternative sammensetninger av identifiserte tiltak som kan bedre dagens situasjon. (tiltaksliste (85) og alternativanalyse v0.722)</a:t>
            </a:r>
          </a:p>
        </p:txBody>
      </p:sp>
    </p:spTree>
    <p:extLst>
      <p:ext uri="{BB962C8B-B14F-4D97-AF65-F5344CB8AC3E}">
        <p14:creationId xmlns:p14="http://schemas.microsoft.com/office/powerpoint/2010/main" val="1871548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a:extLst>
              <a:ext uri="{FF2B5EF4-FFF2-40B4-BE49-F238E27FC236}">
                <a16:creationId xmlns:a16="http://schemas.microsoft.com/office/drawing/2014/main" id="{81A2D48F-730E-44B5-051D-39E625DD5125}"/>
              </a:ext>
            </a:extLst>
          </p:cNvPr>
          <p:cNvPicPr>
            <a:picLocks noGrp="1" noChangeAspect="1"/>
          </p:cNvPicPr>
          <p:nvPr>
            <p:ph sz="half" idx="1"/>
          </p:nvPr>
        </p:nvPicPr>
        <p:blipFill>
          <a:blip r:embed="rId2"/>
          <a:stretch>
            <a:fillRect/>
          </a:stretch>
        </p:blipFill>
        <p:spPr>
          <a:xfrm>
            <a:off x="480251" y="3324524"/>
            <a:ext cx="9282357" cy="4760184"/>
          </a:xfrm>
        </p:spPr>
      </p:pic>
      <p:sp>
        <p:nvSpPr>
          <p:cNvPr id="3" name="Plassholder for innhold 2">
            <a:extLst>
              <a:ext uri="{FF2B5EF4-FFF2-40B4-BE49-F238E27FC236}">
                <a16:creationId xmlns:a16="http://schemas.microsoft.com/office/drawing/2014/main" id="{9F7960E9-3BD0-B6D5-6903-5083D506D7C2}"/>
              </a:ext>
            </a:extLst>
          </p:cNvPr>
          <p:cNvSpPr>
            <a:spLocks noGrp="1"/>
          </p:cNvSpPr>
          <p:nvPr>
            <p:ph sz="half" idx="2"/>
          </p:nvPr>
        </p:nvSpPr>
        <p:spPr>
          <a:xfrm>
            <a:off x="10075628" y="3234690"/>
            <a:ext cx="5823502" cy="5532120"/>
          </a:xfrm>
        </p:spPr>
        <p:txBody>
          <a:bodyPr>
            <a:normAutofit lnSpcReduction="10000"/>
          </a:bodyPr>
          <a:lstStyle/>
          <a:p>
            <a:pPr>
              <a:spcBef>
                <a:spcPts val="600"/>
              </a:spcBef>
            </a:pPr>
            <a:r>
              <a:rPr lang="nb-NO" sz="2400" b="0" i="0" err="1">
                <a:solidFill>
                  <a:srgbClr val="1E2B3C"/>
                </a:solidFill>
                <a:effectLst/>
                <a:latin typeface="+mj-lt"/>
              </a:rPr>
              <a:t>Digdir</a:t>
            </a:r>
            <a:r>
              <a:rPr lang="nb-NO" sz="2400" b="0" i="0">
                <a:solidFill>
                  <a:srgbClr val="1E2B3C"/>
                </a:solidFill>
                <a:effectLst/>
                <a:latin typeface="+mj-lt"/>
              </a:rPr>
              <a:t> har gjennom sitt arbeid med Fremsyn identifisert 17 drivkrefter som påvirker samfunnet og offentlig sektor i dag og fremover mot 2030. </a:t>
            </a:r>
          </a:p>
          <a:p>
            <a:pPr>
              <a:spcBef>
                <a:spcPts val="600"/>
              </a:spcBef>
            </a:pPr>
            <a:r>
              <a:rPr lang="nb-NO" sz="2400" b="0" i="0">
                <a:solidFill>
                  <a:srgbClr val="1E2B3C"/>
                </a:solidFill>
                <a:effectLst/>
                <a:latin typeface="+mj-lt"/>
              </a:rPr>
              <a:t>Disse kan </a:t>
            </a:r>
            <a:r>
              <a:rPr lang="nb-NO" sz="2400" b="0" i="0" u="sng">
                <a:solidFill>
                  <a:srgbClr val="1E2B3C"/>
                </a:solidFill>
                <a:effectLst/>
                <a:latin typeface="+mj-lt"/>
              </a:rPr>
              <a:t>brukes for å utfordre antakelser, trekke inn nye perspektiver, og diskutere fremtiden. </a:t>
            </a:r>
          </a:p>
          <a:p>
            <a:pPr>
              <a:spcBef>
                <a:spcPts val="600"/>
              </a:spcBef>
            </a:pPr>
            <a:r>
              <a:rPr lang="nb-NO" sz="2400">
                <a:solidFill>
                  <a:srgbClr val="1E2B3C"/>
                </a:solidFill>
                <a:latin typeface="+mj-lt"/>
              </a:rPr>
              <a:t>Vi har uthevet noen av de mest sentrale trendene relatert til realisering av helhetlig informasjon og sammenhengende tjenester. </a:t>
            </a:r>
          </a:p>
          <a:p>
            <a:pPr>
              <a:spcBef>
                <a:spcPts val="600"/>
              </a:spcBef>
            </a:pPr>
            <a:r>
              <a:rPr lang="nb-NO" sz="2400">
                <a:solidFill>
                  <a:srgbClr val="1E2B3C"/>
                </a:solidFill>
                <a:latin typeface="+mj-lt"/>
              </a:rPr>
              <a:t>Det kan være hensiktsmessig å ta disse med videre i arbeidet når tiltak/konsepter skal vurderes og prioriteres.  </a:t>
            </a:r>
            <a:endParaRPr lang="nb-NO" sz="2400">
              <a:latin typeface="+mj-lt"/>
            </a:endParaRPr>
          </a:p>
          <a:p>
            <a:pPr>
              <a:spcBef>
                <a:spcPts val="600"/>
              </a:spcBef>
            </a:pPr>
            <a:endParaRPr lang="nb-NO" sz="2400">
              <a:latin typeface="+mj-lt"/>
            </a:endParaRPr>
          </a:p>
          <a:p>
            <a:pPr>
              <a:spcBef>
                <a:spcPts val="600"/>
              </a:spcBef>
            </a:pPr>
            <a:endParaRPr lang="nb-NO" sz="2400">
              <a:latin typeface="+mj-lt"/>
            </a:endParaRPr>
          </a:p>
        </p:txBody>
      </p:sp>
      <p:sp>
        <p:nvSpPr>
          <p:cNvPr id="7" name="Rektangel: avrundede hjørner 6">
            <a:extLst>
              <a:ext uri="{FF2B5EF4-FFF2-40B4-BE49-F238E27FC236}">
                <a16:creationId xmlns:a16="http://schemas.microsoft.com/office/drawing/2014/main" id="{EC901E7E-C710-EB3E-09E5-4D41719879B1}"/>
              </a:ext>
            </a:extLst>
          </p:cNvPr>
          <p:cNvSpPr/>
          <p:nvPr/>
        </p:nvSpPr>
        <p:spPr>
          <a:xfrm>
            <a:off x="2260284" y="5122926"/>
            <a:ext cx="1311972" cy="570880"/>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nb-NO" sz="226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ktangel: avrundede hjørner 7">
            <a:extLst>
              <a:ext uri="{FF2B5EF4-FFF2-40B4-BE49-F238E27FC236}">
                <a16:creationId xmlns:a16="http://schemas.microsoft.com/office/drawing/2014/main" id="{649F507A-BF7E-F85B-514F-BF9588A98E96}"/>
              </a:ext>
            </a:extLst>
          </p:cNvPr>
          <p:cNvSpPr/>
          <p:nvPr/>
        </p:nvSpPr>
        <p:spPr>
          <a:xfrm>
            <a:off x="2260284" y="6312972"/>
            <a:ext cx="1311972" cy="570880"/>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nb-NO" sz="226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ktangel: avrundede hjørner 8">
            <a:extLst>
              <a:ext uri="{FF2B5EF4-FFF2-40B4-BE49-F238E27FC236}">
                <a16:creationId xmlns:a16="http://schemas.microsoft.com/office/drawing/2014/main" id="{B99EEDC1-A1A8-FA57-9B4D-8318A99CB59A}"/>
              </a:ext>
            </a:extLst>
          </p:cNvPr>
          <p:cNvSpPr/>
          <p:nvPr/>
        </p:nvSpPr>
        <p:spPr>
          <a:xfrm>
            <a:off x="3809458" y="5122926"/>
            <a:ext cx="1311972" cy="570880"/>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nb-NO" sz="226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ktangel: avrundede hjørner 9">
            <a:extLst>
              <a:ext uri="{FF2B5EF4-FFF2-40B4-BE49-F238E27FC236}">
                <a16:creationId xmlns:a16="http://schemas.microsoft.com/office/drawing/2014/main" id="{A4A1FE32-A751-FEA2-96DC-D05781FD63B2}"/>
              </a:ext>
            </a:extLst>
          </p:cNvPr>
          <p:cNvSpPr/>
          <p:nvPr/>
        </p:nvSpPr>
        <p:spPr>
          <a:xfrm>
            <a:off x="3785074" y="7503018"/>
            <a:ext cx="1311972" cy="570880"/>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nb-NO" sz="226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ktangel: avrundede hjørner 10">
            <a:extLst>
              <a:ext uri="{FF2B5EF4-FFF2-40B4-BE49-F238E27FC236}">
                <a16:creationId xmlns:a16="http://schemas.microsoft.com/office/drawing/2014/main" id="{2F8B9B7D-A09A-D289-813B-4964AE46E6EC}"/>
              </a:ext>
            </a:extLst>
          </p:cNvPr>
          <p:cNvSpPr/>
          <p:nvPr/>
        </p:nvSpPr>
        <p:spPr>
          <a:xfrm>
            <a:off x="5315712" y="5122926"/>
            <a:ext cx="1311972" cy="570880"/>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nb-NO" sz="226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ktangel: avrundede hjørner 12">
            <a:extLst>
              <a:ext uri="{FF2B5EF4-FFF2-40B4-BE49-F238E27FC236}">
                <a16:creationId xmlns:a16="http://schemas.microsoft.com/office/drawing/2014/main" id="{D6328BD4-BDEE-9345-BA7A-75389AE7F5B8}"/>
              </a:ext>
            </a:extLst>
          </p:cNvPr>
          <p:cNvSpPr/>
          <p:nvPr/>
        </p:nvSpPr>
        <p:spPr>
          <a:xfrm>
            <a:off x="8371320" y="5693806"/>
            <a:ext cx="1311972" cy="570880"/>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nb-NO" sz="226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tel 2">
            <a:extLst>
              <a:ext uri="{FF2B5EF4-FFF2-40B4-BE49-F238E27FC236}">
                <a16:creationId xmlns:a16="http://schemas.microsoft.com/office/drawing/2014/main" id="{28E66F96-B4DD-7BF7-FB36-A5244541C804}"/>
              </a:ext>
            </a:extLst>
          </p:cNvPr>
          <p:cNvSpPr>
            <a:spLocks noGrp="1"/>
          </p:cNvSpPr>
          <p:nvPr>
            <p:ph type="title"/>
          </p:nvPr>
        </p:nvSpPr>
        <p:spPr>
          <a:xfrm>
            <a:off x="864236" y="1680399"/>
            <a:ext cx="13578764" cy="692430"/>
          </a:xfrm>
        </p:spPr>
        <p:txBody>
          <a:bodyPr/>
          <a:lstStyle/>
          <a:p>
            <a:r>
              <a:rPr lang="nb-NO">
                <a:cs typeface="Arial"/>
              </a:rPr>
              <a:t>Fremsyn har identifisert 17 drivkrefter</a:t>
            </a:r>
            <a:endParaRPr lang="nb-NO"/>
          </a:p>
        </p:txBody>
      </p:sp>
      <p:sp>
        <p:nvSpPr>
          <p:cNvPr id="2" name="Rektangel: avrundede hjørner 1">
            <a:extLst>
              <a:ext uri="{FF2B5EF4-FFF2-40B4-BE49-F238E27FC236}">
                <a16:creationId xmlns:a16="http://schemas.microsoft.com/office/drawing/2014/main" id="{7E7F54DB-037B-A216-9258-C665062DBCC2}"/>
              </a:ext>
            </a:extLst>
          </p:cNvPr>
          <p:cNvSpPr/>
          <p:nvPr/>
        </p:nvSpPr>
        <p:spPr>
          <a:xfrm>
            <a:off x="8375604" y="5080992"/>
            <a:ext cx="1311972" cy="570880"/>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nb-NO" sz="2264"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ktangel: avrundede hjørner 4">
            <a:extLst>
              <a:ext uri="{FF2B5EF4-FFF2-40B4-BE49-F238E27FC236}">
                <a16:creationId xmlns:a16="http://schemas.microsoft.com/office/drawing/2014/main" id="{950D5411-1A3A-F25A-A8DD-ABFF41C9F820}"/>
              </a:ext>
            </a:extLst>
          </p:cNvPr>
          <p:cNvSpPr/>
          <p:nvPr/>
        </p:nvSpPr>
        <p:spPr>
          <a:xfrm>
            <a:off x="2263765" y="5708282"/>
            <a:ext cx="1311972" cy="570880"/>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nb-NO" sz="2264"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9856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C2D3FC05-7870-790C-3DCA-CB10076A6ECA}"/>
              </a:ext>
            </a:extLst>
          </p:cNvPr>
          <p:cNvSpPr>
            <a:spLocks noGrp="1"/>
          </p:cNvSpPr>
          <p:nvPr>
            <p:ph type="title"/>
          </p:nvPr>
        </p:nvSpPr>
        <p:spPr/>
        <p:txBody>
          <a:bodyPr/>
          <a:lstStyle/>
          <a:p>
            <a:r>
              <a:rPr lang="nb-NO" dirty="0"/>
              <a:t>Andre sentrale utviklingstrekk</a:t>
            </a:r>
          </a:p>
        </p:txBody>
      </p:sp>
      <p:sp>
        <p:nvSpPr>
          <p:cNvPr id="5" name="Plassholder for innhold 4">
            <a:extLst>
              <a:ext uri="{FF2B5EF4-FFF2-40B4-BE49-F238E27FC236}">
                <a16:creationId xmlns:a16="http://schemas.microsoft.com/office/drawing/2014/main" id="{57BE1A4D-91C9-CB48-A9EB-CAAE23A488C3}"/>
              </a:ext>
            </a:extLst>
          </p:cNvPr>
          <p:cNvSpPr>
            <a:spLocks noGrp="1"/>
          </p:cNvSpPr>
          <p:nvPr>
            <p:ph idx="1"/>
          </p:nvPr>
        </p:nvSpPr>
        <p:spPr>
          <a:xfrm>
            <a:off x="2364232" y="2390862"/>
            <a:ext cx="13818131" cy="6669248"/>
          </a:xfrm>
        </p:spPr>
        <p:txBody>
          <a:bodyPr>
            <a:normAutofit fontScale="40000" lnSpcReduction="20000"/>
          </a:bodyPr>
          <a:lstStyle/>
          <a:p>
            <a:pPr>
              <a:spcBef>
                <a:spcPts val="1800"/>
              </a:spcBef>
            </a:pPr>
            <a:r>
              <a:rPr lang="nb-NO" sz="3800" dirty="0"/>
              <a:t>Tillit til offentlig sektor og IT-løsninger er under press.</a:t>
            </a:r>
          </a:p>
          <a:p>
            <a:pPr>
              <a:spcBef>
                <a:spcPts val="1800"/>
              </a:spcBef>
            </a:pPr>
            <a:r>
              <a:rPr lang="nb-NO" sz="3800" dirty="0"/>
              <a:t>Økende utfordring at man ikke har noen fysiske personer i offentlig sektor å snakke med</a:t>
            </a:r>
          </a:p>
          <a:p>
            <a:pPr>
              <a:spcBef>
                <a:spcPts val="1800"/>
              </a:spcBef>
            </a:pPr>
            <a:r>
              <a:rPr lang="nb-NO" sz="3800" dirty="0"/>
              <a:t>Informasjonssikkerhet er en økende utfordring</a:t>
            </a:r>
          </a:p>
          <a:p>
            <a:pPr>
              <a:spcBef>
                <a:spcPts val="1800"/>
              </a:spcBef>
            </a:pPr>
            <a:r>
              <a:rPr lang="nb-NO" sz="3800" dirty="0"/>
              <a:t>Stadig flere offentlige tjenester flyttes over i skyen og skaper nye sektorspesifikke plattformer dukker opp og utfordrer store monolittiske system</a:t>
            </a:r>
          </a:p>
          <a:p>
            <a:pPr>
              <a:spcBef>
                <a:spcPts val="1800"/>
              </a:spcBef>
            </a:pPr>
            <a:r>
              <a:rPr lang="nb-NO" sz="3800" dirty="0"/>
              <a:t>Fra prosjekter til kontinuerlig utvikling i selvstendig tverrfaglige produkt team gir utfordringer knyttet til helhet og sammenheng</a:t>
            </a:r>
          </a:p>
          <a:p>
            <a:pPr>
              <a:spcBef>
                <a:spcPts val="1800"/>
              </a:spcBef>
            </a:pPr>
            <a:r>
              <a:rPr lang="nb-NO" sz="3800" dirty="0"/>
              <a:t>Data </a:t>
            </a:r>
            <a:r>
              <a:rPr lang="nb-NO" sz="3800" dirty="0" err="1"/>
              <a:t>mesh</a:t>
            </a:r>
            <a:r>
              <a:rPr lang="nb-NO" sz="3800" dirty="0"/>
              <a:t> med domenestyrt dataeierskap for å unngå sentral flaskehals, med data som produkter tilgjengelig via API-er</a:t>
            </a:r>
          </a:p>
          <a:p>
            <a:pPr>
              <a:spcBef>
                <a:spcPts val="1800"/>
              </a:spcBef>
            </a:pPr>
            <a:r>
              <a:rPr lang="nb-NO" sz="3800" dirty="0"/>
              <a:t>Betydelig økt satsing på kunstig intelligens og bruk av dette</a:t>
            </a:r>
          </a:p>
          <a:p>
            <a:pPr>
              <a:spcBef>
                <a:spcPts val="1800"/>
              </a:spcBef>
            </a:pPr>
            <a:r>
              <a:rPr lang="nb-NO" sz="3800" dirty="0"/>
              <a:t>Tjenesteorientert arkitektur i økosystem mellom samhandlende aktører i verdikjeden (utveksling av data, tjenester og penger). Mikrotjenester går visstnok litt tilbake pga. dårlige implementeringer.</a:t>
            </a:r>
          </a:p>
          <a:p>
            <a:pPr>
              <a:spcBef>
                <a:spcPts val="1800"/>
              </a:spcBef>
            </a:pPr>
            <a:r>
              <a:rPr lang="nb-NO" sz="3800" dirty="0"/>
              <a:t>Det må forventes å dukke opp digitale agenter fra brukersiden, der offentlig sektors brukere i større grad blir maskiner(agenter) som representerer bruker.</a:t>
            </a:r>
          </a:p>
          <a:p>
            <a:pPr>
              <a:spcBef>
                <a:spcPts val="1800"/>
              </a:spcBef>
            </a:pPr>
            <a:r>
              <a:rPr lang="nb-NO" sz="3800" dirty="0"/>
              <a:t>Separering av innhold og presentasjon i publiseringsløsninger (</a:t>
            </a:r>
            <a:r>
              <a:rPr lang="nb-NO" sz="3800" dirty="0" err="1"/>
              <a:t>headless</a:t>
            </a:r>
            <a:r>
              <a:rPr lang="nb-NO" sz="3800" dirty="0"/>
              <a:t> CMS)</a:t>
            </a:r>
          </a:p>
          <a:p>
            <a:pPr>
              <a:spcBef>
                <a:spcPts val="1800"/>
              </a:spcBef>
            </a:pPr>
            <a:r>
              <a:rPr lang="nb-NO" sz="3800" dirty="0" err="1"/>
              <a:t>Internet</a:t>
            </a:r>
            <a:r>
              <a:rPr lang="nb-NO" sz="3800" dirty="0"/>
              <a:t> </a:t>
            </a:r>
            <a:r>
              <a:rPr lang="nb-NO" sz="3800" dirty="0" err="1"/>
              <a:t>of</a:t>
            </a:r>
            <a:r>
              <a:rPr lang="nb-NO" sz="3800" dirty="0"/>
              <a:t> </a:t>
            </a:r>
            <a:r>
              <a:rPr lang="nb-NO" sz="3800" dirty="0" err="1"/>
              <a:t>things</a:t>
            </a:r>
            <a:r>
              <a:rPr lang="nb-NO" sz="3800" dirty="0"/>
              <a:t> vil øke i utbredelse og vil få følger for datatilfang og muligheter for tilpasning. Øker brukeres rolle som produsent.</a:t>
            </a:r>
          </a:p>
          <a:p>
            <a:pPr>
              <a:spcBef>
                <a:spcPts val="1800"/>
              </a:spcBef>
            </a:pPr>
            <a:r>
              <a:rPr lang="nb-NO" sz="3800" dirty="0"/>
              <a:t>Hendelsesorientert arkitektur er i ferd med å øke i interesse</a:t>
            </a:r>
          </a:p>
          <a:p>
            <a:pPr>
              <a:spcBef>
                <a:spcPts val="1800"/>
              </a:spcBef>
            </a:pPr>
            <a:r>
              <a:rPr lang="nb-NO" sz="3800" dirty="0"/>
              <a:t>Interessen for </a:t>
            </a:r>
            <a:r>
              <a:rPr lang="nb-NO" sz="3800" dirty="0" err="1"/>
              <a:t>Low</a:t>
            </a:r>
            <a:r>
              <a:rPr lang="nb-NO" sz="3800" dirty="0"/>
              <a:t> </a:t>
            </a:r>
            <a:r>
              <a:rPr lang="nb-NO" sz="3800" dirty="0" err="1"/>
              <a:t>code</a:t>
            </a:r>
            <a:r>
              <a:rPr lang="nb-NO" sz="3800" dirty="0"/>
              <a:t> løsninger er økende</a:t>
            </a:r>
          </a:p>
          <a:p>
            <a:pPr>
              <a:spcBef>
                <a:spcPts val="1800"/>
              </a:spcBef>
            </a:pPr>
            <a:r>
              <a:rPr lang="nb-NO" sz="3800" dirty="0" err="1"/>
              <a:t>Blokkjede</a:t>
            </a:r>
            <a:r>
              <a:rPr lang="nb-NO" sz="3800" dirty="0"/>
              <a:t>-teknologi har hatt litt mindre omtale, men er en interessant teknologi hvor anvendelser kan ta av raskt når gode utnyttelser realiseres.</a:t>
            </a:r>
          </a:p>
          <a:p>
            <a:pPr>
              <a:spcBef>
                <a:spcPts val="1800"/>
              </a:spcBef>
            </a:pPr>
            <a:r>
              <a:rPr lang="nb-NO" sz="3800" dirty="0"/>
              <a:t>Kvantedatamaskiner som åpner opp nye kapasiteter innen enkelte områder</a:t>
            </a:r>
          </a:p>
          <a:p>
            <a:pPr>
              <a:spcBef>
                <a:spcPts val="1800"/>
              </a:spcBef>
            </a:pPr>
            <a:r>
              <a:rPr lang="nb-NO" sz="3800" dirty="0"/>
              <a:t>Automatisk dokumentasjon</a:t>
            </a:r>
          </a:p>
          <a:p>
            <a:endParaRPr lang="nb-NO" dirty="0"/>
          </a:p>
          <a:p>
            <a:endParaRPr lang="nb-NO" dirty="0"/>
          </a:p>
          <a:p>
            <a:endParaRPr lang="nb-NO" dirty="0"/>
          </a:p>
        </p:txBody>
      </p:sp>
    </p:spTree>
    <p:extLst>
      <p:ext uri="{BB962C8B-B14F-4D97-AF65-F5344CB8AC3E}">
        <p14:creationId xmlns:p14="http://schemas.microsoft.com/office/powerpoint/2010/main" val="3897835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descr="Et bilde som inneholder klær, tekst, sko, person&#10;&#10;Automatisk generert beskrivelse">
            <a:extLst>
              <a:ext uri="{FF2B5EF4-FFF2-40B4-BE49-F238E27FC236}">
                <a16:creationId xmlns:a16="http://schemas.microsoft.com/office/drawing/2014/main" id="{B513E917-DA26-BB4B-C03D-90FAA9596BD0}"/>
              </a:ext>
            </a:extLst>
          </p:cNvPr>
          <p:cNvPicPr>
            <a:picLocks noGrp="1" noChangeAspect="1"/>
          </p:cNvPicPr>
          <p:nvPr>
            <p:ph idx="1"/>
          </p:nvPr>
        </p:nvPicPr>
        <p:blipFill>
          <a:blip r:embed="rId2"/>
          <a:stretch>
            <a:fillRect/>
          </a:stretch>
        </p:blipFill>
        <p:spPr>
          <a:xfrm>
            <a:off x="7375161" y="716662"/>
            <a:ext cx="5410514" cy="7324559"/>
          </a:xfrm>
        </p:spPr>
      </p:pic>
      <p:sp>
        <p:nvSpPr>
          <p:cNvPr id="3" name="Tittel 2">
            <a:extLst>
              <a:ext uri="{FF2B5EF4-FFF2-40B4-BE49-F238E27FC236}">
                <a16:creationId xmlns:a16="http://schemas.microsoft.com/office/drawing/2014/main" id="{7735C586-12F2-1A9A-6123-8BD973EEFAFA}"/>
              </a:ext>
            </a:extLst>
          </p:cNvPr>
          <p:cNvSpPr>
            <a:spLocks noGrp="1"/>
          </p:cNvSpPr>
          <p:nvPr>
            <p:ph type="title"/>
          </p:nvPr>
        </p:nvSpPr>
        <p:spPr>
          <a:xfrm>
            <a:off x="1069975" y="1269923"/>
            <a:ext cx="5406741" cy="6700945"/>
          </a:xfrm>
        </p:spPr>
        <p:txBody>
          <a:bodyPr/>
          <a:lstStyle/>
          <a:p>
            <a:r>
              <a:rPr lang="nb-NO" dirty="0">
                <a:cs typeface="Arial"/>
              </a:rPr>
              <a:t>KI utforskes nå av flere offentlige aktører </a:t>
            </a:r>
            <a:br>
              <a:rPr lang="nb-NO" dirty="0">
                <a:cs typeface="Arial"/>
              </a:rPr>
            </a:br>
            <a:br>
              <a:rPr lang="nb-NO" dirty="0">
                <a:cs typeface="Arial"/>
              </a:rPr>
            </a:br>
            <a:r>
              <a:rPr lang="nb-NO" sz="2800" dirty="0">
                <a:ea typeface="+mj-lt"/>
                <a:cs typeface="+mj-lt"/>
                <a:hlinkClick r:id="rId3"/>
              </a:rPr>
              <a:t>Ruter vinner Forskingsrådets innovasjonspris (forskningsradet.no)</a:t>
            </a:r>
            <a:br>
              <a:rPr lang="nb-NO" sz="2800" dirty="0">
                <a:ea typeface="+mj-lt"/>
                <a:cs typeface="+mj-lt"/>
              </a:rPr>
            </a:br>
            <a:br>
              <a:rPr lang="nb-NO" sz="2800" dirty="0">
                <a:ea typeface="+mj-lt"/>
                <a:cs typeface="+mj-lt"/>
              </a:rPr>
            </a:br>
            <a:r>
              <a:rPr lang="nb-NO" sz="1800" dirty="0">
                <a:ea typeface="+mj-lt"/>
                <a:cs typeface="+mj-lt"/>
              </a:rPr>
              <a:t>"</a:t>
            </a:r>
            <a:r>
              <a:rPr lang="nb-NO" sz="1800" dirty="0">
                <a:solidFill>
                  <a:srgbClr val="1F1F1F"/>
                </a:solidFill>
                <a:ea typeface="+mj-lt"/>
                <a:cs typeface="+mj-lt"/>
              </a:rPr>
              <a:t>Transportselskapet Ruter har </a:t>
            </a:r>
            <a:r>
              <a:rPr lang="nb-NO" sz="1800" dirty="0" err="1">
                <a:solidFill>
                  <a:srgbClr val="1F1F1F"/>
                </a:solidFill>
                <a:ea typeface="+mj-lt"/>
                <a:cs typeface="+mj-lt"/>
              </a:rPr>
              <a:t>dei</a:t>
            </a:r>
            <a:r>
              <a:rPr lang="nb-NO" sz="1800" dirty="0">
                <a:solidFill>
                  <a:srgbClr val="1F1F1F"/>
                </a:solidFill>
                <a:ea typeface="+mj-lt"/>
                <a:cs typeface="+mj-lt"/>
              </a:rPr>
              <a:t> siste åra bygd opp </a:t>
            </a:r>
            <a:r>
              <a:rPr lang="nb-NO" sz="1800" dirty="0" err="1">
                <a:solidFill>
                  <a:srgbClr val="1F1F1F"/>
                </a:solidFill>
                <a:ea typeface="+mj-lt"/>
                <a:cs typeface="+mj-lt"/>
              </a:rPr>
              <a:t>eit</a:t>
            </a:r>
            <a:r>
              <a:rPr lang="nb-NO" sz="1800" dirty="0">
                <a:solidFill>
                  <a:srgbClr val="1F1F1F"/>
                </a:solidFill>
                <a:ea typeface="+mj-lt"/>
                <a:cs typeface="+mj-lt"/>
              </a:rPr>
              <a:t> av </a:t>
            </a:r>
            <a:r>
              <a:rPr lang="nb-NO" sz="1800" dirty="0" err="1">
                <a:solidFill>
                  <a:srgbClr val="1F1F1F"/>
                </a:solidFill>
                <a:ea typeface="+mj-lt"/>
                <a:cs typeface="+mj-lt"/>
              </a:rPr>
              <a:t>dei</a:t>
            </a:r>
            <a:r>
              <a:rPr lang="nb-NO" sz="1800" dirty="0">
                <a:solidFill>
                  <a:srgbClr val="1F1F1F"/>
                </a:solidFill>
                <a:ea typeface="+mj-lt"/>
                <a:cs typeface="+mj-lt"/>
              </a:rPr>
              <a:t> mest framoverlente KI-miljøa i landet og </a:t>
            </a:r>
            <a:r>
              <a:rPr lang="nb-NO" sz="1800" dirty="0" err="1">
                <a:solidFill>
                  <a:srgbClr val="1F1F1F"/>
                </a:solidFill>
                <a:ea typeface="+mj-lt"/>
                <a:cs typeface="+mj-lt"/>
              </a:rPr>
              <a:t>satsar</a:t>
            </a:r>
            <a:r>
              <a:rPr lang="nb-NO" sz="1800" dirty="0">
                <a:solidFill>
                  <a:srgbClr val="1F1F1F"/>
                </a:solidFill>
                <a:ea typeface="+mj-lt"/>
                <a:cs typeface="+mj-lt"/>
              </a:rPr>
              <a:t> på KI med utgangspunkt i </a:t>
            </a:r>
            <a:r>
              <a:rPr lang="nb-NO" sz="1800" dirty="0" err="1">
                <a:solidFill>
                  <a:srgbClr val="1F1F1F"/>
                </a:solidFill>
                <a:ea typeface="+mj-lt"/>
                <a:cs typeface="+mj-lt"/>
              </a:rPr>
              <a:t>berekraftig</a:t>
            </a:r>
            <a:r>
              <a:rPr lang="nb-NO" sz="1800" dirty="0">
                <a:solidFill>
                  <a:srgbClr val="1F1F1F"/>
                </a:solidFill>
                <a:ea typeface="+mj-lt"/>
                <a:cs typeface="+mj-lt"/>
              </a:rPr>
              <a:t> rørslefridom for </a:t>
            </a:r>
            <a:r>
              <a:rPr lang="nb-NO" sz="1800" dirty="0" err="1">
                <a:solidFill>
                  <a:srgbClr val="1F1F1F"/>
                </a:solidFill>
                <a:ea typeface="+mj-lt"/>
                <a:cs typeface="+mj-lt"/>
              </a:rPr>
              <a:t>kundane</a:t>
            </a:r>
            <a:r>
              <a:rPr lang="nb-NO" sz="1800" dirty="0">
                <a:solidFill>
                  <a:srgbClr val="1F1F1F"/>
                </a:solidFill>
                <a:ea typeface="+mj-lt"/>
                <a:cs typeface="+mj-lt"/>
              </a:rPr>
              <a:t>. </a:t>
            </a:r>
            <a:br>
              <a:rPr lang="nb-NO" sz="1800" dirty="0">
                <a:solidFill>
                  <a:srgbClr val="1F1F1F"/>
                </a:solidFill>
                <a:ea typeface="+mj-lt"/>
                <a:cs typeface="+mj-lt"/>
              </a:rPr>
            </a:br>
            <a:br>
              <a:rPr lang="nb-NO" sz="1800" dirty="0">
                <a:ea typeface="+mj-lt"/>
                <a:cs typeface="+mj-lt"/>
              </a:rPr>
            </a:br>
            <a:r>
              <a:rPr lang="nb-NO" sz="1800" dirty="0">
                <a:solidFill>
                  <a:srgbClr val="1F1F1F"/>
                </a:solidFill>
                <a:ea typeface="+mj-lt"/>
                <a:cs typeface="+mj-lt"/>
              </a:rPr>
              <a:t>Dei har utvikla eigne </a:t>
            </a:r>
            <a:r>
              <a:rPr lang="nb-NO" sz="1800" dirty="0" err="1">
                <a:solidFill>
                  <a:srgbClr val="1F1F1F"/>
                </a:solidFill>
                <a:ea typeface="+mj-lt"/>
                <a:cs typeface="+mj-lt"/>
              </a:rPr>
              <a:t>språkmodellar</a:t>
            </a:r>
            <a:r>
              <a:rPr lang="nb-NO" sz="1800" dirty="0">
                <a:solidFill>
                  <a:srgbClr val="1F1F1F"/>
                </a:solidFill>
                <a:ea typeface="+mj-lt"/>
                <a:cs typeface="+mj-lt"/>
              </a:rPr>
              <a:t> og </a:t>
            </a:r>
            <a:r>
              <a:rPr lang="nb-NO" sz="1800" dirty="0" err="1">
                <a:solidFill>
                  <a:srgbClr val="1F1F1F"/>
                </a:solidFill>
                <a:ea typeface="+mj-lt"/>
                <a:cs typeface="+mj-lt"/>
              </a:rPr>
              <a:t>leiger</a:t>
            </a:r>
            <a:r>
              <a:rPr lang="nb-NO" sz="1800" dirty="0">
                <a:solidFill>
                  <a:srgbClr val="1F1F1F"/>
                </a:solidFill>
                <a:ea typeface="+mj-lt"/>
                <a:cs typeface="+mj-lt"/>
              </a:rPr>
              <a:t> datakraft </a:t>
            </a:r>
            <a:r>
              <a:rPr lang="nb-NO" sz="1800" dirty="0" err="1">
                <a:solidFill>
                  <a:srgbClr val="1F1F1F"/>
                </a:solidFill>
                <a:ea typeface="+mj-lt"/>
                <a:cs typeface="+mj-lt"/>
              </a:rPr>
              <a:t>frå</a:t>
            </a:r>
            <a:r>
              <a:rPr lang="nb-NO" sz="1800" dirty="0">
                <a:solidFill>
                  <a:srgbClr val="1F1F1F"/>
                </a:solidFill>
                <a:ea typeface="+mj-lt"/>
                <a:cs typeface="+mj-lt"/>
              </a:rPr>
              <a:t> kvantedatamaskiner for å </a:t>
            </a:r>
            <a:r>
              <a:rPr lang="nb-NO" sz="1800" dirty="0" err="1">
                <a:solidFill>
                  <a:srgbClr val="1F1F1F"/>
                </a:solidFill>
                <a:ea typeface="+mj-lt"/>
                <a:cs typeface="+mj-lt"/>
              </a:rPr>
              <a:t>gjere</a:t>
            </a:r>
            <a:r>
              <a:rPr lang="nb-NO" sz="1800" dirty="0">
                <a:solidFill>
                  <a:srgbClr val="1F1F1F"/>
                </a:solidFill>
                <a:ea typeface="+mj-lt"/>
                <a:cs typeface="+mj-lt"/>
              </a:rPr>
              <a:t> </a:t>
            </a:r>
            <a:r>
              <a:rPr lang="nb-NO" sz="1800" dirty="0" err="1">
                <a:solidFill>
                  <a:srgbClr val="1F1F1F"/>
                </a:solidFill>
                <a:ea typeface="+mj-lt"/>
                <a:cs typeface="+mj-lt"/>
              </a:rPr>
              <a:t>kalkulasjonane</a:t>
            </a:r>
            <a:r>
              <a:rPr lang="nb-NO" sz="1800" dirty="0">
                <a:solidFill>
                  <a:srgbClr val="1F1F1F"/>
                </a:solidFill>
                <a:ea typeface="+mj-lt"/>
                <a:cs typeface="+mj-lt"/>
              </a:rPr>
              <a:t> sine. Dette </a:t>
            </a:r>
            <a:r>
              <a:rPr lang="nb-NO" sz="1800" dirty="0" err="1">
                <a:solidFill>
                  <a:srgbClr val="1F1F1F"/>
                </a:solidFill>
                <a:ea typeface="+mj-lt"/>
                <a:cs typeface="+mj-lt"/>
              </a:rPr>
              <a:t>gjer</a:t>
            </a:r>
            <a:r>
              <a:rPr lang="nb-NO" sz="1800" dirty="0">
                <a:solidFill>
                  <a:srgbClr val="1F1F1F"/>
                </a:solidFill>
                <a:ea typeface="+mj-lt"/>
                <a:cs typeface="+mj-lt"/>
              </a:rPr>
              <a:t> mellom anna Ruter i stand til få brukarinnsikt på heilt nye </a:t>
            </a:r>
            <a:r>
              <a:rPr lang="nb-NO" sz="1800" dirty="0" err="1">
                <a:solidFill>
                  <a:srgbClr val="1F1F1F"/>
                </a:solidFill>
                <a:ea typeface="+mj-lt"/>
                <a:cs typeface="+mj-lt"/>
              </a:rPr>
              <a:t>måtar</a:t>
            </a:r>
            <a:r>
              <a:rPr lang="nb-NO" sz="1800" dirty="0">
                <a:solidFill>
                  <a:srgbClr val="1F1F1F"/>
                </a:solidFill>
                <a:ea typeface="+mj-lt"/>
                <a:cs typeface="+mj-lt"/>
              </a:rPr>
              <a:t>. </a:t>
            </a:r>
            <a:br>
              <a:rPr lang="nb-NO" sz="1800" dirty="0">
                <a:solidFill>
                  <a:srgbClr val="1F1F1F"/>
                </a:solidFill>
                <a:ea typeface="+mj-lt"/>
                <a:cs typeface="+mj-lt"/>
              </a:rPr>
            </a:br>
            <a:br>
              <a:rPr lang="nb-NO" sz="1800" dirty="0">
                <a:solidFill>
                  <a:srgbClr val="1F1F1F"/>
                </a:solidFill>
                <a:ea typeface="+mj-lt"/>
                <a:cs typeface="+mj-lt"/>
              </a:rPr>
            </a:br>
            <a:r>
              <a:rPr lang="nb-NO" sz="1800" dirty="0">
                <a:solidFill>
                  <a:srgbClr val="1F1F1F"/>
                </a:solidFill>
                <a:ea typeface="+mj-lt"/>
                <a:cs typeface="+mj-lt"/>
              </a:rPr>
              <a:t>Ved til dømes å </a:t>
            </a:r>
            <a:r>
              <a:rPr lang="nb-NO" sz="1800" dirty="0" err="1">
                <a:solidFill>
                  <a:srgbClr val="1F1F1F"/>
                </a:solidFill>
                <a:ea typeface="+mj-lt"/>
                <a:cs typeface="+mj-lt"/>
              </a:rPr>
              <a:t>kartleggje</a:t>
            </a:r>
            <a:r>
              <a:rPr lang="nb-NO" sz="1800" dirty="0">
                <a:solidFill>
                  <a:srgbClr val="1F1F1F"/>
                </a:solidFill>
                <a:ea typeface="+mj-lt"/>
                <a:cs typeface="+mj-lt"/>
              </a:rPr>
              <a:t> språkbruk i sosiale medium i </a:t>
            </a:r>
            <a:r>
              <a:rPr lang="nb-NO" sz="1800" dirty="0" err="1">
                <a:solidFill>
                  <a:srgbClr val="1F1F1F"/>
                </a:solidFill>
                <a:ea typeface="+mj-lt"/>
                <a:cs typeface="+mj-lt"/>
              </a:rPr>
              <a:t>tilbakemeldingane</a:t>
            </a:r>
            <a:r>
              <a:rPr lang="nb-NO" sz="1800" dirty="0">
                <a:solidFill>
                  <a:srgbClr val="1F1F1F"/>
                </a:solidFill>
                <a:ea typeface="+mj-lt"/>
                <a:cs typeface="+mj-lt"/>
              </a:rPr>
              <a:t> til Ruter, kan </a:t>
            </a:r>
            <a:r>
              <a:rPr lang="nb-NO" sz="1800" dirty="0" err="1">
                <a:solidFill>
                  <a:srgbClr val="1F1F1F"/>
                </a:solidFill>
                <a:ea typeface="+mj-lt"/>
                <a:cs typeface="+mj-lt"/>
              </a:rPr>
              <a:t>dei</a:t>
            </a:r>
            <a:r>
              <a:rPr lang="nb-NO" sz="1800" dirty="0">
                <a:solidFill>
                  <a:srgbClr val="1F1F1F"/>
                </a:solidFill>
                <a:ea typeface="+mj-lt"/>
                <a:cs typeface="+mj-lt"/>
              </a:rPr>
              <a:t> ved hjelp av kunstig intelligens finne område og ruter som er </a:t>
            </a:r>
            <a:r>
              <a:rPr lang="nb-NO" sz="1800" dirty="0" err="1">
                <a:solidFill>
                  <a:srgbClr val="1F1F1F"/>
                </a:solidFill>
                <a:ea typeface="+mj-lt"/>
                <a:cs typeface="+mj-lt"/>
              </a:rPr>
              <a:t>særleg</a:t>
            </a:r>
            <a:r>
              <a:rPr lang="nb-NO" sz="1800" dirty="0">
                <a:solidFill>
                  <a:srgbClr val="1F1F1F"/>
                </a:solidFill>
                <a:ea typeface="+mj-lt"/>
                <a:cs typeface="+mj-lt"/>
              </a:rPr>
              <a:t> </a:t>
            </a:r>
            <a:r>
              <a:rPr lang="nb-NO" sz="1800" dirty="0" err="1">
                <a:solidFill>
                  <a:srgbClr val="1F1F1F"/>
                </a:solidFill>
                <a:ea typeface="+mj-lt"/>
                <a:cs typeface="+mj-lt"/>
              </a:rPr>
              <a:t>utfordrande</a:t>
            </a:r>
            <a:r>
              <a:rPr lang="nb-NO" sz="1800" dirty="0">
                <a:solidFill>
                  <a:srgbClr val="1F1F1F"/>
                </a:solidFill>
                <a:ea typeface="+mj-lt"/>
                <a:cs typeface="+mj-lt"/>
              </a:rPr>
              <a:t>."</a:t>
            </a:r>
            <a:br>
              <a:rPr lang="nb-NO" sz="2800" dirty="0">
                <a:ea typeface="+mj-lt"/>
                <a:cs typeface="+mj-lt"/>
              </a:rPr>
            </a:br>
            <a:br>
              <a:rPr lang="nb-NO" sz="2800" dirty="0">
                <a:cs typeface="Arial"/>
              </a:rPr>
            </a:br>
            <a:endParaRPr lang="nb-NO" sz="2800" dirty="0"/>
          </a:p>
        </p:txBody>
      </p:sp>
    </p:spTree>
    <p:extLst>
      <p:ext uri="{BB962C8B-B14F-4D97-AF65-F5344CB8AC3E}">
        <p14:creationId xmlns:p14="http://schemas.microsoft.com/office/powerpoint/2010/main" val="3542795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2A2CCC-590A-0593-2BAA-5AFA9B1B80F3}"/>
              </a:ext>
            </a:extLst>
          </p:cNvPr>
          <p:cNvSpPr>
            <a:spLocks noGrp="1"/>
          </p:cNvSpPr>
          <p:nvPr>
            <p:ph type="ctrTitle"/>
          </p:nvPr>
        </p:nvSpPr>
        <p:spPr/>
        <p:txBody>
          <a:bodyPr>
            <a:normAutofit/>
          </a:bodyPr>
          <a:lstStyle/>
          <a:p>
            <a:r>
              <a:rPr lang="nb-NO" sz="3200" b="1" dirty="0"/>
              <a:t>Vedlegg G</a:t>
            </a:r>
            <a:br>
              <a:rPr lang="nb-NO" sz="3200" b="1" dirty="0"/>
            </a:br>
            <a:br>
              <a:rPr lang="nb-NO" sz="3200" dirty="0"/>
            </a:br>
            <a:r>
              <a:rPr lang="nb-NO" sz="3200" dirty="0"/>
              <a:t>Pågående tiltak nasjonalt</a:t>
            </a:r>
          </a:p>
        </p:txBody>
      </p:sp>
    </p:spTree>
    <p:extLst>
      <p:ext uri="{BB962C8B-B14F-4D97-AF65-F5344CB8AC3E}">
        <p14:creationId xmlns:p14="http://schemas.microsoft.com/office/powerpoint/2010/main" val="135383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8010D7DD-71AF-59E0-2F80-D25C0D43755B}"/>
              </a:ext>
            </a:extLst>
          </p:cNvPr>
          <p:cNvSpPr>
            <a:spLocks noGrp="1"/>
          </p:cNvSpPr>
          <p:nvPr>
            <p:ph type="title"/>
          </p:nvPr>
        </p:nvSpPr>
        <p:spPr>
          <a:xfrm>
            <a:off x="1337310" y="1606686"/>
            <a:ext cx="13382789" cy="692497"/>
          </a:xfrm>
        </p:spPr>
        <p:txBody>
          <a:bodyPr/>
          <a:lstStyle/>
          <a:p>
            <a:r>
              <a:rPr lang="nb-NO" sz="4400"/>
              <a:t>En rekke pågående initiativ for helhetlig informasjon</a:t>
            </a:r>
          </a:p>
        </p:txBody>
      </p:sp>
      <p:sp>
        <p:nvSpPr>
          <p:cNvPr id="4" name="Plassholder for innhold 3">
            <a:extLst>
              <a:ext uri="{FF2B5EF4-FFF2-40B4-BE49-F238E27FC236}">
                <a16:creationId xmlns:a16="http://schemas.microsoft.com/office/drawing/2014/main" id="{68F37DC1-4FBB-4C6B-3B45-E6D3F2E0C47F}"/>
              </a:ext>
            </a:extLst>
          </p:cNvPr>
          <p:cNvSpPr>
            <a:spLocks noGrp="1"/>
          </p:cNvSpPr>
          <p:nvPr>
            <p:ph idx="1"/>
          </p:nvPr>
        </p:nvSpPr>
        <p:spPr>
          <a:xfrm>
            <a:off x="1337310" y="3120390"/>
            <a:ext cx="7235191" cy="5429250"/>
          </a:xfrm>
        </p:spPr>
        <p:txBody>
          <a:bodyPr>
            <a:normAutofit fontScale="70000" lnSpcReduction="20000"/>
          </a:bodyPr>
          <a:lstStyle/>
          <a:p>
            <a:r>
              <a:rPr lang="nb-NO"/>
              <a:t>Det pågår en rekke initiativ som gir, og skal gi bedre og mer helhetlig informasjon til ulike brukergrupper. </a:t>
            </a:r>
          </a:p>
          <a:p>
            <a:r>
              <a:rPr lang="nb-NO"/>
              <a:t>Mange portaler og nettsider er etablert, og flere aktører utforsker bruk av KI-teknologi for å blant annet forbedre søkemotorene. </a:t>
            </a:r>
          </a:p>
          <a:p>
            <a:r>
              <a:rPr lang="nb-NO"/>
              <a:t>Situasjonen er kompleks og det finnes ingen felles oversikt over pågående tiltak, status på tiltak og hvordan de ulike tiltakene treffer på tvers av sektorer og virksomheter. </a:t>
            </a:r>
          </a:p>
          <a:p>
            <a:r>
              <a:rPr lang="nb-NO"/>
              <a:t>En kartlegging i forbindelse med Alvorlig sykt barn (ETI-prosjektet) viser kompleksiteten, og behov for styring mot felles mål trekkes fram som behov. </a:t>
            </a:r>
          </a:p>
        </p:txBody>
      </p:sp>
      <p:pic>
        <p:nvPicPr>
          <p:cNvPr id="5" name="Bilde 4">
            <a:extLst>
              <a:ext uri="{FF2B5EF4-FFF2-40B4-BE49-F238E27FC236}">
                <a16:creationId xmlns:a16="http://schemas.microsoft.com/office/drawing/2014/main" id="{EE03486D-84B4-5584-71D0-64373138075C}"/>
              </a:ext>
            </a:extLst>
          </p:cNvPr>
          <p:cNvPicPr>
            <a:picLocks noChangeAspect="1"/>
          </p:cNvPicPr>
          <p:nvPr/>
        </p:nvPicPr>
        <p:blipFill>
          <a:blip r:embed="rId2"/>
          <a:stretch>
            <a:fillRect/>
          </a:stretch>
        </p:blipFill>
        <p:spPr>
          <a:xfrm>
            <a:off x="8856703" y="3029620"/>
            <a:ext cx="4104917" cy="3057218"/>
          </a:xfrm>
          <a:prstGeom prst="rect">
            <a:avLst/>
          </a:prstGeom>
        </p:spPr>
      </p:pic>
      <p:sp>
        <p:nvSpPr>
          <p:cNvPr id="6" name="TekstSylinder 5">
            <a:extLst>
              <a:ext uri="{FF2B5EF4-FFF2-40B4-BE49-F238E27FC236}">
                <a16:creationId xmlns:a16="http://schemas.microsoft.com/office/drawing/2014/main" id="{8D0E83CD-2A3B-0AC9-B1FD-ED326D5C22A3}"/>
              </a:ext>
            </a:extLst>
          </p:cNvPr>
          <p:cNvSpPr txBox="1"/>
          <p:nvPr/>
        </p:nvSpPr>
        <p:spPr>
          <a:xfrm>
            <a:off x="9460596" y="8360251"/>
            <a:ext cx="2743200" cy="276999"/>
          </a:xfrm>
          <a:prstGeom prst="rect">
            <a:avLst/>
          </a:prstGeom>
          <a:noFill/>
        </p:spPr>
        <p:txBody>
          <a:bodyPr wrap="square" rtlCol="0">
            <a:spAutoFit/>
          </a:bodyPr>
          <a:lstStyle/>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1E2B3C"/>
                </a:solidFill>
                <a:effectLst/>
                <a:uLnTx/>
                <a:uFillTx/>
                <a:latin typeface="Arial" panose="020B0604020202020204"/>
                <a:ea typeface="+mn-ea"/>
                <a:cs typeface="+mn-cs"/>
                <a:hlinkClick r:id="rId3"/>
              </a:rPr>
              <a:t>PowerPoint-presentasjon (nokios.no)</a:t>
            </a:r>
            <a:endParaRPr kumimoji="0" lang="nb-NO" sz="1200" b="0" i="0" u="none" strike="noStrike" kern="1200" cap="none" spc="0" normalizeH="0" baseline="0" noProof="0">
              <a:ln>
                <a:noFill/>
              </a:ln>
              <a:solidFill>
                <a:srgbClr val="1E2B3C"/>
              </a:solidFill>
              <a:effectLst/>
              <a:uLnTx/>
              <a:uFillTx/>
              <a:latin typeface="Arial" panose="020B0604020202020204"/>
              <a:ea typeface="+mn-ea"/>
              <a:cs typeface="+mn-cs"/>
            </a:endParaRPr>
          </a:p>
        </p:txBody>
      </p:sp>
      <p:pic>
        <p:nvPicPr>
          <p:cNvPr id="8" name="Bilde 7">
            <a:extLst>
              <a:ext uri="{FF2B5EF4-FFF2-40B4-BE49-F238E27FC236}">
                <a16:creationId xmlns:a16="http://schemas.microsoft.com/office/drawing/2014/main" id="{BDB36E06-6C8E-63CD-044C-6BEE2F426532}"/>
              </a:ext>
            </a:extLst>
          </p:cNvPr>
          <p:cNvPicPr>
            <a:picLocks noChangeAspect="1"/>
          </p:cNvPicPr>
          <p:nvPr/>
        </p:nvPicPr>
        <p:blipFill>
          <a:blip r:embed="rId4"/>
          <a:stretch>
            <a:fillRect/>
          </a:stretch>
        </p:blipFill>
        <p:spPr>
          <a:xfrm>
            <a:off x="9460596" y="5257275"/>
            <a:ext cx="5888616" cy="3057217"/>
          </a:xfrm>
          <a:prstGeom prst="rect">
            <a:avLst/>
          </a:prstGeom>
          <a:ln>
            <a:solidFill>
              <a:schemeClr val="tx1"/>
            </a:solidFill>
          </a:ln>
        </p:spPr>
      </p:pic>
    </p:spTree>
    <p:extLst>
      <p:ext uri="{BB962C8B-B14F-4D97-AF65-F5344CB8AC3E}">
        <p14:creationId xmlns:p14="http://schemas.microsoft.com/office/powerpoint/2010/main" val="4269309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8E49901-E0E8-E7CF-952A-B673E9BCCA2F}"/>
              </a:ext>
            </a:extLst>
          </p:cNvPr>
          <p:cNvSpPr>
            <a:spLocks noGrp="1"/>
          </p:cNvSpPr>
          <p:nvPr>
            <p:ph type="title"/>
          </p:nvPr>
        </p:nvSpPr>
        <p:spPr>
          <a:xfrm>
            <a:off x="1293421" y="1444861"/>
            <a:ext cx="12295197" cy="692497"/>
          </a:xfrm>
        </p:spPr>
        <p:txBody>
          <a:bodyPr/>
          <a:lstStyle/>
          <a:p>
            <a:r>
              <a:rPr lang="nb-NO"/>
              <a:t>Eksempler på tiltak for helhetlig informasjon</a:t>
            </a:r>
          </a:p>
        </p:txBody>
      </p:sp>
      <p:sp>
        <p:nvSpPr>
          <p:cNvPr id="6" name="Plassholder for innhold 5">
            <a:extLst>
              <a:ext uri="{FF2B5EF4-FFF2-40B4-BE49-F238E27FC236}">
                <a16:creationId xmlns:a16="http://schemas.microsoft.com/office/drawing/2014/main" id="{427652D4-D4A2-69DD-1DC1-3E55CC7A30FD}"/>
              </a:ext>
            </a:extLst>
          </p:cNvPr>
          <p:cNvSpPr>
            <a:spLocks noGrp="1"/>
          </p:cNvSpPr>
          <p:nvPr>
            <p:ph idx="1"/>
          </p:nvPr>
        </p:nvSpPr>
        <p:spPr>
          <a:xfrm>
            <a:off x="1293421" y="2453731"/>
            <a:ext cx="13622729" cy="6313079"/>
          </a:xfrm>
        </p:spPr>
        <p:txBody>
          <a:bodyPr vert="horz" lIns="0" tIns="0" rIns="0" bIns="0" rtlCol="0" anchor="t">
            <a:normAutofit fontScale="92500" lnSpcReduction="20000"/>
          </a:bodyPr>
          <a:lstStyle/>
          <a:p>
            <a:pPr marL="0" indent="0">
              <a:buNone/>
            </a:pPr>
            <a:r>
              <a:rPr lang="nb-NO" sz="2400" b="1" dirty="0">
                <a:latin typeface="+mj-lt"/>
              </a:rPr>
              <a:t>Livshendelser</a:t>
            </a:r>
          </a:p>
          <a:p>
            <a:pPr marL="539750" indent="-539750"/>
            <a:r>
              <a:rPr lang="nb-NO" sz="2400" dirty="0">
                <a:latin typeface="+mj-lt"/>
              </a:rPr>
              <a:t>Alvorlig sykt barn (ETI-prosjektet): Knytter sammen innhold fra ulike innholdsprodusenter og tilgjengeliggjør dette i brukers kanaler gjennom å etablere og forvalte en felles organisatorisk, semantisk og teknisk infrastruktur​. </a:t>
            </a:r>
            <a:endParaRPr lang="nb-NO" sz="2400" dirty="0">
              <a:latin typeface="+mj-lt"/>
              <a:cs typeface="Arial"/>
            </a:endParaRPr>
          </a:p>
          <a:p>
            <a:pPr marL="539750" indent="-539750" fontAlgn="base"/>
            <a:r>
              <a:rPr lang="nb-NO" sz="2400" dirty="0">
                <a:latin typeface="+mj-lt"/>
              </a:rPr>
              <a:t>Dødsfall og arv (</a:t>
            </a:r>
            <a:r>
              <a:rPr lang="nb-NO" sz="2400" dirty="0" err="1">
                <a:latin typeface="+mj-lt"/>
              </a:rPr>
              <a:t>etterlatteguiden</a:t>
            </a:r>
            <a:r>
              <a:rPr lang="nb-NO" sz="2400" dirty="0">
                <a:latin typeface="+mj-lt"/>
              </a:rPr>
              <a:t>): Gir etterlatte og arvinger en enhetlig og sammenhengende informasjon om oppgaver og plikter i forbindelse med dødsfall, og hvilken rekkefølge oppgaver må gjøres</a:t>
            </a:r>
            <a:r>
              <a:rPr lang="en-US" sz="2400" dirty="0">
                <a:latin typeface="+mj-lt"/>
              </a:rPr>
              <a:t>​. </a:t>
            </a:r>
            <a:r>
              <a:rPr lang="nb-NO" sz="2400" dirty="0">
                <a:latin typeface="+mj-lt"/>
              </a:rPr>
              <a:t>Informasjon skal innhentes fra mange aktører</a:t>
            </a:r>
            <a:r>
              <a:rPr lang="en-US" sz="2400" dirty="0">
                <a:latin typeface="+mj-lt"/>
              </a:rPr>
              <a:t>​, </a:t>
            </a:r>
            <a:r>
              <a:rPr lang="en-US" sz="2400" dirty="0" err="1">
                <a:latin typeface="+mj-lt"/>
              </a:rPr>
              <a:t>og</a:t>
            </a:r>
            <a:r>
              <a:rPr lang="en-US" sz="2400" dirty="0">
                <a:latin typeface="+mj-lt"/>
              </a:rPr>
              <a:t> </a:t>
            </a:r>
            <a:r>
              <a:rPr lang="en-US" sz="2400" dirty="0" err="1">
                <a:latin typeface="+mj-lt"/>
              </a:rPr>
              <a:t>gis</a:t>
            </a:r>
            <a:r>
              <a:rPr lang="en-US" sz="2400" dirty="0">
                <a:latin typeface="+mj-lt"/>
              </a:rPr>
              <a:t> </a:t>
            </a:r>
            <a:r>
              <a:rPr lang="en-US" sz="2400" dirty="0" err="1">
                <a:latin typeface="+mj-lt"/>
              </a:rPr>
              <a:t>ett</a:t>
            </a:r>
            <a:r>
              <a:rPr lang="en-US" sz="2400" dirty="0">
                <a:latin typeface="+mj-lt"/>
              </a:rPr>
              <a:t> </a:t>
            </a:r>
            <a:r>
              <a:rPr lang="en-US" sz="2400" dirty="0" err="1">
                <a:latin typeface="+mj-lt"/>
              </a:rPr>
              <a:t>sted</a:t>
            </a:r>
            <a:r>
              <a:rPr lang="en-US" sz="2400" dirty="0">
                <a:latin typeface="+mj-lt"/>
              </a:rPr>
              <a:t> (“der de er”). ​</a:t>
            </a:r>
            <a:endParaRPr lang="en-US" sz="2400" dirty="0">
              <a:latin typeface="+mj-lt"/>
              <a:cs typeface="Arial"/>
            </a:endParaRPr>
          </a:p>
          <a:p>
            <a:pPr marL="539750" indent="-539750" fontAlgn="base"/>
            <a:r>
              <a:rPr lang="nb-NO" sz="2400" dirty="0">
                <a:latin typeface="+mj-lt"/>
              </a:rPr>
              <a:t>Ny i Norge: Helhetlig informasjon til nye innvandrere, på tvers av sektorer og forvaltningsnivå. En felles publiseringsløsning som gjør det enkelt å oppdatere informasjon gjennom samarbeid på tvers av sektorer. </a:t>
            </a:r>
            <a:endParaRPr lang="nb-NO" sz="2400" dirty="0">
              <a:latin typeface="+mj-lt"/>
              <a:cs typeface="Arial"/>
            </a:endParaRPr>
          </a:p>
          <a:p>
            <a:pPr marL="1111250" lvl="1"/>
            <a:endParaRPr lang="nb-NO" sz="1600" dirty="0">
              <a:latin typeface="+mj-lt"/>
              <a:cs typeface="Arial" panose="020B0604020202020204"/>
            </a:endParaRPr>
          </a:p>
          <a:p>
            <a:pPr marL="0" indent="0">
              <a:buNone/>
            </a:pPr>
            <a:r>
              <a:rPr lang="nb-NO" sz="2400" b="1" dirty="0">
                <a:latin typeface="+mj-lt"/>
              </a:rPr>
              <a:t>Portaler og nettsider</a:t>
            </a:r>
            <a:endParaRPr lang="nb-NO" sz="2400" b="1" dirty="0">
              <a:latin typeface="+mj-lt"/>
              <a:cs typeface="Arial"/>
            </a:endParaRPr>
          </a:p>
          <a:p>
            <a:pPr marL="539750" indent="-539750"/>
            <a:r>
              <a:rPr lang="nb-NO" sz="2400" dirty="0" err="1">
                <a:latin typeface="+mj-lt"/>
              </a:rPr>
              <a:t>DigiUng</a:t>
            </a:r>
            <a:r>
              <a:rPr lang="nb-NO" sz="2400" dirty="0">
                <a:latin typeface="+mj-lt"/>
              </a:rPr>
              <a:t>/</a:t>
            </a:r>
            <a:r>
              <a:rPr lang="nb-NO" sz="2400" dirty="0" err="1">
                <a:latin typeface="+mj-lt"/>
              </a:rPr>
              <a:t>Rettpå</a:t>
            </a:r>
            <a:r>
              <a:rPr lang="nb-NO" sz="2400" dirty="0">
                <a:latin typeface="+mj-lt"/>
              </a:rPr>
              <a:t>: tverrsektorielt program som jobber for at unge skal finne informasjon og tjenester på ett samlet sted (ung.no)​. </a:t>
            </a:r>
            <a:endParaRPr lang="nb-NO" sz="2400" dirty="0">
              <a:latin typeface="+mj-lt"/>
              <a:cs typeface="Arial"/>
            </a:endParaRPr>
          </a:p>
          <a:p>
            <a:pPr marL="539750" indent="-539750"/>
            <a:r>
              <a:rPr lang="nb-NO" sz="2400" dirty="0" err="1">
                <a:latin typeface="+mj-lt"/>
              </a:rPr>
              <a:t>MinVei</a:t>
            </a:r>
            <a:r>
              <a:rPr lang="nb-NO" sz="2400" dirty="0">
                <a:latin typeface="+mj-lt"/>
              </a:rPr>
              <a:t>: Et eksperiment med formål om å undersøke om det var mulig å lage en nasjonal digital veileder. </a:t>
            </a:r>
            <a:endParaRPr lang="nb-NO" sz="2400" dirty="0">
              <a:latin typeface="+mj-lt"/>
              <a:cs typeface="Arial"/>
            </a:endParaRPr>
          </a:p>
          <a:p>
            <a:pPr marL="1111250" lvl="1"/>
            <a:endParaRPr lang="nb-NO" sz="900" dirty="0">
              <a:cs typeface="Arial" panose="020B0604020202020204"/>
            </a:endParaRPr>
          </a:p>
        </p:txBody>
      </p:sp>
    </p:spTree>
    <p:extLst>
      <p:ext uri="{BB962C8B-B14F-4D97-AF65-F5344CB8AC3E}">
        <p14:creationId xmlns:p14="http://schemas.microsoft.com/office/powerpoint/2010/main" val="1921565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2A2CCC-590A-0593-2BAA-5AFA9B1B80F3}"/>
              </a:ext>
            </a:extLst>
          </p:cNvPr>
          <p:cNvSpPr>
            <a:spLocks noGrp="1"/>
          </p:cNvSpPr>
          <p:nvPr>
            <p:ph type="ctrTitle"/>
          </p:nvPr>
        </p:nvSpPr>
        <p:spPr/>
        <p:txBody>
          <a:bodyPr>
            <a:normAutofit/>
          </a:bodyPr>
          <a:lstStyle/>
          <a:p>
            <a:r>
              <a:rPr lang="nb-NO" sz="3200" b="1" dirty="0"/>
              <a:t>Vedlegg H</a:t>
            </a:r>
            <a:br>
              <a:rPr lang="nb-NO" sz="3200" b="1" dirty="0"/>
            </a:br>
            <a:br>
              <a:rPr lang="nb-NO" sz="3200" dirty="0"/>
            </a:br>
            <a:r>
              <a:rPr lang="nb-NO" sz="3200" dirty="0"/>
              <a:t>Pågående tiltak i andre land</a:t>
            </a:r>
          </a:p>
        </p:txBody>
      </p:sp>
    </p:spTree>
    <p:extLst>
      <p:ext uri="{BB962C8B-B14F-4D97-AF65-F5344CB8AC3E}">
        <p14:creationId xmlns:p14="http://schemas.microsoft.com/office/powerpoint/2010/main" val="4291683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1B6821C-9E1A-0F44-6910-9ED5B4E581E9}"/>
              </a:ext>
            </a:extLst>
          </p:cNvPr>
          <p:cNvSpPr>
            <a:spLocks noGrp="1"/>
          </p:cNvSpPr>
          <p:nvPr>
            <p:ph idx="1"/>
          </p:nvPr>
        </p:nvSpPr>
        <p:spPr>
          <a:xfrm>
            <a:off x="1069974" y="2038669"/>
            <a:ext cx="14114462" cy="1344611"/>
          </a:xfrm>
        </p:spPr>
        <p:txBody>
          <a:bodyPr>
            <a:normAutofit/>
          </a:bodyPr>
          <a:lstStyle/>
          <a:p>
            <a:pPr marL="0" indent="0">
              <a:buNone/>
            </a:pPr>
            <a:r>
              <a:rPr lang="nb-NO" sz="2400" b="0" i="0">
                <a:solidFill>
                  <a:srgbClr val="1F1F1F"/>
                </a:solidFill>
                <a:effectLst/>
                <a:latin typeface="+mj-lt"/>
              </a:rPr>
              <a:t>Digitaliseringsarbeidet i Norge har kommet langt, men det kan være relevant å </a:t>
            </a:r>
            <a:r>
              <a:rPr lang="nb-NO" sz="2400">
                <a:solidFill>
                  <a:srgbClr val="1F1F1F"/>
                </a:solidFill>
                <a:latin typeface="+mj-lt"/>
              </a:rPr>
              <a:t>se nærmere på tiltak gjennomført i andre land som kan skape mer helhetlig informasjon og sammenhengende tjenester. Tre eksempler er trukket ut, men dette må utforskes videre i samarbeid med fagmiljøer i </a:t>
            </a:r>
            <a:r>
              <a:rPr lang="nb-NO" sz="2400" err="1">
                <a:solidFill>
                  <a:srgbClr val="1F1F1F"/>
                </a:solidFill>
                <a:latin typeface="+mj-lt"/>
              </a:rPr>
              <a:t>DigDir</a:t>
            </a:r>
            <a:r>
              <a:rPr lang="nb-NO" sz="2400">
                <a:solidFill>
                  <a:srgbClr val="1F1F1F"/>
                </a:solidFill>
                <a:latin typeface="+mj-lt"/>
              </a:rPr>
              <a:t>. </a:t>
            </a:r>
          </a:p>
          <a:p>
            <a:pPr marL="1314450" lvl="1" indent="-742950"/>
            <a:endParaRPr lang="nb-NO" sz="2000">
              <a:solidFill>
                <a:srgbClr val="1F1F1F"/>
              </a:solidFill>
              <a:latin typeface="+mj-lt"/>
            </a:endParaRPr>
          </a:p>
          <a:p>
            <a:pPr marL="1314450" lvl="1" indent="-742950"/>
            <a:endParaRPr lang="nb-NO" sz="2000">
              <a:solidFill>
                <a:srgbClr val="1F1F1F"/>
              </a:solidFill>
              <a:latin typeface="+mj-lt"/>
            </a:endParaRPr>
          </a:p>
        </p:txBody>
      </p:sp>
      <p:sp>
        <p:nvSpPr>
          <p:cNvPr id="3" name="Tittel 2">
            <a:extLst>
              <a:ext uri="{FF2B5EF4-FFF2-40B4-BE49-F238E27FC236}">
                <a16:creationId xmlns:a16="http://schemas.microsoft.com/office/drawing/2014/main" id="{3530D04C-E47B-208A-9A02-8F6F0E543F56}"/>
              </a:ext>
            </a:extLst>
          </p:cNvPr>
          <p:cNvSpPr>
            <a:spLocks noGrp="1"/>
          </p:cNvSpPr>
          <p:nvPr>
            <p:ph type="title"/>
          </p:nvPr>
        </p:nvSpPr>
        <p:spPr/>
        <p:txBody>
          <a:bodyPr/>
          <a:lstStyle/>
          <a:p>
            <a:r>
              <a:rPr lang="nb-NO"/>
              <a:t>Hva kan Norge lære av andre land?</a:t>
            </a:r>
          </a:p>
        </p:txBody>
      </p:sp>
      <p:sp>
        <p:nvSpPr>
          <p:cNvPr id="5" name="TekstSylinder 4">
            <a:extLst>
              <a:ext uri="{FF2B5EF4-FFF2-40B4-BE49-F238E27FC236}">
                <a16:creationId xmlns:a16="http://schemas.microsoft.com/office/drawing/2014/main" id="{A62E618E-DD2B-F281-BEF4-FDF4B8EC5FA4}"/>
              </a:ext>
            </a:extLst>
          </p:cNvPr>
          <p:cNvSpPr txBox="1"/>
          <p:nvPr/>
        </p:nvSpPr>
        <p:spPr>
          <a:xfrm>
            <a:off x="1321433" y="5169607"/>
            <a:ext cx="4282283" cy="3477875"/>
          </a:xfrm>
          <a:prstGeom prst="rect">
            <a:avLst/>
          </a:prstGeom>
          <a:noFill/>
        </p:spPr>
        <p:txBody>
          <a:bodyPr wrap="square">
            <a:spAutoFit/>
          </a:bodyPr>
          <a:lstStyle/>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err="1">
                <a:ln>
                  <a:noFill/>
                </a:ln>
                <a:solidFill>
                  <a:srgbClr val="1F1F1F"/>
                </a:solidFill>
                <a:effectLst/>
                <a:uLnTx/>
                <a:uFillTx/>
                <a:latin typeface="Arial" panose="020B0604020202020204"/>
                <a:ea typeface="+mn-ea"/>
                <a:cs typeface="+mn-cs"/>
              </a:rPr>
              <a:t>eGovernment</a:t>
            </a: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-portal som gir innbyggere tilgang til informasjon og tjenester fra alle offentlige myndigheter. </a:t>
            </a:r>
          </a:p>
          <a:p>
            <a:pPr marL="0" marR="0" lvl="0" indent="0" algn="l" defTabSz="1149949"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a:ln>
                <a:noFill/>
              </a:ln>
              <a:solidFill>
                <a:srgbClr val="1F1F1F"/>
              </a:solidFill>
              <a:effectLst/>
              <a:uLnTx/>
              <a:uFillTx/>
              <a:latin typeface="Arial" panose="020B0604020202020204"/>
              <a:ea typeface="+mn-ea"/>
              <a:cs typeface="+mn-cs"/>
            </a:endParaRPr>
          </a:p>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Eksempler:</a:t>
            </a: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Australia: </a:t>
            </a:r>
            <a:r>
              <a:rPr kumimoji="0" lang="nb-NO" sz="2000" b="0" i="0" u="none" strike="noStrike" kern="1200" cap="none" spc="0" normalizeH="0" baseline="0" noProof="0" err="1">
                <a:ln>
                  <a:noFill/>
                </a:ln>
                <a:solidFill>
                  <a:srgbClr val="1F1F1F"/>
                </a:solidFill>
                <a:effectLst/>
                <a:uLnTx/>
                <a:uFillTx/>
                <a:latin typeface="Arial" panose="020B0604020202020204"/>
                <a:ea typeface="+mn-ea"/>
                <a:cs typeface="+mn-cs"/>
              </a:rPr>
              <a:t>myGov</a:t>
            </a: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a:t>
            </a: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Malta: malta.gov.mt</a:t>
            </a: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Danmark: borger.dk</a:t>
            </a: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England. Gov.uk</a:t>
            </a: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Finland: Suomi.fi</a:t>
            </a:r>
          </a:p>
        </p:txBody>
      </p:sp>
      <p:sp>
        <p:nvSpPr>
          <p:cNvPr id="9" name="TekstSylinder 8">
            <a:extLst>
              <a:ext uri="{FF2B5EF4-FFF2-40B4-BE49-F238E27FC236}">
                <a16:creationId xmlns:a16="http://schemas.microsoft.com/office/drawing/2014/main" id="{D9BC8A89-2C46-640E-ACF3-46FCFA166162}"/>
              </a:ext>
            </a:extLst>
          </p:cNvPr>
          <p:cNvSpPr txBox="1"/>
          <p:nvPr/>
        </p:nvSpPr>
        <p:spPr>
          <a:xfrm>
            <a:off x="5986063" y="5164434"/>
            <a:ext cx="4282283" cy="3170099"/>
          </a:xfrm>
          <a:prstGeom prst="rect">
            <a:avLst/>
          </a:prstGeom>
          <a:noFill/>
        </p:spPr>
        <p:txBody>
          <a:bodyPr wrap="square">
            <a:spAutoFit/>
          </a:bodyPr>
          <a:lstStyle/>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Felles CMS som kan redusere tidsbruk, økt sikkerhet og tilgjengelighet samt gi forenklet dokumenthåndtering. </a:t>
            </a:r>
          </a:p>
          <a:p>
            <a:pPr marL="0" marR="0" lvl="0" indent="0" algn="l" defTabSz="1149949"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a:ln>
                <a:noFill/>
              </a:ln>
              <a:solidFill>
                <a:srgbClr val="1F1F1F"/>
              </a:solidFill>
              <a:effectLst/>
              <a:uLnTx/>
              <a:uFillTx/>
              <a:latin typeface="Arial" panose="020B0604020202020204"/>
              <a:ea typeface="+mn-ea"/>
              <a:cs typeface="+mn-cs"/>
            </a:endParaRPr>
          </a:p>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Eksempler:</a:t>
            </a: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Australia</a:t>
            </a: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England</a:t>
            </a: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USA</a:t>
            </a: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Finland</a:t>
            </a:r>
          </a:p>
        </p:txBody>
      </p:sp>
      <p:cxnSp>
        <p:nvCxnSpPr>
          <p:cNvPr id="13" name="Rett linje 12">
            <a:extLst>
              <a:ext uri="{FF2B5EF4-FFF2-40B4-BE49-F238E27FC236}">
                <a16:creationId xmlns:a16="http://schemas.microsoft.com/office/drawing/2014/main" id="{47DFD854-032E-0DC6-0E65-3C0330B486E6}"/>
              </a:ext>
            </a:extLst>
          </p:cNvPr>
          <p:cNvCxnSpPr/>
          <p:nvPr/>
        </p:nvCxnSpPr>
        <p:spPr>
          <a:xfrm>
            <a:off x="935037" y="3412510"/>
            <a:ext cx="14384336"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ktangel: avrundede hjørner 13">
            <a:extLst>
              <a:ext uri="{FF2B5EF4-FFF2-40B4-BE49-F238E27FC236}">
                <a16:creationId xmlns:a16="http://schemas.microsoft.com/office/drawing/2014/main" id="{7B586311-41FF-03E3-63E8-C8FDA9B1F6E1}"/>
              </a:ext>
            </a:extLst>
          </p:cNvPr>
          <p:cNvSpPr/>
          <p:nvPr/>
        </p:nvSpPr>
        <p:spPr>
          <a:xfrm>
            <a:off x="1653905" y="3968724"/>
            <a:ext cx="3331526" cy="10401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2264" b="0" i="0" u="none" strike="noStrike" kern="1200" cap="none" spc="0" normalizeH="0" baseline="0" noProof="0" err="1">
                <a:ln>
                  <a:noFill/>
                </a:ln>
                <a:solidFill>
                  <a:prstClr val="white"/>
                </a:solidFill>
                <a:effectLst/>
                <a:uLnTx/>
                <a:uFillTx/>
                <a:latin typeface="Arial" panose="020B0604020202020204"/>
                <a:ea typeface="+mn-ea"/>
                <a:cs typeface="+mn-cs"/>
              </a:rPr>
              <a:t>eGovernment</a:t>
            </a:r>
            <a:r>
              <a:rPr kumimoji="0" lang="nb-NO" sz="2264" b="0" i="0" u="none" strike="noStrike" kern="1200" cap="none" spc="0" normalizeH="0" baseline="0" noProof="0">
                <a:ln>
                  <a:noFill/>
                </a:ln>
                <a:solidFill>
                  <a:prstClr val="white"/>
                </a:solidFill>
                <a:effectLst/>
                <a:uLnTx/>
                <a:uFillTx/>
                <a:latin typeface="Arial" panose="020B0604020202020204"/>
                <a:ea typeface="+mn-ea"/>
                <a:cs typeface="+mn-cs"/>
              </a:rPr>
              <a:t>-portal</a:t>
            </a:r>
          </a:p>
        </p:txBody>
      </p:sp>
      <p:sp>
        <p:nvSpPr>
          <p:cNvPr id="15" name="Rektangel: avrundede hjørner 14">
            <a:extLst>
              <a:ext uri="{FF2B5EF4-FFF2-40B4-BE49-F238E27FC236}">
                <a16:creationId xmlns:a16="http://schemas.microsoft.com/office/drawing/2014/main" id="{3734D815-AFE9-FA81-43A3-92F58C5D4001}"/>
              </a:ext>
            </a:extLst>
          </p:cNvPr>
          <p:cNvSpPr/>
          <p:nvPr/>
        </p:nvSpPr>
        <p:spPr>
          <a:xfrm>
            <a:off x="6309725" y="3968724"/>
            <a:ext cx="3331526" cy="10401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2264" b="0" i="0" u="none" strike="noStrike" kern="1200" cap="none" spc="0" normalizeH="0" baseline="0" noProof="0">
                <a:ln>
                  <a:noFill/>
                </a:ln>
                <a:solidFill>
                  <a:prstClr val="white"/>
                </a:solidFill>
                <a:effectLst/>
                <a:uLnTx/>
                <a:uFillTx/>
                <a:latin typeface="Arial" panose="020B0604020202020204"/>
                <a:ea typeface="+mn-ea"/>
                <a:cs typeface="+mn-cs"/>
              </a:rPr>
              <a:t>Felles CMS</a:t>
            </a:r>
          </a:p>
        </p:txBody>
      </p:sp>
      <p:sp>
        <p:nvSpPr>
          <p:cNvPr id="16" name="Rektangel: avrundede hjørner 15">
            <a:extLst>
              <a:ext uri="{FF2B5EF4-FFF2-40B4-BE49-F238E27FC236}">
                <a16:creationId xmlns:a16="http://schemas.microsoft.com/office/drawing/2014/main" id="{E3734544-4D1C-9760-61E5-93DFAEC06873}"/>
              </a:ext>
            </a:extLst>
          </p:cNvPr>
          <p:cNvSpPr/>
          <p:nvPr/>
        </p:nvSpPr>
        <p:spPr>
          <a:xfrm>
            <a:off x="11268983" y="3968724"/>
            <a:ext cx="3331526" cy="10401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2264" b="0" i="0" u="none" strike="noStrike" kern="1200" cap="none" spc="0" normalizeH="0" baseline="0" noProof="0" err="1">
                <a:ln>
                  <a:noFill/>
                </a:ln>
                <a:solidFill>
                  <a:prstClr val="white"/>
                </a:solidFill>
                <a:effectLst/>
                <a:uLnTx/>
                <a:uFillTx/>
                <a:latin typeface="Arial" panose="020B0604020202020204"/>
                <a:ea typeface="+mn-ea"/>
                <a:cs typeface="+mn-cs"/>
              </a:rPr>
              <a:t>eGovernment</a:t>
            </a:r>
            <a:r>
              <a:rPr kumimoji="0" lang="nb-NO" sz="2264" b="0" i="0" u="none" strike="noStrike" kern="1200" cap="none" spc="0" normalizeH="0" baseline="0" noProof="0">
                <a:ln>
                  <a:noFill/>
                </a:ln>
                <a:solidFill>
                  <a:prstClr val="white"/>
                </a:solidFill>
                <a:effectLst/>
                <a:uLnTx/>
                <a:uFillTx/>
                <a:latin typeface="Arial" panose="020B0604020202020204"/>
                <a:ea typeface="+mn-ea"/>
                <a:cs typeface="+mn-cs"/>
              </a:rPr>
              <a:t>-kontor</a:t>
            </a:r>
          </a:p>
        </p:txBody>
      </p:sp>
      <p:pic>
        <p:nvPicPr>
          <p:cNvPr id="8" name="Bilde 7">
            <a:extLst>
              <a:ext uri="{FF2B5EF4-FFF2-40B4-BE49-F238E27FC236}">
                <a16:creationId xmlns:a16="http://schemas.microsoft.com/office/drawing/2014/main" id="{7AA8A51A-B67A-EB50-BB5E-53F5ECEB1C21}"/>
              </a:ext>
            </a:extLst>
          </p:cNvPr>
          <p:cNvPicPr>
            <a:picLocks noChangeAspect="1"/>
          </p:cNvPicPr>
          <p:nvPr/>
        </p:nvPicPr>
        <p:blipFill>
          <a:blip r:embed="rId2"/>
          <a:stretch>
            <a:fillRect/>
          </a:stretch>
        </p:blipFill>
        <p:spPr>
          <a:xfrm flipH="1">
            <a:off x="1161824" y="3544498"/>
            <a:ext cx="873536" cy="793149"/>
          </a:xfrm>
          <a:prstGeom prst="rect">
            <a:avLst/>
          </a:prstGeom>
        </p:spPr>
      </p:pic>
      <p:pic>
        <p:nvPicPr>
          <p:cNvPr id="11" name="Bilde 10">
            <a:extLst>
              <a:ext uri="{FF2B5EF4-FFF2-40B4-BE49-F238E27FC236}">
                <a16:creationId xmlns:a16="http://schemas.microsoft.com/office/drawing/2014/main" id="{8B156E7F-3A15-2669-87B8-B5F211A381AA}"/>
              </a:ext>
            </a:extLst>
          </p:cNvPr>
          <p:cNvPicPr>
            <a:picLocks noChangeAspect="1"/>
          </p:cNvPicPr>
          <p:nvPr/>
        </p:nvPicPr>
        <p:blipFill>
          <a:blip r:embed="rId3"/>
          <a:stretch>
            <a:fillRect/>
          </a:stretch>
        </p:blipFill>
        <p:spPr>
          <a:xfrm>
            <a:off x="5701935" y="3748425"/>
            <a:ext cx="1080644" cy="512066"/>
          </a:xfrm>
          <a:prstGeom prst="rect">
            <a:avLst/>
          </a:prstGeom>
        </p:spPr>
      </p:pic>
      <p:sp>
        <p:nvSpPr>
          <p:cNvPr id="17" name="TekstSylinder 16">
            <a:extLst>
              <a:ext uri="{FF2B5EF4-FFF2-40B4-BE49-F238E27FC236}">
                <a16:creationId xmlns:a16="http://schemas.microsoft.com/office/drawing/2014/main" id="{CB4AFAA8-2A96-7ED2-334A-12716F36250F}"/>
              </a:ext>
            </a:extLst>
          </p:cNvPr>
          <p:cNvSpPr txBox="1"/>
          <p:nvPr/>
        </p:nvSpPr>
        <p:spPr>
          <a:xfrm>
            <a:off x="10793604" y="5164434"/>
            <a:ext cx="4282283" cy="3785652"/>
          </a:xfrm>
          <a:prstGeom prst="rect">
            <a:avLst/>
          </a:prstGeom>
          <a:noFill/>
        </p:spPr>
        <p:txBody>
          <a:bodyPr wrap="square">
            <a:spAutoFit/>
          </a:bodyPr>
          <a:lstStyle/>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err="1">
                <a:ln>
                  <a:noFill/>
                </a:ln>
                <a:solidFill>
                  <a:srgbClr val="1F1F1F"/>
                </a:solidFill>
                <a:effectLst/>
                <a:uLnTx/>
                <a:uFillTx/>
                <a:latin typeface="Arial" panose="020B0604020202020204"/>
                <a:ea typeface="+mn-ea"/>
                <a:cs typeface="+mn-cs"/>
              </a:rPr>
              <a:t>eGovernment</a:t>
            </a: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-kontor med sterke virkemidler for å fremme og koordinere digitalisering av offentlig forvaltning</a:t>
            </a:r>
          </a:p>
          <a:p>
            <a:pPr marL="0" marR="0" lvl="0" indent="0" algn="l" defTabSz="1149949"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a:ln>
                <a:noFill/>
              </a:ln>
              <a:solidFill>
                <a:srgbClr val="1F1F1F"/>
              </a:solidFill>
              <a:effectLst/>
              <a:uLnTx/>
              <a:uFillTx/>
              <a:latin typeface="Arial" panose="020B0604020202020204"/>
              <a:ea typeface="+mn-ea"/>
              <a:cs typeface="+mn-cs"/>
            </a:endParaRPr>
          </a:p>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Eksempler:</a:t>
            </a: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F1F1F"/>
                </a:solidFill>
                <a:effectLst/>
                <a:uLnTx/>
                <a:uFillTx/>
                <a:latin typeface="Arial" panose="020B0604020202020204"/>
                <a:ea typeface="+mn-ea"/>
                <a:cs typeface="+mn-cs"/>
              </a:rPr>
              <a:t>The Digital Government Agency (DGA) </a:t>
            </a:r>
            <a:r>
              <a:rPr kumimoji="0" lang="en-US" sz="2000" b="0" i="0" u="none" strike="noStrike" kern="1200" cap="none" spc="0" normalizeH="0" baseline="0" noProof="0" err="1">
                <a:ln>
                  <a:noFill/>
                </a:ln>
                <a:solidFill>
                  <a:srgbClr val="1F1F1F"/>
                </a:solidFill>
                <a:effectLst/>
                <a:uLnTx/>
                <a:uFillTx/>
                <a:latin typeface="Arial" panose="020B0604020202020204"/>
                <a:ea typeface="+mn-ea"/>
                <a:cs typeface="+mn-cs"/>
              </a:rPr>
              <a:t>i</a:t>
            </a:r>
            <a:r>
              <a:rPr kumimoji="0" lang="en-US" sz="2000" b="0" i="0" u="none" strike="noStrike" kern="1200" cap="none" spc="0" normalizeH="0" baseline="0" noProof="0">
                <a:ln>
                  <a:noFill/>
                </a:ln>
                <a:solidFill>
                  <a:srgbClr val="1F1F1F"/>
                </a:solidFill>
                <a:effectLst/>
                <a:uLnTx/>
                <a:uFillTx/>
                <a:latin typeface="Arial" panose="020B0604020202020204"/>
                <a:ea typeface="+mn-ea"/>
                <a:cs typeface="+mn-cs"/>
              </a:rPr>
              <a:t> Australia</a:t>
            </a: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err="1">
                <a:ln>
                  <a:noFill/>
                </a:ln>
                <a:solidFill>
                  <a:srgbClr val="1F1F1F"/>
                </a:solidFill>
                <a:effectLst/>
                <a:uLnTx/>
                <a:uFillTx/>
                <a:latin typeface="Arial" panose="020B0604020202020204"/>
                <a:ea typeface="+mn-ea"/>
                <a:cs typeface="+mn-cs"/>
              </a:rPr>
              <a:t>Government</a:t>
            </a: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 Digital Service (GDS) i England</a:t>
            </a: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F1F1F"/>
                </a:solidFill>
                <a:effectLst/>
                <a:uLnTx/>
                <a:uFillTx/>
                <a:latin typeface="Arial" panose="020B0604020202020204"/>
                <a:ea typeface="+mn-ea"/>
                <a:cs typeface="+mn-cs"/>
              </a:rPr>
              <a:t>Office of Electronic Government (</a:t>
            </a:r>
            <a:r>
              <a:rPr kumimoji="0" lang="en-US" sz="2000" b="0" i="0" u="none" strike="noStrike" kern="1200" cap="none" spc="0" normalizeH="0" baseline="0" noProof="0" err="1">
                <a:ln>
                  <a:noFill/>
                </a:ln>
                <a:solidFill>
                  <a:srgbClr val="1F1F1F"/>
                </a:solidFill>
                <a:effectLst/>
                <a:uLnTx/>
                <a:uFillTx/>
                <a:latin typeface="Arial" panose="020B0604020202020204"/>
                <a:ea typeface="+mn-ea"/>
                <a:cs typeface="+mn-cs"/>
              </a:rPr>
              <a:t>EGov</a:t>
            </a:r>
            <a:r>
              <a:rPr kumimoji="0" lang="en-US" sz="2000" b="0" i="0" u="none" strike="noStrike" kern="1200" cap="none" spc="0" normalizeH="0" baseline="0" noProof="0">
                <a:ln>
                  <a:noFill/>
                </a:ln>
                <a:solidFill>
                  <a:srgbClr val="1F1F1F"/>
                </a:solidFill>
                <a:effectLst/>
                <a:uLnTx/>
                <a:uFillTx/>
                <a:latin typeface="Arial" panose="020B0604020202020204"/>
                <a:ea typeface="+mn-ea"/>
                <a:cs typeface="+mn-cs"/>
              </a:rPr>
              <a:t>) </a:t>
            </a:r>
            <a:r>
              <a:rPr kumimoji="0" lang="en-US" sz="2000" b="0" i="0" u="none" strike="noStrike" kern="1200" cap="none" spc="0" normalizeH="0" baseline="0" noProof="0" err="1">
                <a:ln>
                  <a:noFill/>
                </a:ln>
                <a:solidFill>
                  <a:srgbClr val="1F1F1F"/>
                </a:solidFill>
                <a:effectLst/>
                <a:uLnTx/>
                <a:uFillTx/>
                <a:latin typeface="Arial" panose="020B0604020202020204"/>
                <a:ea typeface="+mn-ea"/>
                <a:cs typeface="+mn-cs"/>
              </a:rPr>
              <a:t>i</a:t>
            </a:r>
            <a:r>
              <a:rPr kumimoji="0" lang="en-US" sz="2000" b="0" i="0" u="none" strike="noStrike" kern="1200" cap="none" spc="0" normalizeH="0" baseline="0" noProof="0">
                <a:ln>
                  <a:noFill/>
                </a:ln>
                <a:solidFill>
                  <a:srgbClr val="1F1F1F"/>
                </a:solidFill>
                <a:effectLst/>
                <a:uLnTx/>
                <a:uFillTx/>
                <a:latin typeface="Arial" panose="020B0604020202020204"/>
                <a:ea typeface="+mn-ea"/>
                <a:cs typeface="+mn-cs"/>
              </a:rPr>
              <a:t> USA</a:t>
            </a:r>
            <a:endParaRPr kumimoji="0" lang="nb-NO" sz="2000" b="0" i="0" u="none" strike="noStrike" kern="1200" cap="none" spc="0" normalizeH="0" baseline="0" noProof="0">
              <a:ln>
                <a:noFill/>
              </a:ln>
              <a:solidFill>
                <a:srgbClr val="1F1F1F"/>
              </a:solidFill>
              <a:effectLst/>
              <a:uLnTx/>
              <a:uFillTx/>
              <a:latin typeface="Arial" panose="020B0604020202020204"/>
              <a:ea typeface="+mn-ea"/>
              <a:cs typeface="+mn-cs"/>
            </a:endParaRPr>
          </a:p>
        </p:txBody>
      </p:sp>
      <p:pic>
        <p:nvPicPr>
          <p:cNvPr id="19" name="Bilde 18">
            <a:extLst>
              <a:ext uri="{FF2B5EF4-FFF2-40B4-BE49-F238E27FC236}">
                <a16:creationId xmlns:a16="http://schemas.microsoft.com/office/drawing/2014/main" id="{93E551FA-59AC-738F-C5DE-5DD6DF73437D}"/>
              </a:ext>
            </a:extLst>
          </p:cNvPr>
          <p:cNvPicPr>
            <a:picLocks noChangeAspect="1"/>
          </p:cNvPicPr>
          <p:nvPr/>
        </p:nvPicPr>
        <p:blipFill>
          <a:blip r:embed="rId4"/>
          <a:stretch>
            <a:fillRect/>
          </a:stretch>
        </p:blipFill>
        <p:spPr>
          <a:xfrm>
            <a:off x="10965545" y="3747009"/>
            <a:ext cx="873536" cy="522169"/>
          </a:xfrm>
          <a:prstGeom prst="rect">
            <a:avLst/>
          </a:prstGeom>
        </p:spPr>
      </p:pic>
    </p:spTree>
    <p:extLst>
      <p:ext uri="{BB962C8B-B14F-4D97-AF65-F5344CB8AC3E}">
        <p14:creationId xmlns:p14="http://schemas.microsoft.com/office/powerpoint/2010/main" val="1842539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3530D04C-E47B-208A-9A02-8F6F0E543F56}"/>
              </a:ext>
            </a:extLst>
          </p:cNvPr>
          <p:cNvSpPr>
            <a:spLocks noGrp="1"/>
          </p:cNvSpPr>
          <p:nvPr>
            <p:ph type="title"/>
          </p:nvPr>
        </p:nvSpPr>
        <p:spPr>
          <a:xfrm>
            <a:off x="1209959" y="3645568"/>
            <a:ext cx="5491630" cy="4051518"/>
          </a:xfrm>
        </p:spPr>
        <p:txBody>
          <a:bodyPr/>
          <a:lstStyle/>
          <a:p>
            <a:br>
              <a:rPr lang="nb-NO" sz="2000"/>
            </a:br>
            <a:br>
              <a:rPr lang="nb-NO" sz="2000"/>
            </a:br>
            <a:br>
              <a:rPr lang="nb-NO" sz="2000"/>
            </a:br>
            <a:br>
              <a:rPr lang="nb-NO" sz="2000"/>
            </a:br>
            <a:r>
              <a:rPr lang="nb-NO" sz="2000"/>
              <a:t>EU har…</a:t>
            </a:r>
            <a:br>
              <a:rPr lang="nb-NO" sz="2000"/>
            </a:br>
            <a:br>
              <a:rPr lang="nb-NO" sz="2000"/>
            </a:br>
            <a:r>
              <a:rPr lang="nb-NO" sz="2000"/>
              <a:t>utarbeidet felles strategi, mål og KPI-er, og følger opp framdrift gjennom jevnlig måling og rapportering.</a:t>
            </a:r>
            <a:br>
              <a:rPr lang="nb-NO" sz="2000"/>
            </a:br>
            <a:br>
              <a:rPr lang="nb-NO" sz="2000"/>
            </a:br>
            <a:br>
              <a:rPr lang="nb-NO" sz="2000"/>
            </a:br>
            <a:r>
              <a:rPr lang="nb-NO" sz="2000"/>
              <a:t>vedtatt felles verdier som skal ligge til grunn for digitaliseringsarbeidet i alle medlemslandene.</a:t>
            </a:r>
            <a:br>
              <a:rPr lang="nb-NO" sz="2000"/>
            </a:br>
            <a:br>
              <a:rPr lang="nb-NO" sz="2000"/>
            </a:br>
            <a:br>
              <a:rPr lang="nb-NO" sz="2000"/>
            </a:br>
            <a:r>
              <a:rPr lang="nb-NO" sz="2000"/>
              <a:t>finanseringsmidler tilgjengelig for landene. </a:t>
            </a:r>
          </a:p>
        </p:txBody>
      </p:sp>
      <p:pic>
        <p:nvPicPr>
          <p:cNvPr id="12" name="Bilde 11">
            <a:extLst>
              <a:ext uri="{FF2B5EF4-FFF2-40B4-BE49-F238E27FC236}">
                <a16:creationId xmlns:a16="http://schemas.microsoft.com/office/drawing/2014/main" id="{5D901AE1-2F22-C228-74BE-96F977BAFCFC}"/>
              </a:ext>
            </a:extLst>
          </p:cNvPr>
          <p:cNvPicPr>
            <a:picLocks noChangeAspect="1"/>
          </p:cNvPicPr>
          <p:nvPr/>
        </p:nvPicPr>
        <p:blipFill>
          <a:blip r:embed="rId3"/>
          <a:stretch>
            <a:fillRect/>
          </a:stretch>
        </p:blipFill>
        <p:spPr>
          <a:xfrm>
            <a:off x="1209958" y="2902479"/>
            <a:ext cx="2230472" cy="1468577"/>
          </a:xfrm>
          <a:prstGeom prst="rect">
            <a:avLst/>
          </a:prstGeom>
        </p:spPr>
      </p:pic>
      <p:sp>
        <p:nvSpPr>
          <p:cNvPr id="18" name="TekstSylinder 17">
            <a:extLst>
              <a:ext uri="{FF2B5EF4-FFF2-40B4-BE49-F238E27FC236}">
                <a16:creationId xmlns:a16="http://schemas.microsoft.com/office/drawing/2014/main" id="{63296D91-1A50-96BE-BB5C-05586D469BAC}"/>
              </a:ext>
            </a:extLst>
          </p:cNvPr>
          <p:cNvSpPr txBox="1"/>
          <p:nvPr/>
        </p:nvSpPr>
        <p:spPr>
          <a:xfrm>
            <a:off x="3648041" y="2902479"/>
            <a:ext cx="2310482" cy="1200329"/>
          </a:xfrm>
          <a:prstGeom prst="rect">
            <a:avLst/>
          </a:prstGeom>
          <a:noFill/>
        </p:spPr>
        <p:txBody>
          <a:bodyPr wrap="square" rtlCol="0">
            <a:spAutoFit/>
          </a:bodyPr>
          <a:lstStyle/>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1E2B3C"/>
                </a:solidFill>
                <a:effectLst/>
                <a:uLnTx/>
                <a:uFillTx/>
                <a:latin typeface="Arial" panose="020B0604020202020204"/>
                <a:ea typeface="+mn-ea"/>
                <a:cs typeface="+mn-cs"/>
              </a:rPr>
              <a:t>Antall innbyggere: </a:t>
            </a:r>
          </a:p>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1E2B3C"/>
                </a:solidFill>
                <a:effectLst/>
                <a:uLnTx/>
                <a:uFillTx/>
                <a:latin typeface="Arial" panose="020B0604020202020204"/>
                <a:ea typeface="+mn-ea"/>
                <a:cs typeface="+mn-cs"/>
              </a:rPr>
              <a:t>Ca. 448 millioner. </a:t>
            </a:r>
          </a:p>
          <a:p>
            <a:pPr marL="0" marR="0" lvl="0" indent="0" algn="l" defTabSz="1149949"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E2B3C"/>
              </a:solidFill>
              <a:effectLst/>
              <a:uLnTx/>
              <a:uFillTx/>
              <a:latin typeface="Arial" panose="020B0604020202020204"/>
              <a:ea typeface="+mn-ea"/>
              <a:cs typeface="+mn-cs"/>
            </a:endParaRPr>
          </a:p>
          <a:p>
            <a:pPr marL="0" marR="0" lvl="0" indent="0" algn="l" defTabSz="1149949"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E2B3C"/>
              </a:solidFill>
              <a:effectLst/>
              <a:uLnTx/>
              <a:uFillTx/>
              <a:latin typeface="Arial" panose="020B0604020202020204"/>
              <a:ea typeface="+mn-ea"/>
              <a:cs typeface="+mn-cs"/>
            </a:endParaRPr>
          </a:p>
        </p:txBody>
      </p:sp>
      <p:sp>
        <p:nvSpPr>
          <p:cNvPr id="23" name="TekstSylinder 22">
            <a:extLst>
              <a:ext uri="{FF2B5EF4-FFF2-40B4-BE49-F238E27FC236}">
                <a16:creationId xmlns:a16="http://schemas.microsoft.com/office/drawing/2014/main" id="{849F3853-6D98-473D-89CC-7C334081C797}"/>
              </a:ext>
            </a:extLst>
          </p:cNvPr>
          <p:cNvSpPr txBox="1"/>
          <p:nvPr/>
        </p:nvSpPr>
        <p:spPr>
          <a:xfrm>
            <a:off x="7074951" y="2787201"/>
            <a:ext cx="8699579" cy="5324535"/>
          </a:xfrm>
          <a:prstGeom prst="rect">
            <a:avLst/>
          </a:prstGeom>
          <a:noFill/>
        </p:spPr>
        <p:txBody>
          <a:bodyPr wrap="square">
            <a:spAutoFit/>
          </a:bodyPr>
          <a:lstStyle/>
          <a:p>
            <a:pPr marL="0" marR="0" lvl="0" indent="0" algn="l" defTabSz="1219085" rtl="0" eaLnBrk="1" fontAlgn="auto" latinLnBrk="0" hangingPunct="1">
              <a:lnSpc>
                <a:spcPct val="100000"/>
              </a:lnSpc>
              <a:spcBef>
                <a:spcPts val="600"/>
              </a:spcBef>
              <a:spcAft>
                <a:spcPts val="0"/>
              </a:spcAft>
              <a:buClr>
                <a:srgbClr val="C2132C"/>
              </a:buClr>
              <a:buSzTx/>
              <a:buFontTx/>
              <a:buNone/>
              <a:tabLst/>
              <a:defRPr/>
            </a:pP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Sentrale satsningsområder: </a:t>
            </a:r>
          </a:p>
          <a:p>
            <a:pPr marL="540000" marR="0" lvl="0" indent="-540000" algn="l" defTabSz="1219085" rtl="0" eaLnBrk="1" fontAlgn="auto" latinLnBrk="0" hangingPunct="1">
              <a:lnSpc>
                <a:spcPct val="100000"/>
              </a:lnSpc>
              <a:spcBef>
                <a:spcPts val="600"/>
              </a:spcBef>
              <a:spcAft>
                <a:spcPts val="0"/>
              </a:spcAft>
              <a:buClr>
                <a:srgbClr val="C2132C"/>
              </a:buClr>
              <a:buSzTx/>
              <a:buFont typeface="Arial" panose="020B0604020202020204" pitchFamily="34" charset="0"/>
              <a:buChar char="•"/>
              <a:tabLst/>
              <a:defRPr/>
            </a:pPr>
            <a:r>
              <a:rPr kumimoji="0" lang="nb-NO" sz="2000" b="1" i="0" u="none" strike="noStrike" kern="1200" cap="none" spc="0" normalizeH="0" baseline="0" noProof="0">
                <a:ln>
                  <a:noFill/>
                </a:ln>
                <a:solidFill>
                  <a:srgbClr val="1F1F1F"/>
                </a:solidFill>
                <a:effectLst/>
                <a:uLnTx/>
                <a:uFillTx/>
                <a:latin typeface="Arial" panose="020B0604020202020204"/>
                <a:ea typeface="+mn-ea"/>
                <a:cs typeface="+mn-cs"/>
              </a:rPr>
              <a:t>Direktiver og forordninger </a:t>
            </a: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som skal bidra til å sikre helhetlig informasjon til innbyggere og gode og sammenhengende tjenester</a:t>
            </a:r>
          </a:p>
          <a:p>
            <a:pPr marL="540000" marR="0" lvl="0" indent="-540000" algn="l" defTabSz="1219085" rtl="0" eaLnBrk="1" fontAlgn="auto" latinLnBrk="0" hangingPunct="1">
              <a:lnSpc>
                <a:spcPct val="100000"/>
              </a:lnSpc>
              <a:spcBef>
                <a:spcPts val="600"/>
              </a:spcBef>
              <a:spcAft>
                <a:spcPts val="0"/>
              </a:spcAft>
              <a:buClr>
                <a:srgbClr val="C2132C"/>
              </a:buClr>
              <a:buSzTx/>
              <a:buFont typeface="Arial" panose="020B0604020202020204" pitchFamily="34" charset="0"/>
              <a:buChar char="•"/>
              <a:tabLst/>
              <a:defRPr/>
            </a:pPr>
            <a:r>
              <a:rPr kumimoji="0" lang="nb-NO" sz="2000" b="1" i="0" u="none" strike="noStrike" kern="1200" cap="none" spc="0" normalizeH="0" baseline="0" noProof="0">
                <a:ln>
                  <a:noFill/>
                </a:ln>
                <a:solidFill>
                  <a:srgbClr val="1F1F1F"/>
                </a:solidFill>
                <a:effectLst/>
                <a:uLnTx/>
                <a:uFillTx/>
                <a:latin typeface="Arial" panose="020B0604020202020204"/>
                <a:ea typeface="+mn-ea"/>
                <a:cs typeface="+mn-cs"/>
              </a:rPr>
              <a:t>Felles standarder og løsninger </a:t>
            </a: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for å gjøre det lettere for offentlige virksomheter å samarbeide og tilby sammenhengende tjenester. </a:t>
            </a:r>
          </a:p>
          <a:p>
            <a:pPr marL="540000" marR="0" lvl="0" indent="-540000" algn="l" defTabSz="1219085" rtl="0" eaLnBrk="1" fontAlgn="auto" latinLnBrk="0" hangingPunct="1">
              <a:lnSpc>
                <a:spcPct val="100000"/>
              </a:lnSpc>
              <a:spcBef>
                <a:spcPts val="600"/>
              </a:spcBef>
              <a:spcAft>
                <a:spcPts val="0"/>
              </a:spcAft>
              <a:buClr>
                <a:srgbClr val="C2132C"/>
              </a:buClr>
              <a:buSzTx/>
              <a:buFont typeface="Arial" panose="020B0604020202020204" pitchFamily="34" charset="0"/>
              <a:buChar char="•"/>
              <a:tabLst/>
              <a:defRPr/>
            </a:pPr>
            <a:r>
              <a:rPr kumimoji="0" lang="nb-NO" sz="2000" b="1" i="0" u="none" strike="noStrike" kern="1200" cap="none" spc="0" normalizeH="0" baseline="0" noProof="0">
                <a:ln>
                  <a:noFill/>
                </a:ln>
                <a:solidFill>
                  <a:srgbClr val="1F1F1F"/>
                </a:solidFill>
                <a:effectLst/>
                <a:uLnTx/>
                <a:uFillTx/>
                <a:latin typeface="Arial" panose="020B0604020202020204"/>
                <a:ea typeface="+mn-ea"/>
                <a:cs typeface="+mn-cs"/>
              </a:rPr>
              <a:t>Involvere brukere og næringsliv</a:t>
            </a: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 i utviklingen av nye løsninger. </a:t>
            </a:r>
          </a:p>
          <a:p>
            <a:pPr marL="0" marR="0" lvl="0" indent="0" algn="l" defTabSz="1219085" rtl="0" eaLnBrk="1" fontAlgn="auto" latinLnBrk="0" hangingPunct="1">
              <a:lnSpc>
                <a:spcPct val="100000"/>
              </a:lnSpc>
              <a:spcBef>
                <a:spcPts val="600"/>
              </a:spcBef>
              <a:spcAft>
                <a:spcPts val="0"/>
              </a:spcAft>
              <a:buClr>
                <a:srgbClr val="C2132C"/>
              </a:buClr>
              <a:buSzTx/>
              <a:buFontTx/>
              <a:buNone/>
              <a:tabLst/>
              <a:defRPr/>
            </a:pPr>
            <a:endParaRPr kumimoji="0" lang="nb-NO" sz="2000" b="0" i="0" u="none" strike="noStrike" kern="1200" cap="none" spc="0" normalizeH="0" baseline="0" noProof="0">
              <a:ln>
                <a:noFill/>
              </a:ln>
              <a:solidFill>
                <a:srgbClr val="1F1F1F"/>
              </a:solidFill>
              <a:effectLst/>
              <a:uLnTx/>
              <a:uFillTx/>
              <a:latin typeface="Arial" panose="020B0604020202020204"/>
              <a:ea typeface="+mn-ea"/>
              <a:cs typeface="+mn-cs"/>
            </a:endParaRPr>
          </a:p>
          <a:p>
            <a:pPr marL="0" marR="0" lvl="0" indent="0" algn="l" defTabSz="1219085" rtl="0" eaLnBrk="1" fontAlgn="auto" latinLnBrk="0" hangingPunct="1">
              <a:lnSpc>
                <a:spcPct val="100000"/>
              </a:lnSpc>
              <a:spcBef>
                <a:spcPts val="600"/>
              </a:spcBef>
              <a:spcAft>
                <a:spcPts val="0"/>
              </a:spcAft>
              <a:buClr>
                <a:srgbClr val="C2132C"/>
              </a:buClr>
              <a:buSzTx/>
              <a:buFontTx/>
              <a:buNone/>
              <a:tabLst/>
              <a:defRPr/>
            </a:pP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Eksempler på tiltak: </a:t>
            </a:r>
          </a:p>
          <a:p>
            <a:pPr marL="342900" marR="0" lvl="0" indent="-342900" algn="l" defTabSz="1149949"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nb-NO" sz="2000" b="1" i="0" u="none" strike="noStrike" kern="1200" cap="none" spc="0" normalizeH="0" baseline="0" noProof="0">
                <a:ln>
                  <a:noFill/>
                </a:ln>
                <a:solidFill>
                  <a:srgbClr val="1F1F1F"/>
                </a:solidFill>
                <a:effectLst/>
                <a:uLnTx/>
                <a:uFillTx/>
                <a:latin typeface="Arial" panose="020B0604020202020204"/>
                <a:ea typeface="+mn-ea"/>
                <a:cs typeface="+mn-cs"/>
              </a:rPr>
              <a:t>EU-direktivet om offentlige elektroniske tjenester (</a:t>
            </a:r>
            <a:r>
              <a:rPr kumimoji="0" lang="nb-NO" sz="2000" b="1" i="0" u="none" strike="noStrike" kern="1200" cap="none" spc="0" normalizeH="0" baseline="0" noProof="0" err="1">
                <a:ln>
                  <a:noFill/>
                </a:ln>
                <a:solidFill>
                  <a:srgbClr val="1F1F1F"/>
                </a:solidFill>
                <a:effectLst/>
                <a:uLnTx/>
                <a:uFillTx/>
                <a:latin typeface="Arial" panose="020B0604020202020204"/>
                <a:ea typeface="+mn-ea"/>
                <a:cs typeface="+mn-cs"/>
              </a:rPr>
              <a:t>eIDAS</a:t>
            </a:r>
            <a:r>
              <a:rPr kumimoji="0" lang="nb-NO" sz="2000" b="1" i="0" u="none" strike="noStrike" kern="1200" cap="none" spc="0" normalizeH="0" baseline="0" noProof="0">
                <a:ln>
                  <a:noFill/>
                </a:ln>
                <a:solidFill>
                  <a:srgbClr val="1F1F1F"/>
                </a:solidFill>
                <a:effectLst/>
                <a:uLnTx/>
                <a:uFillTx/>
                <a:latin typeface="Arial" panose="020B0604020202020204"/>
                <a:ea typeface="+mn-ea"/>
                <a:cs typeface="+mn-cs"/>
              </a:rPr>
              <a:t>-direktivet) </a:t>
            </a: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krever at alle EU-land tilbyr en felles e-identifikasjonsløsning som gjør det mulig for innbyggere/bedrifter å identifisere seg elektronisk i hele EU.</a:t>
            </a:r>
          </a:p>
          <a:p>
            <a:pPr marL="342900" marR="0" lvl="0" indent="-342900" algn="l" defTabSz="1149949"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nb-NO" sz="2000" b="1" i="0" u="none" strike="noStrike" kern="1200" cap="none" spc="0" normalizeH="0" baseline="0" noProof="0">
                <a:ln>
                  <a:noFill/>
                </a:ln>
                <a:solidFill>
                  <a:srgbClr val="1F1F1F"/>
                </a:solidFill>
                <a:effectLst/>
                <a:uLnTx/>
                <a:uFillTx/>
                <a:latin typeface="Arial" panose="020B0604020202020204"/>
                <a:ea typeface="+mn-ea"/>
                <a:cs typeface="+mn-cs"/>
              </a:rPr>
              <a:t>EU-direktivet om åpne data krever </a:t>
            </a: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at offentlige myndigheter i EU gjør offentlige data tilgjengelige for alle, gratis eller til en rimelig pris.</a:t>
            </a:r>
          </a:p>
          <a:p>
            <a:pPr marL="342900" marR="0" lvl="0" indent="-342900" algn="l" defTabSz="1149949"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nb-NO" sz="2000" b="1" i="0" u="none" strike="noStrike" kern="1200" cap="none" spc="0" normalizeH="0" baseline="0" noProof="0">
                <a:ln>
                  <a:noFill/>
                </a:ln>
                <a:solidFill>
                  <a:srgbClr val="1F1F1F"/>
                </a:solidFill>
                <a:effectLst/>
                <a:uLnTx/>
                <a:uFillTx/>
                <a:latin typeface="Arial" panose="020B0604020202020204"/>
                <a:ea typeface="+mn-ea"/>
                <a:cs typeface="+mn-cs"/>
              </a:rPr>
              <a:t>EU-programmet for </a:t>
            </a:r>
            <a:r>
              <a:rPr kumimoji="0" lang="nb-NO" sz="2000" b="1" i="0" u="none" strike="noStrike" kern="1200" cap="none" spc="0" normalizeH="0" baseline="0" noProof="0" err="1">
                <a:ln>
                  <a:noFill/>
                </a:ln>
                <a:solidFill>
                  <a:srgbClr val="1F1F1F"/>
                </a:solidFill>
                <a:effectLst/>
                <a:uLnTx/>
                <a:uFillTx/>
                <a:latin typeface="Arial" panose="020B0604020202020204"/>
                <a:ea typeface="+mn-ea"/>
                <a:cs typeface="+mn-cs"/>
              </a:rPr>
              <a:t>eGovernment</a:t>
            </a:r>
            <a:r>
              <a:rPr kumimoji="0" lang="nb-NO" sz="2000" b="1" i="0" u="none" strike="noStrike" kern="1200" cap="none" spc="0" normalizeH="0" baseline="0" noProof="0">
                <a:ln>
                  <a:noFill/>
                </a:ln>
                <a:solidFill>
                  <a:srgbClr val="1F1F1F"/>
                </a:solidFill>
                <a:effectLst/>
                <a:uLnTx/>
                <a:uFillTx/>
                <a:latin typeface="Arial" panose="020B0604020202020204"/>
                <a:ea typeface="+mn-ea"/>
                <a:cs typeface="+mn-cs"/>
              </a:rPr>
              <a:t> </a:t>
            </a: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tilbyr støtte til EU-land for å utvikle og implementere </a:t>
            </a:r>
            <a:r>
              <a:rPr kumimoji="0" lang="nb-NO" sz="2000" b="0" i="0" u="none" strike="noStrike" kern="1200" cap="none" spc="0" normalizeH="0" baseline="0" noProof="0" err="1">
                <a:ln>
                  <a:noFill/>
                </a:ln>
                <a:solidFill>
                  <a:srgbClr val="1F1F1F"/>
                </a:solidFill>
                <a:effectLst/>
                <a:uLnTx/>
                <a:uFillTx/>
                <a:latin typeface="Arial" panose="020B0604020202020204"/>
                <a:ea typeface="+mn-ea"/>
                <a:cs typeface="+mn-cs"/>
              </a:rPr>
              <a:t>eGovernment</a:t>
            </a:r>
            <a:r>
              <a:rPr kumimoji="0" lang="nb-NO" sz="2000" b="0" i="0" u="none" strike="noStrike" kern="1200" cap="none" spc="0" normalizeH="0" baseline="0" noProof="0">
                <a:ln>
                  <a:noFill/>
                </a:ln>
                <a:solidFill>
                  <a:srgbClr val="1F1F1F"/>
                </a:solidFill>
                <a:effectLst/>
                <a:uLnTx/>
                <a:uFillTx/>
                <a:latin typeface="Arial" panose="020B0604020202020204"/>
                <a:ea typeface="+mn-ea"/>
                <a:cs typeface="+mn-cs"/>
              </a:rPr>
              <a:t>-løsninger.</a:t>
            </a:r>
          </a:p>
        </p:txBody>
      </p:sp>
      <p:cxnSp>
        <p:nvCxnSpPr>
          <p:cNvPr id="25" name="Rett linje 24">
            <a:extLst>
              <a:ext uri="{FF2B5EF4-FFF2-40B4-BE49-F238E27FC236}">
                <a16:creationId xmlns:a16="http://schemas.microsoft.com/office/drawing/2014/main" id="{8E7EC475-6FD0-8F79-DC79-AB1A938298BF}"/>
              </a:ext>
            </a:extLst>
          </p:cNvPr>
          <p:cNvCxnSpPr/>
          <p:nvPr/>
        </p:nvCxnSpPr>
        <p:spPr>
          <a:xfrm>
            <a:off x="6810472" y="2902479"/>
            <a:ext cx="0" cy="7786747"/>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Grafikk 26" descr="Mål med heldekkende fyll">
            <a:extLst>
              <a:ext uri="{FF2B5EF4-FFF2-40B4-BE49-F238E27FC236}">
                <a16:creationId xmlns:a16="http://schemas.microsoft.com/office/drawing/2014/main" id="{710B928E-D501-AAA1-8B4C-AC936809E9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8447" y="5298347"/>
            <a:ext cx="537212" cy="537212"/>
          </a:xfrm>
          <a:prstGeom prst="rect">
            <a:avLst/>
          </a:prstGeom>
        </p:spPr>
      </p:pic>
      <p:pic>
        <p:nvPicPr>
          <p:cNvPr id="31" name="Grafikk 30" descr="Bank med heldekkende fyll">
            <a:extLst>
              <a:ext uri="{FF2B5EF4-FFF2-40B4-BE49-F238E27FC236}">
                <a16:creationId xmlns:a16="http://schemas.microsoft.com/office/drawing/2014/main" id="{ADF1EE9C-2BA9-4BAD-5551-B7A598FB4C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8447" y="7540732"/>
            <a:ext cx="537213" cy="537213"/>
          </a:xfrm>
          <a:prstGeom prst="rect">
            <a:avLst/>
          </a:prstGeom>
        </p:spPr>
      </p:pic>
      <p:pic>
        <p:nvPicPr>
          <p:cNvPr id="33" name="Grafikk 32" descr="Hjerte med puls med heldekkende fyll">
            <a:extLst>
              <a:ext uri="{FF2B5EF4-FFF2-40B4-BE49-F238E27FC236}">
                <a16:creationId xmlns:a16="http://schemas.microsoft.com/office/drawing/2014/main" id="{A3D4618A-6AD8-19A1-BC4E-104F6A60E8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9883" y="6532162"/>
            <a:ext cx="672925" cy="672925"/>
          </a:xfrm>
          <a:prstGeom prst="rect">
            <a:avLst/>
          </a:prstGeom>
        </p:spPr>
      </p:pic>
      <p:sp>
        <p:nvSpPr>
          <p:cNvPr id="2" name="Tittel 2">
            <a:extLst>
              <a:ext uri="{FF2B5EF4-FFF2-40B4-BE49-F238E27FC236}">
                <a16:creationId xmlns:a16="http://schemas.microsoft.com/office/drawing/2014/main" id="{E3A8082F-F829-2137-1A6C-FC44EF0E7433}"/>
              </a:ext>
            </a:extLst>
          </p:cNvPr>
          <p:cNvSpPr txBox="1">
            <a:spLocks/>
          </p:cNvSpPr>
          <p:nvPr/>
        </p:nvSpPr>
        <p:spPr>
          <a:xfrm>
            <a:off x="1069976" y="1269601"/>
            <a:ext cx="14114462" cy="692497"/>
          </a:xfrm>
          <a:prstGeom prst="rect">
            <a:avLst/>
          </a:prstGeom>
        </p:spPr>
        <p:txBody>
          <a:bodyPr vert="horz" lIns="0" tIns="0" rIns="0" bIns="0" rtlCol="0" anchor="t" anchorCtr="0">
            <a:noAutofit/>
          </a:bodyPr>
          <a:lstStyle>
            <a:lvl1pPr algn="l" defTabSz="1219085" rtl="0" eaLnBrk="1" latinLnBrk="0" hangingPunct="1">
              <a:lnSpc>
                <a:spcPct val="90000"/>
              </a:lnSpc>
              <a:spcBef>
                <a:spcPct val="0"/>
              </a:spcBef>
              <a:buNone/>
              <a:defRPr sz="4000" kern="1200">
                <a:solidFill>
                  <a:schemeClr val="dk2"/>
                </a:solidFill>
                <a:latin typeface="+mj-lt"/>
                <a:ea typeface="+mj-ea"/>
                <a:cs typeface="+mj-cs"/>
              </a:defRPr>
            </a:lvl1pPr>
          </a:lstStyle>
          <a:p>
            <a:r>
              <a:rPr lang="nb-NO"/>
              <a:t>EU har høye ambisjoner for digitaliseringsarbeidet, og vil påvirke utviklingen også i Norge </a:t>
            </a:r>
          </a:p>
        </p:txBody>
      </p:sp>
    </p:spTree>
    <p:extLst>
      <p:ext uri="{BB962C8B-B14F-4D97-AF65-F5344CB8AC3E}">
        <p14:creationId xmlns:p14="http://schemas.microsoft.com/office/powerpoint/2010/main" val="3529356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500331-AEF5-14A3-DEEC-2200C2AEEFFD}"/>
              </a:ext>
            </a:extLst>
          </p:cNvPr>
          <p:cNvSpPr>
            <a:spLocks noGrp="1"/>
          </p:cNvSpPr>
          <p:nvPr>
            <p:ph type="ctrTitle"/>
          </p:nvPr>
        </p:nvSpPr>
        <p:spPr>
          <a:xfrm>
            <a:off x="6411817" y="4322003"/>
            <a:ext cx="6869292" cy="2396297"/>
          </a:xfrm>
        </p:spPr>
        <p:txBody>
          <a:bodyPr>
            <a:noAutofit/>
          </a:bodyPr>
          <a:lstStyle/>
          <a:p>
            <a:r>
              <a:rPr lang="nb-NO" sz="3200" b="1" dirty="0"/>
              <a:t>Utfordringer</a:t>
            </a:r>
            <a:br>
              <a:rPr lang="nb-NO" sz="3200" dirty="0"/>
            </a:br>
            <a:r>
              <a:rPr lang="nb-NO" sz="3200" dirty="0"/>
              <a:t>Hvilke utfordringer opplever brukere og tjenesteytere?</a:t>
            </a:r>
            <a:br>
              <a:rPr lang="nb-NO" sz="3200" dirty="0"/>
            </a:br>
            <a:br>
              <a:rPr lang="nb-NO" sz="3200" dirty="0"/>
            </a:br>
            <a:r>
              <a:rPr lang="nb-NO" sz="2800" dirty="0"/>
              <a:t>(Antatte bakenforliggende årsaker er skrevet ut i vedlegg B)</a:t>
            </a:r>
            <a:endParaRPr lang="nb-NO" sz="3200" dirty="0">
              <a:cs typeface="Arial"/>
            </a:endParaRPr>
          </a:p>
        </p:txBody>
      </p:sp>
    </p:spTree>
    <p:extLst>
      <p:ext uri="{BB962C8B-B14F-4D97-AF65-F5344CB8AC3E}">
        <p14:creationId xmlns:p14="http://schemas.microsoft.com/office/powerpoint/2010/main" val="3784902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avrundede hjørner 5">
            <a:extLst>
              <a:ext uri="{FF2B5EF4-FFF2-40B4-BE49-F238E27FC236}">
                <a16:creationId xmlns:a16="http://schemas.microsoft.com/office/drawing/2014/main" id="{10C7BFD3-2E40-C530-C8FC-6CE5B855F015}"/>
              </a:ext>
            </a:extLst>
          </p:cNvPr>
          <p:cNvSpPr/>
          <p:nvPr/>
        </p:nvSpPr>
        <p:spPr>
          <a:xfrm>
            <a:off x="1940413" y="3513998"/>
            <a:ext cx="5742336"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Informasjonen er fragmentert, noen ganger vanskelig å forstå og ulike kilder kan være motstridende </a:t>
            </a:r>
          </a:p>
        </p:txBody>
      </p:sp>
      <p:sp>
        <p:nvSpPr>
          <p:cNvPr id="8" name="Rektangel: avrundede hjørner 7">
            <a:extLst>
              <a:ext uri="{FF2B5EF4-FFF2-40B4-BE49-F238E27FC236}">
                <a16:creationId xmlns:a16="http://schemas.microsoft.com/office/drawing/2014/main" id="{635FBF3D-4D15-B1E6-F093-47C817589609}"/>
              </a:ext>
            </a:extLst>
          </p:cNvPr>
          <p:cNvSpPr/>
          <p:nvPr/>
        </p:nvSpPr>
        <p:spPr>
          <a:xfrm>
            <a:off x="1940414" y="4773209"/>
            <a:ext cx="5742335"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Bruker må informere ulike offentlige virksomheter om samme informasjon og videreformidle informasjon fra en virksomhet til en annen</a:t>
            </a:r>
          </a:p>
        </p:txBody>
      </p:sp>
      <p:sp>
        <p:nvSpPr>
          <p:cNvPr id="9" name="Rektangel: avrundede hjørner 8">
            <a:extLst>
              <a:ext uri="{FF2B5EF4-FFF2-40B4-BE49-F238E27FC236}">
                <a16:creationId xmlns:a16="http://schemas.microsoft.com/office/drawing/2014/main" id="{6690F439-C2BD-3141-3E6D-8891EE54A360}"/>
              </a:ext>
            </a:extLst>
          </p:cNvPr>
          <p:cNvSpPr/>
          <p:nvPr/>
        </p:nvSpPr>
        <p:spPr>
          <a:xfrm>
            <a:off x="8208210" y="3513998"/>
            <a:ext cx="5742334"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Informasjon og tjenester er i liten grad tilpasset brukerens situasjon. Bruker har liten mulighet til å påvirke tjenesteleveransen (språk, kanal, etc.)</a:t>
            </a:r>
          </a:p>
        </p:txBody>
      </p:sp>
      <p:sp>
        <p:nvSpPr>
          <p:cNvPr id="10" name="Rektangel: avrundede hjørner 9">
            <a:extLst>
              <a:ext uri="{FF2B5EF4-FFF2-40B4-BE49-F238E27FC236}">
                <a16:creationId xmlns:a16="http://schemas.microsoft.com/office/drawing/2014/main" id="{7241EAB0-2983-2D60-9291-E29C3007ED93}"/>
              </a:ext>
            </a:extLst>
          </p:cNvPr>
          <p:cNvSpPr/>
          <p:nvPr/>
        </p:nvSpPr>
        <p:spPr>
          <a:xfrm>
            <a:off x="8208210" y="2386101"/>
            <a:ext cx="5742333"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Det er (for) mye informasjon tilgjengelig fra mange ulike informasjonskilder som er ulikt utformet og vanskelig å navigere i og mellom</a:t>
            </a:r>
          </a:p>
        </p:txBody>
      </p:sp>
      <p:sp>
        <p:nvSpPr>
          <p:cNvPr id="7" name="TekstSylinder 6">
            <a:extLst>
              <a:ext uri="{FF2B5EF4-FFF2-40B4-BE49-F238E27FC236}">
                <a16:creationId xmlns:a16="http://schemas.microsoft.com/office/drawing/2014/main" id="{C09CB5E4-D97C-1DBE-A03D-6588FDCBA8F2}"/>
              </a:ext>
            </a:extLst>
          </p:cNvPr>
          <p:cNvSpPr txBox="1"/>
          <p:nvPr/>
        </p:nvSpPr>
        <p:spPr>
          <a:xfrm>
            <a:off x="1940416" y="1151881"/>
            <a:ext cx="12832488" cy="1046428"/>
          </a:xfrm>
          <a:prstGeom prst="rect">
            <a:avLst/>
          </a:prstGeom>
          <a:noFill/>
        </p:spPr>
        <p:txBody>
          <a:bodyPr wrap="square" lIns="121908" tIns="60954" rIns="121908" bIns="60954" rtlCol="0" anchor="t">
            <a:spAutoFit/>
          </a:bodyPr>
          <a:lstStyle/>
          <a:p>
            <a:r>
              <a:rPr lang="nb-NO" sz="4000"/>
              <a:t>Utfordringer for brukere av offentlige tjenester </a:t>
            </a:r>
            <a:br>
              <a:rPr lang="nb-NO" sz="4000"/>
            </a:br>
            <a:r>
              <a:rPr lang="nb-NO" sz="2000"/>
              <a:t>(innbyggere, næringsliv og frivillige organisasjoner)</a:t>
            </a:r>
          </a:p>
        </p:txBody>
      </p:sp>
      <p:sp>
        <p:nvSpPr>
          <p:cNvPr id="2" name="Rektangel: avrundede hjørner 1">
            <a:extLst>
              <a:ext uri="{FF2B5EF4-FFF2-40B4-BE49-F238E27FC236}">
                <a16:creationId xmlns:a16="http://schemas.microsoft.com/office/drawing/2014/main" id="{A76C2CD4-845B-C314-EA95-375A31B7D84A}"/>
              </a:ext>
            </a:extLst>
          </p:cNvPr>
          <p:cNvSpPr/>
          <p:nvPr/>
        </p:nvSpPr>
        <p:spPr>
          <a:xfrm>
            <a:off x="1940413" y="2387138"/>
            <a:ext cx="5742336"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Det er vanskelig å vite hvilke(n) offentlig virksomhet, som har informasjon og tjenester aktuelle for min situasjon, og tjenestene er ikke sammenhengende.</a:t>
            </a:r>
          </a:p>
        </p:txBody>
      </p:sp>
      <p:sp>
        <p:nvSpPr>
          <p:cNvPr id="3" name="Rektangel: avrundede hjørner 2">
            <a:extLst>
              <a:ext uri="{FF2B5EF4-FFF2-40B4-BE49-F238E27FC236}">
                <a16:creationId xmlns:a16="http://schemas.microsoft.com/office/drawing/2014/main" id="{2BEB807D-0364-7CFF-9FAB-9B18C1AF5A4D}"/>
              </a:ext>
            </a:extLst>
          </p:cNvPr>
          <p:cNvSpPr/>
          <p:nvPr/>
        </p:nvSpPr>
        <p:spPr>
          <a:xfrm>
            <a:off x="8208210" y="4774246"/>
            <a:ext cx="5742334"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Brukere opplever det offentlige som mistenksom og kontrollerende, de ønsker seg mer hjelp og omsorg</a:t>
            </a:r>
          </a:p>
        </p:txBody>
      </p:sp>
      <p:sp>
        <p:nvSpPr>
          <p:cNvPr id="4" name="Rektangel: avrundede hjørner 3">
            <a:extLst>
              <a:ext uri="{FF2B5EF4-FFF2-40B4-BE49-F238E27FC236}">
                <a16:creationId xmlns:a16="http://schemas.microsoft.com/office/drawing/2014/main" id="{EDA9A51D-484C-8E80-4381-7C76750CEA3C}"/>
              </a:ext>
            </a:extLst>
          </p:cNvPr>
          <p:cNvSpPr/>
          <p:nvPr/>
        </p:nvSpPr>
        <p:spPr>
          <a:xfrm>
            <a:off x="1940415" y="6032420"/>
            <a:ext cx="5742334"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Brukere opplever ulik tilgang til rettigheter og plikter avhengig av brukers forutsetninger </a:t>
            </a:r>
          </a:p>
        </p:txBody>
      </p:sp>
      <p:sp>
        <p:nvSpPr>
          <p:cNvPr id="17" name="Rektangel: avrundede hjørner 16">
            <a:extLst>
              <a:ext uri="{FF2B5EF4-FFF2-40B4-BE49-F238E27FC236}">
                <a16:creationId xmlns:a16="http://schemas.microsoft.com/office/drawing/2014/main" id="{DFDD3FAF-55D5-289A-E679-DC4BB1AE6B04}"/>
              </a:ext>
            </a:extLst>
          </p:cNvPr>
          <p:cNvSpPr/>
          <p:nvPr/>
        </p:nvSpPr>
        <p:spPr>
          <a:xfrm>
            <a:off x="8208210" y="6034494"/>
            <a:ext cx="5742334"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brukere opplever det krevende å håndtere mange ulike offentlige og private tjenester i sammenheng</a:t>
            </a:r>
          </a:p>
        </p:txBody>
      </p:sp>
      <p:sp>
        <p:nvSpPr>
          <p:cNvPr id="19" name="Rektangel: avrundede hjørner 18">
            <a:extLst>
              <a:ext uri="{FF2B5EF4-FFF2-40B4-BE49-F238E27FC236}">
                <a16:creationId xmlns:a16="http://schemas.microsoft.com/office/drawing/2014/main" id="{F9D061D7-E570-EF3B-55C9-3B74EC14244B}"/>
              </a:ext>
            </a:extLst>
          </p:cNvPr>
          <p:cNvSpPr/>
          <p:nvPr/>
        </p:nvSpPr>
        <p:spPr>
          <a:xfrm>
            <a:off x="8243388" y="7324559"/>
            <a:ext cx="5742334" cy="459938"/>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Lite informasjon om hvor bruker er i prosessen</a:t>
            </a:r>
          </a:p>
        </p:txBody>
      </p:sp>
      <p:sp>
        <p:nvSpPr>
          <p:cNvPr id="21" name="Rektangel: avrundede hjørner 20">
            <a:extLst>
              <a:ext uri="{FF2B5EF4-FFF2-40B4-BE49-F238E27FC236}">
                <a16:creationId xmlns:a16="http://schemas.microsoft.com/office/drawing/2014/main" id="{B1A5CAB4-670E-08CA-2DE7-19E970060622}"/>
              </a:ext>
            </a:extLst>
          </p:cNvPr>
          <p:cNvSpPr/>
          <p:nvPr/>
        </p:nvSpPr>
        <p:spPr>
          <a:xfrm>
            <a:off x="1940413" y="7324559"/>
            <a:ext cx="5742334" cy="459938"/>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Ingen digitale tilbud for de uten </a:t>
            </a:r>
            <a:r>
              <a:rPr lang="nb-NO" dirty="0" err="1"/>
              <a:t>eID</a:t>
            </a:r>
            <a:r>
              <a:rPr lang="nb-NO" dirty="0"/>
              <a:t>-tilgang</a:t>
            </a:r>
          </a:p>
        </p:txBody>
      </p:sp>
      <p:sp>
        <p:nvSpPr>
          <p:cNvPr id="23" name="Rektangel: avrundede hjørner 22">
            <a:extLst>
              <a:ext uri="{FF2B5EF4-FFF2-40B4-BE49-F238E27FC236}">
                <a16:creationId xmlns:a16="http://schemas.microsoft.com/office/drawing/2014/main" id="{C548B3D8-E418-3411-ABC7-FE8382C56B7E}"/>
              </a:ext>
            </a:extLst>
          </p:cNvPr>
          <p:cNvSpPr/>
          <p:nvPr/>
        </p:nvSpPr>
        <p:spPr>
          <a:xfrm>
            <a:off x="1940413" y="8141564"/>
            <a:ext cx="5742334" cy="688894"/>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Økende grad av digitale tjenester, gir færre fysiske kontaktpunkter for de med lav digital kompetanse </a:t>
            </a:r>
          </a:p>
        </p:txBody>
      </p:sp>
      <p:sp>
        <p:nvSpPr>
          <p:cNvPr id="5" name="Rektangel: avrundede hjørner 4">
            <a:extLst>
              <a:ext uri="{FF2B5EF4-FFF2-40B4-BE49-F238E27FC236}">
                <a16:creationId xmlns:a16="http://schemas.microsoft.com/office/drawing/2014/main" id="{034319F3-07AB-5EE1-13AD-7F37B81883EF}"/>
              </a:ext>
            </a:extLst>
          </p:cNvPr>
          <p:cNvSpPr/>
          <p:nvPr/>
        </p:nvSpPr>
        <p:spPr>
          <a:xfrm>
            <a:off x="8243388" y="8162026"/>
            <a:ext cx="5742334" cy="688894"/>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Ulike tjenester bruker ulike begrep, ulik struktur og design (ulik «</a:t>
            </a:r>
            <a:r>
              <a:rPr lang="nb-NO" dirty="0" err="1"/>
              <a:t>look</a:t>
            </a:r>
            <a:r>
              <a:rPr lang="nb-NO" dirty="0"/>
              <a:t> and </a:t>
            </a:r>
            <a:r>
              <a:rPr lang="nb-NO" dirty="0" err="1"/>
              <a:t>feel</a:t>
            </a:r>
            <a:r>
              <a:rPr lang="nb-NO" dirty="0"/>
              <a:t>»)</a:t>
            </a:r>
          </a:p>
        </p:txBody>
      </p:sp>
    </p:spTree>
    <p:extLst>
      <p:ext uri="{BB962C8B-B14F-4D97-AF65-F5344CB8AC3E}">
        <p14:creationId xmlns:p14="http://schemas.microsoft.com/office/powerpoint/2010/main" val="1483245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avrundede hjørner 5">
            <a:extLst>
              <a:ext uri="{FF2B5EF4-FFF2-40B4-BE49-F238E27FC236}">
                <a16:creationId xmlns:a16="http://schemas.microsoft.com/office/drawing/2014/main" id="{10C7BFD3-2E40-C530-C8FC-6CE5B855F015}"/>
              </a:ext>
            </a:extLst>
          </p:cNvPr>
          <p:cNvSpPr/>
          <p:nvPr/>
        </p:nvSpPr>
        <p:spPr>
          <a:xfrm>
            <a:off x="1999139" y="2519571"/>
            <a:ext cx="5742336"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Vanskelig å prioritere utvikling av informasjon og tjenester som underbygger andres behov, men som er nedprioritert innen egen sektor</a:t>
            </a:r>
          </a:p>
        </p:txBody>
      </p:sp>
      <p:sp>
        <p:nvSpPr>
          <p:cNvPr id="8" name="Rektangel: avrundede hjørner 7">
            <a:extLst>
              <a:ext uri="{FF2B5EF4-FFF2-40B4-BE49-F238E27FC236}">
                <a16:creationId xmlns:a16="http://schemas.microsoft.com/office/drawing/2014/main" id="{635FBF3D-4D15-B1E6-F093-47C817589609}"/>
              </a:ext>
            </a:extLst>
          </p:cNvPr>
          <p:cNvSpPr/>
          <p:nvPr/>
        </p:nvSpPr>
        <p:spPr>
          <a:xfrm>
            <a:off x="1999139" y="3611161"/>
            <a:ext cx="5742335"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Mangler hjemmel for gjenbruk av informasjon – trenger regelverksendring eller samtykke</a:t>
            </a:r>
          </a:p>
        </p:txBody>
      </p:sp>
      <p:sp>
        <p:nvSpPr>
          <p:cNvPr id="9" name="Rektangel: avrundede hjørner 8">
            <a:extLst>
              <a:ext uri="{FF2B5EF4-FFF2-40B4-BE49-F238E27FC236}">
                <a16:creationId xmlns:a16="http://schemas.microsoft.com/office/drawing/2014/main" id="{6690F439-C2BD-3141-3E6D-8891EE54A360}"/>
              </a:ext>
            </a:extLst>
          </p:cNvPr>
          <p:cNvSpPr/>
          <p:nvPr/>
        </p:nvSpPr>
        <p:spPr>
          <a:xfrm>
            <a:off x="8208212" y="3611161"/>
            <a:ext cx="5742334"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Mangler ressurser til å digitalisere alle prosesser, samt kompetanse til å se mulighetene og utnytte teknologien på best mulig måte</a:t>
            </a:r>
          </a:p>
        </p:txBody>
      </p:sp>
      <p:sp>
        <p:nvSpPr>
          <p:cNvPr id="10" name="Rektangel: avrundede hjørner 9">
            <a:extLst>
              <a:ext uri="{FF2B5EF4-FFF2-40B4-BE49-F238E27FC236}">
                <a16:creationId xmlns:a16="http://schemas.microsoft.com/office/drawing/2014/main" id="{7241EAB0-2983-2D60-9291-E29C3007ED93}"/>
              </a:ext>
            </a:extLst>
          </p:cNvPr>
          <p:cNvSpPr/>
          <p:nvPr/>
        </p:nvSpPr>
        <p:spPr>
          <a:xfrm>
            <a:off x="8208213" y="2499482"/>
            <a:ext cx="5742333"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Har ingen myndighet til å kreve at andre virksomheter utvikler det vi trenger for å levere sammenhengende tjenester til bruker</a:t>
            </a:r>
          </a:p>
        </p:txBody>
      </p:sp>
      <p:sp>
        <p:nvSpPr>
          <p:cNvPr id="7" name="TekstSylinder 6">
            <a:extLst>
              <a:ext uri="{FF2B5EF4-FFF2-40B4-BE49-F238E27FC236}">
                <a16:creationId xmlns:a16="http://schemas.microsoft.com/office/drawing/2014/main" id="{C09CB5E4-D97C-1DBE-A03D-6588FDCBA8F2}"/>
              </a:ext>
            </a:extLst>
          </p:cNvPr>
          <p:cNvSpPr txBox="1"/>
          <p:nvPr/>
        </p:nvSpPr>
        <p:spPr>
          <a:xfrm>
            <a:off x="1843268" y="1563127"/>
            <a:ext cx="12107278" cy="738652"/>
          </a:xfrm>
          <a:prstGeom prst="rect">
            <a:avLst/>
          </a:prstGeom>
          <a:noFill/>
        </p:spPr>
        <p:txBody>
          <a:bodyPr wrap="square" lIns="121908" tIns="60954" rIns="121908" bIns="60954" rtlCol="0" anchor="t">
            <a:spAutoFit/>
          </a:bodyPr>
          <a:lstStyle/>
          <a:p>
            <a:r>
              <a:rPr lang="nb-NO" sz="4000"/>
              <a:t>Utfordringer for tjenesteytere i offentlig sektor</a:t>
            </a:r>
          </a:p>
        </p:txBody>
      </p:sp>
      <p:sp>
        <p:nvSpPr>
          <p:cNvPr id="2" name="Rektangel: avrundede hjørner 1">
            <a:extLst>
              <a:ext uri="{FF2B5EF4-FFF2-40B4-BE49-F238E27FC236}">
                <a16:creationId xmlns:a16="http://schemas.microsoft.com/office/drawing/2014/main" id="{A76C2CD4-845B-C314-EA95-375A31B7D84A}"/>
              </a:ext>
            </a:extLst>
          </p:cNvPr>
          <p:cNvSpPr/>
          <p:nvPr/>
        </p:nvSpPr>
        <p:spPr>
          <a:xfrm>
            <a:off x="8208210" y="6932752"/>
            <a:ext cx="5742336"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Mangler retningslinjer som sikrer at det vi utvikler spiller sammen med andre offentlige løsninger</a:t>
            </a:r>
          </a:p>
        </p:txBody>
      </p:sp>
      <p:sp>
        <p:nvSpPr>
          <p:cNvPr id="3" name="Rektangel: avrundede hjørner 2">
            <a:extLst>
              <a:ext uri="{FF2B5EF4-FFF2-40B4-BE49-F238E27FC236}">
                <a16:creationId xmlns:a16="http://schemas.microsoft.com/office/drawing/2014/main" id="{2BEB807D-0364-7CFF-9FAB-9B18C1AF5A4D}"/>
              </a:ext>
            </a:extLst>
          </p:cNvPr>
          <p:cNvSpPr/>
          <p:nvPr/>
        </p:nvSpPr>
        <p:spPr>
          <a:xfrm>
            <a:off x="8208212" y="4718358"/>
            <a:ext cx="5742334"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Mangler tilgang til funksjonalitet som bør løses på tvers av virksomheter, f.eks. samtykkeløsninger, preferanseregister, hendelsesregister, etc.</a:t>
            </a:r>
          </a:p>
        </p:txBody>
      </p:sp>
      <p:sp>
        <p:nvSpPr>
          <p:cNvPr id="4" name="Rektangel: avrundede hjørner 3">
            <a:extLst>
              <a:ext uri="{FF2B5EF4-FFF2-40B4-BE49-F238E27FC236}">
                <a16:creationId xmlns:a16="http://schemas.microsoft.com/office/drawing/2014/main" id="{EDA9A51D-484C-8E80-4381-7C76750CEA3C}"/>
              </a:ext>
            </a:extLst>
          </p:cNvPr>
          <p:cNvSpPr/>
          <p:nvPr/>
        </p:nvSpPr>
        <p:spPr>
          <a:xfrm>
            <a:off x="8208212" y="8051085"/>
            <a:ext cx="5742334"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Markedsløsningene vi benytter har ikke støtte for samhandling, og jeg har ingen påvirkningskraft</a:t>
            </a:r>
          </a:p>
        </p:txBody>
      </p:sp>
      <p:sp>
        <p:nvSpPr>
          <p:cNvPr id="17" name="Rektangel: avrundede hjørner 16">
            <a:extLst>
              <a:ext uri="{FF2B5EF4-FFF2-40B4-BE49-F238E27FC236}">
                <a16:creationId xmlns:a16="http://schemas.microsoft.com/office/drawing/2014/main" id="{DFDD3FAF-55D5-289A-E679-DC4BB1AE6B04}"/>
              </a:ext>
            </a:extLst>
          </p:cNvPr>
          <p:cNvSpPr/>
          <p:nvPr/>
        </p:nvSpPr>
        <p:spPr>
          <a:xfrm>
            <a:off x="8208212" y="5825555"/>
            <a:ext cx="5742334"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Det er vanskelig for oss </a:t>
            </a:r>
            <a:r>
              <a:rPr lang="nb-NO"/>
              <a:t>som relativt </a:t>
            </a:r>
            <a:r>
              <a:rPr lang="nb-NO" dirty="0"/>
              <a:t>liten virksomhet å følge med på teknologiske utviklingen</a:t>
            </a:r>
          </a:p>
        </p:txBody>
      </p:sp>
      <p:sp>
        <p:nvSpPr>
          <p:cNvPr id="19" name="Rektangel: avrundede hjørner 18">
            <a:extLst>
              <a:ext uri="{FF2B5EF4-FFF2-40B4-BE49-F238E27FC236}">
                <a16:creationId xmlns:a16="http://schemas.microsoft.com/office/drawing/2014/main" id="{F9D061D7-E570-EF3B-55C9-3B74EC14244B}"/>
              </a:ext>
            </a:extLst>
          </p:cNvPr>
          <p:cNvSpPr/>
          <p:nvPr/>
        </p:nvSpPr>
        <p:spPr>
          <a:xfrm>
            <a:off x="1999139" y="4702751"/>
            <a:ext cx="5742334"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Vi vet ikke hva andre offentlige virksomheter tilbyr av informasjon og tjenester</a:t>
            </a:r>
          </a:p>
        </p:txBody>
      </p:sp>
      <p:sp>
        <p:nvSpPr>
          <p:cNvPr id="12" name="Rektangel: avrundede hjørner 11">
            <a:extLst>
              <a:ext uri="{FF2B5EF4-FFF2-40B4-BE49-F238E27FC236}">
                <a16:creationId xmlns:a16="http://schemas.microsoft.com/office/drawing/2014/main" id="{4C85639A-89C6-3EF6-AE28-C5E9E668AAA6}"/>
              </a:ext>
            </a:extLst>
          </p:cNvPr>
          <p:cNvSpPr/>
          <p:nvPr/>
        </p:nvSpPr>
        <p:spPr>
          <a:xfrm>
            <a:off x="1999139" y="6932752"/>
            <a:ext cx="5742334"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Det </a:t>
            </a:r>
            <a:r>
              <a:rPr lang="nb-NO"/>
              <a:t>er krevende </a:t>
            </a:r>
            <a:r>
              <a:rPr lang="nb-NO" dirty="0"/>
              <a:t>å følge nye krav fra </a:t>
            </a:r>
            <a:r>
              <a:rPr lang="nb-NO" dirty="0" err="1"/>
              <a:t>DigDir</a:t>
            </a:r>
            <a:r>
              <a:rPr lang="nb-NO" dirty="0"/>
              <a:t>, som </a:t>
            </a:r>
            <a:r>
              <a:rPr lang="nb-NO" dirty="0" err="1"/>
              <a:t>f.eks</a:t>
            </a:r>
            <a:r>
              <a:rPr lang="nb-NO" dirty="0"/>
              <a:t> å merke informasjon med riktig metadata.</a:t>
            </a:r>
          </a:p>
        </p:txBody>
      </p:sp>
      <p:sp>
        <p:nvSpPr>
          <p:cNvPr id="5" name="Rektangel: avrundede hjørner 4">
            <a:extLst>
              <a:ext uri="{FF2B5EF4-FFF2-40B4-BE49-F238E27FC236}">
                <a16:creationId xmlns:a16="http://schemas.microsoft.com/office/drawing/2014/main" id="{7879AC82-DBEE-71C4-996F-A9B1ED80F31C}"/>
              </a:ext>
            </a:extLst>
          </p:cNvPr>
          <p:cNvSpPr/>
          <p:nvPr/>
        </p:nvSpPr>
        <p:spPr>
          <a:xfrm>
            <a:off x="1999139" y="8051085"/>
            <a:ext cx="5742334"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Det gjennomføres brukerundersøkelser, men ofte for smalt til å vise brukers helhetlige situasjon</a:t>
            </a:r>
          </a:p>
        </p:txBody>
      </p:sp>
      <p:sp>
        <p:nvSpPr>
          <p:cNvPr id="11" name="Rektangel: avrundede hjørner 10">
            <a:extLst>
              <a:ext uri="{FF2B5EF4-FFF2-40B4-BE49-F238E27FC236}">
                <a16:creationId xmlns:a16="http://schemas.microsoft.com/office/drawing/2014/main" id="{CB47AB21-8D3C-AB4E-6E13-D31AB7BBDC17}"/>
              </a:ext>
            </a:extLst>
          </p:cNvPr>
          <p:cNvSpPr/>
          <p:nvPr/>
        </p:nvSpPr>
        <p:spPr>
          <a:xfrm>
            <a:off x="1999139" y="5814419"/>
            <a:ext cx="5742334" cy="920630"/>
          </a:xfrm>
          <a:prstGeom prst="roundRect">
            <a:avLst/>
          </a:prstGeom>
          <a:solidFill>
            <a:schemeClr val="tx1">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b-NO" dirty="0"/>
              <a:t>Vi har ikke kapasitet til å sette oss inn i sentrale krav, anbefalinger, veiledninger og fellesløsninger</a:t>
            </a:r>
          </a:p>
        </p:txBody>
      </p:sp>
    </p:spTree>
    <p:extLst>
      <p:ext uri="{BB962C8B-B14F-4D97-AF65-F5344CB8AC3E}">
        <p14:creationId xmlns:p14="http://schemas.microsoft.com/office/powerpoint/2010/main" val="2561617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k" id="{9590665C-7DCB-4A57-9613-66C5DCECD862}" vid="{44923206-AFD3-4E70-B03D-C6CA90A78EEC}"/>
    </a:ext>
  </a:extLst>
</a:theme>
</file>

<file path=ppt/theme/theme2.xml><?xml version="1.0" encoding="utf-8"?>
<a:theme xmlns:a="http://schemas.openxmlformats.org/drawingml/2006/main" name="Overgang Introslides - Med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k" id="{9590665C-7DCB-4A57-9613-66C5DCECD862}" vid="{44923206-AFD3-4E70-B03D-C6CA90A78EEC}"/>
    </a:ext>
  </a:extLst>
</a:theme>
</file>

<file path=ppt/theme/theme3.xml><?xml version="1.0" encoding="utf-8"?>
<a:theme xmlns:a="http://schemas.openxmlformats.org/drawingml/2006/main" name="Overgang Introslides - Uten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k" id="{9590665C-7DCB-4A57-9613-66C5DCECD862}" vid="{44923206-AFD3-4E70-B03D-C6CA90A78EEC}"/>
    </a:ext>
  </a:extLst>
</a:theme>
</file>

<file path=ppt/theme/theme4.xml><?xml version="1.0" encoding="utf-8"?>
<a:theme xmlns:a="http://schemas.openxmlformats.org/drawingml/2006/main" name="5_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513D9EA-257E-4DB9-BFBF-9A5262E320A6}"/>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e02cea0-62e1-4bfa-9886-68f73b899347">
      <Terms xmlns="http://schemas.microsoft.com/office/infopath/2007/PartnerControls"/>
    </lcf76f155ced4ddcb4097134ff3c332f>
    <TaxCatchAll xmlns="2e80666b-88f9-4061-8a7f-8080330f69b1" xsi:nil="true"/>
    <SharedWithUsers xmlns="2e80666b-88f9-4061-8a7f-8080330f69b1">
      <UserInfo>
        <DisplayName>Yttri, Olaug Birgitte</DisplayName>
        <AccountId>28</AccountId>
        <AccountType/>
      </UserInfo>
      <UserInfo>
        <DisplayName>Korslien, Kjetil</DisplayName>
        <AccountId>107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CFE8A03C74E464F808AAAADDE5920E9" ma:contentTypeVersion="14" ma:contentTypeDescription="Opprett et nytt dokument." ma:contentTypeScope="" ma:versionID="0c802a68c7b46d90c977f87c8ceb1fff">
  <xsd:schema xmlns:xsd="http://www.w3.org/2001/XMLSchema" xmlns:xs="http://www.w3.org/2001/XMLSchema" xmlns:p="http://schemas.microsoft.com/office/2006/metadata/properties" xmlns:ns2="fe02cea0-62e1-4bfa-9886-68f73b899347" xmlns:ns3="2e80666b-88f9-4061-8a7f-8080330f69b1" targetNamespace="http://schemas.microsoft.com/office/2006/metadata/properties" ma:root="true" ma:fieldsID="06f42650328d021890f11c9455994dad" ns2:_="" ns3:_="">
    <xsd:import namespace="fe02cea0-62e1-4bfa-9886-68f73b899347"/>
    <xsd:import namespace="2e80666b-88f9-4061-8a7f-8080330f69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02cea0-62e1-4bfa-9886-68f73b8993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e6d7e6c2-7970-46fd-9f9e-11a9ab25f9a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80666b-88f9-4061-8a7f-8080330f69b1"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4" nillable="true" ma:displayName="Taxonomy Catch All Column" ma:hidden="true" ma:list="{188f4ab8-ce25-48fd-80e3-94877e8c3cdc}" ma:internalName="TaxCatchAll" ma:showField="CatchAllData" ma:web="2e80666b-88f9-4061-8a7f-8080330f69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5C84AF-A45C-4FDD-A925-1AB04AE4F1E6}">
  <ds:schemaRefs>
    <ds:schemaRef ds:uri="2e80666b-88f9-4061-8a7f-8080330f69b1"/>
    <ds:schemaRef ds:uri="fe02cea0-62e1-4bfa-9886-68f73b8993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17D4293-FEAF-4095-A5E0-3E1847B80117}">
  <ds:schemaRefs>
    <ds:schemaRef ds:uri="http://schemas.microsoft.com/sharepoint/v3/contenttype/forms"/>
  </ds:schemaRefs>
</ds:datastoreItem>
</file>

<file path=customXml/itemProps3.xml><?xml version="1.0" encoding="utf-8"?>
<ds:datastoreItem xmlns:ds="http://schemas.openxmlformats.org/officeDocument/2006/customXml" ds:itemID="{7B1C4497-262E-43B9-8EE3-A92278F2B34D}">
  <ds:schemaRefs>
    <ds:schemaRef ds:uri="2e80666b-88f9-4061-8a7f-8080330f69b1"/>
    <ds:schemaRef ds:uri="fe02cea0-62e1-4bfa-9886-68f73b8993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68555</TotalTime>
  <Words>8666</Words>
  <Application>Microsoft Office PowerPoint</Application>
  <PresentationFormat>Egendefinert</PresentationFormat>
  <Paragraphs>862</Paragraphs>
  <Slides>68</Slides>
  <Notes>24</Notes>
  <HiddenSlides>0</HiddenSlides>
  <MMClips>0</MMClips>
  <ScaleCrop>false</ScaleCrop>
  <HeadingPairs>
    <vt:vector size="8" baseType="variant">
      <vt:variant>
        <vt:lpstr>Brukte skrifter</vt:lpstr>
      </vt:variant>
      <vt:variant>
        <vt:i4>5</vt:i4>
      </vt:variant>
      <vt:variant>
        <vt:lpstr>Tema</vt:lpstr>
      </vt:variant>
      <vt:variant>
        <vt:i4>4</vt:i4>
      </vt:variant>
      <vt:variant>
        <vt:lpstr>Innebygde OLE-servere</vt:lpstr>
      </vt:variant>
      <vt:variant>
        <vt:i4>1</vt:i4>
      </vt:variant>
      <vt:variant>
        <vt:lpstr>Lysbildetitler</vt:lpstr>
      </vt:variant>
      <vt:variant>
        <vt:i4>68</vt:i4>
      </vt:variant>
    </vt:vector>
  </HeadingPairs>
  <TitlesOfParts>
    <vt:vector size="78" baseType="lpstr">
      <vt:lpstr>Arial</vt:lpstr>
      <vt:lpstr>Arial,Sans-Serif</vt:lpstr>
      <vt:lpstr>Calibri</vt:lpstr>
      <vt:lpstr>Inter</vt:lpstr>
      <vt:lpstr>Wingdings</vt:lpstr>
      <vt:lpstr>Digdir PPTmal</vt:lpstr>
      <vt:lpstr>Overgang Introslides - Med lyd</vt:lpstr>
      <vt:lpstr>Overgang Introslides - Uten lyd</vt:lpstr>
      <vt:lpstr>5_Digdir PPTmal</vt:lpstr>
      <vt:lpstr>think-cell Slide</vt:lpstr>
      <vt:lpstr>Helhetlig informasjon for digital assistanse Mulighetsbilde og alternativer (Utkast v 0.722)   01.06.2024</vt:lpstr>
      <vt:lpstr>Status på denne versjonen av dokumentet</vt:lpstr>
      <vt:lpstr>Innholdsfortegnelse</vt:lpstr>
      <vt:lpstr>Problemstilling og metode Hva er problemet og hvordan har den metodiske tilnærmingen vært? </vt:lpstr>
      <vt:lpstr>Dagens utfordring</vt:lpstr>
      <vt:lpstr>Metode</vt:lpstr>
      <vt:lpstr>Utfordringer Hvilke utfordringer opplever brukere og tjenesteytere?  (Antatte bakenforliggende årsaker er skrevet ut i vedlegg B)</vt:lpstr>
      <vt:lpstr>PowerPoint-presentasjon</vt:lpstr>
      <vt:lpstr>PowerPoint-presentasjon</vt:lpstr>
      <vt:lpstr>Rotårsaksanalyse</vt:lpstr>
      <vt:lpstr>Mål  Hvilke mål og effekter ønskes oppnådd? (må bearbeides videre)</vt:lpstr>
      <vt:lpstr>Mål</vt:lpstr>
      <vt:lpstr>PowerPoint-presentasjon</vt:lpstr>
      <vt:lpstr>Tjenestepyramiden viser de ulike nivåene av digital assistanse. Vi ønsker økt grad av automatisering!</vt:lpstr>
      <vt:lpstr>Strategiske og prinsipielle spørsmål  </vt:lpstr>
      <vt:lpstr>Prinsipielle og strategiske spørsmål som bør diskuteres</vt:lpstr>
      <vt:lpstr>Målarkitektur og utkast spesifikasjon for innholdsbeskrivelser  </vt:lpstr>
      <vt:lpstr>Målarkitektur for helhetlig informasjon og digital assistanse</vt:lpstr>
      <vt:lpstr>PowerPoint-presentasjon</vt:lpstr>
      <vt:lpstr>PowerPoint-presentasjon</vt:lpstr>
      <vt:lpstr>Utkast spesifikasjon for innholdsbeskrivelser</vt:lpstr>
      <vt:lpstr>Alternative tiltak</vt:lpstr>
      <vt:lpstr>Tjenesteyter prosess for å se ting i sammenheng</vt:lpstr>
      <vt:lpstr>Mulige måter å koble informasjon og tjeneste - Ulike tilnærminger vil egne seg best i ulike sammenhenger - Kan brukes for å samle alt eller deler av helheten</vt:lpstr>
      <vt:lpstr>Sammensetning av alternativer</vt:lpstr>
      <vt:lpstr>Alternative konsepter for helhetlig informasjon og sammenhengende tjenester</vt:lpstr>
      <vt:lpstr>Vi ser særlig et behov for:</vt:lpstr>
      <vt:lpstr>Vurdering av alternative tiltak (Ikke ferdigstilt)</vt:lpstr>
      <vt:lpstr>Vurdering av alternativer (antakelser må bekreftes)</vt:lpstr>
      <vt:lpstr>Anbefaling av tiltak (ikke ferdigstilt)</vt:lpstr>
      <vt:lpstr>Status</vt:lpstr>
      <vt:lpstr>I fremtiden ser vi særlig et behov for:</vt:lpstr>
      <vt:lpstr>Mulige oppgaver i en videreføring av arbeidet</vt:lpstr>
      <vt:lpstr>Hva bør etater gjøre i avvente av et sterkere Digdir</vt:lpstr>
      <vt:lpstr>Vedlegg A  Mål relatert til overordnede mål for sektor</vt:lpstr>
      <vt:lpstr>PowerPoint-presentasjon</vt:lpstr>
      <vt:lpstr>Vedlegg B  Bakenforliggende årsaker til de utfordringer brukere og tjenesteytere opplever</vt:lpstr>
      <vt:lpstr>Bakenforliggende årsaker til brukere og tjenesteyteres utfordringer</vt:lpstr>
      <vt:lpstr>Offentlig sektors organisasjonsstruktur</vt:lpstr>
      <vt:lpstr>PowerPoint-presentasjon</vt:lpstr>
      <vt:lpstr>Rotårsaksanalyse</vt:lpstr>
      <vt:lpstr>Vedlegg C  Liste over potensielle virkemidler (ikke uttømmende liste)</vt:lpstr>
      <vt:lpstr>Virkemidler for juridisk samhandlingsevne</vt:lpstr>
      <vt:lpstr>Virkemidler for organisatorisk samhandlingsevne</vt:lpstr>
      <vt:lpstr>Virkemidler for semantisk samhandlingsevne</vt:lpstr>
      <vt:lpstr>Virkemidler for teknisk samhandlingsevne</vt:lpstr>
      <vt:lpstr>Vedlegg D  Vurdering av alternativer  Under bearbeiding, ikke ferdigstilt.</vt:lpstr>
      <vt:lpstr>PowerPoint-presentasjon</vt:lpstr>
      <vt:lpstr>PowerPoint-presentasjon</vt:lpstr>
      <vt:lpstr>PowerPoint-presentasjon</vt:lpstr>
      <vt:lpstr>PowerPoint-presentasjon</vt:lpstr>
      <vt:lpstr>Vedlegg E  Strategier og føringer</vt:lpstr>
      <vt:lpstr>Det er utarbeidet en strategisk retning for digitalisering i offentlig sektor gjennom strategier og føringer.  Det er også etablert aktører og arenaer for koordinering, styring og samhandling for å understøtte gjeldende strategi. </vt:lpstr>
      <vt:lpstr>PowerPoint-presentasjon</vt:lpstr>
      <vt:lpstr>Det er utarbeidet overordnede arkitektur-prinsipper for offentlig sektor, som operasjonaliserer føringer i gjeldende strategier.   Arkitekturprinsippene gir føringer for en målarkitektur for helhetlig informasjon og digital assistanse.   På neste side oppsummeres de relevante føringene for dette arbeidet.</vt:lpstr>
      <vt:lpstr>Hvordan bygge for økt automati-sering og gjenbruk?</vt:lpstr>
      <vt:lpstr>PowerPoint-presentasjon</vt:lpstr>
      <vt:lpstr>Vedlegg F  Sentrale utviklingstrekk</vt:lpstr>
      <vt:lpstr>PowerPoint-presentasjon</vt:lpstr>
      <vt:lpstr>Fremsyn har identifisert 17 drivkrefter</vt:lpstr>
      <vt:lpstr>Andre sentrale utviklingstrekk</vt:lpstr>
      <vt:lpstr>KI utforskes nå av flere offentlige aktører   Ruter vinner Forskingsrådets innovasjonspris (forskningsradet.no)  "Transportselskapet Ruter har dei siste åra bygd opp eit av dei mest framoverlente KI-miljøa i landet og satsar på KI med utgangspunkt i berekraftig rørslefridom for kundane.   Dei har utvikla eigne språkmodellar og leiger datakraft frå kvantedatamaskiner for å gjere kalkulasjonane sine. Dette gjer mellom anna Ruter i stand til få brukarinnsikt på heilt nye måtar.   Ved til dømes å kartleggje språkbruk i sosiale medium i tilbakemeldingane til Ruter, kan dei ved hjelp av kunstig intelligens finne område og ruter som er særleg utfordrande."  </vt:lpstr>
      <vt:lpstr>Vedlegg G  Pågående tiltak nasjonalt</vt:lpstr>
      <vt:lpstr>En rekke pågående initiativ for helhetlig informasjon</vt:lpstr>
      <vt:lpstr>Eksempler på tiltak for helhetlig informasjon</vt:lpstr>
      <vt:lpstr>Vedlegg H  Pågående tiltak i andre land</vt:lpstr>
      <vt:lpstr>Hva kan Norge lære av andre land?</vt:lpstr>
      <vt:lpstr>    EU har…  utarbeidet felles strategi, mål og KPI-er, og følger opp framdrift gjennom jevnlig måling og rapportering.   vedtatt felles verdier som skal ligge til grunn for digitaliseringsarbeidet i alle medlemslandene.   finanseringsmidler tilgjengelig for landene.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Evensen, Marcus Alexander</dc:creator>
  <cp:lastModifiedBy>Bergem, Kristian</cp:lastModifiedBy>
  <cp:revision>29</cp:revision>
  <dcterms:created xsi:type="dcterms:W3CDTF">2017-11-06T06:44:02Z</dcterms:created>
  <dcterms:modified xsi:type="dcterms:W3CDTF">2024-10-02T12:53:53Z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0x0101004CFE8A03C74E464F808AAAADDE5920E9</vt:lpwstr>
  </property>
  <property fmtid="{D5CDD505-2E9C-101B-9397-08002B2CF9AE}" pid="3" name="MediaServiceImageTags">
    <vt:lpwstr/>
  </property>
</Properties>
</file>